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27" r:id="rId2"/>
    <p:sldId id="329" r:id="rId3"/>
    <p:sldId id="342" r:id="rId4"/>
    <p:sldId id="343" r:id="rId5"/>
    <p:sldId id="339" r:id="rId6"/>
    <p:sldId id="264" r:id="rId7"/>
    <p:sldId id="285" r:id="rId8"/>
    <p:sldId id="331" r:id="rId9"/>
    <p:sldId id="332" r:id="rId10"/>
    <p:sldId id="341" r:id="rId11"/>
    <p:sldId id="279" r:id="rId12"/>
    <p:sldId id="280" r:id="rId13"/>
    <p:sldId id="281" r:id="rId14"/>
    <p:sldId id="282" r:id="rId15"/>
    <p:sldId id="283" r:id="rId16"/>
    <p:sldId id="286" r:id="rId17"/>
    <p:sldId id="304" r:id="rId18"/>
    <p:sldId id="334" r:id="rId19"/>
    <p:sldId id="288" r:id="rId20"/>
    <p:sldId id="265" r:id="rId21"/>
    <p:sldId id="287" r:id="rId22"/>
    <p:sldId id="305" r:id="rId23"/>
    <p:sldId id="306" r:id="rId24"/>
    <p:sldId id="307" r:id="rId25"/>
    <p:sldId id="308" r:id="rId2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7">
          <p15:clr>
            <a:srgbClr val="A4A3A4"/>
          </p15:clr>
        </p15:guide>
        <p15:guide id="2" pos="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72" autoAdjust="0"/>
  </p:normalViewPr>
  <p:slideViewPr>
    <p:cSldViewPr snapToGrid="0">
      <p:cViewPr varScale="1">
        <p:scale>
          <a:sx n="43" d="100"/>
          <a:sy n="43" d="100"/>
        </p:scale>
        <p:origin x="1147" y="43"/>
      </p:cViewPr>
      <p:guideLst>
        <p:guide orient="horz" pos="807"/>
        <p:guide pos="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CED7C28D-B922-4A58-98E1-DCDCBBAA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0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4E7CCF2C-6BBF-492F-9B63-8C214FA3E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5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C2928BD8-7391-4D78-91A7-979A339194D5}" type="slidenum">
              <a:rPr lang="en-US" altLang="en-US" smtClean="0">
                <a:latin typeface="Helvetica" charset="0"/>
              </a:rPr>
              <a:pPr/>
              <a:t>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96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A543A4F7-90E0-4711-BDFB-827C8DCE8FEE}" type="slidenum">
              <a:rPr lang="en-US" altLang="en-US" smtClean="0">
                <a:latin typeface="Helvetica" charset="0"/>
              </a:rPr>
              <a:pPr/>
              <a:t>13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8120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1BC30402-A290-4C11-B096-B430ADB3F52A}" type="slidenum">
              <a:rPr lang="en-US" altLang="en-US" smtClean="0">
                <a:latin typeface="Helvetica" charset="0"/>
              </a:rPr>
              <a:pPr/>
              <a:t>14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015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2702823C-FF5C-4D1C-8C86-49F2EA1132A1}" type="slidenum">
              <a:rPr lang="en-US" altLang="en-US" smtClean="0">
                <a:latin typeface="Helvetica" charset="0"/>
              </a:rPr>
              <a:pPr/>
              <a:t>15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563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321A4EF5-0B4A-404A-839D-64E760966740}" type="slidenum">
              <a:rPr lang="en-US" altLang="en-US" smtClean="0">
                <a:latin typeface="Helvetica" charset="0"/>
              </a:rPr>
              <a:pPr/>
              <a:t>16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122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253EA17F-6F6D-43D3-AEC7-5260F7A1EE78}" type="slidenum">
              <a:rPr lang="en-US" altLang="en-US" smtClean="0">
                <a:latin typeface="Helvetica" charset="0"/>
              </a:rPr>
              <a:pPr/>
              <a:t>17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987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172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4DBB03D3-10BE-408A-BEFD-A07D6E9BA3F6}" type="slidenum">
              <a:rPr lang="en-US" altLang="en-US" smtClean="0">
                <a:latin typeface="Helvetica" charset="0"/>
              </a:rPr>
              <a:pPr/>
              <a:t>19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961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A5F1D90C-5C18-4A8D-9B96-3B083B3645EC}" type="slidenum">
              <a:rPr lang="en-US" altLang="en-US" smtClean="0">
                <a:latin typeface="Helvetica" charset="0"/>
              </a:rPr>
              <a:pPr/>
              <a:t>20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388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985E8F62-33C5-4820-8F2A-A3F00D241BF5}" type="slidenum">
              <a:rPr lang="en-US" altLang="en-US" smtClean="0">
                <a:latin typeface="Helvetica" charset="0"/>
              </a:rPr>
              <a:pPr/>
              <a:t>21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4818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2FA32455-9C05-4E19-8557-C2C3919EB144}" type="slidenum">
              <a:rPr lang="en-US" altLang="en-US" smtClean="0">
                <a:latin typeface="Helvetica" charset="0"/>
              </a:rPr>
              <a:pPr/>
              <a:t>22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376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39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EC7009A2-7D7D-424D-8766-C891390F56B6}" type="slidenum">
              <a:rPr lang="en-US" altLang="en-US" smtClean="0">
                <a:latin typeface="Helvetica" charset="0"/>
              </a:rPr>
              <a:pPr/>
              <a:t>23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198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DD5B3885-26D1-4446-98AB-F5150EFA94AE}" type="slidenum">
              <a:rPr lang="en-US" altLang="en-US" smtClean="0">
                <a:latin typeface="Helvetica" charset="0"/>
              </a:rPr>
              <a:pPr/>
              <a:t>24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782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6A794930-CA5B-4976-B551-4FD3FEB311D3}" type="slidenum">
              <a:rPr lang="en-US" altLang="en-US" smtClean="0">
                <a:latin typeface="Helvetica" charset="0"/>
              </a:rPr>
              <a:pPr/>
              <a:t>25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65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  <a:ea typeface="ＭＳ Ｐゴシック" pitchFamily="34" charset="-128"/>
              </a:rPr>
              <a:t>There is no saving in designing two threads just for using different devices in parallel (because the OS is already designed in a way that devices can be used in parallel – see the device queues we talked about before).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F33CE4DE-E395-4A05-8745-4E19B98D0B6D}" type="slidenum">
              <a:rPr lang="en-US" altLang="en-US" smtClean="0">
                <a:latin typeface="Helvetica" charset="0"/>
              </a:rPr>
              <a:pPr/>
              <a:t>5</a:t>
            </a:fld>
            <a:endParaRPr lang="en-US" altLang="en-US" smtClean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8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9C1690EE-B2A1-4A6B-9528-C39245CB1139}" type="slidenum">
              <a:rPr lang="en-US" altLang="en-US" smtClean="0">
                <a:latin typeface="Helvetica" charset="0"/>
              </a:rPr>
              <a:pPr/>
              <a:t>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stack memory management is so simple - all memory above the</a:t>
            </a:r>
            <a:b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</a:b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stack pointer is assumed to be free. (Or below, depending</a:t>
            </a:r>
            <a:b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</a:b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on which way the stack grows.) You allocate more</a:t>
            </a:r>
            <a:b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</a:b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simply by incrementing the stack pointer, and free memory by</a:t>
            </a:r>
            <a:b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</a:b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decrementing it. Such a structure </a:t>
            </a:r>
            <a:r>
              <a:rPr lang="en-US" altLang="en-US" dirty="0" err="1" smtClean="0">
                <a:latin typeface="Times New Roman" pitchFamily="18" charset="0"/>
                <a:ea typeface="ＭＳ Ｐゴシック" pitchFamily="34" charset="-128"/>
              </a:rPr>
              <a:t>isnï't</a:t>
            </a: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 trivially shareable!</a:t>
            </a:r>
            <a:b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</a:b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/>
            </a:r>
            <a:b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</a:b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Heaps on the other hand, have more complex memory management.</a:t>
            </a:r>
            <a:b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</a:b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You call into a routine, such as </a:t>
            </a:r>
            <a:r>
              <a:rPr lang="en-US" altLang="en-US" dirty="0" err="1" smtClean="0">
                <a:latin typeface="Times New Roman" pitchFamily="18" charset="0"/>
                <a:ea typeface="ＭＳ Ｐゴシック" pitchFamily="34" charset="-128"/>
              </a:rPr>
              <a:t>malloc</a:t>
            </a: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() to reserve memory</a:t>
            </a:r>
            <a:b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</a:b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there. Having several threads doing so </a:t>
            </a:r>
            <a:r>
              <a:rPr lang="en-US" altLang="en-US" dirty="0" err="1" smtClean="0">
                <a:latin typeface="Times New Roman" pitchFamily="18" charset="0"/>
                <a:ea typeface="ＭＳ Ｐゴシック" pitchFamily="34" charset="-128"/>
              </a:rPr>
              <a:t>simultaneosuly</a:t>
            </a: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 is not</a:t>
            </a:r>
            <a:b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</a:b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a problem, so there is no need for separate heaps. Separate heaps</a:t>
            </a:r>
            <a:b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</a:b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would waste memory, as the threads might have very different needs</a:t>
            </a:r>
            <a:b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</a:br>
            <a: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  <a:t>for memory. Sharing is better, when possible.</a:t>
            </a:r>
            <a:br>
              <a:rPr lang="en-US" altLang="en-US" dirty="0" smtClean="0">
                <a:latin typeface="Times New Roman" pitchFamily="18" charset="0"/>
                <a:ea typeface="ＭＳ Ｐゴシック" pitchFamily="34" charset="-128"/>
              </a:rPr>
            </a:br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78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63C41BFC-7B02-4396-972B-16875870C177}" type="slidenum">
              <a:rPr lang="en-US" altLang="en-US" smtClean="0">
                <a:latin typeface="Helvetica" charset="0"/>
              </a:rPr>
              <a:pPr/>
              <a:t>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748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282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05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C399D57C-F76F-47DC-9160-D727D967FB4E}" type="slidenum">
              <a:rPr lang="en-US" altLang="en-US" smtClean="0">
                <a:latin typeface="Helvetica" charset="0"/>
              </a:rPr>
              <a:pPr/>
              <a:t>11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3200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1CC23DFE-7D9E-41A2-AB40-6C5D82DBB551}" type="slidenum">
              <a:rPr lang="en-US" altLang="en-US" smtClean="0">
                <a:latin typeface="Helvetica" charset="0"/>
              </a:rPr>
              <a:pPr/>
              <a:t>12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021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70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 smtClean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 smtClean="0">
                <a:solidFill>
                  <a:srgbClr val="336699"/>
                </a:solidFill>
                <a:latin typeface="Helvetica" charset="0"/>
              </a:rPr>
              <a:t> Edition,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5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5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3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27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1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37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038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21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006699"/>
                </a:solidFill>
                <a:latin typeface="Helvetica" charset="0"/>
              </a:rPr>
              <a:t>4.</a:t>
            </a:r>
            <a:fld id="{08108070-CFC9-463B-A41A-7F7228CDB29A}" type="slidenum">
              <a:rPr 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 smtClean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 smtClean="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000" b="1" smtClean="0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rtl="1" eaLnBrk="1" hangingPunct="1"/>
            <a:r>
              <a:rPr lang="he-IL" altLang="en-US" dirty="0" smtClean="0">
                <a:ea typeface="ＭＳ Ｐゴシック" pitchFamily="34" charset="-128"/>
              </a:rPr>
              <a:t>פרק 4 - </a:t>
            </a:r>
            <a:r>
              <a:rPr lang="en-US" altLang="en-US" dirty="0" smtClean="0">
                <a:ea typeface="ＭＳ Ｐゴシック" pitchFamily="34" charset="-128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User and Kernel Threads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996356" cy="4530725"/>
          </a:xfrm>
        </p:spPr>
        <p:txBody>
          <a:bodyPr/>
          <a:lstStyle/>
          <a:p>
            <a:pPr algn="r" rtl="1"/>
            <a:r>
              <a:rPr lang="en-US" altLang="en-US" sz="2400" dirty="0" smtClean="0">
                <a:ea typeface="ＭＳ Ｐゴシック" pitchFamily="34" charset="-128"/>
              </a:rPr>
              <a:t>Kernel threads</a:t>
            </a:r>
            <a:r>
              <a:rPr lang="he-IL" altLang="en-US" sz="2400" dirty="0" smtClean="0">
                <a:ea typeface="ＭＳ Ｐゴシック" pitchFamily="34" charset="-128"/>
              </a:rPr>
              <a:t> (לעיתים נקראים גם </a:t>
            </a:r>
            <a:r>
              <a:rPr lang="en-US" altLang="en-US" sz="2400" dirty="0" smtClean="0">
                <a:ea typeface="ＭＳ Ｐゴシック" pitchFamily="34" charset="-128"/>
              </a:rPr>
              <a:t>Lightweight Process – LWP</a:t>
            </a:r>
            <a:r>
              <a:rPr lang="he-IL" altLang="en-US" sz="2400" dirty="0" smtClean="0">
                <a:ea typeface="ＭＳ Ｐゴシック" pitchFamily="34" charset="-128"/>
              </a:rPr>
              <a:t>) - נוצרים ומשובצים </a:t>
            </a:r>
            <a:r>
              <a:rPr lang="en-US" altLang="en-US" sz="2400" dirty="0" smtClean="0">
                <a:ea typeface="ＭＳ Ｐゴシック" pitchFamily="34" charset="-128"/>
              </a:rPr>
              <a:t>(scheduled)</a:t>
            </a:r>
            <a:r>
              <a:rPr lang="he-IL" altLang="en-US" sz="2400" dirty="0" smtClean="0">
                <a:ea typeface="ＭＳ Ｐゴシック" pitchFamily="34" charset="-128"/>
              </a:rPr>
              <a:t> על-ידי ה- </a:t>
            </a:r>
            <a:r>
              <a:rPr lang="en-US" altLang="en-US" sz="2400" dirty="0" smtClean="0">
                <a:ea typeface="ＭＳ Ｐゴシック" pitchFamily="34" charset="-128"/>
              </a:rPr>
              <a:t>kernel</a:t>
            </a:r>
            <a:endParaRPr lang="he-IL" altLang="en-US" sz="2400" dirty="0" smtClean="0">
              <a:ea typeface="ＭＳ Ｐゴシック" pitchFamily="34" charset="-128"/>
            </a:endParaRPr>
          </a:p>
          <a:p>
            <a:pPr algn="r" rtl="1"/>
            <a:r>
              <a:rPr lang="en-US" altLang="en-US" sz="2400" dirty="0" smtClean="0">
                <a:ea typeface="ＭＳ Ｐゴシック" pitchFamily="34" charset="-128"/>
              </a:rPr>
              <a:t>User threads</a:t>
            </a:r>
            <a:r>
              <a:rPr lang="he-IL" altLang="en-US" sz="2400" dirty="0" smtClean="0">
                <a:ea typeface="ＭＳ Ｐゴシック" pitchFamily="34" charset="-128"/>
              </a:rPr>
              <a:t> – נוצרים על-ידי ה- </a:t>
            </a:r>
            <a:r>
              <a:rPr lang="en-US" altLang="en-US" sz="2400" dirty="0" smtClean="0">
                <a:ea typeface="ＭＳ Ｐゴシック" pitchFamily="34" charset="-128"/>
              </a:rPr>
              <a:t>threading library</a:t>
            </a:r>
            <a:r>
              <a:rPr lang="he-IL" altLang="en-US" sz="2400" dirty="0" smtClean="0">
                <a:ea typeface="ＭＳ Ｐゴシック" pitchFamily="34" charset="-128"/>
              </a:rPr>
              <a:t> ומשובצים ומנוהלים על-ידי </a:t>
            </a:r>
            <a:r>
              <a:rPr lang="he-IL" altLang="en-US" sz="2400" dirty="0" err="1" smtClean="0">
                <a:ea typeface="ＭＳ Ｐゴシック" pitchFamily="34" charset="-128"/>
              </a:rPr>
              <a:t>הספריה</a:t>
            </a:r>
            <a:r>
              <a:rPr lang="he-IL" altLang="en-US" sz="2400" dirty="0" smtClean="0">
                <a:ea typeface="ＭＳ Ｐゴシック" pitchFamily="34" charset="-128"/>
              </a:rPr>
              <a:t> עצמה (כאשר </a:t>
            </a:r>
            <a:r>
              <a:rPr lang="he-IL" altLang="en-US" sz="2400" dirty="0" err="1" smtClean="0">
                <a:ea typeface="ＭＳ Ｐゴシック" pitchFamily="34" charset="-128"/>
              </a:rPr>
              <a:t>הספריה</a:t>
            </a:r>
            <a:r>
              <a:rPr lang="he-IL" altLang="en-US" sz="2400" dirty="0" smtClean="0">
                <a:ea typeface="ＭＳ Ｐゴシック" pitchFamily="34" charset="-128"/>
              </a:rPr>
              <a:t> רצה ב- </a:t>
            </a:r>
            <a:r>
              <a:rPr lang="en-US" altLang="en-US" sz="2400" dirty="0" smtClean="0">
                <a:ea typeface="ＭＳ Ｐゴシック" pitchFamily="34" charset="-128"/>
              </a:rPr>
              <a:t>user mode</a:t>
            </a:r>
            <a:r>
              <a:rPr lang="he-IL" altLang="en-US" sz="2400" dirty="0" smtClean="0">
                <a:ea typeface="ＭＳ Ｐゴシック" pitchFamily="34" charset="-128"/>
              </a:rPr>
              <a:t>):</a:t>
            </a:r>
          </a:p>
          <a:p>
            <a:pPr lvl="1" algn="r" rtl="1"/>
            <a:r>
              <a:rPr lang="he-IL" altLang="en-US" sz="2400" dirty="0" smtClean="0">
                <a:ea typeface="ＭＳ Ｐゴシック" pitchFamily="34" charset="-128"/>
              </a:rPr>
              <a:t>כל ה- </a:t>
            </a:r>
            <a:r>
              <a:rPr lang="en-US" altLang="en-US" sz="2400" dirty="0" smtClean="0">
                <a:ea typeface="ＭＳ Ｐゴシック" pitchFamily="34" charset="-128"/>
              </a:rPr>
              <a:t>user threads</a:t>
            </a:r>
            <a:r>
              <a:rPr lang="he-IL" altLang="en-US" sz="2400" dirty="0" smtClean="0">
                <a:ea typeface="ＭＳ Ｐゴシック" pitchFamily="34" charset="-128"/>
              </a:rPr>
              <a:t> שייכים לתהליך שיצר אותם</a:t>
            </a:r>
          </a:p>
          <a:p>
            <a:pPr lvl="1" algn="r" rtl="1"/>
            <a:r>
              <a:rPr lang="he-IL" altLang="en-US" sz="2400" dirty="0" smtClean="0">
                <a:ea typeface="ＭＳ Ｐゴシック" pitchFamily="34" charset="-128"/>
              </a:rPr>
              <a:t>ה- </a:t>
            </a:r>
            <a:r>
              <a:rPr lang="en-US" altLang="en-US" sz="2400" dirty="0" smtClean="0">
                <a:ea typeface="ＭＳ Ｐゴシック" pitchFamily="34" charset="-128"/>
              </a:rPr>
              <a:t>kernel</a:t>
            </a:r>
            <a:r>
              <a:rPr lang="he-IL" altLang="en-US" sz="2400" dirty="0" smtClean="0">
                <a:ea typeface="ＭＳ Ｐゴシック" pitchFamily="34" charset="-128"/>
              </a:rPr>
              <a:t> לא מודע אליהם</a:t>
            </a: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ה- </a:t>
            </a:r>
            <a:r>
              <a:rPr lang="en-US" altLang="en-US" sz="2400" dirty="0" smtClean="0">
                <a:ea typeface="ＭＳ Ｐゴシック" pitchFamily="34" charset="-128"/>
              </a:rPr>
              <a:t>kernel threads</a:t>
            </a:r>
            <a:r>
              <a:rPr lang="he-IL" altLang="en-US" sz="2400" dirty="0" smtClean="0">
                <a:ea typeface="ＭＳ Ｐゴシック" pitchFamily="34" charset="-128"/>
              </a:rPr>
              <a:t> "יקרים"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  <a:r>
              <a:rPr lang="he-IL" altLang="en-US" sz="2400" dirty="0" smtClean="0">
                <a:ea typeface="ＭＳ Ｐゴシック" pitchFamily="34" charset="-128"/>
              </a:rPr>
              <a:t>משמעותית מה- </a:t>
            </a:r>
            <a:r>
              <a:rPr lang="en-US" altLang="en-US" sz="2400" dirty="0" smtClean="0">
                <a:ea typeface="ＭＳ Ｐゴシック" pitchFamily="34" charset="-128"/>
              </a:rPr>
              <a:t>user threads</a:t>
            </a:r>
            <a:endParaRPr lang="he-IL" altLang="en-US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User Threads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Thread management done by user-level threads library</a:t>
            </a:r>
            <a:br>
              <a:rPr lang="en-US" altLang="en-US" sz="2400" dirty="0" smtClean="0">
                <a:ea typeface="ＭＳ Ｐゴシック" pitchFamily="34" charset="-128"/>
              </a:rPr>
            </a:br>
            <a:endParaRPr lang="en-US" altLang="en-US" sz="2400" dirty="0" smtClean="0">
              <a:ea typeface="ＭＳ Ｐゴシック" pitchFamily="34" charset="-128"/>
            </a:endParaRPr>
          </a:p>
          <a:p>
            <a:r>
              <a:rPr lang="en-US" altLang="en-US" sz="2400" dirty="0" smtClean="0">
                <a:ea typeface="ＭＳ Ｐゴシック" pitchFamily="34" charset="-128"/>
              </a:rPr>
              <a:t>Three primary thread libraries: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 POSIX </a:t>
            </a:r>
            <a:r>
              <a:rPr lang="en-US" altLang="en-US" sz="2400" dirty="0" err="1" smtClean="0">
                <a:solidFill>
                  <a:srgbClr val="3366FF"/>
                </a:solidFill>
                <a:ea typeface="ＭＳ Ｐゴシック" pitchFamily="34" charset="-128"/>
              </a:rPr>
              <a:t>Pthreads</a:t>
            </a:r>
            <a:endParaRPr lang="en-US" altLang="en-US" sz="2400" i="1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 Windows threads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 Java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Kernel 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Supported by the Kernel</a:t>
            </a:r>
            <a:br>
              <a:rPr lang="en-US" altLang="en-US" sz="2400" dirty="0" smtClean="0">
                <a:ea typeface="ＭＳ Ｐゴシック" pitchFamily="34" charset="-128"/>
              </a:rPr>
            </a:br>
            <a:endParaRPr lang="en-US" altLang="en-US" sz="2400" dirty="0" smtClean="0">
              <a:ea typeface="ＭＳ Ｐゴシック" pitchFamily="34" charset="-128"/>
            </a:endParaRPr>
          </a:p>
          <a:p>
            <a:r>
              <a:rPr lang="en-US" altLang="en-US" sz="2400" dirty="0" smtClean="0">
                <a:ea typeface="ＭＳ Ｐゴシック" pitchFamily="34" charset="-128"/>
              </a:rPr>
              <a:t>Examples</a:t>
            </a:r>
          </a:p>
          <a:p>
            <a:pPr lvl="1"/>
            <a:r>
              <a:rPr lang="en-US" altLang="en-US" sz="2400" dirty="0" smtClean="0"/>
              <a:t>Windows </a:t>
            </a:r>
          </a:p>
          <a:p>
            <a:pPr lvl="1"/>
            <a:r>
              <a:rPr lang="en-US" altLang="en-US" sz="2400" dirty="0" smtClean="0"/>
              <a:t>Solaris</a:t>
            </a:r>
          </a:p>
          <a:p>
            <a:pPr lvl="1"/>
            <a:r>
              <a:rPr lang="en-US" altLang="en-US" sz="2400" dirty="0" smtClean="0"/>
              <a:t>Linux</a:t>
            </a:r>
          </a:p>
          <a:p>
            <a:pPr lvl="1"/>
            <a:r>
              <a:rPr lang="en-US" altLang="en-US" sz="2400" dirty="0" smtClean="0"/>
              <a:t>Mac OS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Multithreading Models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Many-to-One</a:t>
            </a:r>
            <a:br>
              <a:rPr lang="en-US" altLang="en-US" sz="2400" dirty="0" smtClean="0">
                <a:ea typeface="ＭＳ Ｐゴシック" pitchFamily="34" charset="-128"/>
              </a:rPr>
            </a:br>
            <a:endParaRPr lang="en-US" altLang="en-US" sz="2400" dirty="0" smtClean="0">
              <a:ea typeface="ＭＳ Ｐゴシック" pitchFamily="34" charset="-128"/>
            </a:endParaRPr>
          </a:p>
          <a:p>
            <a:r>
              <a:rPr lang="en-US" altLang="en-US" sz="2400" dirty="0" smtClean="0">
                <a:ea typeface="ＭＳ Ｐゴシック" pitchFamily="34" charset="-128"/>
              </a:rPr>
              <a:t>One-to-One</a:t>
            </a:r>
            <a:br>
              <a:rPr lang="en-US" altLang="en-US" sz="2400" dirty="0" smtClean="0">
                <a:ea typeface="ＭＳ Ｐゴシック" pitchFamily="34" charset="-128"/>
              </a:rPr>
            </a:br>
            <a:endParaRPr lang="en-US" altLang="en-US" sz="2400" dirty="0" smtClean="0">
              <a:ea typeface="ＭＳ Ｐゴシック" pitchFamily="34" charset="-128"/>
            </a:endParaRPr>
          </a:p>
          <a:p>
            <a:r>
              <a:rPr lang="en-US" altLang="en-US" sz="2400" dirty="0" smtClean="0">
                <a:ea typeface="ＭＳ Ｐゴシック" pitchFamily="34" charset="-128"/>
              </a:rPr>
              <a:t>Many-to-Many</a:t>
            </a:r>
          </a:p>
          <a:p>
            <a:endParaRPr lang="en-US" altLang="en-US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Many-to-One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7851" y="1233488"/>
            <a:ext cx="4885898" cy="4530725"/>
          </a:xfrm>
        </p:spPr>
        <p:txBody>
          <a:bodyPr/>
          <a:lstStyle/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מספר </a:t>
            </a:r>
            <a:r>
              <a:rPr lang="en-US" altLang="en-US" sz="2400" dirty="0" smtClean="0">
                <a:ea typeface="ＭＳ Ｐゴシック" pitchFamily="34" charset="-128"/>
              </a:rPr>
              <a:t>user-level threads</a:t>
            </a:r>
            <a:r>
              <a:rPr lang="he-IL" altLang="en-US" sz="2400" dirty="0" smtClean="0">
                <a:ea typeface="ＭＳ Ｐゴシック" pitchFamily="34" charset="-128"/>
              </a:rPr>
              <a:t> הממופים ל- </a:t>
            </a:r>
            <a:r>
              <a:rPr lang="en-US" altLang="en-US" sz="2400" dirty="0" smtClean="0">
                <a:ea typeface="ＭＳ Ｐゴシック" pitchFamily="34" charset="-128"/>
              </a:rPr>
              <a:t>kernel thread</a:t>
            </a:r>
            <a:r>
              <a:rPr lang="he-IL" altLang="en-US" sz="2400" dirty="0">
                <a:ea typeface="ＭＳ Ｐゴシック" pitchFamily="34" charset="-128"/>
              </a:rPr>
              <a:t> </a:t>
            </a:r>
            <a:r>
              <a:rPr lang="he-IL" altLang="en-US" sz="2400" dirty="0" smtClean="0">
                <a:ea typeface="ＭＳ Ｐゴシック" pitchFamily="34" charset="-128"/>
              </a:rPr>
              <a:t>אחד</a:t>
            </a: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כל ניהול ה- </a:t>
            </a:r>
            <a:r>
              <a:rPr lang="en-US" altLang="en-US" sz="2400" dirty="0" smtClean="0">
                <a:ea typeface="ＭＳ Ｐゴシック" pitchFamily="34" charset="-128"/>
              </a:rPr>
              <a:t>threads</a:t>
            </a:r>
            <a:r>
              <a:rPr lang="he-IL" altLang="en-US" sz="2400" dirty="0" smtClean="0">
                <a:ea typeface="ＭＳ Ｐゴシック" pitchFamily="34" charset="-128"/>
              </a:rPr>
              <a:t> מבוצע למעשה בספריה היושבת ב- </a:t>
            </a:r>
            <a:r>
              <a:rPr lang="en-US" altLang="en-US" sz="2400" dirty="0" smtClean="0">
                <a:ea typeface="ＭＳ Ｐゴシック" pitchFamily="34" charset="-128"/>
              </a:rPr>
              <a:t>user space</a:t>
            </a:r>
            <a:r>
              <a:rPr lang="he-IL" altLang="en-US" sz="2400" dirty="0" smtClean="0">
                <a:ea typeface="ＭＳ Ｐゴシック" pitchFamily="34" charset="-128"/>
              </a:rPr>
              <a:t> – יעיל ביותר משיקולי </a:t>
            </a:r>
            <a:r>
              <a:rPr lang="en-US" altLang="en-US" sz="2400" dirty="0" smtClean="0">
                <a:ea typeface="ＭＳ Ｐゴシック" pitchFamily="34" charset="-128"/>
              </a:rPr>
              <a:t>overhead</a:t>
            </a: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חסרונות:</a:t>
            </a:r>
          </a:p>
          <a:p>
            <a:pPr lvl="1" algn="r" rtl="1"/>
            <a:r>
              <a:rPr lang="he-IL" altLang="en-US" sz="2400" dirty="0" smtClean="0">
                <a:ea typeface="ＭＳ Ｐゴシック" pitchFamily="34" charset="-128"/>
              </a:rPr>
              <a:t>התהליך כולו ייכנס למצב </a:t>
            </a:r>
            <a:r>
              <a:rPr lang="en-US" altLang="en-US" sz="2400" dirty="0" smtClean="0">
                <a:ea typeface="ＭＳ Ｐゴシック" pitchFamily="34" charset="-128"/>
              </a:rPr>
              <a:t>blocked</a:t>
            </a:r>
            <a:r>
              <a:rPr lang="he-IL" altLang="en-US" sz="2400" dirty="0" smtClean="0">
                <a:ea typeface="ＭＳ Ｐゴシック" pitchFamily="34" charset="-128"/>
              </a:rPr>
              <a:t> אם אחד מה- </a:t>
            </a:r>
            <a:r>
              <a:rPr lang="en-US" altLang="en-US" sz="2400" dirty="0" smtClean="0">
                <a:ea typeface="ＭＳ Ｐゴシック" pitchFamily="34" charset="-128"/>
              </a:rPr>
              <a:t>threads</a:t>
            </a:r>
            <a:r>
              <a:rPr lang="he-IL" altLang="en-US" sz="2400" dirty="0" smtClean="0">
                <a:ea typeface="ＭＳ Ｐゴシック" pitchFamily="34" charset="-128"/>
              </a:rPr>
              <a:t> קורא ל- </a:t>
            </a:r>
            <a:r>
              <a:rPr lang="en-US" altLang="en-US" sz="2400" dirty="0" smtClean="0">
                <a:ea typeface="ＭＳ Ｐゴシック" pitchFamily="34" charset="-128"/>
              </a:rPr>
              <a:t>system call</a:t>
            </a:r>
            <a:r>
              <a:rPr lang="he-IL" altLang="en-US" sz="2400" dirty="0" smtClean="0">
                <a:ea typeface="ＭＳ Ｐゴシック" pitchFamily="34" charset="-128"/>
              </a:rPr>
              <a:t> שהוא </a:t>
            </a:r>
            <a:r>
              <a:rPr lang="en-US" altLang="en-US" sz="2400" dirty="0" smtClean="0">
                <a:ea typeface="ＭＳ Ｐゴシック" pitchFamily="34" charset="-128"/>
              </a:rPr>
              <a:t>blocking</a:t>
            </a:r>
            <a:endParaRPr lang="he-IL" altLang="en-US" sz="2400" dirty="0" smtClean="0">
              <a:ea typeface="ＭＳ Ｐゴシック" pitchFamily="34" charset="-128"/>
            </a:endParaRPr>
          </a:p>
          <a:p>
            <a:pPr lvl="1" algn="r" rtl="1"/>
            <a:r>
              <a:rPr lang="he-IL" altLang="en-US" sz="2400" dirty="0" smtClean="0">
                <a:ea typeface="ＭＳ Ｐゴシック" pitchFamily="34" charset="-128"/>
              </a:rPr>
              <a:t>אין כאן באמת הרצה במקביל כאשר למעבד יש מספר ליבות (או שיש מספר מעבדים)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8" y="1296362"/>
            <a:ext cx="3324225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0928" y="5128624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dirty="0"/>
              <a:t>Examples:</a:t>
            </a:r>
          </a:p>
          <a:p>
            <a:pPr lvl="1"/>
            <a:r>
              <a:rPr lang="en-US" altLang="en-US" sz="2000" dirty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en-US" sz="2000" dirty="0">
                <a:solidFill>
                  <a:srgbClr val="3366FF"/>
                </a:solidFill>
              </a:rPr>
              <a:t>GNU Portable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One-to-One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920" y="1065213"/>
            <a:ext cx="8668555" cy="4530725"/>
          </a:xfrm>
        </p:spPr>
        <p:txBody>
          <a:bodyPr/>
          <a:lstStyle/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כל </a:t>
            </a:r>
            <a:r>
              <a:rPr lang="en-US" altLang="en-US" sz="2400" dirty="0" smtClean="0">
                <a:ea typeface="ＭＳ Ｐゴシック" pitchFamily="34" charset="-128"/>
              </a:rPr>
              <a:t>user-level thread</a:t>
            </a:r>
            <a:r>
              <a:rPr lang="he-IL" altLang="en-US" sz="2400" dirty="0" smtClean="0">
                <a:ea typeface="ＭＳ Ｐゴシック" pitchFamily="34" charset="-128"/>
              </a:rPr>
              <a:t> ממופה ל- </a:t>
            </a:r>
            <a:r>
              <a:rPr lang="en-US" altLang="en-US" sz="2400" dirty="0" smtClean="0">
                <a:ea typeface="ＭＳ Ｐゴシック" pitchFamily="34" charset="-128"/>
              </a:rPr>
              <a:t>kernel thread</a:t>
            </a:r>
            <a:r>
              <a:rPr lang="he-IL" altLang="en-US" sz="2400" dirty="0" smtClean="0">
                <a:ea typeface="ＭＳ Ｐゴシック" pitchFamily="34" charset="-128"/>
              </a:rPr>
              <a:t> משלו (בעת יצירת </a:t>
            </a:r>
            <a:r>
              <a:rPr lang="en-US" altLang="en-US" sz="2400" dirty="0" smtClean="0">
                <a:ea typeface="ＭＳ Ｐゴシック" pitchFamily="34" charset="-128"/>
              </a:rPr>
              <a:t>user level thread</a:t>
            </a:r>
            <a:r>
              <a:rPr lang="he-IL" altLang="en-US" sz="2400" dirty="0" smtClean="0">
                <a:ea typeface="ＭＳ Ｐゴシック" pitchFamily="34" charset="-128"/>
              </a:rPr>
              <a:t> נוצר עבורו </a:t>
            </a:r>
            <a:r>
              <a:rPr lang="en-US" altLang="en-US" sz="2400" dirty="0" smtClean="0">
                <a:ea typeface="ＭＳ Ｐゴシック" pitchFamily="34" charset="-128"/>
              </a:rPr>
              <a:t>kernel thread</a:t>
            </a:r>
            <a:r>
              <a:rPr lang="he-IL" altLang="en-US" sz="2400" dirty="0" smtClean="0">
                <a:ea typeface="ＭＳ Ｐゴシック" pitchFamily="34" charset="-128"/>
              </a:rPr>
              <a:t>)</a:t>
            </a: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יתרונות:</a:t>
            </a:r>
          </a:p>
          <a:p>
            <a:pPr lvl="1" algn="r" rtl="1"/>
            <a:r>
              <a:rPr lang="he-IL" altLang="en-US" sz="2000" dirty="0" smtClean="0">
                <a:ea typeface="ＭＳ Ｐゴシック" pitchFamily="34" charset="-128"/>
              </a:rPr>
              <a:t>מקביליות </a:t>
            </a:r>
            <a:r>
              <a:rPr lang="he-IL" altLang="en-US" sz="2000" dirty="0" err="1" smtClean="0">
                <a:ea typeface="ＭＳ Ｐゴシック" pitchFamily="34" charset="-128"/>
              </a:rPr>
              <a:t>אמיתית</a:t>
            </a:r>
            <a:r>
              <a:rPr lang="he-IL" altLang="en-US" sz="2000" dirty="0" smtClean="0">
                <a:ea typeface="ＭＳ Ｐゴシック" pitchFamily="34" charset="-128"/>
              </a:rPr>
              <a:t> בהרצה</a:t>
            </a:r>
          </a:p>
          <a:p>
            <a:pPr lvl="1" algn="r" rtl="1"/>
            <a:r>
              <a:rPr lang="he-IL" altLang="en-US" sz="2000" dirty="0" smtClean="0">
                <a:ea typeface="ＭＳ Ｐゴシック" pitchFamily="34" charset="-128"/>
              </a:rPr>
              <a:t>אין מצב שבו </a:t>
            </a:r>
            <a:r>
              <a:rPr lang="en-US" altLang="en-US" sz="2000" dirty="0" smtClean="0">
                <a:ea typeface="ＭＳ Ｐゴシック" pitchFamily="34" charset="-128"/>
              </a:rPr>
              <a:t>blocking thread</a:t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he-IL" altLang="en-US" sz="2000" dirty="0" smtClean="0">
                <a:ea typeface="ＭＳ Ｐゴシック" pitchFamily="34" charset="-128"/>
              </a:rPr>
              <a:t> חוסם לכל יתר ה- </a:t>
            </a:r>
            <a:r>
              <a:rPr lang="en-US" altLang="en-US" sz="2000" dirty="0" smtClean="0">
                <a:ea typeface="ＭＳ Ｐゴシック" pitchFamily="34" charset="-128"/>
              </a:rPr>
              <a:t>threads</a:t>
            </a:r>
            <a:endParaRPr lang="he-IL" altLang="en-US" sz="2000" dirty="0" smtClean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חסרונות</a:t>
            </a:r>
          </a:p>
          <a:p>
            <a:pPr lvl="1" algn="r" rtl="1"/>
            <a:r>
              <a:rPr lang="he-IL" altLang="en-US" sz="2000" dirty="0" smtClean="0">
                <a:ea typeface="ＭＳ Ｐゴシック" pitchFamily="34" charset="-128"/>
              </a:rPr>
              <a:t>מחייב יצירה של המון </a:t>
            </a:r>
            <a:r>
              <a:rPr lang="en-US" altLang="en-US" sz="2000" dirty="0" smtClean="0">
                <a:ea typeface="ＭＳ Ｐゴシック" pitchFamily="34" charset="-128"/>
              </a:rPr>
              <a:t>kernel threads</a:t>
            </a:r>
            <a:endParaRPr lang="he-IL" altLang="en-US" sz="2000" dirty="0" smtClean="0">
              <a:ea typeface="ＭＳ Ｐゴシック" pitchFamily="34" charset="-128"/>
            </a:endParaRPr>
          </a:p>
          <a:p>
            <a:pPr lvl="1" algn="r" rtl="1"/>
            <a:r>
              <a:rPr lang="he-IL" altLang="en-US" sz="2000" dirty="0" smtClean="0">
                <a:ea typeface="ＭＳ Ｐゴシック" pitchFamily="34" charset="-128"/>
              </a:rPr>
              <a:t>ה- </a:t>
            </a:r>
            <a:r>
              <a:rPr lang="en-US" altLang="en-US" sz="2000" dirty="0" smtClean="0">
                <a:ea typeface="ＭＳ Ｐゴシック" pitchFamily="34" charset="-128"/>
              </a:rPr>
              <a:t>overhead</a:t>
            </a:r>
            <a:r>
              <a:rPr lang="he-IL" altLang="en-US" sz="2000" dirty="0" smtClean="0">
                <a:ea typeface="ＭＳ Ｐゴシック" pitchFamily="34" charset="-128"/>
              </a:rPr>
              <a:t> של ניהול כל ה- </a:t>
            </a:r>
            <a:r>
              <a:rPr lang="en-US" altLang="en-US" sz="2000" dirty="0" smtClean="0">
                <a:ea typeface="ＭＳ Ｐゴシック" pitchFamily="34" charset="-128"/>
              </a:rPr>
              <a:t>kernel threads</a:t>
            </a:r>
            <a:r>
              <a:rPr lang="he-IL" altLang="en-US" sz="2000" dirty="0" smtClean="0">
                <a:ea typeface="ＭＳ Ｐゴシック" pitchFamily="34" charset="-128"/>
              </a:rPr>
              <a:t> מביא </a:t>
            </a:r>
            <a:r>
              <a:rPr lang="en-US" altLang="en-US" sz="2000" dirty="0" smtClean="0">
                <a:ea typeface="ＭＳ Ｐゴシック" pitchFamily="34" charset="-128"/>
              </a:rPr>
              <a:t/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he-IL" altLang="en-US" sz="2000" dirty="0" smtClean="0">
                <a:ea typeface="ＭＳ Ｐゴシック" pitchFamily="34" charset="-128"/>
              </a:rPr>
              <a:t>בהרבה מערכות למגבלה על </a:t>
            </a:r>
            <a:r>
              <a:rPr lang="en-US" altLang="en-US" sz="2000" dirty="0" smtClean="0">
                <a:ea typeface="ＭＳ Ｐゴシック" pitchFamily="34" charset="-128"/>
              </a:rPr>
              <a:t/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he-IL" altLang="en-US" sz="2000" dirty="0" smtClean="0">
                <a:ea typeface="ＭＳ Ｐゴシック" pitchFamily="34" charset="-128"/>
              </a:rPr>
              <a:t>כמות ה –</a:t>
            </a:r>
            <a:r>
              <a:rPr lang="en-US" altLang="en-US" sz="2000" dirty="0" smtClean="0">
                <a:ea typeface="ＭＳ Ｐゴシック" pitchFamily="34" charset="-128"/>
              </a:rPr>
              <a:t>threads</a:t>
            </a:r>
            <a:r>
              <a:rPr lang="he-IL" altLang="en-US" sz="2000" dirty="0" smtClean="0">
                <a:ea typeface="ＭＳ Ｐゴシック" pitchFamily="34" charset="-128"/>
              </a:rPr>
              <a:t> המקסימלית</a:t>
            </a:r>
          </a:p>
          <a:p>
            <a:pPr lvl="1" algn="r" rtl="1"/>
            <a:endParaRPr lang="he-IL" altLang="en-US" sz="2400" dirty="0" smtClean="0">
              <a:ea typeface="ＭＳ Ｐゴシック" pitchFamily="34" charset="-128"/>
            </a:endParaRPr>
          </a:p>
          <a:p>
            <a:pPr lvl="1" algn="r" rtl="1"/>
            <a:endParaRPr lang="he-IL" altLang="en-US" sz="2400" dirty="0" smtClean="0">
              <a:ea typeface="ＭＳ Ｐゴシック" pitchFamily="34" charset="-128"/>
            </a:endParaRP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20" y="4936130"/>
            <a:ext cx="41084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2958834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800" dirty="0"/>
              <a:t>Examples</a:t>
            </a:r>
          </a:p>
          <a:p>
            <a:pPr lvl="1"/>
            <a:r>
              <a:rPr lang="en-US" altLang="en-US" sz="2000" dirty="0"/>
              <a:t>Windows NT/XP/2000</a:t>
            </a:r>
          </a:p>
          <a:p>
            <a:pPr lvl="1"/>
            <a:r>
              <a:rPr lang="en-US" altLang="en-US" sz="2000" dirty="0"/>
              <a:t>Linux</a:t>
            </a:r>
          </a:p>
          <a:p>
            <a:pPr lvl="1"/>
            <a:r>
              <a:rPr lang="en-US" altLang="en-US" sz="2000" dirty="0"/>
              <a:t>Solaris 9 and later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940424" y="2366682"/>
            <a:ext cx="735105" cy="3944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Many-to-Many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7" y="941696"/>
            <a:ext cx="7735011" cy="5078104"/>
          </a:xfrm>
        </p:spPr>
        <p:txBody>
          <a:bodyPr/>
          <a:lstStyle/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מאפשר למספר </a:t>
            </a:r>
            <a:r>
              <a:rPr lang="en-US" altLang="en-US" sz="2400" dirty="0" smtClean="0">
                <a:ea typeface="ＭＳ Ｐゴシック" pitchFamily="34" charset="-128"/>
              </a:rPr>
              <a:t>user level threads</a:t>
            </a:r>
            <a:r>
              <a:rPr lang="he-IL" altLang="en-US" sz="2400" dirty="0" smtClean="0">
                <a:ea typeface="ＭＳ Ｐゴシック" pitchFamily="34" charset="-128"/>
              </a:rPr>
              <a:t> להיות מקושרים למספר </a:t>
            </a:r>
            <a:r>
              <a:rPr lang="en-US" altLang="en-US" sz="2400" dirty="0" smtClean="0">
                <a:ea typeface="ＭＳ Ｐゴシック" pitchFamily="34" charset="-128"/>
              </a:rPr>
              <a:t>kernel threads</a:t>
            </a:r>
            <a:endParaRPr lang="he-IL" altLang="en-US" sz="2400" dirty="0" smtClean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מאפשר למערכת ההפעלה שליטה על כמות ה- </a:t>
            </a:r>
            <a:r>
              <a:rPr lang="en-US" altLang="en-US" sz="2400" dirty="0" smtClean="0">
                <a:ea typeface="ＭＳ Ｐゴシック" pitchFamily="34" charset="-128"/>
              </a:rPr>
              <a:t>kernel threads</a:t>
            </a:r>
            <a:r>
              <a:rPr lang="he-IL" altLang="en-US" sz="2400" dirty="0" smtClean="0">
                <a:ea typeface="ＭＳ Ｐゴシック" pitchFamily="34" charset="-128"/>
              </a:rPr>
              <a:t> שיפעלו במערכת</a:t>
            </a: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pitchFamily="34" charset="-128"/>
              </a:rPr>
              <a:t>Examples: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Solaris prior to version 9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Windows with the </a:t>
            </a:r>
            <a:br>
              <a:rPr lang="en-US" altLang="en-US" sz="2400" dirty="0" smtClean="0">
                <a:ea typeface="ＭＳ Ｐゴシック" pitchFamily="34" charset="-128"/>
              </a:rPr>
            </a:br>
            <a:r>
              <a:rPr lang="en-US" altLang="en-US" sz="2400" i="1" dirty="0" err="1" smtClean="0">
                <a:ea typeface="ＭＳ Ｐゴシック" pitchFamily="34" charset="-128"/>
              </a:rPr>
              <a:t>ThreadFiber</a:t>
            </a:r>
            <a:r>
              <a:rPr lang="en-US" altLang="en-US" sz="2400" dirty="0" smtClean="0">
                <a:ea typeface="ＭＳ Ｐゴシック" pitchFamily="34" charset="-128"/>
              </a:rPr>
              <a:t> package</a:t>
            </a:r>
          </a:p>
        </p:txBody>
      </p:sp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36" y="3200282"/>
            <a:ext cx="3217863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Two-level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47800"/>
            <a:ext cx="6502400" cy="4456113"/>
          </a:xfrm>
        </p:spPr>
        <p:txBody>
          <a:bodyPr/>
          <a:lstStyle/>
          <a:p>
            <a:r>
              <a:rPr lang="en-US" altLang="en-US" sz="2000" smtClean="0">
                <a:ea typeface="ＭＳ Ｐゴシック" pitchFamily="34" charset="-128"/>
              </a:rPr>
              <a:t>Similar to M:M, except that it allows a user thread to be </a:t>
            </a:r>
            <a:r>
              <a:rPr lang="en-US" altLang="en-US" sz="2000" b="1" smtClean="0">
                <a:ea typeface="ＭＳ Ｐゴシック" pitchFamily="34" charset="-128"/>
              </a:rPr>
              <a:t>bound</a:t>
            </a:r>
            <a:r>
              <a:rPr lang="en-US" altLang="en-US" sz="2000" smtClean="0">
                <a:ea typeface="ＭＳ Ｐゴシック" pitchFamily="34" charset="-128"/>
              </a:rPr>
              <a:t> to kernel thread</a:t>
            </a:r>
          </a:p>
          <a:p>
            <a:r>
              <a:rPr lang="en-US" altLang="en-US" sz="2000" smtClean="0">
                <a:ea typeface="ＭＳ Ｐゴシック" pitchFamily="34" charset="-128"/>
              </a:rPr>
              <a:t>Examples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IRIX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HP-UX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Tru64 UNIX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Solaris 8 and earlier</a:t>
            </a:r>
          </a:p>
        </p:txBody>
      </p:sp>
      <p:pic>
        <p:nvPicPr>
          <p:cNvPr id="1843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2370138"/>
            <a:ext cx="4659312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Thread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rgbClr val="3366FF"/>
                </a:solidFill>
                <a:ea typeface="ＭＳ Ｐゴシック" pitchFamily="34" charset="-128"/>
              </a:rPr>
              <a:t>Thread library </a:t>
            </a:r>
            <a:r>
              <a:rPr lang="en-US" altLang="en-US" sz="2400" dirty="0" smtClean="0">
                <a:ea typeface="ＭＳ Ｐゴシック" pitchFamily="34" charset="-128"/>
              </a:rPr>
              <a:t>provides programmer with API for creating and managing threads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Two primary ways of implementing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Library entirely in user space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Kernel-level library supported by the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Pthreads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818935" cy="4465637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May be provided either as user-level or kernel-level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A POSIX standard (IEEE 1003.1c) API for thread creation and synchronization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API specifies behavior of the thread library, implementation is up to development of the library (i.e. the OS designers)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Common in UNIX operating systems (Solaris, Linux, Mac OS X)</a:t>
            </a:r>
          </a:p>
          <a:p>
            <a:pPr>
              <a:buFont typeface="Monotype Sorts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777992" cy="4530725"/>
          </a:xfrm>
        </p:spPr>
        <p:txBody>
          <a:bodyPr/>
          <a:lstStyle/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להציג את רעיון ה- </a:t>
            </a:r>
            <a:r>
              <a:rPr lang="en-US" altLang="en-US" sz="2400" dirty="0" smtClean="0">
                <a:ea typeface="ＭＳ Ｐゴシック" pitchFamily="34" charset="-128"/>
              </a:rPr>
              <a:t>thread</a:t>
            </a:r>
            <a:r>
              <a:rPr lang="he-IL" altLang="en-US" sz="2400" dirty="0" smtClean="0">
                <a:ea typeface="ＭＳ Ｐゴシック" pitchFamily="34" charset="-128"/>
              </a:rPr>
              <a:t> – מרכיב מרכזי בכל הקשור לניצול המעבד, אשר מהווה בסיס למערכות </a:t>
            </a:r>
            <a:r>
              <a:rPr lang="en-US" altLang="en-US" sz="2400" dirty="0" smtClean="0">
                <a:ea typeface="ＭＳ Ｐゴシック" pitchFamily="34" charset="-128"/>
              </a:rPr>
              <a:t>multithreaded</a:t>
            </a: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לדון ב- </a:t>
            </a:r>
            <a:r>
              <a:rPr lang="en-US" altLang="en-US" sz="2400" dirty="0" smtClean="0">
                <a:ea typeface="ＭＳ Ｐゴシック" pitchFamily="34" charset="-128"/>
              </a:rPr>
              <a:t>APIs</a:t>
            </a:r>
            <a:r>
              <a:rPr lang="he-IL" altLang="en-US" sz="2400" dirty="0" smtClean="0">
                <a:ea typeface="ＭＳ Ｐゴシック" pitchFamily="34" charset="-128"/>
              </a:rPr>
              <a:t> ל- </a:t>
            </a:r>
            <a:r>
              <a:rPr lang="en-US" altLang="en-US" sz="2400" dirty="0" err="1" smtClean="0">
                <a:ea typeface="ＭＳ Ｐゴシック" pitchFamily="34" charset="-128"/>
              </a:rPr>
              <a:t>Pthreads</a:t>
            </a:r>
            <a:r>
              <a:rPr lang="en-US" altLang="en-US" sz="2400" dirty="0" smtClean="0">
                <a:ea typeface="ＭＳ Ｐゴシック" pitchFamily="34" charset="-128"/>
              </a:rPr>
              <a:t>, Windows, and Java thread libraries</a:t>
            </a: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לבחון סוגיות הנוגעות ל- </a:t>
            </a:r>
            <a:r>
              <a:rPr lang="en-US" altLang="en-US" sz="2400" dirty="0" smtClean="0">
                <a:ea typeface="ＭＳ Ｐゴシック" pitchFamily="34" charset="-128"/>
              </a:rPr>
              <a:t>multithreaded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Java Threads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1213" y="1231900"/>
            <a:ext cx="8155366" cy="3098800"/>
          </a:xfrm>
        </p:spPr>
        <p:txBody>
          <a:bodyPr/>
          <a:lstStyle/>
          <a:p>
            <a:r>
              <a:rPr lang="en-US" altLang="en-US" sz="2000" dirty="0" smtClean="0">
                <a:ea typeface="ＭＳ Ｐゴシック" pitchFamily="34" charset="-128"/>
              </a:rPr>
              <a:t>Java threads are managed by the JVM</a:t>
            </a:r>
          </a:p>
          <a:p>
            <a:pPr>
              <a:buFont typeface="Monotype Sorts" charset="2"/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r>
              <a:rPr lang="en-US" altLang="en-US" sz="2000" dirty="0" smtClean="0">
                <a:ea typeface="ＭＳ Ｐゴシック" pitchFamily="34" charset="-128"/>
              </a:rPr>
              <a:t>May be created by: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Extending Thread class (and override its run() method)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Implementing the Runnable interface</a:t>
            </a:r>
            <a:br>
              <a:rPr lang="en-US" altLang="en-US" sz="2000" dirty="0" smtClean="0">
                <a:ea typeface="ＭＳ Ｐゴシック" pitchFamily="34" charset="-128"/>
              </a:rPr>
            </a:br>
            <a:endParaRPr lang="en-US" altLang="en-US" sz="2000" dirty="0" smtClean="0">
              <a:ea typeface="ＭＳ Ｐゴシック" pitchFamily="34" charset="-128"/>
            </a:endParaRPr>
          </a:p>
          <a:p>
            <a:r>
              <a:rPr lang="en-US" altLang="en-US" sz="2000" dirty="0" smtClean="0">
                <a:ea typeface="ＭＳ Ｐゴシック" pitchFamily="34" charset="-128"/>
              </a:rPr>
              <a:t>Calling start()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Allocates memory and initializes a new thread in the JVM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Calls the run() method, making the thread eligible to run on the JVM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Threading Issues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1485900"/>
            <a:ext cx="7351712" cy="44831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Semantics of </a:t>
            </a:r>
            <a:r>
              <a:rPr lang="en-US" altLang="en-US" b="1" smtClean="0">
                <a:ea typeface="ＭＳ Ｐゴシック" pitchFamily="34" charset="-128"/>
              </a:rPr>
              <a:t>fork()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b="1" smtClean="0">
                <a:ea typeface="ＭＳ Ｐゴシック" pitchFamily="34" charset="-128"/>
              </a:rPr>
              <a:t>exec()</a:t>
            </a:r>
            <a:r>
              <a:rPr lang="en-US" altLang="en-US" smtClean="0">
                <a:ea typeface="ＭＳ Ｐゴシック" pitchFamily="34" charset="-128"/>
              </a:rPr>
              <a:t> system calls</a:t>
            </a:r>
          </a:p>
          <a:p>
            <a:r>
              <a:rPr lang="en-US" altLang="en-US" smtClean="0">
                <a:solidFill>
                  <a:srgbClr val="3366FF"/>
                </a:solidFill>
                <a:ea typeface="ＭＳ Ｐゴシック" pitchFamily="34" charset="-128"/>
              </a:rPr>
              <a:t>Thread cancellation </a:t>
            </a:r>
            <a:r>
              <a:rPr lang="en-US" altLang="en-US" smtClean="0">
                <a:ea typeface="ＭＳ Ｐゴシック" pitchFamily="34" charset="-128"/>
              </a:rPr>
              <a:t>of </a:t>
            </a:r>
            <a:r>
              <a:rPr lang="en-US" altLang="en-US" smtClean="0">
                <a:solidFill>
                  <a:srgbClr val="3366FF"/>
                </a:solidFill>
                <a:ea typeface="ＭＳ Ｐゴシック" pitchFamily="34" charset="-128"/>
              </a:rPr>
              <a:t>target thread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Asynchronous or deferred</a:t>
            </a:r>
          </a:p>
          <a:p>
            <a:r>
              <a:rPr lang="en-US" altLang="en-US" smtClean="0">
                <a:solidFill>
                  <a:srgbClr val="3366FF"/>
                </a:solidFill>
                <a:ea typeface="ＭＳ Ｐゴシック" pitchFamily="34" charset="-128"/>
              </a:rPr>
              <a:t>Signal </a:t>
            </a:r>
            <a:r>
              <a:rPr lang="en-US" altLang="en-US" smtClean="0">
                <a:ea typeface="ＭＳ Ｐゴシック" pitchFamily="34" charset="-128"/>
              </a:rPr>
              <a:t>handling</a:t>
            </a:r>
          </a:p>
          <a:p>
            <a:r>
              <a:rPr lang="en-US" altLang="en-US" smtClean="0">
                <a:solidFill>
                  <a:srgbClr val="3366FF"/>
                </a:solidFill>
                <a:ea typeface="ＭＳ Ｐゴシック" pitchFamily="34" charset="-128"/>
              </a:rPr>
              <a:t>Thread pools</a:t>
            </a:r>
          </a:p>
          <a:p>
            <a:r>
              <a:rPr lang="en-US" altLang="en-US" smtClean="0">
                <a:solidFill>
                  <a:srgbClr val="3366FF"/>
                </a:solidFill>
                <a:ea typeface="ＭＳ Ｐゴシック" pitchFamily="34" charset="-128"/>
              </a:rPr>
              <a:t>Thread-specific data</a:t>
            </a:r>
          </a:p>
          <a:p>
            <a:r>
              <a:rPr lang="en-US" altLang="en-US" smtClean="0">
                <a:solidFill>
                  <a:srgbClr val="3366FF"/>
                </a:solidFill>
                <a:ea typeface="ＭＳ Ｐゴシック" pitchFamily="34" charset="-128"/>
              </a:rPr>
              <a:t>Scheduler activations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Semantics of fork() and exec()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Does </a:t>
            </a:r>
            <a:r>
              <a:rPr lang="en-US" altLang="en-US" b="1" smtClean="0">
                <a:ea typeface="ＭＳ Ｐゴシック" pitchFamily="34" charset="-128"/>
              </a:rPr>
              <a:t>fork()</a:t>
            </a:r>
            <a:r>
              <a:rPr lang="en-US" altLang="en-US" smtClean="0">
                <a:ea typeface="ＭＳ Ｐゴシック" pitchFamily="34" charset="-128"/>
              </a:rPr>
              <a:t> duplicate only the calling thread or all threads?</a:t>
            </a:r>
          </a:p>
          <a:p>
            <a:r>
              <a:rPr lang="en-US" altLang="en-US" smtClean="0">
                <a:ea typeface="ＭＳ Ｐゴシック" pitchFamily="34" charset="-128"/>
              </a:rPr>
              <a:t>If one thread in a program calls </a:t>
            </a:r>
            <a:r>
              <a:rPr lang="en-US" altLang="en-US" b="1" smtClean="0">
                <a:ea typeface="ＭＳ Ｐゴシック" pitchFamily="34" charset="-128"/>
              </a:rPr>
              <a:t>fork(), does the new process </a:t>
            </a:r>
            <a:r>
              <a:rPr lang="en-US" altLang="en-US" smtClean="0">
                <a:ea typeface="ＭＳ Ｐゴシック" pitchFamily="34" charset="-128"/>
              </a:rPr>
              <a:t>duplicate all threads, or is the new process single-threaded? Unix has both versions.</a:t>
            </a:r>
          </a:p>
          <a:p>
            <a:r>
              <a:rPr lang="en-US" altLang="en-US" smtClean="0">
                <a:ea typeface="ＭＳ Ｐゴシック" pitchFamily="34" charset="-128"/>
              </a:rPr>
              <a:t> When </a:t>
            </a:r>
            <a:r>
              <a:rPr lang="en-US" altLang="en-US" b="1" smtClean="0">
                <a:ea typeface="ＭＳ Ｐゴシック" pitchFamily="34" charset="-128"/>
              </a:rPr>
              <a:t>exec() system call is executed, the program specified in its </a:t>
            </a:r>
            <a:r>
              <a:rPr lang="en-US" altLang="en-US" smtClean="0">
                <a:ea typeface="ＭＳ Ｐゴシック" pitchFamily="34" charset="-128"/>
              </a:rPr>
              <a:t>parameter will replace the entire process, including all the threads. Hence, duplicating only the calling thread is appropriate.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Thread Cancellation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5100"/>
            <a:ext cx="6646862" cy="4430713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Terminating a thread before it has finished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Example: multiple threads concurrently searching through a database and one thread returns the result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 Stopping a webpage from loading any further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Two general approaches:</a:t>
            </a:r>
          </a:p>
          <a:p>
            <a:pPr lvl="1"/>
            <a:r>
              <a:rPr lang="en-US" altLang="en-US" b="1" dirty="0" smtClean="0">
                <a:ea typeface="ＭＳ Ｐゴシック" pitchFamily="34" charset="-128"/>
              </a:rPr>
              <a:t>Asynchronous cancellation</a:t>
            </a:r>
            <a:r>
              <a:rPr lang="en-US" altLang="en-US" dirty="0" smtClean="0">
                <a:ea typeface="ＭＳ Ｐゴシック" pitchFamily="34" charset="-128"/>
              </a:rPr>
              <a:t> terminates the target thread  immediately – may not free its resources</a:t>
            </a:r>
          </a:p>
          <a:p>
            <a:pPr lvl="1"/>
            <a:r>
              <a:rPr lang="en-US" altLang="en-US" b="1" dirty="0" smtClean="0">
                <a:ea typeface="ＭＳ Ｐゴシック" pitchFamily="34" charset="-128"/>
              </a:rPr>
              <a:t>Deferred cancellation</a:t>
            </a:r>
            <a:r>
              <a:rPr lang="en-US" altLang="en-US" dirty="0" smtClean="0">
                <a:ea typeface="ＭＳ Ｐゴシック" pitchFamily="34" charset="-128"/>
              </a:rPr>
              <a:t> allows the target thread to periodically check if it should be cancelled – checking a flag</a:t>
            </a:r>
          </a:p>
          <a:p>
            <a:pPr lvl="1">
              <a:buFont typeface="Monotype Sorts" charset="2"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pPr lvl="1"/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Signal Handling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97000"/>
            <a:ext cx="7064375" cy="4457700"/>
          </a:xfrm>
        </p:spPr>
        <p:txBody>
          <a:bodyPr/>
          <a:lstStyle/>
          <a:p>
            <a:pPr marL="381000" indent="-381000"/>
            <a:r>
              <a:rPr lang="en-US" altLang="en-US" smtClean="0">
                <a:ea typeface="ＭＳ Ｐゴシック" pitchFamily="34" charset="-128"/>
              </a:rPr>
              <a:t>Signals are used in UNIX systems to notify a process that a particular event has occurred</a:t>
            </a:r>
          </a:p>
          <a:p>
            <a:pPr marL="381000" indent="-381000"/>
            <a:r>
              <a:rPr lang="en-US" altLang="en-US" smtClean="0">
                <a:ea typeface="ＭＳ Ｐゴシック" pitchFamily="34" charset="-128"/>
              </a:rPr>
              <a:t>Example: illegal memory access, division by zero</a:t>
            </a:r>
          </a:p>
          <a:p>
            <a:pPr marL="381000" indent="-381000"/>
            <a:r>
              <a:rPr lang="en-US" altLang="en-US" smtClean="0">
                <a:ea typeface="ＭＳ Ｐゴシック" pitchFamily="34" charset="-128"/>
              </a:rPr>
              <a:t>A </a:t>
            </a:r>
            <a:r>
              <a:rPr lang="en-US" altLang="en-US" smtClean="0">
                <a:solidFill>
                  <a:srgbClr val="3366FF"/>
                </a:solidFill>
                <a:ea typeface="ＭＳ Ｐゴシック" pitchFamily="34" charset="-128"/>
              </a:rPr>
              <a:t>signal handler </a:t>
            </a:r>
            <a:r>
              <a:rPr lang="en-US" altLang="en-US" smtClean="0">
                <a:ea typeface="ＭＳ Ｐゴシック" pitchFamily="34" charset="-128"/>
              </a:rPr>
              <a:t>is used to process signals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Signal is generated by particular event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Signal is delivered to a process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Signal is handled</a:t>
            </a:r>
          </a:p>
          <a:p>
            <a:pPr marL="381000" indent="-381000"/>
            <a:r>
              <a:rPr lang="en-US" altLang="en-US" smtClean="0">
                <a:ea typeface="ＭＳ Ｐゴシック" pitchFamily="34" charset="-128"/>
              </a:rPr>
              <a:t>Options:</a:t>
            </a:r>
          </a:p>
          <a:p>
            <a:pPr marL="800100" lvl="1" indent="-342900"/>
            <a:r>
              <a:rPr lang="en-US" altLang="en-US" smtClean="0">
                <a:ea typeface="ＭＳ Ｐゴシック" pitchFamily="34" charset="-128"/>
              </a:rPr>
              <a:t>Deliver the signal to the thread to which the signal applies</a:t>
            </a:r>
          </a:p>
          <a:p>
            <a:pPr marL="800100" lvl="1" indent="-342900"/>
            <a:r>
              <a:rPr lang="en-US" altLang="en-US" smtClean="0">
                <a:ea typeface="ＭＳ Ｐゴシック" pitchFamily="34" charset="-128"/>
              </a:rPr>
              <a:t>Deliver the signal to every thread in the process</a:t>
            </a:r>
          </a:p>
          <a:p>
            <a:pPr marL="800100" lvl="1" indent="-342900"/>
            <a:r>
              <a:rPr lang="en-US" altLang="en-US" smtClean="0">
                <a:ea typeface="ＭＳ Ｐゴシック" pitchFamily="34" charset="-128"/>
              </a:rPr>
              <a:t>Deliver the signal to certain threads in the process</a:t>
            </a:r>
          </a:p>
          <a:p>
            <a:pPr marL="800100" lvl="1" indent="-342900"/>
            <a:r>
              <a:rPr lang="en-US" altLang="en-US" smtClean="0">
                <a:ea typeface="ＭＳ Ｐゴシック" pitchFamily="34" charset="-128"/>
              </a:rPr>
              <a:t>Assign a specific thread to receive all signals for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Thread Pools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1113" cy="4478337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Create a number of threads in a pool where they await work</a:t>
            </a:r>
          </a:p>
          <a:p>
            <a:r>
              <a:rPr lang="en-US" altLang="en-US" smtClean="0">
                <a:ea typeface="ＭＳ Ｐゴシック" pitchFamily="34" charset="-128"/>
              </a:rPr>
              <a:t>Advantages: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Usually slightly faster to service a request with an existing thread than create a new thread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Allows the number of threads in the application(s) to be bound to the size of the pool</a:t>
            </a:r>
          </a:p>
          <a:p>
            <a:r>
              <a:rPr lang="en-US" altLang="en-US" smtClean="0">
                <a:ea typeface="ＭＳ Ｐゴシック" pitchFamily="34" charset="-128"/>
              </a:rPr>
              <a:t>Unlimited threads could exhaust system resources, such as CPU time or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r>
              <a:rPr lang="en-US" altLang="en-US" smtClean="0"/>
              <a:t>Motivation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06449" y="1233488"/>
            <a:ext cx="7723401" cy="4530725"/>
          </a:xfrm>
        </p:spPr>
        <p:txBody>
          <a:bodyPr/>
          <a:lstStyle/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עד כה הנחנו כי כל תהליך מריץ תכנית באמצעות </a:t>
            </a:r>
            <a:r>
              <a:rPr lang="en-US" altLang="en-US" sz="2400" dirty="0" smtClean="0">
                <a:ea typeface="ＭＳ Ｐゴシック" pitchFamily="34" charset="-128"/>
              </a:rPr>
              <a:t>a single thread of control.</a:t>
            </a:r>
            <a:endParaRPr lang="he-IL" altLang="en-US" sz="2400" dirty="0" smtClean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רוב האפליקציות המודרניות עושות שימוש ב- </a:t>
            </a:r>
            <a:r>
              <a:rPr lang="en-US" altLang="en-US" sz="2400" dirty="0" smtClean="0">
                <a:ea typeface="ＭＳ Ｐゴシック" pitchFamily="34" charset="-128"/>
              </a:rPr>
              <a:t>multithreading</a:t>
            </a:r>
            <a:endParaRPr lang="he-IL" altLang="en-US" sz="2400" dirty="0" smtClean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דוגמה:</a:t>
            </a:r>
          </a:p>
          <a:p>
            <a:pPr lvl="1" algn="r" rtl="1"/>
            <a:r>
              <a:rPr lang="he-IL" altLang="en-US" sz="2400" dirty="0" smtClean="0">
                <a:ea typeface="ＭＳ Ｐゴシック" pitchFamily="34" charset="-128"/>
              </a:rPr>
              <a:t>שרת מסוג </a:t>
            </a:r>
            <a:r>
              <a:rPr lang="en-US" altLang="en-US" sz="2400" dirty="0" smtClean="0">
                <a:ea typeface="ＭＳ Ｐゴシック" pitchFamily="34" charset="-128"/>
              </a:rPr>
              <a:t>web-server</a:t>
            </a:r>
            <a:r>
              <a:rPr lang="he-IL" altLang="en-US" sz="2400" dirty="0" smtClean="0">
                <a:ea typeface="ＭＳ Ｐゴシック" pitchFamily="34" charset="-128"/>
              </a:rPr>
              <a:t> מקבל בקשות של </a:t>
            </a:r>
            <a:r>
              <a:rPr lang="en-US" altLang="en-US" sz="2400" dirty="0" smtClean="0">
                <a:ea typeface="ＭＳ Ｐゴシック" pitchFamily="34" charset="-128"/>
              </a:rPr>
              <a:t>clients</a:t>
            </a:r>
            <a:r>
              <a:rPr lang="he-IL" altLang="en-US" sz="2400" dirty="0" smtClean="0">
                <a:ea typeface="ＭＳ Ｐゴシック" pitchFamily="34" charset="-128"/>
              </a:rPr>
              <a:t> ל- </a:t>
            </a:r>
            <a:r>
              <a:rPr lang="en-US" altLang="en-US" sz="2400" dirty="0" smtClean="0">
                <a:ea typeface="ＭＳ Ｐゴシック" pitchFamily="34" charset="-128"/>
              </a:rPr>
              <a:t>Web pages, images, sound</a:t>
            </a:r>
            <a:r>
              <a:rPr lang="he-IL" altLang="en-US" sz="2400" dirty="0" smtClean="0">
                <a:ea typeface="ＭＳ Ｐゴシック" pitchFamily="34" charset="-128"/>
              </a:rPr>
              <a:t> וכו'</a:t>
            </a:r>
          </a:p>
        </p:txBody>
      </p:sp>
      <p:pic>
        <p:nvPicPr>
          <p:cNvPr id="4" name="Picture 4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4065896"/>
            <a:ext cx="7108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42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r>
              <a:rPr lang="en-US" altLang="en-US" dirty="0" smtClean="0"/>
              <a:t>Threads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06449" y="1233488"/>
            <a:ext cx="7682457" cy="4826118"/>
          </a:xfrm>
        </p:spPr>
        <p:txBody>
          <a:bodyPr/>
          <a:lstStyle/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ה- </a:t>
            </a:r>
            <a:r>
              <a:rPr lang="en-US" altLang="en-US" sz="2400" dirty="0" smtClean="0">
                <a:ea typeface="ＭＳ Ｐゴシック" pitchFamily="34" charset="-128"/>
              </a:rPr>
              <a:t>threads</a:t>
            </a:r>
            <a:r>
              <a:rPr lang="he-IL" altLang="en-US" sz="2400" dirty="0" smtClean="0">
                <a:ea typeface="ＭＳ Ｐゴシック" pitchFamily="34" charset="-128"/>
              </a:rPr>
              <a:t> רצים במסגרת התהליך/אפליקציה</a:t>
            </a: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תהליך שיש לו יותר מ- </a:t>
            </a:r>
            <a:r>
              <a:rPr lang="en-US" altLang="en-US" sz="2400" dirty="0" smtClean="0">
                <a:ea typeface="ＭＳ Ｐゴシック" pitchFamily="34" charset="-128"/>
              </a:rPr>
              <a:t>thread of control</a:t>
            </a:r>
            <a:r>
              <a:rPr lang="he-IL" altLang="en-US" sz="2400" dirty="0">
                <a:ea typeface="ＭＳ Ｐゴシック" pitchFamily="34" charset="-128"/>
              </a:rPr>
              <a:t> </a:t>
            </a:r>
            <a:r>
              <a:rPr lang="he-IL" altLang="en-US" sz="2400" dirty="0" smtClean="0">
                <a:ea typeface="ＭＳ Ｐゴシック" pitchFamily="34" charset="-128"/>
              </a:rPr>
              <a:t>אחד יכול לבצע מספר משימות במקביל</a:t>
            </a: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משימות רבות של התהליך יכולות להיות ממומשות כ- </a:t>
            </a:r>
            <a:r>
              <a:rPr lang="en-US" altLang="en-US" sz="2400" dirty="0" smtClean="0">
                <a:ea typeface="ＭＳ Ｐゴシック" pitchFamily="34" charset="-128"/>
              </a:rPr>
              <a:t>threads </a:t>
            </a:r>
            <a:r>
              <a:rPr lang="he-IL" altLang="en-US" sz="2400" dirty="0" smtClean="0">
                <a:ea typeface="ＭＳ Ｐゴシック" pitchFamily="34" charset="-128"/>
              </a:rPr>
              <a:t> עצמאיים/נפרדים:</a:t>
            </a:r>
          </a:p>
          <a:p>
            <a:pPr lvl="1" algn="r" rtl="1"/>
            <a:r>
              <a:rPr lang="he-IL" altLang="en-US" sz="2400" dirty="0" smtClean="0">
                <a:ea typeface="ＭＳ Ｐゴシック" pitchFamily="34" charset="-128"/>
              </a:rPr>
              <a:t>עדכון התצוגה</a:t>
            </a:r>
          </a:p>
          <a:p>
            <a:pPr lvl="1" algn="r" rtl="1"/>
            <a:r>
              <a:rPr lang="he-IL" altLang="en-US" sz="2400" dirty="0" smtClean="0">
                <a:ea typeface="ＭＳ Ｐゴシック" pitchFamily="34" charset="-128"/>
              </a:rPr>
              <a:t>הבאת מידע</a:t>
            </a:r>
          </a:p>
          <a:p>
            <a:pPr lvl="1" algn="r" rtl="1"/>
            <a:r>
              <a:rPr lang="en-US" altLang="en-US" sz="2400" dirty="0" smtClean="0">
                <a:ea typeface="ＭＳ Ｐゴシック" pitchFamily="34" charset="-128"/>
              </a:rPr>
              <a:t>Spell check</a:t>
            </a:r>
          </a:p>
          <a:p>
            <a:pPr lvl="1" algn="r" rtl="1"/>
            <a:r>
              <a:rPr lang="he-IL" altLang="en-US" sz="2400" dirty="0" smtClean="0">
                <a:ea typeface="ＭＳ Ｐゴシック" pitchFamily="34" charset="-128"/>
              </a:rPr>
              <a:t>שירות בקשות שמגיעות דרך הרשת</a:t>
            </a: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יצירת תהליך חדש הרבה יותר מורכבת ובזבזנית מיצירה של </a:t>
            </a:r>
            <a:r>
              <a:rPr lang="en-US" altLang="en-US" sz="2400" dirty="0" smtClean="0">
                <a:ea typeface="ＭＳ Ｐゴシック" pitchFamily="34" charset="-128"/>
              </a:rPr>
              <a:t>thread</a:t>
            </a:r>
            <a:r>
              <a:rPr lang="he-IL" altLang="en-US" sz="2400" dirty="0">
                <a:ea typeface="ＭＳ Ｐゴシック" pitchFamily="34" charset="-128"/>
              </a:rPr>
              <a:t> </a:t>
            </a:r>
            <a:r>
              <a:rPr lang="he-IL" altLang="en-US" sz="2400" dirty="0" smtClean="0">
                <a:ea typeface="ＭＳ Ｐゴシック" pitchFamily="34" charset="-128"/>
              </a:rPr>
              <a:t>(פירוט בהמשך)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 smtClean="0"/>
              <a:t>ה- </a:t>
            </a:r>
            <a:r>
              <a:rPr lang="en-US" altLang="en-US" sz="2400" dirty="0" smtClean="0"/>
              <a:t>kernel</a:t>
            </a:r>
            <a:r>
              <a:rPr lang="he-IL" altLang="en-US" sz="2400" dirty="0" smtClean="0"/>
              <a:t> עצמו ברוב המקרים ימומש כ- </a:t>
            </a:r>
            <a:r>
              <a:rPr lang="en-US" altLang="en-US" sz="2400" dirty="0" smtClean="0"/>
              <a:t>multithreaded</a:t>
            </a:r>
            <a:endParaRPr lang="he-IL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86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Threads Concept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06450" y="1074738"/>
            <a:ext cx="7859878" cy="4530725"/>
          </a:xfrm>
        </p:spPr>
        <p:txBody>
          <a:bodyPr/>
          <a:lstStyle/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ה- </a:t>
            </a:r>
            <a:r>
              <a:rPr lang="en-US" altLang="en-US" sz="2400" dirty="0" smtClean="0">
                <a:ea typeface="ＭＳ Ｐゴシック" pitchFamily="34" charset="-128"/>
              </a:rPr>
              <a:t>thread</a:t>
            </a:r>
            <a:r>
              <a:rPr lang="he-IL" altLang="en-US" sz="2400" dirty="0" smtClean="0">
                <a:ea typeface="ＭＳ Ｐゴシック" pitchFamily="34" charset="-128"/>
              </a:rPr>
              <a:t> הוא יחידה בסיסית של ניצול המעבד (מדוע רק למעבד?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  <a:r>
              <a:rPr lang="he-IL" altLang="en-US" sz="2400" dirty="0" smtClean="0">
                <a:ea typeface="ＭＳ Ｐゴシック" pitchFamily="34" charset="-128"/>
              </a:rPr>
              <a:t>מדוע לא ממשים </a:t>
            </a:r>
            <a:r>
              <a:rPr lang="en-US" altLang="en-US" sz="2400" dirty="0" smtClean="0">
                <a:ea typeface="ＭＳ Ｐゴシック" pitchFamily="34" charset="-128"/>
              </a:rPr>
              <a:t>threads</a:t>
            </a:r>
            <a:r>
              <a:rPr lang="he-IL" altLang="en-US" sz="2400" dirty="0" smtClean="0">
                <a:ea typeface="ＭＳ Ｐゴシック" pitchFamily="34" charset="-128"/>
              </a:rPr>
              <a:t> נפרדים לכל </a:t>
            </a:r>
            <a:r>
              <a:rPr lang="en-US" altLang="en-US" sz="2400" dirty="0" smtClean="0">
                <a:ea typeface="ＭＳ Ｐゴシック" pitchFamily="34" charset="-128"/>
              </a:rPr>
              <a:t>device</a:t>
            </a:r>
            <a:r>
              <a:rPr lang="he-IL" altLang="en-US" sz="2400" dirty="0" smtClean="0">
                <a:ea typeface="ＭＳ Ｐゴシック" pitchFamily="34" charset="-128"/>
              </a:rPr>
              <a:t>?)</a:t>
            </a: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ה- </a:t>
            </a:r>
            <a:r>
              <a:rPr lang="en-US" altLang="en-US" sz="2400" dirty="0" smtClean="0">
                <a:ea typeface="ＭＳ Ｐゴシック" pitchFamily="34" charset="-128"/>
              </a:rPr>
              <a:t>thread</a:t>
            </a:r>
            <a:r>
              <a:rPr lang="he-IL" altLang="en-US" sz="2400" dirty="0" smtClean="0">
                <a:ea typeface="ＭＳ Ｐゴシック" pitchFamily="34" charset="-128"/>
              </a:rPr>
              <a:t> מורכב מ: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Thread ID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Program counter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Register set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Stack</a:t>
            </a:r>
          </a:p>
          <a:p>
            <a:pPr algn="r" rtl="1"/>
            <a:r>
              <a:rPr lang="he-IL" altLang="en-US" sz="2400" dirty="0" smtClean="0">
                <a:ea typeface="ＭＳ Ｐゴシック" pitchFamily="34" charset="-128"/>
              </a:rPr>
              <a:t>ה- </a:t>
            </a:r>
            <a:r>
              <a:rPr lang="en-US" altLang="en-US" sz="2400" dirty="0" smtClean="0">
                <a:ea typeface="ＭＳ Ｐゴシック" pitchFamily="34" charset="-128"/>
              </a:rPr>
              <a:t>thread</a:t>
            </a:r>
            <a:r>
              <a:rPr lang="he-IL" altLang="en-US" sz="2400" dirty="0" smtClean="0">
                <a:ea typeface="ＭＳ Ｐゴシック" pitchFamily="34" charset="-128"/>
              </a:rPr>
              <a:t> חולק עם שאר ה- </a:t>
            </a:r>
            <a:r>
              <a:rPr lang="en-US" altLang="en-US" sz="2400" dirty="0" smtClean="0">
                <a:ea typeface="ＭＳ Ｐゴシック" pitchFamily="34" charset="-128"/>
              </a:rPr>
              <a:t>threads</a:t>
            </a:r>
            <a:r>
              <a:rPr lang="he-IL" altLang="en-US" sz="2400" dirty="0" smtClean="0">
                <a:ea typeface="ＭＳ Ｐゴシック" pitchFamily="34" charset="-128"/>
              </a:rPr>
              <a:t> של התהליך את החלקים הבאים:</a:t>
            </a:r>
          </a:p>
          <a:p>
            <a:pPr lvl="2"/>
            <a:r>
              <a:rPr lang="en-US" altLang="en-US" sz="2400" dirty="0" smtClean="0">
                <a:ea typeface="ＭＳ Ｐゴシック" pitchFamily="34" charset="-128"/>
              </a:rPr>
              <a:t> </a:t>
            </a:r>
            <a:r>
              <a:rPr lang="en-US" altLang="en-US" sz="2000" dirty="0" smtClean="0">
                <a:ea typeface="ＭＳ Ｐゴシック" pitchFamily="34" charset="-128"/>
              </a:rPr>
              <a:t>Code section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smtClean="0">
                <a:ea typeface="ＭＳ Ｐゴシック" pitchFamily="34" charset="-128"/>
              </a:rPr>
              <a:t>Data section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 Other OS resources such as open files</a:t>
            </a:r>
          </a:p>
          <a:p>
            <a:endParaRPr lang="he-IL" altLang="en-US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Single and Multithreaded Processes</a:t>
            </a:r>
          </a:p>
        </p:txBody>
      </p:sp>
      <p:pic>
        <p:nvPicPr>
          <p:cNvPr id="717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349375"/>
            <a:ext cx="660082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1252538" y="5875338"/>
            <a:ext cx="6307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Example – word processor: (a) displaying graphics, (b) responding to keystroke, (c) spell checker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45878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Benefits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23651" cy="4530725"/>
          </a:xfrm>
        </p:spPr>
        <p:txBody>
          <a:bodyPr/>
          <a:lstStyle/>
          <a:p>
            <a:pPr algn="r" rtl="1"/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Responsiveness</a:t>
            </a:r>
            <a:r>
              <a:rPr lang="he-IL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he-IL" altLang="en-US" sz="2400" dirty="0" smtClean="0">
                <a:ea typeface="ＭＳ Ｐゴシック" pitchFamily="34" charset="-128"/>
              </a:rPr>
              <a:t>– מאפשר לתכנית להמשיך לרוץ גם כאשר חלק ממנה הוא </a:t>
            </a:r>
            <a:r>
              <a:rPr lang="en-US" altLang="en-US" sz="2400" dirty="0" smtClean="0">
                <a:ea typeface="ＭＳ Ｐゴシック" pitchFamily="34" charset="-128"/>
              </a:rPr>
              <a:t>blocked</a:t>
            </a:r>
            <a:r>
              <a:rPr lang="he-IL" altLang="en-US" sz="2400" dirty="0" smtClean="0">
                <a:ea typeface="ＭＳ Ｐゴシック" pitchFamily="34" charset="-128"/>
              </a:rPr>
              <a:t> או שמבצע פעולה ארוכה (לדוגמה, </a:t>
            </a:r>
            <a:r>
              <a:rPr lang="en-US" altLang="en-US" sz="2400" dirty="0" smtClean="0">
                <a:ea typeface="ＭＳ Ｐゴシック" pitchFamily="34" charset="-128"/>
              </a:rPr>
              <a:t>web browser</a:t>
            </a:r>
            <a:r>
              <a:rPr lang="he-IL" altLang="en-US" sz="2400" dirty="0" smtClean="0">
                <a:ea typeface="ＭＳ Ｐゴシック" pitchFamily="34" charset="-128"/>
              </a:rPr>
              <a:t> שמעלה תמונה כחלק מדף)</a:t>
            </a:r>
          </a:p>
          <a:p>
            <a:pPr algn="r" rtl="1"/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Resource Sharing</a:t>
            </a:r>
            <a:r>
              <a:rPr lang="he-IL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he-IL" altLang="en-US" sz="2400" dirty="0" smtClean="0">
                <a:ea typeface="ＭＳ Ｐゴシック" pitchFamily="34" charset="-128"/>
              </a:rPr>
              <a:t>– ה- </a:t>
            </a:r>
            <a:r>
              <a:rPr lang="en-US" altLang="en-US" sz="2400" dirty="0" smtClean="0">
                <a:ea typeface="ＭＳ Ｐゴシック" pitchFamily="34" charset="-128"/>
              </a:rPr>
              <a:t>threads</a:t>
            </a:r>
            <a:r>
              <a:rPr lang="he-IL" altLang="en-US" sz="2400" dirty="0" smtClean="0">
                <a:ea typeface="ＭＳ Ｐゴシック" pitchFamily="34" charset="-128"/>
              </a:rPr>
              <a:t> חולקים את הזיכרון ומשאבים של התהליך</a:t>
            </a:r>
          </a:p>
          <a:p>
            <a:pPr algn="r" rtl="1"/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Economy</a:t>
            </a:r>
            <a:r>
              <a:rPr lang="he-IL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he-IL" altLang="en-US" sz="2400" dirty="0" smtClean="0">
                <a:ea typeface="ＭＳ Ｐゴシック" pitchFamily="34" charset="-128"/>
              </a:rPr>
              <a:t>– יותר כלכלי ליצור ולבצע </a:t>
            </a:r>
            <a:r>
              <a:rPr lang="en-US" altLang="en-US" sz="2400" dirty="0" smtClean="0">
                <a:ea typeface="ＭＳ Ｐゴシック" pitchFamily="34" charset="-128"/>
              </a:rPr>
              <a:t>context switch</a:t>
            </a:r>
            <a:r>
              <a:rPr lang="he-IL" altLang="en-US" sz="2400" dirty="0" smtClean="0">
                <a:ea typeface="ＭＳ Ｐゴシック" pitchFamily="34" charset="-128"/>
              </a:rPr>
              <a:t> ל- </a:t>
            </a:r>
            <a:r>
              <a:rPr lang="en-US" altLang="en-US" sz="2400" dirty="0" smtClean="0">
                <a:ea typeface="ＭＳ Ｐゴシック" pitchFamily="34" charset="-128"/>
              </a:rPr>
              <a:t>threads</a:t>
            </a:r>
            <a:r>
              <a:rPr lang="he-IL" altLang="en-US" sz="2400" dirty="0" smtClean="0">
                <a:ea typeface="ＭＳ Ｐゴシック" pitchFamily="34" charset="-128"/>
              </a:rPr>
              <a:t> (ביחס ל- </a:t>
            </a:r>
            <a:r>
              <a:rPr lang="en-US" altLang="en-US" sz="2400" dirty="0" smtClean="0">
                <a:ea typeface="ＭＳ Ｐゴシック" pitchFamily="34" charset="-128"/>
              </a:rPr>
              <a:t>process</a:t>
            </a:r>
            <a:r>
              <a:rPr lang="he-IL" altLang="en-US" sz="2400" dirty="0" smtClean="0">
                <a:ea typeface="ＭＳ Ｐゴシック" pitchFamily="34" charset="-128"/>
              </a:rPr>
              <a:t>) מכיוון שהם חולקים את משאבי התהליך:</a:t>
            </a:r>
          </a:p>
          <a:p>
            <a:pPr lvl="1" algn="r" rtl="1"/>
            <a:r>
              <a:rPr lang="he-IL" altLang="en-US" sz="2000" dirty="0" smtClean="0">
                <a:ea typeface="ＭＳ Ｐゴシック" pitchFamily="34" charset="-128"/>
              </a:rPr>
              <a:t>ב- </a:t>
            </a:r>
            <a:r>
              <a:rPr lang="en-US" altLang="en-US" sz="2000" dirty="0" smtClean="0">
                <a:ea typeface="ＭＳ Ｐゴシック" pitchFamily="34" charset="-128"/>
              </a:rPr>
              <a:t>Solaris</a:t>
            </a:r>
            <a:r>
              <a:rPr lang="he-IL" altLang="en-US" sz="2000" dirty="0" smtClean="0">
                <a:ea typeface="ＭＳ Ｐゴシック" pitchFamily="34" charset="-128"/>
              </a:rPr>
              <a:t> לוקח פי 30 יותר זמן ליצור </a:t>
            </a:r>
            <a:r>
              <a:rPr lang="en-US" altLang="en-US" sz="2000" dirty="0" smtClean="0">
                <a:ea typeface="ＭＳ Ｐゴシック" pitchFamily="34" charset="-128"/>
              </a:rPr>
              <a:t>process</a:t>
            </a:r>
            <a:r>
              <a:rPr lang="he-IL" altLang="en-US" sz="2000" dirty="0" smtClean="0">
                <a:ea typeface="ＭＳ Ｐゴシック" pitchFamily="34" charset="-128"/>
              </a:rPr>
              <a:t> ופי 5 יותר זמן לעשות לו </a:t>
            </a:r>
            <a:r>
              <a:rPr lang="en-US" altLang="en-US" sz="2000" dirty="0" smtClean="0">
                <a:ea typeface="ＭＳ Ｐゴシック" pitchFamily="34" charset="-128"/>
              </a:rPr>
              <a:t>context switch</a:t>
            </a:r>
            <a:r>
              <a:rPr lang="he-IL" altLang="en-US" sz="2000" dirty="0" smtClean="0">
                <a:ea typeface="ＭＳ Ｐゴシック" pitchFamily="34" charset="-128"/>
              </a:rPr>
              <a:t> לעומת </a:t>
            </a:r>
            <a:r>
              <a:rPr lang="en-US" altLang="en-US" sz="2000" dirty="0" smtClean="0">
                <a:ea typeface="ＭＳ Ｐゴシック" pitchFamily="34" charset="-128"/>
              </a:rPr>
              <a:t>thread</a:t>
            </a:r>
            <a:endParaRPr lang="he-IL" altLang="en-US" sz="2000" dirty="0" smtClean="0">
              <a:ea typeface="ＭＳ Ｐゴシック" pitchFamily="34" charset="-128"/>
            </a:endParaRPr>
          </a:p>
          <a:p>
            <a:pPr algn="r" rtl="1"/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Scalability</a:t>
            </a:r>
            <a:r>
              <a:rPr lang="he-IL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he-IL" altLang="en-US" sz="2400" dirty="0" smtClean="0">
                <a:ea typeface="ＭＳ Ｐゴシック" pitchFamily="34" charset="-128"/>
              </a:rPr>
              <a:t>(שימוש בארכיטקטורות </a:t>
            </a:r>
            <a:r>
              <a:rPr lang="en-US" altLang="en-US" sz="2400" dirty="0" smtClean="0">
                <a:ea typeface="ＭＳ Ｐゴシック" pitchFamily="34" charset="-128"/>
              </a:rPr>
              <a:t>multiprocessor</a:t>
            </a:r>
            <a:r>
              <a:rPr lang="he-IL" altLang="en-US" sz="2400" dirty="0" smtClean="0">
                <a:ea typeface="ＭＳ Ｐゴシック" pitchFamily="34" charset="-128"/>
              </a:rPr>
              <a:t>) – אותו תהליך יכול לרוץ על מספר מעבדים במקביל באמצעות שימוש ב- </a:t>
            </a:r>
            <a:r>
              <a:rPr lang="en-US" altLang="en-US" sz="2400" dirty="0" smtClean="0">
                <a:ea typeface="ＭＳ Ｐゴシック" pitchFamily="34" charset="-128"/>
              </a:rPr>
              <a:t>threads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/>
            <a:endParaRPr kumimoji="1" lang="en-US" altLang="en-US" sz="3200" b="1">
              <a:solidFill>
                <a:schemeClr val="tx2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Multicore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en-US" sz="2800" dirty="0" smtClean="0">
                <a:ea typeface="ＭＳ Ｐゴシック" pitchFamily="34" charset="-128"/>
              </a:rPr>
              <a:t>אתגרים חדשים בתכנות למערכות </a:t>
            </a:r>
            <a:r>
              <a:rPr lang="en-US" altLang="en-US" sz="2800" dirty="0" smtClean="0">
                <a:ea typeface="ＭＳ Ｐゴシック" pitchFamily="34" charset="-128"/>
              </a:rPr>
              <a:t>multicore</a:t>
            </a:r>
            <a:r>
              <a:rPr lang="he-IL" altLang="en-US" sz="2800" dirty="0" smtClean="0">
                <a:ea typeface="ＭＳ Ｐゴシック" pitchFamily="34" charset="-128"/>
              </a:rPr>
              <a:t> או </a:t>
            </a:r>
            <a:r>
              <a:rPr lang="en-US" altLang="en-US" sz="2800" dirty="0" smtClean="0">
                <a:ea typeface="ＭＳ Ｐゴシック" pitchFamily="34" charset="-128"/>
              </a:rPr>
              <a:t>multiprocessor</a:t>
            </a:r>
            <a:r>
              <a:rPr lang="he-IL" altLang="en-US" sz="2800" dirty="0" smtClean="0">
                <a:ea typeface="ＭＳ Ｐゴシック" pitchFamily="34" charset="-128"/>
              </a:rPr>
              <a:t>:</a:t>
            </a:r>
          </a:p>
          <a:p>
            <a:pPr lvl="1" algn="r" rtl="1"/>
            <a:r>
              <a:rPr lang="he-IL" altLang="en-US" sz="2400" dirty="0" smtClean="0">
                <a:ea typeface="ＭＳ Ｐゴシック" pitchFamily="34" charset="-128"/>
              </a:rPr>
              <a:t>מציאת תחומים/פעילויות שניתן לחלקם בצורה נקיה למשימות שיכולות להתקדם במקביל</a:t>
            </a:r>
          </a:p>
          <a:p>
            <a:pPr lvl="1" algn="r" rtl="1"/>
            <a:r>
              <a:rPr lang="he-IL" altLang="en-US" sz="2400" dirty="0" smtClean="0">
                <a:ea typeface="ＭＳ Ｐゴシック" pitchFamily="34" charset="-128"/>
              </a:rPr>
              <a:t>תכנון המשימות המקבילות כך שיכילו תכולה/ערך שווה </a:t>
            </a:r>
            <a:r>
              <a:rPr lang="en-US" altLang="en-US" sz="2400" dirty="0" smtClean="0">
                <a:ea typeface="ＭＳ Ｐゴシック" pitchFamily="34" charset="-128"/>
              </a:rPr>
              <a:t>(balancing)</a:t>
            </a:r>
          </a:p>
          <a:p>
            <a:pPr lvl="1" algn="r" rtl="1"/>
            <a:r>
              <a:rPr lang="he-IL" altLang="en-US" sz="2400" dirty="0" smtClean="0">
                <a:ea typeface="ＭＳ Ｐゴシック" pitchFamily="34" charset="-128"/>
              </a:rPr>
              <a:t>חלוקת ה- </a:t>
            </a:r>
            <a:r>
              <a:rPr lang="en-US" altLang="en-US" sz="2400" dirty="0" smtClean="0">
                <a:ea typeface="ＭＳ Ｐゴシック" pitchFamily="34" charset="-128"/>
              </a:rPr>
              <a:t>data</a:t>
            </a:r>
            <a:r>
              <a:rPr lang="he-IL" altLang="en-US" sz="2400" dirty="0" smtClean="0">
                <a:ea typeface="ＭＳ Ｐゴシック" pitchFamily="34" charset="-128"/>
              </a:rPr>
              <a:t> ויצירת מבני נתונים מתאימים לתמיכה בהרצה במקביל </a:t>
            </a:r>
            <a:r>
              <a:rPr lang="en-US" altLang="en-US" sz="2400" dirty="0" smtClean="0">
                <a:ea typeface="ＭＳ Ｐゴシック" pitchFamily="34" charset="-128"/>
              </a:rPr>
              <a:t>(data splitting/data dependency)</a:t>
            </a:r>
            <a:endParaRPr lang="he-IL" altLang="en-US" sz="2400" dirty="0" smtClean="0">
              <a:ea typeface="ＭＳ Ｐゴシック" pitchFamily="34" charset="-128"/>
            </a:endParaRPr>
          </a:p>
          <a:p>
            <a:pPr lvl="1" algn="r" rtl="1"/>
            <a:r>
              <a:rPr lang="he-IL" altLang="en-US" sz="2400" dirty="0" smtClean="0">
                <a:ea typeface="ＭＳ Ｐゴシック" pitchFamily="34" charset="-128"/>
              </a:rPr>
              <a:t>קושי משמעותי ב- </a:t>
            </a:r>
            <a:r>
              <a:rPr lang="en-US" altLang="en-US" sz="2400" dirty="0" smtClean="0">
                <a:ea typeface="ＭＳ Ｐゴシック" pitchFamily="34" charset="-128"/>
              </a:rPr>
              <a:t>testing and debugging</a:t>
            </a:r>
            <a:r>
              <a:rPr lang="he-IL" altLang="en-US" sz="2400" dirty="0" smtClean="0">
                <a:ea typeface="ＭＳ Ｐゴシック" pitchFamily="34" charset="-128"/>
              </a:rPr>
              <a:t> לעומת </a:t>
            </a:r>
            <a:r>
              <a:rPr lang="en-US" altLang="en-US" sz="2400" dirty="0" smtClean="0">
                <a:ea typeface="ＭＳ Ｐゴシック" pitchFamily="34" charset="-128"/>
              </a:rPr>
              <a:t>single thread</a:t>
            </a:r>
            <a:r>
              <a:rPr lang="he-IL" altLang="en-US" sz="2400" dirty="0" smtClean="0">
                <a:ea typeface="ＭＳ Ｐゴシック" pitchFamily="34" charset="-128"/>
              </a:rPr>
              <a:t> 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5725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Concurrent Execution on a Single/Multi-core System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630363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375025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23247</TotalTime>
  <Words>1165</Words>
  <Application>Microsoft Office PowerPoint</Application>
  <PresentationFormat>On-screen Show (4:3)</PresentationFormat>
  <Paragraphs>179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Helvetica</vt:lpstr>
      <vt:lpstr>Monotype Sorts</vt:lpstr>
      <vt:lpstr>Times New Roman</vt:lpstr>
      <vt:lpstr>Verdana</vt:lpstr>
      <vt:lpstr>Webdings</vt:lpstr>
      <vt:lpstr>os-8</vt:lpstr>
      <vt:lpstr>פרק 4 - Threads</vt:lpstr>
      <vt:lpstr>Objectives</vt:lpstr>
      <vt:lpstr>Motivation</vt:lpstr>
      <vt:lpstr>Threads</vt:lpstr>
      <vt:lpstr>Threads Concept</vt:lpstr>
      <vt:lpstr>Single and Multithreaded Processes</vt:lpstr>
      <vt:lpstr>Benefits</vt:lpstr>
      <vt:lpstr>Multicore Programming</vt:lpstr>
      <vt:lpstr>Concurrent Execution on a Single/Multi-core System</vt:lpstr>
      <vt:lpstr>User and Kernel Threads</vt:lpstr>
      <vt:lpstr>User Threads</vt:lpstr>
      <vt:lpstr>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Java Threads</vt:lpstr>
      <vt:lpstr>Threading Issues</vt:lpstr>
      <vt:lpstr>Semantics of fork() and exec()</vt:lpstr>
      <vt:lpstr>Thread Cancellation</vt:lpstr>
      <vt:lpstr>Signal Handling</vt:lpstr>
      <vt:lpstr>Thread Pools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User</cp:lastModifiedBy>
  <cp:revision>251</cp:revision>
  <cp:lastPrinted>2001-06-14T14:23:12Z</cp:lastPrinted>
  <dcterms:created xsi:type="dcterms:W3CDTF">2008-07-16T21:23:58Z</dcterms:created>
  <dcterms:modified xsi:type="dcterms:W3CDTF">2016-03-22T16:33:20Z</dcterms:modified>
</cp:coreProperties>
</file>