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18" r:id="rId2"/>
    <p:sldId id="387" r:id="rId3"/>
    <p:sldId id="35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0" r:id="rId13"/>
    <p:sldId id="361" r:id="rId14"/>
    <p:sldId id="372" r:id="rId15"/>
    <p:sldId id="352" r:id="rId16"/>
    <p:sldId id="343" r:id="rId17"/>
    <p:sldId id="291" r:id="rId18"/>
    <p:sldId id="269" r:id="rId19"/>
    <p:sldId id="270" r:id="rId20"/>
    <p:sldId id="363" r:id="rId21"/>
    <p:sldId id="281" r:id="rId22"/>
    <p:sldId id="282" r:id="rId23"/>
    <p:sldId id="362" r:id="rId24"/>
    <p:sldId id="283" r:id="rId25"/>
    <p:sldId id="364" r:id="rId26"/>
    <p:sldId id="274" r:id="rId27"/>
    <p:sldId id="292" r:id="rId28"/>
    <p:sldId id="370" r:id="rId29"/>
    <p:sldId id="275" r:id="rId30"/>
    <p:sldId id="366" r:id="rId31"/>
    <p:sldId id="367" r:id="rId32"/>
    <p:sldId id="351" r:id="rId33"/>
    <p:sldId id="320" r:id="rId34"/>
    <p:sldId id="329" r:id="rId35"/>
    <p:sldId id="373" r:id="rId36"/>
    <p:sldId id="348" r:id="rId37"/>
    <p:sldId id="359" r:id="rId38"/>
    <p:sldId id="386" r:id="rId39"/>
    <p:sldId id="385" r:id="rId40"/>
    <p:sldId id="301" r:id="rId41"/>
    <p:sldId id="350" r:id="rId42"/>
    <p:sldId id="371" r:id="rId43"/>
    <p:sldId id="368" r:id="rId44"/>
    <p:sldId id="369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7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952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797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76E882B1-4B80-4440-81B1-6B4C979F3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9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40EF6A4-9E66-44CB-8C85-11B8DC991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8F1D6A21-C554-47FD-BEFB-AA1AFAA04950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786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FAE92A63-C62A-440F-AF5F-94A5C1414103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2693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36426A43-5852-4045-9742-C8C3BAFBF128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29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984C632D-3C02-49D9-A4AC-2264BD4FF51B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10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CBD2F86-CF4C-454E-9F89-C928DB5366D1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Alpha is 0.5</a:t>
            </a:r>
          </a:p>
        </p:txBody>
      </p:sp>
    </p:spTree>
    <p:extLst>
      <p:ext uri="{BB962C8B-B14F-4D97-AF65-F5344CB8AC3E}">
        <p14:creationId xmlns:p14="http://schemas.microsoft.com/office/powerpoint/2010/main" val="370798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3149A932-CCCC-40C6-8663-4D79CECC5371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803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0C8B48C-3329-400F-B495-783EA94EA480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14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FCCB14B1-4B0F-424D-A920-526ECBA9D2CF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29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70F38CEB-0722-4482-BD58-46CFEAAFD8B6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98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E40457D-EAEE-4261-A159-390432B485AF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20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2F5A508-A021-40E4-B2E5-908FC7417B91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76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89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B5074CB-DE43-4F23-8892-F7A69D351CDF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690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D7C0FF6-C609-416A-BF46-E9D90D463C01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81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41D2F3B-2852-4C9E-96C4-7A180942DE29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852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57D3D29-2BB8-4273-8768-A858A62321E5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1267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73F7C47-3F0A-4C15-A8D9-80D487C8D64F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3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FE490505-F71E-48C7-A252-656D191EF2AE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09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054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6DD8E94-B61D-4886-BE99-EDE80B328878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695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813D1A7E-267C-43ED-8614-90F49F385324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38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8499CFA0-DF9A-46D2-8347-E0078CAD2E54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027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ACBDBC4B-2068-45E2-844E-5C57BFF88658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936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FCFS – batch</a:t>
            </a:r>
          </a:p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SJF – batch (bad for interactive because might cause starvation)</a:t>
            </a:r>
          </a:p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Priority – interactive</a:t>
            </a:r>
          </a:p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RR – interactive</a:t>
            </a:r>
          </a:p>
          <a:p>
            <a:r>
              <a:rPr lang="en-US" altLang="en-US">
                <a:latin typeface="Times New Roman" pitchFamily="18" charset="0"/>
                <a:ea typeface="ＭＳ Ｐゴシック" pitchFamily="34" charset="-128"/>
              </a:rPr>
              <a:t>MFQ - both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40A6953-A90C-4D21-BC73-3BCA9F87B951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7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FDEF369F-F0A2-4713-ABAB-8455266AB557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5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AEBB800-AC23-4227-9E75-F99FEC80A84B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10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73B90A60-4918-4A84-80A3-63F1242AD354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6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ECFE92E1-654A-4EBA-ABCC-CF25512D0B5A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76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5B19D8D9-98F6-4509-BC71-D7643E72D1C1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38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16F5825-1E8D-4CFE-96EF-0663464F2ADE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1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Edition,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9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26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34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3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1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09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66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5.</a:t>
            </a:r>
            <a:fld id="{742BA57E-218A-42C7-A0B3-9B3296B11520}" type="slidenum">
              <a:rPr 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ielcahana@gmail.com" TargetMode="External"/><Relationship Id="rId2" Type="http://schemas.openxmlformats.org/officeDocument/2006/relationships/hyperlink" Target="https://docs.google.com/forms/d/1Ohe8dPJ02MeOgg4G5IQ5vGglf_G1VKK32_1VJrs3hhg/viewfor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1" eaLnBrk="1" hangingPunct="1"/>
            <a:r>
              <a:rPr lang="he-IL" altLang="en-US" dirty="0">
                <a:ea typeface="ＭＳ Ｐゴシック" pitchFamily="34" charset="-128"/>
              </a:rPr>
              <a:t>שיעור 5 - </a:t>
            </a:r>
            <a:r>
              <a:rPr lang="en-US" altLang="en-US" dirty="0">
                <a:ea typeface="ＭＳ Ｐゴシック" pitchFamily="34" charset="-128"/>
              </a:rPr>
              <a:t>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FCFS Scheduling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,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</a:t>
            </a:r>
            <a:r>
              <a:rPr lang="en-US" altLang="en-US">
                <a:ea typeface="ＭＳ Ｐゴシック" pitchFamily="34" charset="-128"/>
              </a:rPr>
              <a:t> ,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</a:t>
            </a:r>
          </a:p>
          <a:p>
            <a:pPr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The Gantt chart for the schedule is: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365125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365125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365125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Waiting time for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 </a:t>
            </a:r>
            <a:r>
              <a:rPr lang="en-US" altLang="en-US" i="1">
                <a:ea typeface="ＭＳ Ｐゴシック" pitchFamily="34" charset="-128"/>
              </a:rPr>
              <a:t>=</a:t>
            </a:r>
            <a:r>
              <a:rPr lang="en-US" altLang="en-US">
                <a:ea typeface="ＭＳ Ｐゴシック" pitchFamily="34" charset="-128"/>
              </a:rPr>
              <a:t> 6</a:t>
            </a:r>
            <a:r>
              <a:rPr lang="en-US" altLang="en-US" i="1">
                <a:ea typeface="ＭＳ Ｐゴシック" pitchFamily="34" charset="-128"/>
              </a:rPr>
              <a:t>;</a:t>
            </a:r>
            <a:r>
              <a:rPr lang="en-US" altLang="en-US" i="1" baseline="-25000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= 0</a:t>
            </a:r>
            <a:r>
              <a:rPr lang="en-US" altLang="en-US" i="1" baseline="-25000">
                <a:ea typeface="ＭＳ Ｐゴシック" pitchFamily="34" charset="-128"/>
              </a:rPr>
              <a:t>;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 </a:t>
            </a:r>
            <a:r>
              <a:rPr lang="en-US" altLang="en-US" i="1">
                <a:ea typeface="ＭＳ Ｐゴシック" pitchFamily="34" charset="-128"/>
              </a:rPr>
              <a:t>= </a:t>
            </a:r>
            <a:r>
              <a:rPr lang="en-US" altLang="en-US">
                <a:ea typeface="ＭＳ Ｐゴシック" pitchFamily="34" charset="-128"/>
              </a:rPr>
              <a:t>3</a:t>
            </a:r>
            <a:endParaRPr lang="en-US" altLang="en-US" i="1">
              <a:ea typeface="ＭＳ Ｐゴシック" pitchFamily="34" charset="-128"/>
            </a:endParaRPr>
          </a:p>
          <a:p>
            <a:pPr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Much better than previous case</a:t>
            </a:r>
          </a:p>
          <a:p>
            <a:pPr>
              <a:tabLst>
                <a:tab pos="3651250" algn="ctr"/>
              </a:tabLst>
            </a:pPr>
            <a:r>
              <a:rPr lang="en-US" altLang="en-US" i="1">
                <a:ea typeface="ＭＳ Ｐゴシック" pitchFamily="34" charset="-128"/>
              </a:rPr>
              <a:t>Convoy effect</a:t>
            </a:r>
            <a:r>
              <a:rPr lang="en-US" altLang="en-US">
                <a:ea typeface="ＭＳ Ｐゴシック" pitchFamily="34" charset="-128"/>
              </a:rPr>
              <a:t> short process behind long process -&gt; lower device utilization</a:t>
            </a:r>
          </a:p>
          <a:p>
            <a:pPr>
              <a:tabLst>
                <a:tab pos="3651250" algn="ctr"/>
              </a:tabLst>
            </a:pPr>
            <a:r>
              <a:rPr lang="en-US" altLang="en-US">
                <a:ea typeface="ＭＳ Ｐゴシック" pitchFamily="34" charset="-128"/>
              </a:rPr>
              <a:t>FCFS is nonpreemptive</a:t>
            </a:r>
          </a:p>
          <a:p>
            <a:pPr>
              <a:tabLst>
                <a:tab pos="3651250" algn="ctr"/>
              </a:tabLst>
            </a:pPr>
            <a:endParaRPr lang="en-US" altLang="en-US">
              <a:ea typeface="ＭＳ Ｐゴシック" pitchFamily="34" charset="-128"/>
            </a:endParaRPr>
          </a:p>
        </p:txBody>
      </p: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1889125" y="2605088"/>
            <a:ext cx="5575300" cy="1128712"/>
            <a:chOff x="852" y="1650"/>
            <a:chExt cx="3512" cy="711"/>
          </a:xfrm>
        </p:grpSpPr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8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1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3319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3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3320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2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6</a:t>
              </a: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3</a:t>
              </a:r>
            </a:p>
          </p:txBody>
        </p:sp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13330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Shortest-Job-First (SJF)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2800" dirty="0">
                <a:ea typeface="ＭＳ Ｐゴシック" pitchFamily="34" charset="-128"/>
              </a:rPr>
              <a:t>בוחר את התהליך אשר אורך ה- </a:t>
            </a:r>
            <a:r>
              <a:rPr lang="en-US" altLang="en-US" sz="2800" dirty="0" err="1">
                <a:ea typeface="ＭＳ Ｐゴシック" pitchFamily="34" charset="-128"/>
              </a:rPr>
              <a:t>cpu</a:t>
            </a:r>
            <a:r>
              <a:rPr lang="en-US" altLang="en-US" sz="2800" dirty="0">
                <a:ea typeface="ＭＳ Ｐゴシック" pitchFamily="34" charset="-128"/>
              </a:rPr>
              <a:t> burst</a:t>
            </a:r>
            <a:r>
              <a:rPr lang="he-IL" altLang="en-US" sz="2800" dirty="0">
                <a:ea typeface="ＭＳ Ｐゴシック" pitchFamily="34" charset="-128"/>
              </a:rPr>
              <a:t> הבא שלו הוא המינימלי</a:t>
            </a:r>
          </a:p>
          <a:p>
            <a:pPr algn="r" rtl="1"/>
            <a:r>
              <a:rPr lang="he-IL" altLang="en-US" sz="2800" dirty="0">
                <a:ea typeface="ＭＳ Ｐゴシック" pitchFamily="34" charset="-128"/>
              </a:rPr>
              <a:t>שתי סכמות למימוש:</a:t>
            </a:r>
          </a:p>
          <a:p>
            <a:pPr lvl="1" algn="r" rtl="1"/>
            <a:r>
              <a:rPr lang="en-US" altLang="en-US" sz="2400" dirty="0" err="1">
                <a:ea typeface="ＭＳ Ｐゴシック" pitchFamily="34" charset="-128"/>
              </a:rPr>
              <a:t>Nonpreemptive</a:t>
            </a:r>
            <a:r>
              <a:rPr lang="he-IL" altLang="en-US" sz="2400" dirty="0">
                <a:ea typeface="ＭＳ Ｐゴシック" pitchFamily="34" charset="-128"/>
              </a:rPr>
              <a:t> – ברגע שמשובץ תהליך על המעבד, לא ניתן לעשות לו </a:t>
            </a:r>
            <a:r>
              <a:rPr lang="en-US" altLang="en-US" sz="2400" dirty="0">
                <a:ea typeface="ＭＳ Ｐゴシック" pitchFamily="34" charset="-128"/>
              </a:rPr>
              <a:t>preemption</a:t>
            </a:r>
            <a:r>
              <a:rPr lang="he-IL" altLang="en-US" sz="2400" dirty="0">
                <a:ea typeface="ＭＳ Ｐゴシック" pitchFamily="34" charset="-128"/>
              </a:rPr>
              <a:t> עד שהוא משלים את ה- </a:t>
            </a:r>
            <a:r>
              <a:rPr lang="en-US" altLang="en-US" sz="2400" dirty="0">
                <a:ea typeface="ＭＳ Ｐゴシック" pitchFamily="34" charset="-128"/>
              </a:rPr>
              <a:t>CPU burst</a:t>
            </a:r>
            <a:r>
              <a:rPr lang="he-IL" altLang="en-US" sz="2400" dirty="0">
                <a:ea typeface="ＭＳ Ｐゴシック" pitchFamily="34" charset="-128"/>
              </a:rPr>
              <a:t> הנוכחי שלו</a:t>
            </a:r>
          </a:p>
          <a:p>
            <a:pPr lvl="1" algn="r" rtl="1"/>
            <a:r>
              <a:rPr lang="en-US" altLang="en-US" sz="2400" dirty="0">
                <a:ea typeface="ＭＳ Ｐゴシック" pitchFamily="34" charset="-128"/>
              </a:rPr>
              <a:t>Preemptive</a:t>
            </a:r>
            <a:r>
              <a:rPr lang="he-IL" altLang="en-US" sz="2400" dirty="0">
                <a:ea typeface="ＭＳ Ｐゴシック" pitchFamily="34" charset="-128"/>
              </a:rPr>
              <a:t> – אם מגיע תהליך חדש עם </a:t>
            </a:r>
            <a:r>
              <a:rPr lang="en-US" altLang="en-US" sz="2400" dirty="0">
                <a:ea typeface="ＭＳ Ｐゴシック" pitchFamily="34" charset="-128"/>
              </a:rPr>
              <a:t>CPU burst</a:t>
            </a:r>
            <a:r>
              <a:rPr lang="he-IL" altLang="en-US" sz="2400" dirty="0">
                <a:ea typeface="ＭＳ Ｐゴシック" pitchFamily="34" charset="-128"/>
              </a:rPr>
              <a:t> קצר יותר מה- </a:t>
            </a:r>
            <a:r>
              <a:rPr lang="en-US" altLang="en-US" sz="2400" dirty="0">
                <a:ea typeface="ＭＳ Ｐゴシック" pitchFamily="34" charset="-128"/>
              </a:rPr>
              <a:t>burst</a:t>
            </a:r>
            <a:r>
              <a:rPr lang="he-IL" altLang="en-US" sz="2400" dirty="0">
                <a:ea typeface="ＭＳ Ｐゴシック" pitchFamily="34" charset="-128"/>
              </a:rPr>
              <a:t> שנשאר להרצה עבור התהליך שמשובץ על המעבד, אזי יבוצע </a:t>
            </a:r>
            <a:r>
              <a:rPr lang="en-US" altLang="en-US" sz="2400" dirty="0">
                <a:ea typeface="ＭＳ Ｐゴシック" pitchFamily="34" charset="-128"/>
              </a:rPr>
              <a:t>preemption</a:t>
            </a:r>
            <a:r>
              <a:rPr lang="he-IL" altLang="en-US" sz="2400" dirty="0">
                <a:ea typeface="ＭＳ Ｐゴシック" pitchFamily="34" charset="-128"/>
              </a:rPr>
              <a:t> לתהליך הקיים ובמקומו ישובץ התהליך החדש</a:t>
            </a:r>
          </a:p>
          <a:p>
            <a:pPr lvl="2" algn="r" rtl="1"/>
            <a:r>
              <a:rPr lang="he-IL" altLang="en-US" sz="2400" dirty="0">
                <a:ea typeface="ＭＳ Ｐゴシック" pitchFamily="34" charset="-128"/>
              </a:rPr>
              <a:t>נקרא גם </a:t>
            </a:r>
            <a:r>
              <a:rPr lang="en-US" altLang="en-US" sz="2400" dirty="0">
                <a:ea typeface="ＭＳ Ｐゴシック" pitchFamily="34" charset="-128"/>
              </a:rPr>
              <a:t>Shortest-Remaining-Time-First (SRTF)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</a:t>
            </a:r>
            <a:r>
              <a:rPr lang="en-US" altLang="en-US" u="sng">
                <a:ea typeface="ＭＳ Ｐゴシック" pitchFamily="34" charset="-128"/>
              </a:rPr>
              <a:t>Process	Arrival Time</a:t>
            </a:r>
            <a:r>
              <a:rPr lang="en-US" altLang="en-US">
                <a:ea typeface="ＭＳ Ｐゴシック" pitchFamily="34" charset="-128"/>
              </a:rPr>
              <a:t>	</a:t>
            </a:r>
            <a:r>
              <a:rPr lang="en-US" altLang="en-US" u="sng">
                <a:ea typeface="ＭＳ Ｐゴシック" pitchFamily="34" charset="-128"/>
              </a:rPr>
              <a:t>Burst Time</a:t>
            </a:r>
            <a:endParaRPr lang="en-US" altLang="en-US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	</a:t>
            </a:r>
            <a:r>
              <a:rPr lang="en-US" altLang="en-US">
                <a:ea typeface="ＭＳ Ｐゴシック" pitchFamily="34" charset="-128"/>
              </a:rPr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</a:t>
            </a:r>
            <a:r>
              <a:rPr lang="en-US" altLang="en-US">
                <a:ea typeface="ＭＳ Ｐゴシック" pitchFamily="34" charset="-128"/>
              </a:rPr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4</a:t>
            </a:r>
            <a:r>
              <a:rPr lang="en-US" altLang="en-US">
                <a:ea typeface="ＭＳ Ｐゴシック" pitchFamily="34" charset="-128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Average waiting time = (0 + 6 + 3 + 7)/4 = 4</a:t>
            </a:r>
            <a:endParaRPr lang="en-US" altLang="en-US" i="1" baseline="-25000">
              <a:ea typeface="ＭＳ Ｐゴシック" pitchFamily="34" charset="-128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>
                <a:ea typeface="ＭＳ Ｐゴシック" pitchFamily="34" charset="-128"/>
              </a:rPr>
              <a:t>Example of Non-Preemptive SJF</a:t>
            </a:r>
          </a:p>
        </p:txBody>
      </p:sp>
      <p:grpSp>
        <p:nvGrpSpPr>
          <p:cNvPr id="15364" name="Group 37"/>
          <p:cNvGrpSpPr>
            <a:grpSpLocks/>
          </p:cNvGrpSpPr>
          <p:nvPr/>
        </p:nvGrpSpPr>
        <p:grpSpPr bwMode="auto">
          <a:xfrm>
            <a:off x="1371600" y="3690938"/>
            <a:ext cx="5575300" cy="1128712"/>
            <a:chOff x="864" y="2325"/>
            <a:chExt cx="3512" cy="711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7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3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16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5379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  <a:endParaRPr lang="en-US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8</a:t>
              </a:r>
            </a:p>
          </p:txBody>
        </p:sp>
        <p:sp>
          <p:nvSpPr>
            <p:cNvPr id="15388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12</a:t>
              </a:r>
            </a:p>
          </p:txBody>
        </p:sp>
        <p:sp>
          <p:nvSpPr>
            <p:cNvPr id="15393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Example of Preemptive 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</a:t>
            </a:r>
            <a:r>
              <a:rPr lang="en-US" altLang="en-US" u="sng">
                <a:ea typeface="ＭＳ Ｐゴシック" pitchFamily="34" charset="-128"/>
              </a:rPr>
              <a:t>Process	Arrival Time</a:t>
            </a:r>
            <a:r>
              <a:rPr lang="en-US" altLang="en-US">
                <a:ea typeface="ＭＳ Ｐゴシック" pitchFamily="34" charset="-128"/>
              </a:rPr>
              <a:t>	</a:t>
            </a:r>
            <a:r>
              <a:rPr lang="en-US" altLang="en-US" u="sng">
                <a:ea typeface="ＭＳ Ｐゴシック" pitchFamily="34" charset="-128"/>
              </a:rPr>
              <a:t>Burst Time</a:t>
            </a:r>
            <a:endParaRPr lang="en-US" altLang="en-US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	</a:t>
            </a:r>
            <a:r>
              <a:rPr lang="en-US" altLang="en-US">
                <a:ea typeface="ＭＳ Ｐゴシック" pitchFamily="34" charset="-128"/>
              </a:rPr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</a:t>
            </a:r>
            <a:r>
              <a:rPr lang="en-US" altLang="en-US">
                <a:ea typeface="ＭＳ Ｐゴシック" pitchFamily="34" charset="-128"/>
              </a:rPr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4</a:t>
            </a:r>
            <a:r>
              <a:rPr lang="en-US" altLang="en-US">
                <a:ea typeface="ＭＳ Ｐゴシック" pitchFamily="34" charset="-128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>
                <a:ea typeface="ＭＳ Ｐゴシック" pitchFamily="34" charset="-128"/>
              </a:rPr>
              <a:t>Average waiting time = (9 + 1 + 0 +2)/4 = 3</a:t>
            </a:r>
            <a:endParaRPr lang="en-US" altLang="en-US" i="1" baseline="-25000">
              <a:ea typeface="ＭＳ Ｐゴシック" pitchFamily="34" charset="-128"/>
            </a:endParaRPr>
          </a:p>
        </p:txBody>
      </p:sp>
      <p:grpSp>
        <p:nvGrpSpPr>
          <p:cNvPr id="16388" name="Group 74"/>
          <p:cNvGrpSpPr>
            <a:grpSpLocks/>
          </p:cNvGrpSpPr>
          <p:nvPr/>
        </p:nvGrpSpPr>
        <p:grpSpPr bwMode="auto">
          <a:xfrm>
            <a:off x="1371600" y="3752850"/>
            <a:ext cx="5924550" cy="1204913"/>
            <a:chOff x="864" y="2364"/>
            <a:chExt cx="3732" cy="759"/>
          </a:xfrm>
        </p:grpSpPr>
        <p:sp>
          <p:nvSpPr>
            <p:cNvPr id="163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0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6391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sp>
          <p:nvSpPr>
            <p:cNvPr id="16392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63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4</a:t>
              </a:r>
            </a:p>
          </p:txBody>
        </p:sp>
        <p:sp>
          <p:nvSpPr>
            <p:cNvPr id="16399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2</a:t>
              </a:r>
            </a:p>
          </p:txBody>
        </p:sp>
        <p:sp>
          <p:nvSpPr>
            <p:cNvPr id="16400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11</a:t>
              </a:r>
            </a:p>
          </p:txBody>
        </p:sp>
        <p:sp>
          <p:nvSpPr>
            <p:cNvPr id="16401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6402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  <a:endParaRPr lang="en-US" altLang="en-US"/>
            </a:p>
          </p:txBody>
        </p:sp>
        <p:sp>
          <p:nvSpPr>
            <p:cNvPr id="1640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5</a:t>
              </a:r>
            </a:p>
          </p:txBody>
        </p:sp>
        <p:sp>
          <p:nvSpPr>
            <p:cNvPr id="16408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7</a:t>
              </a:r>
            </a:p>
          </p:txBody>
        </p:sp>
        <p:sp>
          <p:nvSpPr>
            <p:cNvPr id="16413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6419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6420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16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SJF Insights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sz="2800" dirty="0">
                <a:ea typeface="ＭＳ Ｐゴシック" pitchFamily="34" charset="-128"/>
              </a:rPr>
              <a:t>שם מתאים יותר לשיטה הוא </a:t>
            </a:r>
            <a:r>
              <a:rPr lang="en-US" altLang="en-US" sz="2800" dirty="0">
                <a:ea typeface="ＭＳ Ｐゴシック" pitchFamily="34" charset="-128"/>
              </a:rPr>
              <a:t>“shortest-burst first”</a:t>
            </a:r>
            <a:r>
              <a:rPr lang="he-IL" altLang="en-US" sz="2800" dirty="0">
                <a:ea typeface="ＭＳ Ｐゴシック" pitchFamily="34" charset="-128"/>
              </a:rPr>
              <a:t>...</a:t>
            </a:r>
          </a:p>
          <a:p>
            <a:pPr algn="r" rtl="1"/>
            <a:r>
              <a:rPr lang="he-IL" altLang="en-US" sz="2800" dirty="0">
                <a:ea typeface="ＭＳ Ｐゴシック" pitchFamily="34" charset="-128"/>
              </a:rPr>
              <a:t>ה- </a:t>
            </a:r>
            <a:r>
              <a:rPr lang="en-US" altLang="en-US" sz="2800" dirty="0">
                <a:ea typeface="ＭＳ Ｐゴシック" pitchFamily="34" charset="-128"/>
              </a:rPr>
              <a:t>SJF</a:t>
            </a:r>
            <a:r>
              <a:rPr lang="he-IL" altLang="en-US" sz="2800" dirty="0">
                <a:ea typeface="ＭＳ Ｐゴシック" pitchFamily="34" charset="-128"/>
              </a:rPr>
              <a:t> מבטיח את ה- </a:t>
            </a:r>
            <a:r>
              <a:rPr lang="en-US" altLang="en-US" sz="2800" dirty="0">
                <a:ea typeface="ＭＳ Ｐゴシック" pitchFamily="34" charset="-128"/>
              </a:rPr>
              <a:t>minimum average waiting time </a:t>
            </a:r>
            <a:r>
              <a:rPr lang="he-IL" altLang="en-US" sz="2800" dirty="0">
                <a:ea typeface="ＭＳ Ｐゴシック" pitchFamily="34" charset="-128"/>
              </a:rPr>
              <a:t> עבור כל סט נתון של תהליכים</a:t>
            </a:r>
          </a:p>
          <a:p>
            <a:pPr lvl="1" algn="r" rtl="1"/>
            <a:r>
              <a:rPr lang="he-IL" altLang="en-US" sz="2400" dirty="0">
                <a:ea typeface="ＭＳ Ｐゴシック" pitchFamily="34" charset="-128"/>
              </a:rPr>
              <a:t>החלפה של תהליך ארוך בתהליך קצר שמשובץ מאוחר יותר תביא בהכרח להקטנת ה- </a:t>
            </a:r>
            <a:r>
              <a:rPr lang="en-US" altLang="en-US" sz="2400" dirty="0">
                <a:ea typeface="ＭＳ Ｐゴシック" pitchFamily="34" charset="-128"/>
              </a:rPr>
              <a:t>average waiting time</a:t>
            </a:r>
            <a:r>
              <a:rPr lang="he-IL" altLang="en-US" sz="2400" dirty="0">
                <a:ea typeface="ＭＳ Ｐゴシック" pitchFamily="34" charset="-128"/>
              </a:rPr>
              <a:t>. למה?</a:t>
            </a:r>
          </a:p>
          <a:p>
            <a:pPr algn="r" rtl="1"/>
            <a:r>
              <a:rPr lang="he-IL" altLang="en-US" sz="2800" dirty="0">
                <a:ea typeface="ＭＳ Ｐゴシック" pitchFamily="34" charset="-128"/>
              </a:rPr>
              <a:t>הבעיה העיקרית בשיטה – הקושי להעריך את משך ה- </a:t>
            </a:r>
            <a:r>
              <a:rPr lang="en-US" altLang="en-US" sz="2800" dirty="0">
                <a:ea typeface="ＭＳ Ｐゴシック" pitchFamily="34" charset="-128"/>
              </a:rPr>
              <a:t>burst</a:t>
            </a:r>
            <a:r>
              <a:rPr lang="he-IL" altLang="en-US" sz="2800" dirty="0">
                <a:ea typeface="ＭＳ Ｐゴシック" pitchFamily="34" charset="-128"/>
              </a:rPr>
              <a:t> הבא</a:t>
            </a:r>
          </a:p>
          <a:p>
            <a:pPr lvl="1" algn="r" rtl="1"/>
            <a:r>
              <a:rPr lang="he-IL" altLang="en-US" sz="2400" dirty="0">
                <a:ea typeface="ＭＳ Ｐゴシック" pitchFamily="34" charset="-128"/>
              </a:rPr>
              <a:t>ניתן לשאול את המשתמש/תהליך</a:t>
            </a:r>
            <a:endParaRPr lang="en-US" alt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Determining Length of Next CPU Burst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Can be done by using the length of previous CPU bursts, using exponential averaging</a:t>
            </a:r>
          </a:p>
          <a:p>
            <a:pPr lvl="1">
              <a:buFont typeface="Monotype Sort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74542"/>
              </p:ext>
            </p:extLst>
          </p:nvPr>
        </p:nvGraphicFramePr>
        <p:xfrm>
          <a:off x="1676400" y="2133600"/>
          <a:ext cx="5638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4" imgW="6400800" imgH="1778000" progId="Equation.3">
                  <p:embed/>
                </p:oleObj>
              </mc:Choice>
              <mc:Fallback>
                <p:oleObj name="Equation" r:id="rId4" imgW="6400800" imgH="177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56388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69565"/>
              </p:ext>
            </p:extLst>
          </p:nvPr>
        </p:nvGraphicFramePr>
        <p:xfrm>
          <a:off x="3048000" y="3276600"/>
          <a:ext cx="371575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6" imgW="1320800" imgH="228600" progId="Equation.3">
                  <p:embed/>
                </p:oleObj>
              </mc:Choice>
              <mc:Fallback>
                <p:oleObj name="Equation" r:id="rId6" imgW="1320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371575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Examples of Exponential Averaging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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n+1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= 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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n+1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= 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en-US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endParaRPr lang="en-US" altLang="en-US" baseline="-25000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</a:t>
            </a:r>
            <a:r>
              <a:rPr lang="en-US" altLang="en-US" i="1" baseline="-250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+1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=  </a:t>
            </a:r>
            <a:r>
              <a:rPr lang="en-US" altLang="en-US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+(1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 -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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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en-US" i="1" baseline="-25000" dirty="0">
                <a:ea typeface="ＭＳ Ｐゴシック" pitchFamily="34" charset="-128"/>
                <a:sym typeface="Symbol" pitchFamily="18" charset="2"/>
              </a:rPr>
              <a:t>n-1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          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+(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1 - 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en-US" i="1" baseline="30000" dirty="0">
                <a:ea typeface="ＭＳ Ｐゴシック" pitchFamily="34" charset="-128"/>
                <a:sym typeface="Symbol" pitchFamily="18" charset="2"/>
              </a:rPr>
              <a:t>j</a:t>
            </a:r>
            <a:r>
              <a:rPr lang="en-US" altLang="en-US" baseline="30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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-</a:t>
            </a:r>
            <a:r>
              <a:rPr lang="en-US" altLang="en-US" i="1" baseline="-25000" dirty="0">
                <a:ea typeface="ＭＳ Ｐゴシック" pitchFamily="34" charset="-128"/>
                <a:sym typeface="Symbol" pitchFamily="18" charset="2"/>
              </a:rPr>
              <a:t>j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          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+(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1 - 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en-US" i="1" baseline="30000" dirty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30000" dirty="0">
                <a:ea typeface="ＭＳ Ｐゴシック" pitchFamily="34" charset="-128"/>
                <a:sym typeface="Symbol" pitchFamily="18" charset="2"/>
              </a:rPr>
              <a:t> +1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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0</a:t>
            </a:r>
            <a:br>
              <a:rPr lang="en-US" altLang="en-US" baseline="-25000" dirty="0">
                <a:ea typeface="ＭＳ Ｐゴシック" pitchFamily="34" charset="-128"/>
                <a:sym typeface="Symbol" pitchFamily="18" charset="2"/>
              </a:rPr>
            </a:br>
            <a:endParaRPr lang="en-US" altLang="en-US" baseline="-25000" dirty="0">
              <a:ea typeface="ＭＳ Ｐゴシック" pitchFamily="34" charset="-128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0"/>
            <a:ext cx="8121650" cy="84455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Prediction of the Length of the Next CPU Burst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1403350"/>
            <a:ext cx="583723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74683" y="914400"/>
            <a:ext cx="94128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 =0</a:t>
            </a:r>
            <a:r>
              <a:rPr lang="he-IL" altLang="en-US" dirty="0">
                <a:sym typeface="Symbol" pitchFamily="18" charset="2"/>
              </a:rPr>
              <a:t>.5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Priority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לכל תהליך מצמידים מספר שמייצג את ה- </a:t>
            </a:r>
            <a:r>
              <a:rPr lang="en-US" altLang="en-US" sz="2400" dirty="0">
                <a:ea typeface="ＭＳ Ｐゴシック" pitchFamily="34" charset="-128"/>
              </a:rPr>
              <a:t>priority</a:t>
            </a:r>
            <a:r>
              <a:rPr lang="he-IL" altLang="en-US" sz="2400" dirty="0">
                <a:ea typeface="ＭＳ Ｐゴシック" pitchFamily="34" charset="-128"/>
              </a:rPr>
              <a:t> שלו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המעבד מוקצה לתהליך עם ה- </a:t>
            </a:r>
            <a:r>
              <a:rPr lang="en-US" altLang="en-US" sz="2400" dirty="0">
                <a:ea typeface="ＭＳ Ｐゴシック" pitchFamily="34" charset="-128"/>
              </a:rPr>
              <a:t>priority</a:t>
            </a:r>
            <a:r>
              <a:rPr lang="he-IL" altLang="en-US" sz="2400" dirty="0">
                <a:ea typeface="ＭＳ Ｐゴシック" pitchFamily="34" charset="-128"/>
              </a:rPr>
              <a:t> הגבוה ביותר (המספר הגבוה או המספר הנמוך ביותר)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תצורות אפשריות:</a:t>
            </a:r>
          </a:p>
          <a:p>
            <a:pPr lvl="5"/>
            <a:r>
              <a:rPr lang="en-US" altLang="en-US" sz="2000" dirty="0">
                <a:ea typeface="ＭＳ Ｐゴシック" pitchFamily="34" charset="-128"/>
              </a:rPr>
              <a:t>Preemptive</a:t>
            </a:r>
          </a:p>
          <a:p>
            <a:pPr lvl="5"/>
            <a:r>
              <a:rPr lang="en-US" altLang="en-US" sz="2000" dirty="0" err="1">
                <a:ea typeface="ＭＳ Ｐゴシック" pitchFamily="34" charset="-128"/>
              </a:rPr>
              <a:t>nonpreemptive</a:t>
            </a:r>
            <a:endParaRPr lang="en-US" altLang="en-US" sz="20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SJF</a:t>
            </a:r>
            <a:r>
              <a:rPr lang="he-IL" altLang="en-US" sz="2400" dirty="0">
                <a:ea typeface="ＭＳ Ｐゴシック" pitchFamily="34" charset="-128"/>
              </a:rPr>
              <a:t> הוא סוג של </a:t>
            </a:r>
            <a:r>
              <a:rPr lang="en-US" altLang="en-US" sz="2400" dirty="0">
                <a:ea typeface="ＭＳ Ｐゴシック" pitchFamily="34" charset="-128"/>
              </a:rPr>
              <a:t>priority scheduling</a:t>
            </a:r>
            <a:r>
              <a:rPr lang="he-IL" altLang="en-US" sz="2400" dirty="0">
                <a:ea typeface="ＭＳ Ｐゴシック" pitchFamily="34" charset="-128"/>
              </a:rPr>
              <a:t> שבו ה- </a:t>
            </a:r>
            <a:r>
              <a:rPr lang="en-US" altLang="en-US" sz="2400" dirty="0">
                <a:ea typeface="ＭＳ Ｐゴシック" pitchFamily="34" charset="-128"/>
              </a:rPr>
              <a:t>priority</a:t>
            </a:r>
            <a:r>
              <a:rPr lang="he-IL" altLang="en-US" sz="2400" dirty="0">
                <a:ea typeface="ＭＳ Ｐゴシック" pitchFamily="34" charset="-128"/>
              </a:rPr>
              <a:t> הוא המשך הצפוי של ה- </a:t>
            </a:r>
            <a:r>
              <a:rPr lang="en-US" altLang="en-US" sz="2400" dirty="0">
                <a:ea typeface="ＭＳ Ｐゴシック" pitchFamily="34" charset="-128"/>
              </a:rPr>
              <a:t>burst</a:t>
            </a:r>
            <a:r>
              <a:rPr lang="he-IL" altLang="en-US" sz="2400" dirty="0">
                <a:ea typeface="ＭＳ Ｐゴシック" pitchFamily="34" charset="-128"/>
              </a:rPr>
              <a:t> הבא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הבעיה העיקרית – </a:t>
            </a:r>
            <a:r>
              <a:rPr lang="en-US" altLang="en-US" sz="2400" dirty="0">
                <a:ea typeface="ＭＳ Ｐゴシック" pitchFamily="34" charset="-128"/>
              </a:rPr>
              <a:t>Starvation</a:t>
            </a:r>
            <a:endParaRPr lang="he-IL" altLang="en-US" sz="24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 err="1">
                <a:ea typeface="ＭＳ Ｐゴシック" pitchFamily="34" charset="-128"/>
              </a:rPr>
              <a:t>פיתרון</a:t>
            </a:r>
            <a:r>
              <a:rPr lang="he-IL" altLang="en-US" sz="2400" dirty="0">
                <a:ea typeface="ＭＳ Ｐゴシック" pitchFamily="34" charset="-128"/>
              </a:rPr>
              <a:t> אפשרי - </a:t>
            </a:r>
            <a:r>
              <a:rPr lang="en-US" altLang="en-US" sz="2400" dirty="0">
                <a:ea typeface="ＭＳ Ｐゴシック" pitchFamily="34" charset="-128"/>
              </a:rPr>
              <a:t>Aging</a:t>
            </a:r>
            <a:endParaRPr lang="he-IL" altLang="en-US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>
              <a:ea typeface="ＭＳ Ｐゴシック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077200" cy="4483100"/>
          </a:xfrm>
        </p:spPr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שיטה המיועדת במיוחד למערכות </a:t>
            </a:r>
            <a:r>
              <a:rPr lang="en-US" altLang="en-US" sz="2400" dirty="0">
                <a:ea typeface="ＭＳ Ｐゴシック" pitchFamily="34" charset="-128"/>
              </a:rPr>
              <a:t>time-sharing</a:t>
            </a:r>
            <a:endParaRPr lang="he-IL" altLang="en-US" sz="24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כל תהליך מקבל זמן יחסית קצר </a:t>
            </a:r>
            <a:r>
              <a:rPr lang="en-US" altLang="en-US" sz="2400" dirty="0">
                <a:ea typeface="ＭＳ Ｐゴシック" pitchFamily="34" charset="-128"/>
              </a:rPr>
              <a:t>(time quantum)</a:t>
            </a:r>
            <a:r>
              <a:rPr lang="he-IL" altLang="en-US" sz="2400" dirty="0">
                <a:ea typeface="ＭＳ Ｐゴシック" pitchFamily="34" charset="-128"/>
              </a:rPr>
              <a:t> על גבי ה- </a:t>
            </a:r>
            <a:r>
              <a:rPr lang="en-US" altLang="en-US" sz="2400" dirty="0">
                <a:ea typeface="ＭＳ Ｐゴシック" pitchFamily="34" charset="-128"/>
              </a:rPr>
              <a:t>CPU</a:t>
            </a:r>
            <a:r>
              <a:rPr lang="he-IL" altLang="en-US" sz="2400" dirty="0">
                <a:ea typeface="ＭＳ Ｐゴシック" pitchFamily="34" charset="-128"/>
              </a:rPr>
              <a:t>, בד"כ בין 10-100 מילישניות, על פי תור.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בתום ניצול ה- </a:t>
            </a:r>
            <a:r>
              <a:rPr lang="en-US" altLang="en-US" sz="2000" dirty="0">
                <a:ea typeface="ＭＳ Ｐゴシック" pitchFamily="34" charset="-128"/>
              </a:rPr>
              <a:t>time quantum</a:t>
            </a:r>
            <a:r>
              <a:rPr lang="he-IL" altLang="en-US" sz="2000" dirty="0">
                <a:ea typeface="ＭＳ Ｐゴシック" pitchFamily="34" charset="-128"/>
              </a:rPr>
              <a:t> במידה והתהליך לא סיים, הרצתו על גבי המעבד מופסקת </a:t>
            </a:r>
            <a:r>
              <a:rPr lang="en-US" altLang="en-US" sz="2000" dirty="0">
                <a:ea typeface="ＭＳ Ｐゴシック" pitchFamily="34" charset="-128"/>
              </a:rPr>
              <a:t>(preempted)</a:t>
            </a:r>
            <a:r>
              <a:rPr lang="he-IL" altLang="en-US" sz="2000" dirty="0">
                <a:ea typeface="ＭＳ Ｐゴシック" pitchFamily="34" charset="-128"/>
              </a:rPr>
              <a:t> והוא מועבר לסוף התור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במידה וב- </a:t>
            </a:r>
            <a:r>
              <a:rPr lang="en-US" altLang="en-US" sz="2400" dirty="0">
                <a:ea typeface="ＭＳ Ｐゴシック" pitchFamily="34" charset="-128"/>
              </a:rPr>
              <a:t>ready queue</a:t>
            </a:r>
            <a:r>
              <a:rPr lang="he-IL" altLang="en-US" sz="2400" dirty="0">
                <a:ea typeface="ＭＳ Ｐゴシック" pitchFamily="34" charset="-128"/>
              </a:rPr>
              <a:t> יש </a:t>
            </a:r>
            <a:r>
              <a:rPr lang="en-US" altLang="en-US" sz="2400" dirty="0">
                <a:ea typeface="ＭＳ Ｐゴシック" pitchFamily="34" charset="-128"/>
              </a:rPr>
              <a:t>n</a:t>
            </a:r>
            <a:r>
              <a:rPr lang="he-IL" altLang="en-US" sz="2400" dirty="0">
                <a:ea typeface="ＭＳ Ｐゴシック" pitchFamily="34" charset="-128"/>
              </a:rPr>
              <a:t> תהליכים, וה- </a:t>
            </a:r>
            <a:r>
              <a:rPr lang="en-US" altLang="en-US" sz="2400" dirty="0">
                <a:ea typeface="ＭＳ Ｐゴシック" pitchFamily="34" charset="-128"/>
              </a:rPr>
              <a:t>time quantum</a:t>
            </a:r>
            <a:r>
              <a:rPr lang="he-IL" altLang="en-US" sz="2400" dirty="0">
                <a:ea typeface="ＭＳ Ｐゴシック" pitchFamily="34" charset="-128"/>
              </a:rPr>
              <a:t> הוא </a:t>
            </a:r>
            <a:r>
              <a:rPr lang="en-US" altLang="en-US" sz="2400" dirty="0">
                <a:ea typeface="ＭＳ Ｐゴシック" pitchFamily="34" charset="-128"/>
              </a:rPr>
              <a:t>q</a:t>
            </a:r>
            <a:r>
              <a:rPr lang="he-IL" altLang="en-US" sz="2400" dirty="0">
                <a:ea typeface="ＭＳ Ｐゴシック" pitchFamily="34" charset="-128"/>
              </a:rPr>
              <a:t> אזי מובטח לנו כי כל תהליך יקבל </a:t>
            </a:r>
            <a:r>
              <a:rPr lang="en-US" altLang="en-US" sz="2400" dirty="0">
                <a:ea typeface="ＭＳ Ｐゴシック" pitchFamily="34" charset="-128"/>
              </a:rPr>
              <a:t>1/n</a:t>
            </a:r>
            <a:r>
              <a:rPr lang="he-IL" altLang="en-US" sz="2400" dirty="0">
                <a:ea typeface="ＭＳ Ｐゴシック" pitchFamily="34" charset="-128"/>
              </a:rPr>
              <a:t> מזמן המעבד באינטרוולים רצופים של </a:t>
            </a:r>
            <a:r>
              <a:rPr lang="en-US" altLang="en-US" sz="2400" dirty="0">
                <a:ea typeface="ＭＳ Ｐゴシック" pitchFamily="34" charset="-128"/>
              </a:rPr>
              <a:t>q</a:t>
            </a:r>
            <a:r>
              <a:rPr lang="he-IL" altLang="en-US" sz="2400" dirty="0">
                <a:ea typeface="ＭＳ Ｐゴシック" pitchFamily="34" charset="-128"/>
              </a:rPr>
              <a:t> יחידות זמן ואף תהליך לא ימתין יותר מ- </a:t>
            </a:r>
            <a:r>
              <a:rPr lang="en-US" altLang="en-US" sz="2400" dirty="0">
                <a:ea typeface="ＭＳ Ｐゴシック" pitchFamily="34" charset="-128"/>
              </a:rPr>
              <a:t>(n-1)q</a:t>
            </a:r>
            <a:r>
              <a:rPr lang="he-IL" altLang="en-US" sz="2400" dirty="0">
                <a:ea typeface="ＭＳ Ｐゴシック" pitchFamily="34" charset="-128"/>
              </a:rPr>
              <a:t> יחידות זמן</a:t>
            </a:r>
            <a:endParaRPr lang="en-US" altLang="en-US" sz="24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ביצועים:</a:t>
            </a:r>
            <a:endParaRPr lang="en-US" altLang="en-US" sz="2400" dirty="0">
              <a:ea typeface="ＭＳ Ｐゴシック" pitchFamily="34" charset="-128"/>
            </a:endParaRPr>
          </a:p>
          <a:p>
            <a:pPr lvl="1"/>
            <a:r>
              <a:rPr lang="en-US" altLang="en-US" sz="2000" i="1" dirty="0">
                <a:ea typeface="ＭＳ Ｐゴシック" pitchFamily="34" charset="-128"/>
              </a:rPr>
              <a:t>q</a:t>
            </a:r>
            <a:r>
              <a:rPr lang="en-US" altLang="en-US" sz="2000" dirty="0">
                <a:ea typeface="ＭＳ Ｐゴシック" pitchFamily="34" charset="-128"/>
              </a:rPr>
              <a:t> large </a:t>
            </a:r>
            <a:r>
              <a:rPr lang="en-US" altLang="en-US" sz="2000" dirty="0">
                <a:ea typeface="ＭＳ Ｐゴシック" pitchFamily="34" charset="-128"/>
                <a:sym typeface="Symbol" pitchFamily="18" charset="2"/>
              </a:rPr>
              <a:t> FIFO</a:t>
            </a:r>
          </a:p>
          <a:p>
            <a:pPr lvl="1"/>
            <a:r>
              <a:rPr lang="en-US" altLang="en-US" sz="2000" i="1" dirty="0">
                <a:ea typeface="ＭＳ Ｐゴシック" pitchFamily="34" charset="-128"/>
                <a:sym typeface="Symbol" pitchFamily="18" charset="2"/>
              </a:rPr>
              <a:t>q </a:t>
            </a:r>
            <a:r>
              <a:rPr lang="en-US" altLang="en-US" sz="2000" dirty="0">
                <a:ea typeface="ＭＳ Ｐゴシック" pitchFamily="34" charset="-128"/>
                <a:sym typeface="Symbol" pitchFamily="18" charset="2"/>
              </a:rPr>
              <a:t>small  </a:t>
            </a:r>
            <a:r>
              <a:rPr lang="en-US" altLang="en-US" sz="2000" i="1" dirty="0">
                <a:ea typeface="ＭＳ Ｐゴシック" pitchFamily="34" charset="-128"/>
                <a:sym typeface="Symbol" pitchFamily="18" charset="2"/>
              </a:rPr>
              <a:t>q </a:t>
            </a:r>
            <a:r>
              <a:rPr lang="en-US" altLang="en-US" sz="2000" dirty="0">
                <a:ea typeface="ＭＳ Ｐゴシック" pitchFamily="34" charset="-128"/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WhatsApp Experiment</a:t>
            </a:r>
            <a:endParaRPr lang="he-IL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175142"/>
            <a:ext cx="8578850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למחקר חישובי בהבנת התקשורת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בווטסאפ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 אנחנו זקוקים למידע מה-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whatsapp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 שלכם,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ולמלוי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 שאלון קצרצר.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משך הניסוי הוא כ-20 דק' והתשלום הוא 40 ש"ח.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במהלך הניסוי אתם פנויים לעשות כרצונכם.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אם אתם עם מכשיר טלפון עם מערכת הפעלה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android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, אנא ענו על השאלון הקצרצר המצורף כדי לבדוק את התאמתכם.</a:t>
            </a:r>
          </a:p>
          <a:p>
            <a:pPr marL="0" lvl="0" indent="0" algn="r" rtl="1">
              <a:spcBef>
                <a:spcPct val="0"/>
              </a:spcBef>
              <a:buClrTx/>
              <a:buSzTx/>
              <a:buNone/>
            </a:pPr>
            <a:r>
              <a:rPr kumimoji="0" lang="en-US" altLang="he-IL" sz="2000" dirty="0">
                <a:solidFill>
                  <a:srgbClr val="212121"/>
                </a:solidFill>
                <a:latin typeface="Helvetica Neue"/>
                <a:cs typeface="Arial" panose="020B0604020202020204" pitchFamily="34" charset="0"/>
                <a:hlinkClick r:id="rId2"/>
              </a:rPr>
              <a:t>https://docs.google.com/forms/d/1Ohe8dPJ02MeOgg4G5IQ5vGglf_G1VKK32_1VJrs3hhg/viewform</a:t>
            </a:r>
            <a:endParaRPr kumimoji="0" lang="he-IL" altLang="he-IL" sz="2000" dirty="0">
              <a:solidFill>
                <a:srgbClr val="212121"/>
              </a:solidFill>
              <a:latin typeface="Helvetica Neue"/>
              <a:cs typeface="Arial" panose="020B0604020202020204" pitchFamily="34" charset="0"/>
            </a:endParaRPr>
          </a:p>
          <a:p>
            <a:pPr marL="0" lvl="0" indent="0" algn="r" rtl="1">
              <a:spcBef>
                <a:spcPct val="0"/>
              </a:spcBef>
              <a:buClrTx/>
              <a:buSzTx/>
              <a:buNone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פרטים נוספים בפנים.</a:t>
            </a:r>
            <a:b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</a:rPr>
            </a:b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  <a:cs typeface="Arial" panose="020B0604020202020204" pitchFamily="34" charset="0"/>
              </a:rPr>
              <a:t>לבירורים נוספים ניתן לפנות במייל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Helvetica Neue"/>
              </a:rPr>
              <a:t>: 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rgbClr val="7E57C2"/>
                </a:solidFill>
                <a:effectLst/>
                <a:latin typeface="Helvetica Neue"/>
                <a:hlinkClick r:id="rId3"/>
              </a:rPr>
              <a:t>adielcahana@gmail.com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Example of RR with Time Quantum = 20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>
                <a:ea typeface="ＭＳ Ｐゴシック" pitchFamily="34" charset="-128"/>
              </a:rPr>
              <a:t>Process</a:t>
            </a: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u="sng" dirty="0">
                <a:ea typeface="ＭＳ Ｐゴシック" pitchFamily="34" charset="-128"/>
              </a:rPr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en-US" i="1" dirty="0">
                <a:ea typeface="ＭＳ Ｐゴシック" pitchFamily="34" charset="-128"/>
              </a:rPr>
              <a:t>		P</a:t>
            </a:r>
            <a:r>
              <a:rPr lang="en-US" altLang="en-US" i="1" baseline="-25000" dirty="0">
                <a:ea typeface="ＭＳ Ｐゴシック" pitchFamily="34" charset="-128"/>
              </a:rPr>
              <a:t>1	</a:t>
            </a:r>
            <a:r>
              <a:rPr lang="en-US" altLang="en-US" dirty="0">
                <a:ea typeface="ＭＳ Ｐゴシック" pitchFamily="34" charset="-128"/>
              </a:rPr>
              <a:t>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		 </a:t>
            </a:r>
            <a:r>
              <a:rPr lang="en-US" altLang="en-US" i="1" dirty="0">
                <a:ea typeface="ＭＳ Ｐゴシック" pitchFamily="34" charset="-128"/>
              </a:rPr>
              <a:t>P</a:t>
            </a:r>
            <a:r>
              <a:rPr lang="en-US" altLang="en-US" i="1" baseline="-25000" dirty="0">
                <a:ea typeface="ＭＳ Ｐゴシック" pitchFamily="34" charset="-128"/>
              </a:rPr>
              <a:t>2	 </a:t>
            </a:r>
            <a:r>
              <a:rPr lang="en-US" altLang="en-US" dirty="0">
                <a:ea typeface="ＭＳ Ｐゴシック" pitchFamily="34" charset="-128"/>
              </a:rPr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		 </a:t>
            </a:r>
            <a:r>
              <a:rPr lang="en-US" altLang="en-US" i="1" dirty="0">
                <a:ea typeface="ＭＳ Ｐゴシック" pitchFamily="34" charset="-128"/>
              </a:rPr>
              <a:t>P</a:t>
            </a:r>
            <a:r>
              <a:rPr lang="en-US" altLang="en-US" i="1" baseline="-25000" dirty="0">
                <a:ea typeface="ＭＳ Ｐゴシック" pitchFamily="34" charset="-128"/>
              </a:rPr>
              <a:t>3	</a:t>
            </a:r>
            <a:r>
              <a:rPr lang="en-US" altLang="en-US" dirty="0">
                <a:ea typeface="ＭＳ Ｐゴシック" pitchFamily="34" charset="-128"/>
              </a:rPr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		 </a:t>
            </a:r>
            <a:r>
              <a:rPr lang="en-US" altLang="en-US" i="1" dirty="0">
                <a:ea typeface="ＭＳ Ｐゴシック" pitchFamily="34" charset="-128"/>
              </a:rPr>
              <a:t>P</a:t>
            </a:r>
            <a:r>
              <a:rPr lang="en-US" altLang="en-US" i="1" baseline="-25000" dirty="0">
                <a:ea typeface="ＭＳ Ｐゴシック" pitchFamily="34" charset="-128"/>
              </a:rPr>
              <a:t>4	 </a:t>
            </a:r>
            <a:r>
              <a:rPr lang="en-US" altLang="en-US" dirty="0">
                <a:ea typeface="ＭＳ Ｐゴシック" pitchFamily="34" charset="-128"/>
              </a:rPr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The Gantt chart is: </a:t>
            </a: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br>
              <a:rPr lang="en-US" altLang="en-US" dirty="0">
                <a:ea typeface="ＭＳ Ｐゴシック" pitchFamily="34" charset="-128"/>
              </a:rPr>
            </a:b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en-US" dirty="0">
                <a:ea typeface="ＭＳ Ｐゴシック" pitchFamily="34" charset="-128"/>
              </a:rPr>
              <a:t>Typically, higher average turnaround than SJF, but better </a:t>
            </a:r>
            <a:r>
              <a:rPr lang="en-US" altLang="en-US" i="1" dirty="0">
                <a:ea typeface="ＭＳ Ｐゴシック" pitchFamily="34" charset="-128"/>
              </a:rPr>
              <a:t>response</a:t>
            </a:r>
            <a:endParaRPr lang="en-US" altLang="en-US" dirty="0">
              <a:ea typeface="ＭＳ Ｐゴシック" pitchFamily="34" charset="-128"/>
            </a:endParaRPr>
          </a:p>
        </p:txBody>
      </p:sp>
      <p:grpSp>
        <p:nvGrpSpPr>
          <p:cNvPr id="23556" name="Group 27"/>
          <p:cNvGrpSpPr>
            <a:grpSpLocks/>
          </p:cNvGrpSpPr>
          <p:nvPr/>
        </p:nvGrpSpPr>
        <p:grpSpPr bwMode="auto">
          <a:xfrm>
            <a:off x="1609725" y="4373563"/>
            <a:ext cx="6051550" cy="976312"/>
            <a:chOff x="1056" y="2640"/>
            <a:chExt cx="3812" cy="615"/>
          </a:xfrm>
        </p:grpSpPr>
        <p:grpSp>
          <p:nvGrpSpPr>
            <p:cNvPr id="23568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23580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23581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23582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23583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23584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3585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23586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4</a:t>
                </a:r>
              </a:p>
            </p:txBody>
          </p:sp>
          <p:sp>
            <p:nvSpPr>
              <p:cNvPr id="23587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3588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23589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P</a:t>
                </a:r>
                <a:r>
                  <a:rPr lang="en-US" altLang="en-US" baseline="-25000"/>
                  <a:t>3</a:t>
                </a:r>
              </a:p>
            </p:txBody>
          </p:sp>
        </p:grp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20</a:t>
              </a: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37</a:t>
              </a: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57</a:t>
              </a:r>
            </a:p>
          </p:txBody>
        </p:sp>
        <p:sp>
          <p:nvSpPr>
            <p:cNvPr id="2357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77</a:t>
              </a: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97</a:t>
              </a:r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117</a:t>
              </a:r>
            </a:p>
          </p:txBody>
        </p:sp>
        <p:sp>
          <p:nvSpPr>
            <p:cNvPr id="23576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121</a:t>
              </a:r>
            </a:p>
          </p:txBody>
        </p:sp>
        <p:sp>
          <p:nvSpPr>
            <p:cNvPr id="23577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134</a:t>
              </a:r>
            </a:p>
          </p:txBody>
        </p:sp>
        <p:sp>
          <p:nvSpPr>
            <p:cNvPr id="23578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154</a:t>
              </a:r>
            </a:p>
          </p:txBody>
        </p:sp>
        <p:sp>
          <p:nvSpPr>
            <p:cNvPr id="23579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162</a:t>
              </a:r>
            </a:p>
          </p:txBody>
        </p:sp>
      </p:grpSp>
      <p:sp>
        <p:nvSpPr>
          <p:cNvPr id="23557" name="Rectangle 26"/>
          <p:cNvSpPr>
            <a:spLocks noChangeArrowheads="1"/>
          </p:cNvSpPr>
          <p:nvPr/>
        </p:nvSpPr>
        <p:spPr bwMode="auto">
          <a:xfrm>
            <a:off x="1574800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53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24</a:t>
            </a:r>
          </a:p>
        </p:txBody>
      </p:sp>
      <p:sp>
        <p:nvSpPr>
          <p:cNvPr id="23558" name="Rectangle 27"/>
          <p:cNvSpPr>
            <a:spLocks noChangeArrowheads="1"/>
          </p:cNvSpPr>
          <p:nvPr/>
        </p:nvSpPr>
        <p:spPr bwMode="auto">
          <a:xfrm>
            <a:off x="2097088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33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17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24</a:t>
            </a:r>
          </a:p>
        </p:txBody>
      </p:sp>
      <p:sp>
        <p:nvSpPr>
          <p:cNvPr id="23559" name="Rectangle 28"/>
          <p:cNvSpPr>
            <a:spLocks noChangeArrowheads="1"/>
          </p:cNvSpPr>
          <p:nvPr/>
        </p:nvSpPr>
        <p:spPr bwMode="auto">
          <a:xfrm>
            <a:off x="2692400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33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68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24</a:t>
            </a:r>
          </a:p>
        </p:txBody>
      </p:sp>
      <p:sp>
        <p:nvSpPr>
          <p:cNvPr id="23560" name="Rectangle 29"/>
          <p:cNvSpPr>
            <a:spLocks noChangeArrowheads="1"/>
          </p:cNvSpPr>
          <p:nvPr/>
        </p:nvSpPr>
        <p:spPr bwMode="auto">
          <a:xfrm>
            <a:off x="3287713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33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24</a:t>
            </a:r>
          </a:p>
        </p:txBody>
      </p:sp>
      <p:sp>
        <p:nvSpPr>
          <p:cNvPr id="23561" name="Rectangle 30"/>
          <p:cNvSpPr>
            <a:spLocks noChangeArrowheads="1"/>
          </p:cNvSpPr>
          <p:nvPr/>
        </p:nvSpPr>
        <p:spPr bwMode="auto">
          <a:xfrm>
            <a:off x="3852863" y="3598863"/>
            <a:ext cx="5889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33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</a:t>
            </a:r>
          </a:p>
        </p:txBody>
      </p:sp>
      <p:sp>
        <p:nvSpPr>
          <p:cNvPr id="23562" name="Rectangle 31"/>
          <p:cNvSpPr>
            <a:spLocks noChangeArrowheads="1"/>
          </p:cNvSpPr>
          <p:nvPr/>
        </p:nvSpPr>
        <p:spPr bwMode="auto">
          <a:xfrm>
            <a:off x="4391025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13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</a:t>
            </a:r>
          </a:p>
        </p:txBody>
      </p:sp>
      <p:sp>
        <p:nvSpPr>
          <p:cNvPr id="23563" name="Rectangle 32"/>
          <p:cNvSpPr>
            <a:spLocks noChangeArrowheads="1"/>
          </p:cNvSpPr>
          <p:nvPr/>
        </p:nvSpPr>
        <p:spPr bwMode="auto">
          <a:xfrm>
            <a:off x="5000625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13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4</a:t>
            </a:r>
          </a:p>
        </p:txBody>
      </p:sp>
      <p:sp>
        <p:nvSpPr>
          <p:cNvPr id="23564" name="Rectangle 33"/>
          <p:cNvSpPr>
            <a:spLocks noChangeArrowheads="1"/>
          </p:cNvSpPr>
          <p:nvPr/>
        </p:nvSpPr>
        <p:spPr bwMode="auto">
          <a:xfrm>
            <a:off x="5551488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13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</p:txBody>
      </p:sp>
      <p:sp>
        <p:nvSpPr>
          <p:cNvPr id="23565" name="Rectangle 34"/>
          <p:cNvSpPr>
            <a:spLocks noChangeArrowheads="1"/>
          </p:cNvSpPr>
          <p:nvPr/>
        </p:nvSpPr>
        <p:spPr bwMode="auto">
          <a:xfrm>
            <a:off x="6146800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28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6640513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</p:txBody>
      </p:sp>
      <p:sp>
        <p:nvSpPr>
          <p:cNvPr id="23567" name="Rectangle 36"/>
          <p:cNvSpPr>
            <a:spLocks noChangeArrowheads="1"/>
          </p:cNvSpPr>
          <p:nvPr/>
        </p:nvSpPr>
        <p:spPr bwMode="auto">
          <a:xfrm>
            <a:off x="7177088" y="3598863"/>
            <a:ext cx="5873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22500" algn="ctr"/>
                <a:tab pos="3997325" algn="ctr"/>
              </a:tabLs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200"/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itchFamily="34" charset="-128"/>
              </a:rPr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362200"/>
            <a:ext cx="706596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6450" y="1233488"/>
            <a:ext cx="8229600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tabLst>
                <a:tab pos="2222500" algn="ctr"/>
                <a:tab pos="3997325" algn="ctr"/>
              </a:tabLst>
              <a:defRPr/>
            </a:pPr>
            <a:r>
              <a:rPr kumimoji="1" lang="en-US" kern="0" dirty="0">
                <a:latin typeface="+mn-lt"/>
                <a:ea typeface="ＭＳ Ｐゴシック" charset="-128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tabLst>
                <a:tab pos="2222500" algn="ctr"/>
                <a:tab pos="3997325" algn="ctr"/>
              </a:tabLst>
              <a:defRPr/>
            </a:pPr>
            <a:r>
              <a:rPr kumimoji="1" lang="en-US" kern="0" dirty="0">
                <a:latin typeface="+mn-lt"/>
                <a:ea typeface="ＭＳ Ｐゴシック" charset="-128"/>
              </a:rPr>
              <a:t>Performance of RR depends on the size of the time quantum: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 eaLnBrk="1" hangingPunct="1"/>
            <a:r>
              <a:rPr lang="en-US" altLang="en-US" sz="2700">
                <a:ea typeface="ＭＳ Ｐゴシック" pitchFamily="34" charset="-128"/>
              </a:rPr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943600" y="3352800"/>
            <a:ext cx="2378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/>
              <a:t>    1     5       10</a:t>
            </a:r>
          </a:p>
          <a:p>
            <a:r>
              <a:rPr lang="en-US" altLang="en-US" sz="1400"/>
              <a:t>1: 12341241241414144</a:t>
            </a:r>
          </a:p>
          <a:p>
            <a:r>
              <a:rPr lang="en-US" altLang="en-US" sz="1400"/>
              <a:t>2: 11223441124411444</a:t>
            </a:r>
          </a:p>
          <a:p>
            <a:r>
              <a:rPr lang="en-US" altLang="en-US" sz="1400"/>
              <a:t>3: 11122234441114444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חלוקת ה- </a:t>
            </a:r>
            <a:r>
              <a:rPr lang="en-US" altLang="en-US" sz="2400" dirty="0">
                <a:ea typeface="ＭＳ Ｐゴシック" pitchFamily="34" charset="-128"/>
              </a:rPr>
              <a:t>ready queue </a:t>
            </a:r>
            <a:r>
              <a:rPr lang="he-IL" altLang="en-US" sz="2400" dirty="0">
                <a:ea typeface="ＭＳ Ｐゴシック" pitchFamily="34" charset="-128"/>
              </a:rPr>
              <a:t> למספר תורים נפרדים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לדוגמא, תור של תהליכי </a:t>
            </a:r>
            <a:r>
              <a:rPr lang="en-US" altLang="en-US" sz="2000" dirty="0">
                <a:ea typeface="ＭＳ Ｐゴシック" pitchFamily="34" charset="-128"/>
              </a:rPr>
              <a:t>foreground</a:t>
            </a:r>
            <a:r>
              <a:rPr lang="he-IL" altLang="en-US" sz="2000" dirty="0">
                <a:ea typeface="ＭＳ Ｐゴシック" pitchFamily="34" charset="-128"/>
              </a:rPr>
              <a:t> (אינטראקטיביים) ו- </a:t>
            </a:r>
            <a:r>
              <a:rPr lang="en-US" altLang="en-US" sz="2000" dirty="0">
                <a:ea typeface="ＭＳ Ｐゴシック" pitchFamily="34" charset="-128"/>
              </a:rPr>
              <a:t>background</a:t>
            </a:r>
            <a:r>
              <a:rPr lang="he-IL" altLang="en-US" sz="2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(batch)</a:t>
            </a:r>
            <a:endParaRPr lang="he-IL" altLang="en-US" sz="20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לכל תור אלגוריתם </a:t>
            </a:r>
            <a:r>
              <a:rPr lang="en-US" altLang="en-US" sz="2400" dirty="0">
                <a:ea typeface="ＭＳ Ｐゴシック" pitchFamily="34" charset="-128"/>
              </a:rPr>
              <a:t>scheduling</a:t>
            </a:r>
            <a:r>
              <a:rPr lang="he-IL" altLang="en-US" sz="2400" dirty="0">
                <a:ea typeface="ＭＳ Ｐゴシック" pitchFamily="34" charset="-128"/>
              </a:rPr>
              <a:t> משלו (לא בהכרח זהים):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לדוגמא, תור של תהליכי </a:t>
            </a:r>
            <a:r>
              <a:rPr lang="en-US" altLang="en-US" sz="2000" dirty="0">
                <a:ea typeface="ＭＳ Ｐゴシック" pitchFamily="34" charset="-128"/>
              </a:rPr>
              <a:t>foreground</a:t>
            </a:r>
            <a:r>
              <a:rPr lang="he-IL" altLang="en-US" sz="2000" dirty="0">
                <a:ea typeface="ＭＳ Ｐゴシック" pitchFamily="34" charset="-128"/>
              </a:rPr>
              <a:t> מבוסס </a:t>
            </a:r>
            <a:r>
              <a:rPr lang="en-US" altLang="en-US" sz="2000" dirty="0">
                <a:ea typeface="ＭＳ Ｐゴシック" pitchFamily="34" charset="-128"/>
              </a:rPr>
              <a:t>RR</a:t>
            </a:r>
            <a:r>
              <a:rPr lang="he-IL" altLang="en-US" sz="2000" dirty="0">
                <a:ea typeface="ＭＳ Ｐゴシック" pitchFamily="34" charset="-128"/>
              </a:rPr>
              <a:t> ו- </a:t>
            </a:r>
            <a:r>
              <a:rPr lang="en-US" altLang="en-US" sz="2000" dirty="0">
                <a:ea typeface="ＭＳ Ｐゴシック" pitchFamily="34" charset="-128"/>
              </a:rPr>
              <a:t>background</a:t>
            </a:r>
            <a:r>
              <a:rPr lang="he-IL" altLang="en-US" sz="2000" dirty="0">
                <a:ea typeface="ＭＳ Ｐゴシック" pitchFamily="34" charset="-128"/>
              </a:rPr>
              <a:t> מבוסס </a:t>
            </a:r>
            <a:r>
              <a:rPr lang="en-US" altLang="en-US" sz="2000" dirty="0">
                <a:ea typeface="ＭＳ Ｐゴシック" pitchFamily="34" charset="-128"/>
              </a:rPr>
              <a:t>FCFS</a:t>
            </a:r>
            <a:endParaRPr lang="he-IL" altLang="en-US" sz="20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scheduling</a:t>
            </a:r>
            <a:r>
              <a:rPr lang="he-IL" altLang="en-US" sz="2400" dirty="0">
                <a:ea typeface="ＭＳ Ｐゴシック" pitchFamily="34" charset="-128"/>
              </a:rPr>
              <a:t> מבוצע בין התורים, למשל:</a:t>
            </a:r>
          </a:p>
          <a:p>
            <a:pPr lvl="1" algn="r" rtl="1"/>
            <a:r>
              <a:rPr lang="en-US" altLang="en-US" sz="2000" dirty="0">
                <a:ea typeface="ＭＳ Ｐゴシック" pitchFamily="34" charset="-128"/>
              </a:rPr>
              <a:t>Fixed priority scheduling</a:t>
            </a:r>
            <a:r>
              <a:rPr lang="he-IL" altLang="en-US" sz="2000" dirty="0">
                <a:ea typeface="ＭＳ Ｐゴシック" pitchFamily="34" charset="-128"/>
              </a:rPr>
              <a:t> – תמיד נעדיף לשרת תהליך מה- </a:t>
            </a:r>
            <a:r>
              <a:rPr lang="en-US" altLang="en-US" sz="2000" dirty="0">
                <a:ea typeface="ＭＳ Ｐゴシック" pitchFamily="34" charset="-128"/>
              </a:rPr>
              <a:t>foreground</a:t>
            </a:r>
            <a:endParaRPr lang="he-IL" altLang="en-US" sz="2000" dirty="0">
              <a:ea typeface="ＭＳ Ｐゴシック" pitchFamily="34" charset="-128"/>
            </a:endParaRPr>
          </a:p>
          <a:p>
            <a:pPr lvl="1" algn="r" rtl="1"/>
            <a:r>
              <a:rPr lang="en-US" altLang="en-US" sz="2000" dirty="0">
                <a:ea typeface="ＭＳ Ｐゴシック" pitchFamily="34" charset="-128"/>
              </a:rPr>
              <a:t>Time slice</a:t>
            </a:r>
            <a:r>
              <a:rPr lang="he-IL" altLang="en-US" sz="2000" dirty="0">
                <a:ea typeface="ＭＳ Ｐゴシック" pitchFamily="34" charset="-128"/>
              </a:rPr>
              <a:t> – כל תור יקבל כמות מסוימת של זמן מעבד שאותה יוכל לחלק בין התהליכים בתור, לדוגמה:</a:t>
            </a:r>
          </a:p>
          <a:p>
            <a:pPr lvl="2" algn="r" rtl="1"/>
            <a:r>
              <a:rPr lang="he-IL" altLang="en-US" sz="2000" dirty="0">
                <a:ea typeface="ＭＳ Ｐゴシック" pitchFamily="34" charset="-128"/>
              </a:rPr>
              <a:t>80% מהזמן ל- </a:t>
            </a:r>
            <a:r>
              <a:rPr lang="en-US" altLang="en-US" sz="2000" dirty="0">
                <a:ea typeface="ＭＳ Ｐゴシック" pitchFamily="34" charset="-128"/>
              </a:rPr>
              <a:t>foreground</a:t>
            </a:r>
            <a:r>
              <a:rPr lang="he-IL" altLang="en-US" sz="2000" dirty="0">
                <a:ea typeface="ＭＳ Ｐゴシック" pitchFamily="34" charset="-128"/>
              </a:rPr>
              <a:t> ב- </a:t>
            </a:r>
            <a:r>
              <a:rPr lang="en-US" altLang="en-US" sz="2000" dirty="0">
                <a:ea typeface="ＭＳ Ｐゴシック" pitchFamily="34" charset="-128"/>
              </a:rPr>
              <a:t>RR</a:t>
            </a:r>
            <a:endParaRPr lang="he-IL" altLang="en-US" sz="2000" dirty="0">
              <a:ea typeface="ＭＳ Ｐゴシック" pitchFamily="34" charset="-128"/>
            </a:endParaRPr>
          </a:p>
          <a:p>
            <a:pPr lvl="2" algn="r" rtl="1"/>
            <a:r>
              <a:rPr lang="he-IL" altLang="en-US" sz="2000" dirty="0">
                <a:ea typeface="ＭＳ Ｐゴシック" pitchFamily="34" charset="-128"/>
              </a:rPr>
              <a:t>20% מהזמן ל- </a:t>
            </a:r>
            <a:r>
              <a:rPr lang="en-US" altLang="en-US" sz="2000" dirty="0">
                <a:ea typeface="ＭＳ Ｐゴシック" pitchFamily="34" charset="-128"/>
              </a:rPr>
              <a:t>background</a:t>
            </a:r>
            <a:r>
              <a:rPr lang="he-IL" altLang="en-US" sz="2000" dirty="0">
                <a:ea typeface="ＭＳ Ｐゴシック" pitchFamily="34" charset="-128"/>
              </a:rPr>
              <a:t> ב- </a:t>
            </a:r>
            <a:r>
              <a:rPr lang="en-US" altLang="en-US" sz="2000" dirty="0">
                <a:ea typeface="ＭＳ Ｐゴシック" pitchFamily="34" charset="-128"/>
              </a:rPr>
              <a:t>FCFS</a:t>
            </a:r>
            <a:endParaRPr lang="he-IL" alt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Multilevel Queue Scheduling</a:t>
            </a: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482725"/>
            <a:ext cx="6272212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143000" y="5943600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In this example every queue has full priority over lower-level queues (guaranteed with preemptive scheduling)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הרעיון – הפרדת התהליכים על-פי מאפייני ה- </a:t>
            </a:r>
            <a:r>
              <a:rPr lang="en-US" altLang="en-US" sz="2400" dirty="0">
                <a:ea typeface="ＭＳ Ｐゴシック" pitchFamily="34" charset="-128"/>
              </a:rPr>
              <a:t>CPU bursts</a:t>
            </a:r>
            <a:r>
              <a:rPr lang="he-IL" altLang="en-US" sz="2400" dirty="0">
                <a:ea typeface="ＭＳ Ｐゴシック" pitchFamily="34" charset="-128"/>
              </a:rPr>
              <a:t> שלהם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תהליך יכול לעבור בין מגוון התורים (בצורה זו ניתן גם לתמוך ב- </a:t>
            </a:r>
            <a:r>
              <a:rPr lang="en-US" altLang="en-US" sz="2400" dirty="0">
                <a:ea typeface="ＭＳ Ｐゴシック" pitchFamily="34" charset="-128"/>
              </a:rPr>
              <a:t>aging</a:t>
            </a:r>
            <a:r>
              <a:rPr lang="he-IL" altLang="en-US" sz="2400" dirty="0">
                <a:ea typeface="ＭＳ Ｐゴシック" pitchFamily="34" charset="-128"/>
              </a:rPr>
              <a:t>)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Multilevel-feedback-queue scheduler </a:t>
            </a:r>
            <a:r>
              <a:rPr lang="he-IL" altLang="en-US" sz="2400" dirty="0">
                <a:ea typeface="ＭＳ Ｐゴシック" pitchFamily="34" charset="-128"/>
              </a:rPr>
              <a:t> מוגדר לפי הפרמטרים הבאים: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number of queues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scheduling algorithms for each queue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method used to determine when to upgrade a process to a higher priority queue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method used to determine when to demote a process to a lower priority queue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Three queues: </a:t>
            </a:r>
          </a:p>
          <a:p>
            <a:pPr lvl="1"/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 – RR with time quantum 8 milliseconds</a:t>
            </a:r>
          </a:p>
          <a:p>
            <a:pPr lvl="1"/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– RR time quantum 16 milliseconds</a:t>
            </a:r>
          </a:p>
          <a:p>
            <a:pPr lvl="1"/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 – FCFS</a:t>
            </a:r>
          </a:p>
          <a:p>
            <a:r>
              <a:rPr lang="en-US" altLang="en-US" dirty="0">
                <a:ea typeface="ＭＳ Ｐゴシック" pitchFamily="34" charset="-128"/>
              </a:rPr>
              <a:t>Scheduling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new job enters queue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i="1" baseline="-25000" dirty="0">
                <a:ea typeface="ＭＳ Ｐゴシック" pitchFamily="34" charset="-128"/>
              </a:rPr>
              <a:t>0</a:t>
            </a:r>
            <a:r>
              <a:rPr lang="en-US" altLang="en-US" dirty="0">
                <a:ea typeface="ＭＳ Ｐゴシック" pitchFamily="34" charset="-128"/>
              </a:rPr>
              <a:t>. When it gains CPU, job receives 8 milliseconds.  If it does not finish in 8 milliseconds, job is moved to queue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At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it receives 16 additional milliseconds.  If it still does not complete, it is preempted and moved to queue </a:t>
            </a:r>
            <a:r>
              <a:rPr lang="en-US" altLang="en-US" i="1" dirty="0">
                <a:ea typeface="ＭＳ Ｐゴシック" pitchFamily="34" charset="-128"/>
              </a:rPr>
              <a:t>Q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Multilevel Feedback Queues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598613"/>
            <a:ext cx="61245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57200" y="2667000"/>
            <a:ext cx="190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Gets CPU time only if queue 0 is empty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457200" y="4191000"/>
            <a:ext cx="190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Gets CPU time only if queue 1 is empty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Relations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itchFamily="34" charset="-128"/>
              </a:rPr>
              <a:t>What (if any) relation holds between the following pairs of sets of algorithms?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Priority and SJF -&gt; The shortest job has the highest priority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Multilevel feedback queues and FCFS -&gt; The lowest level of MLFQ is FCFS.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Priority and FCFS -&gt; FCFS gives the highest priority to the job having been in existence the longest.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4600" y="5105400"/>
            <a:ext cx="19812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Multiple-Processor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4678363"/>
          </a:xfrm>
        </p:spPr>
        <p:txBody>
          <a:bodyPr/>
          <a:lstStyle/>
          <a:p>
            <a:pPr algn="r" rtl="1"/>
            <a:r>
              <a:rPr lang="he-IL" altLang="en-US" dirty="0">
                <a:ea typeface="ＭＳ Ｐゴシック" pitchFamily="34" charset="-128"/>
              </a:rPr>
              <a:t>ה- </a:t>
            </a:r>
            <a:r>
              <a:rPr lang="en-US" altLang="en-US" dirty="0">
                <a:ea typeface="ＭＳ Ｐゴシック" pitchFamily="34" charset="-128"/>
              </a:rPr>
              <a:t>CPU scheduling</a:t>
            </a:r>
            <a:r>
              <a:rPr lang="he-IL" altLang="en-US" dirty="0">
                <a:ea typeface="ＭＳ Ｐゴシック" pitchFamily="34" charset="-128"/>
              </a:rPr>
              <a:t> הופך להיות יותר מסובך כאשר קיימים במערכת המחשב מספר מעבדים</a:t>
            </a:r>
          </a:p>
          <a:p>
            <a:pPr algn="r" rtl="1"/>
            <a:r>
              <a:rPr lang="he-IL" altLang="en-US" dirty="0">
                <a:ea typeface="ＭＳ Ｐゴシック" pitchFamily="34" charset="-128"/>
              </a:rPr>
              <a:t>במקרה זה אנו מבחינים בין שני מצבים:</a:t>
            </a:r>
          </a:p>
          <a:p>
            <a:pPr lvl="1" algn="r" rtl="1"/>
            <a:r>
              <a:rPr lang="en-US" altLang="en-US" dirty="0">
                <a:ea typeface="ＭＳ Ｐゴシック" pitchFamily="34" charset="-128"/>
              </a:rPr>
              <a:t>Asymmetric multiprocessing</a:t>
            </a:r>
            <a:r>
              <a:rPr lang="he-IL" altLang="en-US" dirty="0">
                <a:ea typeface="ＭＳ Ｐゴシック" pitchFamily="34" charset="-128"/>
              </a:rPr>
              <a:t> – כאשר רק מעבד אחד פונה ל- </a:t>
            </a:r>
            <a:r>
              <a:rPr lang="en-US" altLang="en-US" dirty="0">
                <a:ea typeface="ＭＳ Ｐゴシック" pitchFamily="34" charset="-128"/>
              </a:rPr>
              <a:t>data structures</a:t>
            </a:r>
            <a:r>
              <a:rPr lang="he-IL" altLang="en-US" dirty="0">
                <a:ea typeface="ＭＳ Ｐゴシック" pitchFamily="34" charset="-128"/>
              </a:rPr>
              <a:t> הקשורים בתזמון ומנהל את התזמון </a:t>
            </a:r>
          </a:p>
          <a:p>
            <a:pPr lvl="1" algn="r" rtl="1"/>
            <a:r>
              <a:rPr lang="en-US" altLang="en-US" dirty="0">
                <a:ea typeface="ＭＳ Ｐゴシック" pitchFamily="34" charset="-128"/>
              </a:rPr>
              <a:t>Symmetric multiprocessing (SMP)</a:t>
            </a:r>
            <a:r>
              <a:rPr lang="he-IL" altLang="en-US" dirty="0">
                <a:ea typeface="ＭＳ Ｐゴシック" pitchFamily="34" charset="-128"/>
              </a:rPr>
              <a:t> – כאשר כל מעבד מתזמן לעצמו (כל המעבדים ניגשים ל- </a:t>
            </a:r>
            <a:r>
              <a:rPr lang="en-US" altLang="en-US" dirty="0">
                <a:ea typeface="ＭＳ Ｐゴシック" pitchFamily="34" charset="-128"/>
              </a:rPr>
              <a:t>ready queue</a:t>
            </a:r>
            <a:r>
              <a:rPr lang="he-IL" altLang="en-US" dirty="0">
                <a:ea typeface="ＭＳ Ｐゴシック" pitchFamily="34" charset="-128"/>
              </a:rPr>
              <a:t> משותף או שלכל מעבד מנוהל </a:t>
            </a:r>
            <a:r>
              <a:rPr lang="en-US" altLang="en-US" dirty="0">
                <a:ea typeface="ＭＳ Ｐゴシック" pitchFamily="34" charset="-128"/>
              </a:rPr>
              <a:t>ready queue</a:t>
            </a:r>
            <a:r>
              <a:rPr lang="he-IL" altLang="en-US" dirty="0">
                <a:ea typeface="ＭＳ Ｐゴシック" pitchFamily="34" charset="-128"/>
              </a:rPr>
              <a:t> משלו)</a:t>
            </a:r>
          </a:p>
          <a:p>
            <a:pPr algn="r" rtl="1"/>
            <a:r>
              <a:rPr lang="en-US" altLang="en-US" dirty="0">
                <a:ea typeface="ＭＳ Ｐゴシック" pitchFamily="34" charset="-128"/>
              </a:rPr>
              <a:t>Processor affinity</a:t>
            </a:r>
            <a:r>
              <a:rPr lang="he-IL" altLang="en-US" dirty="0">
                <a:ea typeface="ＭＳ Ｐゴシック" pitchFamily="34" charset="-128"/>
              </a:rPr>
              <a:t> – לתהליך יכול להיות </a:t>
            </a:r>
            <a:r>
              <a:rPr lang="en-US" altLang="en-US" dirty="0">
                <a:ea typeface="ＭＳ Ｐゴシック" pitchFamily="34" charset="-128"/>
              </a:rPr>
              <a:t>affinity</a:t>
            </a:r>
            <a:r>
              <a:rPr lang="he-IL" altLang="en-US" dirty="0">
                <a:ea typeface="ＭＳ Ｐゴシック" pitchFamily="34" charset="-128"/>
              </a:rPr>
              <a:t> למעבד עליו הוא כרגע רץ (הסיבה העיקריות לקיום ה- </a:t>
            </a:r>
            <a:r>
              <a:rPr lang="en-US" altLang="en-US" dirty="0">
                <a:ea typeface="ＭＳ Ｐゴシック" pitchFamily="34" charset="-128"/>
              </a:rPr>
              <a:t>affinity</a:t>
            </a:r>
            <a:r>
              <a:rPr lang="he-IL" altLang="en-US" dirty="0">
                <a:ea typeface="ＭＳ Ｐゴシック" pitchFamily="34" charset="-128"/>
              </a:rPr>
              <a:t> – על מנת להימנע מ- </a:t>
            </a:r>
            <a:r>
              <a:rPr lang="en-US" altLang="en-US" dirty="0">
                <a:ea typeface="ＭＳ Ｐゴシック" pitchFamily="34" charset="-128"/>
              </a:rPr>
              <a:t>caching re-population</a:t>
            </a:r>
            <a:r>
              <a:rPr lang="he-IL" altLang="en-US" dirty="0">
                <a:ea typeface="ＭＳ Ｐゴシック" pitchFamily="34" charset="-128"/>
              </a:rPr>
              <a:t>); מערכת ההפעלה תומכת בבקשת ה- </a:t>
            </a:r>
            <a:r>
              <a:rPr lang="en-US" altLang="en-US" dirty="0">
                <a:ea typeface="ＭＳ Ｐゴシック" pitchFamily="34" charset="-128"/>
              </a:rPr>
              <a:t>affinity</a:t>
            </a:r>
            <a:r>
              <a:rPr lang="he-IL" altLang="en-US" dirty="0">
                <a:ea typeface="ＭＳ Ｐゴシック" pitchFamily="34" charset="-128"/>
              </a:rPr>
              <a:t> בשתי צורות:</a:t>
            </a:r>
          </a:p>
          <a:p>
            <a:pPr lvl="1"/>
            <a:r>
              <a:rPr lang="en-US" altLang="en-US" b="1" dirty="0">
                <a:ea typeface="ＭＳ Ｐゴシック" pitchFamily="34" charset="-128"/>
              </a:rPr>
              <a:t>soft affinity – </a:t>
            </a:r>
            <a:r>
              <a:rPr lang="en-US" altLang="en-US" dirty="0">
                <a:ea typeface="ＭＳ Ｐゴシック" pitchFamily="34" charset="-128"/>
              </a:rPr>
              <a:t>no guarantee that the same processor is used</a:t>
            </a:r>
            <a:endParaRPr lang="en-US" altLang="en-US" b="1" dirty="0">
              <a:ea typeface="ＭＳ Ｐゴシック" pitchFamily="34" charset="-128"/>
            </a:endParaRPr>
          </a:p>
          <a:p>
            <a:pPr lvl="1"/>
            <a:r>
              <a:rPr lang="en-US" altLang="en-US" b="1" dirty="0">
                <a:ea typeface="ＭＳ Ｐゴシック" pitchFamily="34" charset="-128"/>
              </a:rPr>
              <a:t>hard affinity – </a:t>
            </a:r>
            <a:r>
              <a:rPr lang="en-US" altLang="en-US" dirty="0">
                <a:ea typeface="ＭＳ Ｐゴシック" pitchFamily="34" charset="-128"/>
              </a:rPr>
              <a:t>a process can specify that it doesn’t want to migrate to other processes while running</a:t>
            </a:r>
            <a:endParaRPr lang="en-US" altLang="en-US" b="1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>
                <a:ea typeface="ＭＳ Ｐゴシック" pitchFamily="34" charset="-128"/>
              </a:rPr>
              <a:t>מטרות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33488"/>
            <a:ext cx="8153400" cy="4530725"/>
          </a:xfrm>
        </p:spPr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להציג את נושא ה- </a:t>
            </a:r>
            <a:r>
              <a:rPr lang="en-US" altLang="en-US" sz="2400" dirty="0">
                <a:ea typeface="ＭＳ Ｐゴシック" pitchFamily="34" charset="-128"/>
              </a:rPr>
              <a:t>CPU scheduling</a:t>
            </a:r>
            <a:r>
              <a:rPr lang="he-IL" altLang="en-US" sz="2400" dirty="0">
                <a:ea typeface="ＭＳ Ｐゴシック" pitchFamily="34" charset="-128"/>
              </a:rPr>
              <a:t> שהוא הבסיס למערכות הפעלה מבוססות </a:t>
            </a:r>
            <a:r>
              <a:rPr lang="en-US" altLang="en-US" sz="2400" dirty="0">
                <a:ea typeface="ＭＳ Ｐゴシック" pitchFamily="34" charset="-128"/>
              </a:rPr>
              <a:t>multiprogramming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לתאר אלגוריתמי </a:t>
            </a:r>
            <a:r>
              <a:rPr lang="en-US" altLang="en-US" sz="2400" dirty="0">
                <a:ea typeface="ＭＳ Ｐゴシック" pitchFamily="34" charset="-128"/>
              </a:rPr>
              <a:t>CPU-scheduling</a:t>
            </a:r>
            <a:r>
              <a:rPr lang="he-IL" altLang="en-US" sz="2400" dirty="0">
                <a:ea typeface="ＭＳ Ｐゴシック" pitchFamily="34" charset="-128"/>
              </a:rPr>
              <a:t> מגוונים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לדון </a:t>
            </a:r>
            <a:r>
              <a:rPr lang="he-IL" altLang="en-US" sz="2400" dirty="0" err="1">
                <a:ea typeface="ＭＳ Ｐゴシック" pitchFamily="34" charset="-128"/>
              </a:rPr>
              <a:t>בקריטריוני</a:t>
            </a:r>
            <a:r>
              <a:rPr lang="he-IL" altLang="en-US" sz="2400" dirty="0">
                <a:ea typeface="ＭＳ Ｐゴシック" pitchFamily="34" charset="-128"/>
              </a:rPr>
              <a:t> הערכה אשר ישמשו לבחירת אלגוריתם </a:t>
            </a:r>
            <a:r>
              <a:rPr lang="en-US" altLang="en-US" sz="2400" dirty="0">
                <a:ea typeface="ＭＳ Ｐゴシック" pitchFamily="34" charset="-128"/>
              </a:rPr>
              <a:t>CPU-scheduling</a:t>
            </a:r>
            <a:r>
              <a:rPr lang="he-IL" altLang="en-US" sz="2400" dirty="0">
                <a:ea typeface="ＭＳ Ｐゴシック" pitchFamily="34" charset="-128"/>
              </a:rPr>
              <a:t> למערכת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נושאים:</a:t>
            </a:r>
          </a:p>
          <a:p>
            <a:pPr lvl="1" algn="r" rtl="1"/>
            <a:r>
              <a:rPr lang="he-IL" altLang="en-US" dirty="0">
                <a:ea typeface="ＭＳ Ｐゴシック" pitchFamily="34" charset="-128"/>
              </a:rPr>
              <a:t>קונספטים בסיסיים</a:t>
            </a:r>
          </a:p>
          <a:p>
            <a:pPr lvl="1" algn="r" rtl="1"/>
            <a:r>
              <a:rPr lang="he-IL" altLang="en-US" dirty="0">
                <a:ea typeface="ＭＳ Ｐゴシック" pitchFamily="34" charset="-128"/>
              </a:rPr>
              <a:t>קריטריונים ל- </a:t>
            </a:r>
            <a:r>
              <a:rPr lang="en-US" altLang="en-US" dirty="0">
                <a:ea typeface="ＭＳ Ｐゴシック" pitchFamily="34" charset="-128"/>
              </a:rPr>
              <a:t>scheduling</a:t>
            </a:r>
          </a:p>
          <a:p>
            <a:pPr lvl="1" algn="r" rtl="1"/>
            <a:r>
              <a:rPr lang="he-IL" altLang="en-US" dirty="0">
                <a:ea typeface="ＭＳ Ｐゴシック" pitchFamily="34" charset="-128"/>
              </a:rPr>
              <a:t>אלגוריתמי </a:t>
            </a:r>
            <a:r>
              <a:rPr lang="en-US" altLang="en-US" dirty="0">
                <a:ea typeface="ＭＳ Ｐゴシック" pitchFamily="34" charset="-128"/>
              </a:rPr>
              <a:t>scheduling</a:t>
            </a:r>
          </a:p>
          <a:p>
            <a:pPr lvl="1" algn="r" rtl="1"/>
            <a:r>
              <a:rPr lang="en-US" altLang="en-US" dirty="0">
                <a:ea typeface="ＭＳ Ｐゴシック" pitchFamily="34" charset="-128"/>
              </a:rPr>
              <a:t>Scheduling</a:t>
            </a:r>
            <a:r>
              <a:rPr lang="he-IL" altLang="en-US" dirty="0">
                <a:ea typeface="ＭＳ Ｐゴシック" pitchFamily="34" charset="-128"/>
              </a:rPr>
              <a:t>על מערכות </a:t>
            </a:r>
            <a:r>
              <a:rPr lang="en-US" altLang="en-US" dirty="0">
                <a:ea typeface="ＭＳ Ｐゴシック" pitchFamily="34" charset="-128"/>
              </a:rPr>
              <a:t>multi-processor</a:t>
            </a:r>
            <a:endParaRPr lang="he-IL" altLang="en-US" dirty="0">
              <a:ea typeface="ＭＳ Ｐゴシック" pitchFamily="34" charset="-128"/>
            </a:endParaRPr>
          </a:p>
          <a:p>
            <a:pPr lvl="1" algn="r" rtl="1"/>
            <a:r>
              <a:rPr lang="he-IL" altLang="en-US" dirty="0">
                <a:ea typeface="ＭＳ Ｐゴシック" pitchFamily="34" charset="-128"/>
              </a:rPr>
              <a:t>דוגמאות ממערכות הפעלה ספציפיות</a:t>
            </a:r>
          </a:p>
          <a:p>
            <a:pPr lvl="1" algn="r" rtl="1"/>
            <a:r>
              <a:rPr lang="he-IL" altLang="en-US" dirty="0">
                <a:ea typeface="ＭＳ Ｐゴシック" pitchFamily="34" charset="-128"/>
              </a:rPr>
              <a:t>הערכת אלגוריתמי </a:t>
            </a:r>
            <a:r>
              <a:rPr lang="en-US" altLang="en-US" dirty="0">
                <a:ea typeface="ＭＳ Ｐゴシック" pitchFamily="34" charset="-128"/>
              </a:rPr>
              <a:t>scheduling</a:t>
            </a:r>
            <a:endParaRPr lang="he-IL" altLang="en-US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Real-Time Scheduling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6550" cy="4530725"/>
          </a:xfrm>
        </p:spPr>
        <p:txBody>
          <a:bodyPr/>
          <a:lstStyle/>
          <a:p>
            <a:pPr algn="r" rtl="1"/>
            <a:r>
              <a:rPr lang="he-IL" altLang="en-US" sz="2800" dirty="0">
                <a:ea typeface="ＭＳ Ｐゴシック" pitchFamily="34" charset="-128"/>
              </a:rPr>
              <a:t>מערכות </a:t>
            </a:r>
            <a:r>
              <a:rPr lang="en-US" altLang="en-US" sz="2800" dirty="0">
                <a:ea typeface="ＭＳ Ｐゴシック" pitchFamily="34" charset="-128"/>
              </a:rPr>
              <a:t>Hard real-time</a:t>
            </a:r>
            <a:r>
              <a:rPr lang="he-IL" altLang="en-US" sz="2800" dirty="0">
                <a:ea typeface="ＭＳ Ｐゴシック" pitchFamily="34" charset="-128"/>
              </a:rPr>
              <a:t> – מאפשרות להשלים משימה קריטית בתוך פרק זמן מוגדר מראש:</a:t>
            </a:r>
          </a:p>
          <a:p>
            <a:pPr lvl="1" algn="r" rtl="1"/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process</a:t>
            </a:r>
            <a:r>
              <a:rPr lang="he-IL" altLang="en-US" sz="2400" dirty="0">
                <a:ea typeface="ＭＳ Ｐゴシック" pitchFamily="34" charset="-128"/>
              </a:rPr>
              <a:t> מבקש לקבל זמן מעבד עד ל- </a:t>
            </a:r>
            <a:r>
              <a:rPr lang="en-US" altLang="en-US" sz="2400" dirty="0">
                <a:ea typeface="ＭＳ Ｐゴシック" pitchFamily="34" charset="-128"/>
              </a:rPr>
              <a:t>deadline</a:t>
            </a:r>
            <a:r>
              <a:rPr lang="he-IL" altLang="en-US" sz="2400" dirty="0">
                <a:ea typeface="ＭＳ Ｐゴシック" pitchFamily="34" charset="-128"/>
              </a:rPr>
              <a:t> מסוים</a:t>
            </a:r>
          </a:p>
          <a:p>
            <a:pPr lvl="1" algn="r" rtl="1"/>
            <a:r>
              <a:rPr lang="he-IL" altLang="en-US" sz="2400" dirty="0">
                <a:ea typeface="ＭＳ Ｐゴシック" pitchFamily="34" charset="-128"/>
              </a:rPr>
              <a:t>ה- </a:t>
            </a:r>
            <a:r>
              <a:rPr lang="en-US" altLang="en-US" sz="2400" dirty="0">
                <a:ea typeface="ＭＳ Ｐゴシック" pitchFamily="34" charset="-128"/>
              </a:rPr>
              <a:t>scheduler</a:t>
            </a:r>
            <a:r>
              <a:rPr lang="he-IL" altLang="en-US" sz="2400" dirty="0">
                <a:ea typeface="ＭＳ Ｐゴシック" pitchFamily="34" charset="-128"/>
              </a:rPr>
              <a:t> מבטיח את קיום הבקשה </a:t>
            </a:r>
            <a:r>
              <a:rPr lang="en-US" altLang="en-US" sz="2400" dirty="0">
                <a:ea typeface="ＭＳ Ｐゴシック" pitchFamily="34" charset="-128"/>
              </a:rPr>
              <a:t>(resource reservation)</a:t>
            </a:r>
            <a:r>
              <a:rPr lang="he-IL" altLang="en-US" sz="2400" dirty="0">
                <a:ea typeface="ＭＳ Ｐゴシック" pitchFamily="34" charset="-128"/>
              </a:rPr>
              <a:t> או דוחה אותה</a:t>
            </a:r>
          </a:p>
          <a:p>
            <a:pPr algn="r" rtl="1"/>
            <a:r>
              <a:rPr lang="he-IL" altLang="en-US" sz="2800" dirty="0">
                <a:ea typeface="ＭＳ Ｐゴシック" pitchFamily="34" charset="-128"/>
              </a:rPr>
              <a:t>מערכות </a:t>
            </a:r>
            <a:r>
              <a:rPr lang="en-US" altLang="en-US" sz="2800" dirty="0">
                <a:ea typeface="ＭＳ Ｐゴシック" pitchFamily="34" charset="-128"/>
              </a:rPr>
              <a:t>Soft real-time computing</a:t>
            </a:r>
            <a:r>
              <a:rPr lang="he-IL" altLang="en-US" sz="2800" dirty="0">
                <a:ea typeface="ＭＳ Ｐゴシック" pitchFamily="34" charset="-128"/>
              </a:rPr>
              <a:t> – תהליכים קריטיים יקבלו עדיפות על-פני תהליכים "רגילים"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Algorithm Evaluation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Deterministic modeling – takes a particular predetermined workload and defines the performance of each algorithm  for that workload</a:t>
            </a:r>
          </a:p>
          <a:p>
            <a:r>
              <a:rPr lang="en-US" altLang="en-US">
                <a:ea typeface="ＭＳ Ｐゴシック" pitchFamily="34" charset="-128"/>
              </a:rPr>
              <a:t>Queuing models</a:t>
            </a:r>
          </a:p>
          <a:p>
            <a:r>
              <a:rPr lang="en-US" altLang="en-US">
                <a:ea typeface="ＭＳ Ｐゴシック" pitchFamily="34" charset="-128"/>
              </a:rPr>
              <a:t>Simulation</a:t>
            </a:r>
          </a:p>
          <a:p>
            <a:r>
              <a:rPr lang="en-US" altLang="en-US">
                <a:ea typeface="ＭＳ Ｐゴシック" pitchFamily="34" charset="-128"/>
              </a:rPr>
              <a:t>Implementation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Evaluation of CPU schedulers by Simulation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98600"/>
            <a:ext cx="709771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676400" y="5410200"/>
            <a:ext cx="1752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Thread Scheduling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577975"/>
            <a:ext cx="7661275" cy="3546475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Distinction between user-level and kernel-level threads</a:t>
            </a:r>
          </a:p>
          <a:p>
            <a:r>
              <a:rPr lang="en-US" altLang="en-US">
                <a:ea typeface="ＭＳ Ｐゴシック" pitchFamily="34" charset="-128"/>
              </a:rPr>
              <a:t>Many-to-one and many-to-many models, thread library schedules user-level threads to run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Known as </a:t>
            </a:r>
            <a:r>
              <a:rPr lang="en-US" altLang="en-US" b="1">
                <a:ea typeface="ＭＳ Ｐゴシック" pitchFamily="34" charset="-128"/>
              </a:rPr>
              <a:t>process-contention scope (PCS) </a:t>
            </a:r>
            <a:r>
              <a:rPr lang="en-US" altLang="en-US">
                <a:ea typeface="ＭＳ Ｐゴシック" pitchFamily="34" charset="-128"/>
              </a:rPr>
              <a:t>since scheduling competition is within the process</a:t>
            </a:r>
          </a:p>
          <a:p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Kernel thread scheduled onto available CPU is </a:t>
            </a:r>
            <a:r>
              <a:rPr lang="en-US" altLang="en-US" b="1">
                <a:ea typeface="ＭＳ Ｐゴシック" pitchFamily="34" charset="-128"/>
              </a:rPr>
              <a:t>system-contention scope (SCS) </a:t>
            </a:r>
            <a:r>
              <a:rPr lang="en-US" altLang="en-US">
                <a:ea typeface="ＭＳ Ｐゴシック" pitchFamily="34" charset="-128"/>
              </a:rPr>
              <a:t>– competition among all threads in system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Operating System Examples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6843713" cy="3508375"/>
          </a:xfrm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Solaris scheduling</a:t>
            </a:r>
          </a:p>
          <a:p>
            <a:r>
              <a:rPr lang="en-US" altLang="en-US" dirty="0">
                <a:ea typeface="ＭＳ Ｐゴシック" pitchFamily="34" charset="-128"/>
              </a:rPr>
              <a:t>Windows scheduling</a:t>
            </a:r>
          </a:p>
          <a:p>
            <a:r>
              <a:rPr lang="en-US" altLang="en-US" dirty="0">
                <a:ea typeface="ＭＳ Ｐゴシック" pitchFamily="34" charset="-128"/>
              </a:rPr>
              <a:t>Linux scheduling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Solaris Scheduling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Default scheduling class for a process is time-sharing</a:t>
            </a:r>
          </a:p>
          <a:p>
            <a:r>
              <a:rPr lang="en-US" altLang="en-US">
                <a:ea typeface="ＭＳ Ｐゴシック" pitchFamily="34" charset="-128"/>
              </a:rPr>
              <a:t>Policy for time sharing assigns time slices of different slices using multi-level feedback queue</a:t>
            </a:r>
          </a:p>
          <a:p>
            <a:r>
              <a:rPr lang="en-US" altLang="en-US">
                <a:ea typeface="ＭＳ Ｐゴシック" pitchFamily="34" charset="-128"/>
              </a:rPr>
              <a:t>Inverse relationship between priorities and time slices (the higher the priority, the lower the time slice)</a:t>
            </a:r>
          </a:p>
          <a:p>
            <a:r>
              <a:rPr lang="en-US" altLang="en-US">
                <a:ea typeface="ＭＳ Ｐゴシック" pitchFamily="34" charset="-128"/>
              </a:rPr>
              <a:t>Interactive processes usually have a higher priority</a:t>
            </a:r>
          </a:p>
          <a:p>
            <a:r>
              <a:rPr lang="en-US" altLang="en-US">
                <a:ea typeface="ＭＳ Ｐゴシック" pitchFamily="34" charset="-128"/>
              </a:rPr>
              <a:t>CPU bounded processes – lower priority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Solaris Dispatch Table (interactive threads) 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577975"/>
            <a:ext cx="49752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304800" y="2743200"/>
            <a:ext cx="1828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/>
              <a:t>60 classes of priority, higher number = higher priority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315200" y="2667000"/>
            <a:ext cx="1600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/>
              <a:t>New priority when returning from I/O</a:t>
            </a:r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4648200" y="6019800"/>
            <a:ext cx="2133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/>
              <a:t>New priority if entire quantum was used without blocking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Solaris Scheduling</a:t>
            </a:r>
          </a:p>
        </p:txBody>
      </p:sp>
      <p:pic>
        <p:nvPicPr>
          <p:cNvPr id="4096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1241425"/>
            <a:ext cx="332105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Windows Scheduling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itchFamily="34" charset="-128"/>
              </a:rPr>
              <a:t>Windows uses priority-based preemptive scheduling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Highest-priority thread runs next</a:t>
            </a:r>
          </a:p>
          <a:p>
            <a:pPr eaLnBrk="1" hangingPunct="1"/>
            <a:r>
              <a:rPr lang="en-US" altLang="en-US" sz="2400" b="1">
                <a:solidFill>
                  <a:srgbClr val="3366FF"/>
                </a:solidFill>
                <a:ea typeface="ＭＳ Ｐゴシック" pitchFamily="34" charset="-128"/>
              </a:rPr>
              <a:t>Dispatcher</a:t>
            </a:r>
            <a:r>
              <a:rPr lang="en-US" altLang="en-US" sz="2400" i="1">
                <a:ea typeface="ＭＳ Ｐゴシック" pitchFamily="34" charset="-128"/>
              </a:rPr>
              <a:t> </a:t>
            </a:r>
            <a:r>
              <a:rPr lang="en-US" altLang="en-US" sz="2400">
                <a:ea typeface="ＭＳ Ｐゴシック" pitchFamily="34" charset="-128"/>
              </a:rPr>
              <a:t>is scheduler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Thread runs until (1) blocks, (2) uses time slice, (3) preempted by higher-priority thread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Real-time threads can preempt non-real-time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32-level priority scheme</a:t>
            </a:r>
          </a:p>
          <a:p>
            <a:pPr eaLnBrk="1" hangingPunct="1"/>
            <a:r>
              <a:rPr lang="en-US" altLang="en-US" sz="2400" b="1">
                <a:solidFill>
                  <a:srgbClr val="3366FF"/>
                </a:solidFill>
                <a:ea typeface="ＭＳ Ｐゴシック" pitchFamily="34" charset="-128"/>
              </a:rPr>
              <a:t>Variable class </a:t>
            </a:r>
            <a:r>
              <a:rPr lang="en-US" altLang="en-US" sz="2400">
                <a:ea typeface="ＭＳ Ｐゴシック" pitchFamily="34" charset="-128"/>
              </a:rPr>
              <a:t>is 1-15, </a:t>
            </a:r>
            <a:r>
              <a:rPr lang="en-US" altLang="en-US" sz="2400" b="1">
                <a:solidFill>
                  <a:srgbClr val="3366FF"/>
                </a:solidFill>
                <a:ea typeface="ＭＳ Ｐゴシック" pitchFamily="34" charset="-128"/>
              </a:rPr>
              <a:t>real-time class </a:t>
            </a:r>
            <a:r>
              <a:rPr lang="en-US" altLang="en-US" sz="2400">
                <a:ea typeface="ＭＳ Ｐゴシック" pitchFamily="34" charset="-128"/>
              </a:rPr>
              <a:t>is</a:t>
            </a:r>
            <a:r>
              <a:rPr lang="en-US" altLang="en-US" sz="2400" b="1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en-US" sz="2400">
                <a:ea typeface="ＭＳ Ｐゴシック" pitchFamily="34" charset="-128"/>
              </a:rPr>
              <a:t>16-31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Queue for each priority</a:t>
            </a:r>
          </a:p>
          <a:p>
            <a:pPr eaLnBrk="1" hangingPunct="1"/>
            <a:r>
              <a:rPr lang="en-US" altLang="en-US" sz="2400">
                <a:ea typeface="ＭＳ Ｐゴシック" pitchFamily="34" charset="-128"/>
              </a:rPr>
              <a:t>If no run-able thread, runs </a:t>
            </a:r>
            <a:r>
              <a:rPr lang="en-US" altLang="en-US" sz="2400" b="1">
                <a:solidFill>
                  <a:srgbClr val="3366FF"/>
                </a:solidFill>
                <a:ea typeface="ＭＳ Ｐゴシック" pitchFamily="34" charset="-128"/>
              </a:rPr>
              <a:t>idle thread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Windows Priorities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4461" r="406" b="23183"/>
          <a:stretch>
            <a:fillRect/>
          </a:stretch>
        </p:blipFill>
        <p:spPr bwMode="auto">
          <a:xfrm>
            <a:off x="1046163" y="2187575"/>
            <a:ext cx="6511925" cy="2578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016000" y="1247775"/>
            <a:ext cx="6589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Helvetica" pitchFamily="34" charset="0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914400" y="1349375"/>
            <a:ext cx="6705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Helvetica" pitchFamily="34" charset="0"/>
              </a:rPr>
              <a:t>The relative priorities</a:t>
            </a:r>
            <a:r>
              <a:rPr lang="en-US" altLang="en-US">
                <a:latin typeface="Helvetica" pitchFamily="34" charset="0"/>
              </a:rPr>
              <a:t>		</a:t>
            </a:r>
            <a:r>
              <a:rPr lang="en-US" altLang="en-US">
                <a:solidFill>
                  <a:srgbClr val="FF0066"/>
                </a:solidFill>
                <a:latin typeface="Helvetica" pitchFamily="34" charset="0"/>
              </a:rPr>
              <a:t>The priority</a:t>
            </a:r>
            <a:r>
              <a:rPr lang="en-US" altLang="en-US">
                <a:latin typeface="Helvetic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  <a:latin typeface="Helvetica" pitchFamily="34" charset="0"/>
              </a:rPr>
              <a:t>within a class</a:t>
            </a:r>
            <a:r>
              <a:rPr lang="en-US" altLang="en-US">
                <a:latin typeface="Helvetica" pitchFamily="34" charset="0"/>
              </a:rPr>
              <a:t>		                  </a:t>
            </a:r>
            <a:r>
              <a:rPr lang="en-US" altLang="en-US">
                <a:solidFill>
                  <a:srgbClr val="FF0066"/>
                </a:solidFill>
                <a:latin typeface="Helvetica" pitchFamily="34" charset="0"/>
              </a:rPr>
              <a:t>classes </a:t>
            </a: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566738" y="5181600"/>
            <a:ext cx="8097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itchFamily="34" charset="0"/>
              </a:rPr>
              <a:t>By default, the base priority is the value of the Normal relative priority for the specific class</a:t>
            </a:r>
          </a:p>
        </p:txBody>
      </p:sp>
      <p:sp>
        <p:nvSpPr>
          <p:cNvPr id="43015" name="Down Arrow 6"/>
          <p:cNvSpPr>
            <a:spLocks noChangeArrowheads="1"/>
          </p:cNvSpPr>
          <p:nvPr/>
        </p:nvSpPr>
        <p:spPr bwMode="auto">
          <a:xfrm>
            <a:off x="638175" y="1871663"/>
            <a:ext cx="290513" cy="979487"/>
          </a:xfrm>
          <a:prstGeom prst="downArrow">
            <a:avLst>
              <a:gd name="adj1" fmla="val 50000"/>
              <a:gd name="adj2" fmla="val 50012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6" name="Right Arrow 7"/>
          <p:cNvSpPr>
            <a:spLocks noChangeArrowheads="1"/>
          </p:cNvSpPr>
          <p:nvPr/>
        </p:nvSpPr>
        <p:spPr bwMode="auto">
          <a:xfrm>
            <a:off x="5892800" y="1800225"/>
            <a:ext cx="977900" cy="280988"/>
          </a:xfrm>
          <a:prstGeom prst="rightArrow">
            <a:avLst>
              <a:gd name="adj1" fmla="val 50000"/>
              <a:gd name="adj2" fmla="val 50060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7" name="Left Arrow 8"/>
          <p:cNvSpPr>
            <a:spLocks noChangeArrowheads="1"/>
          </p:cNvSpPr>
          <p:nvPr/>
        </p:nvSpPr>
        <p:spPr bwMode="auto">
          <a:xfrm>
            <a:off x="3657600" y="1785938"/>
            <a:ext cx="977900" cy="309562"/>
          </a:xfrm>
          <a:prstGeom prst="leftArrow">
            <a:avLst>
              <a:gd name="adj1" fmla="val 50000"/>
              <a:gd name="adj2" fmla="val 50120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4273549" cy="284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Basic Concepts</a:t>
            </a:r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3181350" cy="583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941891"/>
            <a:ext cx="7315200" cy="3429000"/>
          </a:xfrm>
        </p:spPr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מחזור החיים של תהליך בנוי מרצף של מעברים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he-IL" altLang="en-US" sz="2400" dirty="0">
                <a:ea typeface="ＭＳ Ｐゴシック" pitchFamily="34" charset="-128"/>
              </a:rPr>
              <a:t>בין </a:t>
            </a:r>
            <a:r>
              <a:rPr lang="en-US" altLang="en-US" sz="2400" dirty="0">
                <a:ea typeface="ＭＳ Ｐゴシック" pitchFamily="34" charset="-128"/>
              </a:rPr>
              <a:t>CPU execution</a:t>
            </a:r>
            <a:r>
              <a:rPr lang="he-IL" altLang="en-US" sz="2400" dirty="0">
                <a:ea typeface="ＭＳ Ｐゴシック" pitchFamily="34" charset="-128"/>
              </a:rPr>
              <a:t> ו- </a:t>
            </a:r>
            <a:r>
              <a:rPr lang="en-US" altLang="en-US" sz="2400" dirty="0">
                <a:ea typeface="ＭＳ Ｐゴシック" pitchFamily="34" charset="-128"/>
              </a:rPr>
              <a:t>I/O wait</a:t>
            </a:r>
            <a:endParaRPr lang="he-IL" altLang="en-US" sz="2400" dirty="0">
              <a:ea typeface="ＭＳ Ｐゴシック" pitchFamily="34" charset="-128"/>
            </a:endParaRPr>
          </a:p>
          <a:p>
            <a:pPr lvl="1" algn="r" rtl="1"/>
            <a:r>
              <a:rPr lang="he-IL" altLang="en-US" sz="2000" b="1" dirty="0">
                <a:ea typeface="ＭＳ Ｐゴシック" pitchFamily="34" charset="-128"/>
              </a:rPr>
              <a:t>תמיד מתחיל ב- </a:t>
            </a:r>
            <a:r>
              <a:rPr lang="en-US" altLang="en-US" sz="2000" b="1" dirty="0" err="1">
                <a:ea typeface="ＭＳ Ｐゴシック" pitchFamily="34" charset="-128"/>
              </a:rPr>
              <a:t>cpu</a:t>
            </a:r>
            <a:r>
              <a:rPr lang="en-US" altLang="en-US" sz="2000" b="1" dirty="0">
                <a:ea typeface="ＭＳ Ｐゴシック" pitchFamily="34" charset="-128"/>
              </a:rPr>
              <a:t> burst</a:t>
            </a:r>
          </a:p>
          <a:p>
            <a:pPr lvl="1" algn="r" rtl="1"/>
            <a:r>
              <a:rPr lang="he-IL" altLang="en-US" sz="2000" b="1" dirty="0">
                <a:ea typeface="ＭＳ Ｐゴシック" pitchFamily="34" charset="-128"/>
              </a:rPr>
              <a:t>תמיד מסיים ב- </a:t>
            </a:r>
            <a:r>
              <a:rPr lang="en-US" altLang="en-US" sz="2000" b="1" dirty="0" err="1">
                <a:ea typeface="ＭＳ Ｐゴシック" pitchFamily="34" charset="-128"/>
              </a:rPr>
              <a:t>cpu</a:t>
            </a:r>
            <a:r>
              <a:rPr lang="en-US" altLang="en-US" sz="2000" b="1" dirty="0">
                <a:ea typeface="ＭＳ Ｐゴシック" pitchFamily="34" charset="-128"/>
              </a:rPr>
              <a:t> burst</a:t>
            </a:r>
          </a:p>
          <a:p>
            <a:endParaRPr lang="en-US" altLang="en-US" sz="2400" dirty="0">
              <a:ea typeface="ＭＳ Ｐゴシック" pitchFamily="34" charset="-128"/>
            </a:endParaRPr>
          </a:p>
          <a:p>
            <a:endParaRPr lang="en-US" altLang="en-US" sz="2400" dirty="0">
              <a:ea typeface="ＭＳ Ｐゴシック" pitchFamily="34" charset="-128"/>
            </a:endParaRPr>
          </a:p>
          <a:p>
            <a:endParaRPr lang="en-US" altLang="en-US" sz="2400" dirty="0">
              <a:ea typeface="ＭＳ Ｐゴシック" pitchFamily="34" charset="-128"/>
            </a:endParaRPr>
          </a:p>
          <a:p>
            <a:endParaRPr lang="en-US" altLang="en-US" sz="2400" dirty="0">
              <a:ea typeface="ＭＳ Ｐゴシック" pitchFamily="34" charset="-128"/>
            </a:endParaRPr>
          </a:p>
          <a:p>
            <a:endParaRPr lang="he-IL" altLang="en-US" sz="24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נצילות מקסימלית של המעבד תושג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he-IL" altLang="en-US" sz="2400" dirty="0">
                <a:ea typeface="ＭＳ Ｐゴシック" pitchFamily="34" charset="-128"/>
              </a:rPr>
              <a:t>באמצעות </a:t>
            </a:r>
            <a:r>
              <a:rPr lang="en-US" altLang="en-US" sz="2400" dirty="0">
                <a:ea typeface="ＭＳ Ｐゴシック" pitchFamily="34" charset="-128"/>
              </a:rPr>
              <a:t>multi-programming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חולקים את המעבד בין מספר תהליכים</a:t>
            </a:r>
            <a:endParaRPr lang="en-US" altLang="en-US" sz="2000" dirty="0">
              <a:ea typeface="ＭＳ Ｐゴシック" pitchFamily="34" charset="-128"/>
            </a:endParaRP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תהליך שעובר למצב </a:t>
            </a:r>
            <a:r>
              <a:rPr lang="en-US" altLang="en-US" sz="2000" dirty="0">
                <a:ea typeface="ＭＳ Ｐゴシック" pitchFamily="34" charset="-128"/>
              </a:rPr>
              <a:t>waiting</a:t>
            </a:r>
            <a:r>
              <a:rPr lang="he-IL" altLang="en-US" sz="2000" dirty="0">
                <a:ea typeface="ＭＳ Ｐゴシック" pitchFamily="34" charset="-128"/>
              </a:rPr>
              <a:t>יפנה את מקומו על המעבד</a:t>
            </a:r>
          </a:p>
          <a:p>
            <a:endParaRPr lang="en-US" alt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Linux Scheduling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itchFamily="34" charset="-128"/>
              </a:rPr>
              <a:t>Preemptive, priority-based algorithm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itchFamily="34" charset="-128"/>
              </a:rPr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ea typeface="ＭＳ Ｐゴシック" pitchFamily="34" charset="-128"/>
              </a:rPr>
              <a:t>Real-time </a:t>
            </a:r>
            <a:r>
              <a:rPr lang="en-US" altLang="en-US">
                <a:ea typeface="ＭＳ Ｐゴシック" pitchFamily="34" charset="-128"/>
              </a:rPr>
              <a:t>range from 0 to 99 and </a:t>
            </a:r>
            <a:r>
              <a:rPr lang="en-US" altLang="en-US" b="1">
                <a:ea typeface="ＭＳ Ｐゴシック" pitchFamily="34" charset="-128"/>
              </a:rPr>
              <a:t>others </a:t>
            </a:r>
            <a:r>
              <a:rPr lang="en-US" altLang="en-US">
                <a:ea typeface="ＭＳ Ｐゴシック" pitchFamily="34" charset="-128"/>
              </a:rPr>
              <a:t>from 100 to 140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951413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7239000" y="3276600"/>
            <a:ext cx="114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/>
              <a:t>(different from Unix and WinXP)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List of Tasks Indexed According to Priorities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936750"/>
            <a:ext cx="6735762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3048000" y="1828800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(some time remaining in the time slice)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1371600" y="5562600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When active array queue becomes empty the two queues exchange roles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Java Thread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3050"/>
            <a:ext cx="7848600" cy="339725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JVM Uses a Preemptive, </a:t>
            </a:r>
            <a:r>
              <a:rPr lang="en-US" altLang="en-US" b="1">
                <a:solidFill>
                  <a:srgbClr val="0070C0"/>
                </a:solidFill>
                <a:ea typeface="ＭＳ Ｐゴシック" pitchFamily="34" charset="-128"/>
              </a:rPr>
              <a:t>Priority-Based </a:t>
            </a:r>
            <a:r>
              <a:rPr lang="en-US" altLang="en-US">
                <a:ea typeface="ＭＳ Ｐゴシック" pitchFamily="34" charset="-128"/>
              </a:rPr>
              <a:t>Scheduling Algorithm</a:t>
            </a:r>
            <a:br>
              <a:rPr lang="en-US" altLang="en-US">
                <a:ea typeface="ＭＳ Ｐゴシック" pitchFamily="34" charset="-128"/>
              </a:rPr>
            </a:b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solidFill>
                  <a:srgbClr val="0070C0"/>
                </a:solidFill>
                <a:ea typeface="ＭＳ Ｐゴシック" pitchFamily="34" charset="-128"/>
              </a:rPr>
              <a:t>FIFO</a:t>
            </a:r>
            <a:r>
              <a:rPr lang="en-US" altLang="en-US">
                <a:ea typeface="ＭＳ Ｐゴシック" pitchFamily="34" charset="-128"/>
              </a:rPr>
              <a:t> Queue is Used if There Are Multiple Threads With the Same Priority</a:t>
            </a:r>
          </a:p>
          <a:p>
            <a:endParaRPr lang="en-US" altLang="en-US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itchFamily="34" charset="-128"/>
              </a:rPr>
              <a:t>JVM Schedules a Thread to Run When:</a:t>
            </a:r>
          </a:p>
          <a:p>
            <a:pPr>
              <a:buFont typeface="Monotype Sorts" pitchFamily="2" charset="2"/>
              <a:buNone/>
            </a:pPr>
            <a:endParaRPr lang="en-US" altLang="en-US">
              <a:ea typeface="ＭＳ Ｐゴシック" pitchFamily="34" charset="-128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en-US">
                <a:ea typeface="ＭＳ Ｐゴシック" pitchFamily="34" charset="-128"/>
              </a:rPr>
              <a:t>The Currently Running Thread Exits the Runnable State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>
                <a:ea typeface="ＭＳ Ｐゴシック" pitchFamily="34" charset="-128"/>
              </a:rPr>
              <a:t>A Higher Priority Thread Enters the Runnable State</a:t>
            </a:r>
          </a:p>
          <a:p>
            <a:pPr>
              <a:buFontTx/>
              <a:buNone/>
            </a:pPr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Programmer can use “Yield” to guarantee that another thread is selected to be run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5200"/>
            <a:ext cx="83820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2200" y="3048000"/>
            <a:ext cx="5791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4267200"/>
            <a:ext cx="5791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5410200"/>
            <a:ext cx="6248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219200"/>
            <a:ext cx="8509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64088" y="3395663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64088" y="3765550"/>
            <a:ext cx="34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4191000"/>
            <a:ext cx="34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57400" y="4648200"/>
            <a:ext cx="34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57400" y="5018088"/>
            <a:ext cx="34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68850" y="5018088"/>
            <a:ext cx="341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609600"/>
            <a:ext cx="81248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731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62600"/>
            <a:ext cx="70516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29"/>
          <a:stretch>
            <a:fillRect/>
          </a:stretch>
        </p:blipFill>
        <p:spPr bwMode="auto">
          <a:xfrm>
            <a:off x="728663" y="381000"/>
            <a:ext cx="7686675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1"/>
          <p:cNvSpPr>
            <a:spLocks noChangeArrowheads="1"/>
          </p:cNvSpPr>
          <p:nvPr/>
        </p:nvSpPr>
        <p:spPr bwMode="auto">
          <a:xfrm>
            <a:off x="2057400" y="5486400"/>
            <a:ext cx="22860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2590800"/>
            <a:ext cx="8902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2"/>
          <a:stretch>
            <a:fillRect/>
          </a:stretch>
        </p:blipFill>
        <p:spPr bwMode="auto">
          <a:xfrm>
            <a:off x="990600" y="1066800"/>
            <a:ext cx="7686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 bwMode="auto">
          <a:xfrm>
            <a:off x="342900" y="1295400"/>
            <a:ext cx="845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7"/>
          <a:stretch>
            <a:fillRect/>
          </a:stretch>
        </p:blipFill>
        <p:spPr bwMode="auto">
          <a:xfrm>
            <a:off x="304800" y="4419600"/>
            <a:ext cx="845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5" y="2743200"/>
            <a:ext cx="535200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CPU Scheduler (short term)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בוחר מבין התהליכים אשר נמצאים ב- </a:t>
            </a:r>
            <a:r>
              <a:rPr lang="en-US" altLang="en-US" sz="2400" dirty="0">
                <a:ea typeface="ＭＳ Ｐゴシック" pitchFamily="34" charset="-128"/>
              </a:rPr>
              <a:t>ready queue</a:t>
            </a:r>
            <a:r>
              <a:rPr lang="he-IL" altLang="en-US" sz="2400" dirty="0">
                <a:ea typeface="ＭＳ Ｐゴシック" pitchFamily="34" charset="-128"/>
              </a:rPr>
              <a:t> (במצב </a:t>
            </a:r>
            <a:r>
              <a:rPr lang="en-US" altLang="en-US" sz="2400" dirty="0">
                <a:ea typeface="ＭＳ Ｐゴシック" pitchFamily="34" charset="-128"/>
              </a:rPr>
              <a:t>ready</a:t>
            </a:r>
            <a:r>
              <a:rPr lang="he-IL" altLang="en-US" sz="2400" dirty="0">
                <a:ea typeface="ＭＳ Ｐゴシック" pitchFamily="34" charset="-128"/>
              </a:rPr>
              <a:t> ובזיכרון) את התהליך אשר יקבל את המעבד</a:t>
            </a: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אירועים בהם יש טעם להפעיל את ה- </a:t>
            </a:r>
            <a:r>
              <a:rPr lang="en-US" altLang="en-US" sz="2400" dirty="0">
                <a:ea typeface="ＭＳ Ｐゴシック" pitchFamily="34" charset="-128"/>
              </a:rPr>
              <a:t>CPU scheduler</a:t>
            </a:r>
            <a:r>
              <a:rPr lang="he-IL" altLang="en-US" sz="2400" dirty="0">
                <a:ea typeface="ＭＳ Ｐゴシック" pitchFamily="34" charset="-128"/>
              </a:rPr>
              <a:t>: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כאשר תהליך עובר ממצב </a:t>
            </a:r>
            <a:br>
              <a:rPr lang="en-US" altLang="en-US" sz="2000" dirty="0">
                <a:ea typeface="ＭＳ Ｐゴシック" pitchFamily="34" charset="-128"/>
              </a:rPr>
            </a:br>
            <a:r>
              <a:rPr lang="en-US" altLang="en-US" sz="2000" dirty="0">
                <a:ea typeface="ＭＳ Ｐゴシック" pitchFamily="34" charset="-128"/>
              </a:rPr>
              <a:t>running</a:t>
            </a:r>
            <a:r>
              <a:rPr lang="he-IL" altLang="en-US" sz="2000" dirty="0">
                <a:ea typeface="ＭＳ Ｐゴシック" pitchFamily="34" charset="-128"/>
              </a:rPr>
              <a:t> ל- </a:t>
            </a:r>
            <a:r>
              <a:rPr lang="en-US" altLang="en-US" sz="2000" dirty="0">
                <a:ea typeface="ＭＳ Ｐゴシック" pitchFamily="34" charset="-128"/>
              </a:rPr>
              <a:t>waiting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כאשר תהליך עובר ממצב </a:t>
            </a:r>
            <a:br>
              <a:rPr lang="en-US" altLang="en-US" sz="2000" dirty="0">
                <a:ea typeface="ＭＳ Ｐゴシック" pitchFamily="34" charset="-128"/>
              </a:rPr>
            </a:br>
            <a:r>
              <a:rPr lang="en-US" altLang="en-US" sz="2000" dirty="0">
                <a:ea typeface="ＭＳ Ｐゴシック" pitchFamily="34" charset="-128"/>
              </a:rPr>
              <a:t>running</a:t>
            </a:r>
            <a:r>
              <a:rPr lang="he-IL" altLang="en-US" sz="2000" dirty="0">
                <a:ea typeface="ＭＳ Ｐゴシック" pitchFamily="34" charset="-128"/>
              </a:rPr>
              <a:t> ל- </a:t>
            </a:r>
            <a:r>
              <a:rPr lang="en-US" altLang="en-US" sz="2000" dirty="0">
                <a:ea typeface="ＭＳ Ｐゴシック" pitchFamily="34" charset="-128"/>
              </a:rPr>
              <a:t>ready</a:t>
            </a:r>
            <a:endParaRPr lang="he-IL" altLang="en-US" sz="2000" dirty="0">
              <a:ea typeface="ＭＳ Ｐゴシック" pitchFamily="34" charset="-128"/>
            </a:endParaRP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כאשר תהליך עובר ממצב</a:t>
            </a:r>
            <a:br>
              <a:rPr lang="en-US" altLang="en-US" sz="2000" dirty="0">
                <a:ea typeface="ＭＳ Ｐゴシック" pitchFamily="34" charset="-128"/>
              </a:rPr>
            </a:br>
            <a:r>
              <a:rPr lang="en-US" altLang="en-US" sz="2000" dirty="0">
                <a:ea typeface="ＭＳ Ｐゴシック" pitchFamily="34" charset="-128"/>
              </a:rPr>
              <a:t>waiting</a:t>
            </a:r>
            <a:r>
              <a:rPr lang="he-IL" altLang="en-US" sz="2000" dirty="0">
                <a:ea typeface="ＭＳ Ｐゴシック" pitchFamily="34" charset="-128"/>
              </a:rPr>
              <a:t> ל- </a:t>
            </a:r>
            <a:r>
              <a:rPr lang="en-US" altLang="en-US" sz="2000" dirty="0">
                <a:ea typeface="ＭＳ Ｐゴシック" pitchFamily="34" charset="-128"/>
              </a:rPr>
              <a:t>ready</a:t>
            </a: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כאשר תהליך מסיים את פעולתו </a:t>
            </a:r>
            <a:r>
              <a:rPr lang="en-US" altLang="en-US" sz="2000" dirty="0">
                <a:ea typeface="ＭＳ Ｐゴシック" pitchFamily="34" charset="-128"/>
              </a:rPr>
              <a:t>(terminates)</a:t>
            </a:r>
            <a:endParaRPr lang="he-IL" altLang="en-US" sz="20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כאשר ה- </a:t>
            </a:r>
            <a:r>
              <a:rPr lang="en-US" altLang="en-US" sz="2400" dirty="0">
                <a:ea typeface="ＭＳ Ｐゴシック" pitchFamily="34" charset="-128"/>
              </a:rPr>
              <a:t>scheduler</a:t>
            </a:r>
            <a:r>
              <a:rPr lang="he-IL" altLang="en-US" sz="2400" dirty="0">
                <a:ea typeface="ＭＳ Ｐゴシック" pitchFamily="34" charset="-128"/>
              </a:rPr>
              <a:t> פועל רק באירועים מהסוג הראשון והרביעי אנו אומרים שה- </a:t>
            </a:r>
            <a:r>
              <a:rPr lang="en-US" altLang="en-US" sz="2400" dirty="0">
                <a:ea typeface="ＭＳ Ｐゴシック" pitchFamily="34" charset="-128"/>
              </a:rPr>
              <a:t>scheduling</a:t>
            </a:r>
            <a:r>
              <a:rPr lang="he-IL" altLang="en-US" sz="2400" dirty="0">
                <a:ea typeface="ＭＳ Ｐゴシック" pitchFamily="34" charset="-128"/>
              </a:rPr>
              <a:t> הוא </a:t>
            </a:r>
            <a:r>
              <a:rPr lang="en-US" altLang="en-US" sz="2400" dirty="0" err="1">
                <a:ea typeface="ＭＳ Ｐゴシック" pitchFamily="34" charset="-128"/>
              </a:rPr>
              <a:t>nonpreemptive</a:t>
            </a:r>
            <a:endParaRPr lang="he-IL" altLang="en-US" sz="2400" dirty="0">
              <a:ea typeface="ＭＳ Ｐゴシック" pitchFamily="34" charset="-128"/>
            </a:endParaRPr>
          </a:p>
          <a:p>
            <a:pPr lvl="1" algn="r" rtl="1"/>
            <a:r>
              <a:rPr lang="he-IL" altLang="en-US" sz="2000" dirty="0">
                <a:ea typeface="ＭＳ Ｐゴシック" pitchFamily="34" charset="-128"/>
              </a:rPr>
              <a:t>ברגע שהמעבד הוקצה לתהליך כלשהו, התהליך ירוץ ויחזיק במעבד עד שיסיים או שיעבור למצב </a:t>
            </a:r>
            <a:r>
              <a:rPr lang="en-US" altLang="en-US" sz="2000" dirty="0">
                <a:ea typeface="ＭＳ Ｐゴシック" pitchFamily="34" charset="-128"/>
              </a:rPr>
              <a:t>waiting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7638"/>
            <a:ext cx="79724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39"/>
          <a:stretch>
            <a:fillRect/>
          </a:stretch>
        </p:blipFill>
        <p:spPr bwMode="auto">
          <a:xfrm>
            <a:off x="228600" y="685800"/>
            <a:ext cx="98472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8039" r="18005" b="59961"/>
          <a:stretch>
            <a:fillRect/>
          </a:stretch>
        </p:blipFill>
        <p:spPr bwMode="auto">
          <a:xfrm>
            <a:off x="1957388" y="4495800"/>
            <a:ext cx="51657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43"/>
          <a:stretch>
            <a:fillRect/>
          </a:stretch>
        </p:blipFill>
        <p:spPr bwMode="auto">
          <a:xfrm>
            <a:off x="381000" y="76200"/>
            <a:ext cx="8707438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8039" r="18005" b="59961"/>
          <a:stretch>
            <a:fillRect/>
          </a:stretch>
        </p:blipFill>
        <p:spPr bwMode="auto">
          <a:xfrm>
            <a:off x="1676400" y="2590800"/>
            <a:ext cx="5165725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Dispatcher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7351712" cy="4483100"/>
          </a:xfrm>
        </p:spPr>
        <p:txBody>
          <a:bodyPr/>
          <a:lstStyle/>
          <a:p>
            <a:pPr algn="r" rtl="1"/>
            <a:r>
              <a:rPr lang="he-IL" altLang="en-US" sz="2400" dirty="0">
                <a:ea typeface="ＭＳ Ｐゴシック" pitchFamily="34" charset="-128"/>
              </a:rPr>
              <a:t>מבצע את החלטות ה- </a:t>
            </a:r>
            <a:r>
              <a:rPr lang="en-US" altLang="en-US" sz="2400" dirty="0">
                <a:ea typeface="ＭＳ Ｐゴシック" pitchFamily="34" charset="-128"/>
              </a:rPr>
              <a:t>scheduler</a:t>
            </a:r>
            <a:r>
              <a:rPr lang="he-IL" altLang="en-US" sz="2400" dirty="0">
                <a:ea typeface="ＭＳ Ｐゴシック" pitchFamily="34" charset="-128"/>
              </a:rPr>
              <a:t> – מעביר את השליטה למעבד לתהליך שנבחר; הפעולה כוללת: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switching context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switching to user mode</a:t>
            </a:r>
          </a:p>
          <a:p>
            <a:pPr lvl="1"/>
            <a:r>
              <a:rPr lang="en-US" altLang="en-US" sz="2000" dirty="0">
                <a:ea typeface="ＭＳ Ｐゴシック" pitchFamily="34" charset="-128"/>
              </a:rPr>
              <a:t>jumping to the proper location in the user program to restart that program</a:t>
            </a:r>
            <a:endParaRPr lang="he-IL" altLang="en-US" sz="2000" dirty="0">
              <a:ea typeface="ＭＳ Ｐゴシック" pitchFamily="34" charset="-128"/>
            </a:endParaRPr>
          </a:p>
          <a:p>
            <a:pPr algn="r" rtl="1"/>
            <a:r>
              <a:rPr lang="he-IL" altLang="en-US" sz="2400" dirty="0">
                <a:ea typeface="ＭＳ Ｐゴシック" pitchFamily="34" charset="-128"/>
              </a:rPr>
              <a:t>הזמן שלוקח ל- </a:t>
            </a:r>
            <a:r>
              <a:rPr lang="en-US" altLang="en-US" sz="2400" dirty="0">
                <a:ea typeface="ＭＳ Ｐゴシック" pitchFamily="34" charset="-128"/>
              </a:rPr>
              <a:t>dispatcher</a:t>
            </a:r>
            <a:r>
              <a:rPr lang="he-IL" altLang="en-US" sz="2400" dirty="0">
                <a:ea typeface="ＭＳ Ｐゴシック" pitchFamily="34" charset="-128"/>
              </a:rPr>
              <a:t> לבצע את ההחלפה (לעצור את התהליך שרץ על גבי המעבד ולהפעיל במקומו תהליך אחר)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he-IL" altLang="en-US" sz="2400" dirty="0">
                <a:ea typeface="ＭＳ Ｐゴシック" pitchFamily="34" charset="-128"/>
              </a:rPr>
              <a:t>נקרא </a:t>
            </a:r>
            <a:r>
              <a:rPr lang="en-US" altLang="en-US" sz="2400" dirty="0">
                <a:ea typeface="ＭＳ Ｐゴシック" pitchFamily="34" charset="-128"/>
              </a:rPr>
              <a:t>Dispatch latency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altLang="en-US" dirty="0" err="1">
                <a:ea typeface="ＭＳ Ｐゴシック" pitchFamily="34" charset="-128"/>
              </a:rPr>
              <a:t>קריטריוני</a:t>
            </a:r>
            <a:r>
              <a:rPr lang="he-IL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Scheduling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335838" cy="3773487"/>
          </a:xfrm>
        </p:spPr>
        <p:txBody>
          <a:bodyPr/>
          <a:lstStyle/>
          <a:p>
            <a:r>
              <a:rPr lang="en-US" altLang="en-US" b="1">
                <a:ea typeface="ＭＳ Ｐゴシック" pitchFamily="34" charset="-128"/>
              </a:rPr>
              <a:t>CPU utilization </a:t>
            </a:r>
            <a:r>
              <a:rPr lang="en-US" altLang="en-US">
                <a:ea typeface="ＭＳ Ｐゴシック" pitchFamily="34" charset="-128"/>
              </a:rPr>
              <a:t>– keep the CPU as busy as possible (40-90%)</a:t>
            </a:r>
          </a:p>
          <a:p>
            <a:r>
              <a:rPr lang="en-US" altLang="en-US" b="1">
                <a:ea typeface="ＭＳ Ｐゴシック" pitchFamily="34" charset="-128"/>
              </a:rPr>
              <a:t>Throughput</a:t>
            </a:r>
            <a:r>
              <a:rPr lang="en-US" altLang="en-US">
                <a:ea typeface="ＭＳ Ｐゴシック" pitchFamily="34" charset="-128"/>
              </a:rPr>
              <a:t> – # of processes that complete their execution per time unit</a:t>
            </a:r>
          </a:p>
          <a:p>
            <a:r>
              <a:rPr lang="en-US" altLang="en-US" b="1">
                <a:ea typeface="ＭＳ Ｐゴシック" pitchFamily="34" charset="-128"/>
              </a:rPr>
              <a:t>Turnaround time </a:t>
            </a:r>
            <a:r>
              <a:rPr lang="en-US" altLang="en-US">
                <a:ea typeface="ＭＳ Ｐゴシック" pitchFamily="34" charset="-128"/>
              </a:rPr>
              <a:t>– amount of time to execute a particular process, includes: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Time spent waiting to get into memory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Waiting in the ready queue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Executing on CPU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Doing I/O</a:t>
            </a:r>
          </a:p>
          <a:p>
            <a:r>
              <a:rPr lang="en-US" altLang="en-US" b="1">
                <a:ea typeface="ＭＳ Ｐゴシック" pitchFamily="34" charset="-128"/>
              </a:rPr>
              <a:t>Waiting time </a:t>
            </a:r>
            <a:r>
              <a:rPr lang="en-US" altLang="en-US">
                <a:ea typeface="ＭＳ Ｐゴシック" pitchFamily="34" charset="-128"/>
              </a:rPr>
              <a:t>– amount of time a process has been waiting in the ready queue (this is the only time affected by the scheduling algorithm)</a:t>
            </a:r>
          </a:p>
          <a:p>
            <a:r>
              <a:rPr lang="en-US" altLang="en-US" b="1">
                <a:ea typeface="ＭＳ Ｐゴシック" pitchFamily="34" charset="-128"/>
              </a:rPr>
              <a:t>Response time </a:t>
            </a:r>
            <a:r>
              <a:rPr lang="en-US" altLang="en-US">
                <a:ea typeface="ＭＳ Ｐゴシック" pitchFamily="34" charset="-128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Scheduling Algorithm Optimization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Max CPU utilization</a:t>
            </a:r>
          </a:p>
          <a:p>
            <a:r>
              <a:rPr lang="en-US" altLang="en-US">
                <a:ea typeface="ＭＳ Ｐゴシック" pitchFamily="34" charset="-128"/>
              </a:rPr>
              <a:t>Max throughput</a:t>
            </a:r>
          </a:p>
          <a:p>
            <a:r>
              <a:rPr lang="en-US" altLang="en-US">
                <a:ea typeface="ＭＳ Ｐゴシック" pitchFamily="34" charset="-128"/>
              </a:rPr>
              <a:t>Min turnaround time </a:t>
            </a:r>
          </a:p>
          <a:p>
            <a:r>
              <a:rPr lang="en-US" altLang="en-US">
                <a:ea typeface="ＭＳ Ｐゴシック" pitchFamily="34" charset="-128"/>
              </a:rPr>
              <a:t>Min waiting time </a:t>
            </a:r>
          </a:p>
          <a:p>
            <a:r>
              <a:rPr lang="en-US" altLang="en-US">
                <a:ea typeface="ＭＳ Ｐゴシック" pitchFamily="34" charset="-128"/>
              </a:rPr>
              <a:t>Min response time</a:t>
            </a:r>
          </a:p>
          <a:p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More complex - minmax</a:t>
            </a:r>
          </a:p>
          <a:p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For interactive systems – minimize the </a:t>
            </a:r>
            <a:r>
              <a:rPr lang="en-US" altLang="en-US" i="1">
                <a:ea typeface="ＭＳ Ｐゴシック" pitchFamily="34" charset="-128"/>
              </a:rPr>
              <a:t>variance</a:t>
            </a:r>
            <a:r>
              <a:rPr lang="en-US" altLang="en-US">
                <a:ea typeface="ＭＳ Ｐゴシック" pitchFamily="34" charset="-128"/>
              </a:rPr>
              <a:t> in the response time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355600"/>
            <a:ext cx="8340725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First-Come, First-Served (FCFS) Scheduling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906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en-US" sz="1600">
                <a:ea typeface="ＭＳ Ｐゴシック" pitchFamily="34" charset="-128"/>
              </a:rPr>
              <a:t>The simplest to implement!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en-US" sz="1600">
                <a:ea typeface="ＭＳ Ｐゴシック" pitchFamily="34" charset="-128"/>
              </a:rPr>
              <a:t>		</a:t>
            </a:r>
            <a:r>
              <a:rPr lang="en-US" altLang="en-US" u="sng">
                <a:ea typeface="ＭＳ Ｐゴシック" pitchFamily="34" charset="-128"/>
              </a:rPr>
              <a:t>Process</a:t>
            </a:r>
            <a:r>
              <a:rPr lang="en-US" altLang="en-US">
                <a:ea typeface="ＭＳ Ｐゴシック" pitchFamily="34" charset="-128"/>
              </a:rPr>
              <a:t>	</a:t>
            </a:r>
            <a:r>
              <a:rPr lang="en-US" altLang="en-US" u="sng">
                <a:ea typeface="ＭＳ Ｐゴシック" pitchFamily="34" charset="-128"/>
              </a:rPr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	 </a:t>
            </a:r>
            <a:r>
              <a:rPr lang="en-US" altLang="en-US">
                <a:ea typeface="ＭＳ Ｐゴシック" pitchFamily="34" charset="-128"/>
              </a:rPr>
              <a:t>3</a:t>
            </a:r>
            <a:r>
              <a:rPr lang="en-US" altLang="en-US" i="1" baseline="-2500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Suppose that the processes arrive in the order: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,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,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  </a:t>
            </a:r>
            <a:br>
              <a:rPr lang="en-US" altLang="en-US" i="1" baseline="-25000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The Gantt Chart for the schedule is:</a:t>
            </a:r>
            <a:br>
              <a:rPr lang="en-US" altLang="en-US">
                <a:ea typeface="ＭＳ Ｐゴシック" pitchFamily="34" charset="-128"/>
              </a:rPr>
            </a:br>
            <a:br>
              <a:rPr lang="en-US" altLang="en-US" sz="1600">
                <a:ea typeface="ＭＳ Ｐゴシック" pitchFamily="34" charset="-128"/>
              </a:rPr>
            </a:br>
            <a:br>
              <a:rPr lang="en-US" altLang="en-US" sz="1600">
                <a:ea typeface="ＭＳ Ｐゴシック" pitchFamily="34" charset="-128"/>
              </a:rPr>
            </a:br>
            <a:br>
              <a:rPr lang="en-US" altLang="en-US" sz="1600">
                <a:ea typeface="ＭＳ Ｐゴシック" pitchFamily="34" charset="-128"/>
              </a:rPr>
            </a:br>
            <a:br>
              <a:rPr lang="en-US" altLang="en-US" sz="1600">
                <a:ea typeface="ＭＳ Ｐゴシック" pitchFamily="34" charset="-128"/>
              </a:rPr>
            </a:br>
            <a:endParaRPr lang="en-US" alt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alt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Waiting time for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 = 0;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 = 24; </a:t>
            </a:r>
            <a:r>
              <a:rPr lang="en-US" altLang="en-US" i="1">
                <a:ea typeface="ＭＳ Ｐゴシック" pitchFamily="34" charset="-128"/>
              </a:rPr>
              <a:t>P</a:t>
            </a:r>
            <a:r>
              <a:rPr lang="en-US" altLang="en-US" i="1" baseline="-25000">
                <a:ea typeface="ＭＳ Ｐゴシック" pitchFamily="34" charset="-128"/>
              </a:rPr>
              <a:t>3 </a:t>
            </a:r>
            <a:r>
              <a:rPr lang="en-US" altLang="en-US">
                <a:ea typeface="ＭＳ Ｐゴシック" pitchFamily="34" charset="-128"/>
              </a:rPr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en-US">
                <a:ea typeface="ＭＳ Ｐゴシック" pitchFamily="34" charset="-128"/>
              </a:rPr>
              <a:t>Average waiting time:  (0 + 24 + 27)/3 = 17</a:t>
            </a:r>
          </a:p>
        </p:txBody>
      </p:sp>
      <p:grpSp>
        <p:nvGrpSpPr>
          <p:cNvPr id="12292" name="Group 18"/>
          <p:cNvGrpSpPr>
            <a:grpSpLocks/>
          </p:cNvGrpSpPr>
          <p:nvPr/>
        </p:nvGrpSpPr>
        <p:grpSpPr bwMode="auto">
          <a:xfrm>
            <a:off x="1684338" y="3824288"/>
            <a:ext cx="5556250" cy="1128712"/>
            <a:chOff x="856" y="2688"/>
            <a:chExt cx="3500" cy="711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1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2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P</a:t>
              </a:r>
              <a:r>
                <a:rPr lang="en-US" altLang="en-US" baseline="-25000">
                  <a:latin typeface="Helvetica" pitchFamily="34" charset="0"/>
                </a:rPr>
                <a:t>3</a:t>
              </a:r>
              <a:endParaRPr lang="en-US" altLang="en-US">
                <a:latin typeface="Helvetica" pitchFamily="34" charset="0"/>
              </a:endParaRPr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24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27</a:t>
              </a: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30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20990</TotalTime>
  <Words>1874</Words>
  <Application>Microsoft Office PowerPoint</Application>
  <PresentationFormat>‫הצגה על המסך (4:3)</PresentationFormat>
  <Paragraphs>425</Paragraphs>
  <Slides>52</Slides>
  <Notes>30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63" baseType="lpstr">
      <vt:lpstr>MS PGothic</vt:lpstr>
      <vt:lpstr>Arial</vt:lpstr>
      <vt:lpstr>Helvetica</vt:lpstr>
      <vt:lpstr>Helvetica Neue</vt:lpstr>
      <vt:lpstr>Monotype Sorts</vt:lpstr>
      <vt:lpstr>Symbol</vt:lpstr>
      <vt:lpstr>Times New Roman</vt:lpstr>
      <vt:lpstr>Verdana</vt:lpstr>
      <vt:lpstr>Webdings</vt:lpstr>
      <vt:lpstr>os-8</vt:lpstr>
      <vt:lpstr>Equation</vt:lpstr>
      <vt:lpstr>שיעור 5 - CPU Scheduling</vt:lpstr>
      <vt:lpstr>WhatsApp Experiment</vt:lpstr>
      <vt:lpstr>מטרות</vt:lpstr>
      <vt:lpstr>Basic Concepts</vt:lpstr>
      <vt:lpstr>CPU Scheduler (short term)</vt:lpstr>
      <vt:lpstr>Dispatcher</vt:lpstr>
      <vt:lpstr>קריטריוני Scheduling</vt:lpstr>
      <vt:lpstr>Scheduling Algorithm Optimization Criteria</vt:lpstr>
      <vt:lpstr>First-Come, First-Served (FCFS) Scheduling</vt:lpstr>
      <vt:lpstr>FCFS Scheduling (Cont)</vt:lpstr>
      <vt:lpstr>Shortest-Job-First (SJF) Scheduling</vt:lpstr>
      <vt:lpstr>Example of Non-Preemptive SJF</vt:lpstr>
      <vt:lpstr>Example of Preemptive SJF</vt:lpstr>
      <vt:lpstr>SJF Insights</vt:lpstr>
      <vt:lpstr>Determining Length of Next CPU Burst</vt:lpstr>
      <vt:lpstr>Examples of Exponential Averaging</vt:lpstr>
      <vt:lpstr>Prediction of the Length of the Next CPU Burst</vt:lpstr>
      <vt:lpstr>Priority Scheduling</vt:lpstr>
      <vt:lpstr>Round Robin (RR)</vt:lpstr>
      <vt:lpstr>Example of RR with Time Quantum = 20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Relations</vt:lpstr>
      <vt:lpstr>Multiple-Processor Scheduling</vt:lpstr>
      <vt:lpstr>Real-Time Scheduling</vt:lpstr>
      <vt:lpstr>Algorithm Evaluation</vt:lpstr>
      <vt:lpstr>Evaluation of CPU schedulers by Simulation</vt:lpstr>
      <vt:lpstr>Thread Scheduling</vt:lpstr>
      <vt:lpstr>Operating System Examples</vt:lpstr>
      <vt:lpstr>Solaris Scheduling</vt:lpstr>
      <vt:lpstr>Solaris Dispatch Table (interactive threads) </vt:lpstr>
      <vt:lpstr>Solaris Scheduling</vt:lpstr>
      <vt:lpstr>Windows Scheduling</vt:lpstr>
      <vt:lpstr>Windows Priorities</vt:lpstr>
      <vt:lpstr>Linux Scheduling</vt:lpstr>
      <vt:lpstr>List of Tasks Indexed According to Priorities</vt:lpstr>
      <vt:lpstr>Java Thread Scheduling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David</cp:lastModifiedBy>
  <cp:revision>200</cp:revision>
  <cp:lastPrinted>2001-06-14T14:25:09Z</cp:lastPrinted>
  <dcterms:created xsi:type="dcterms:W3CDTF">2008-08-11T20:51:51Z</dcterms:created>
  <dcterms:modified xsi:type="dcterms:W3CDTF">2016-03-27T06:43:02Z</dcterms:modified>
</cp:coreProperties>
</file>