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86" autoAdjust="0"/>
    <p:restoredTop sz="94660"/>
  </p:normalViewPr>
  <p:slideViewPr>
    <p:cSldViewPr snapToGrid="0">
      <p:cViewPr varScale="1">
        <p:scale>
          <a:sx n="163" d="100"/>
          <a:sy n="163" d="100"/>
        </p:scale>
        <p:origin x="10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956EF89-30F9-4B2B-A964-8B67759D25C4}" type="datetimeFigureOut">
              <a:rPr lang="he-IL" smtClean="0"/>
              <a:t>כ'/אייר/תשע"ז</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B8E7504-43C0-4078-8D0C-22E6BA5825DF}" type="slidenum">
              <a:rPr lang="he-IL" smtClean="0"/>
              <a:t>‹#›</a:t>
            </a:fld>
            <a:endParaRPr lang="he-IL"/>
          </a:p>
        </p:txBody>
      </p:sp>
    </p:spTree>
    <p:extLst>
      <p:ext uri="{BB962C8B-B14F-4D97-AF65-F5344CB8AC3E}">
        <p14:creationId xmlns:p14="http://schemas.microsoft.com/office/powerpoint/2010/main" val="32310590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5605785E-79B0-41E0-A6C4-4CE0E9C2EEAC}" type="slidenum">
              <a:rPr lang="en-US" altLang="en-US" smtClean="0">
                <a:latin typeface="Times New Roman" pitchFamily="18" charset="0"/>
              </a:rPr>
              <a:pPr/>
              <a:t>11</a:t>
            </a:fld>
            <a:endParaRPr lang="en-US" altLang="en-US"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26333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8D23BBDF-135B-4E27-A014-4DF85D84473D}" type="slidenum">
              <a:rPr lang="en-US" altLang="en-US" smtClean="0">
                <a:latin typeface="Times New Roman" pitchFamily="18" charset="0"/>
              </a:rPr>
              <a:pPr/>
              <a:t>29</a:t>
            </a:fld>
            <a:endParaRPr lang="en-US" alt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92868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75589FCE-9B98-4FA5-8C10-7D3211EF36EE}" type="slidenum">
              <a:rPr lang="en-US" altLang="en-US" smtClean="0">
                <a:latin typeface="Times New Roman" pitchFamily="18" charset="0"/>
              </a:rPr>
              <a:pPr/>
              <a:t>30</a:t>
            </a:fld>
            <a:endParaRPr lang="en-US" altLang="en-US"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4496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2FA7D7CF-263B-4ADA-8BDD-EC18744724E1}" type="slidenum">
              <a:rPr lang="en-US" altLang="en-US" smtClean="0">
                <a:latin typeface="Times New Roman" pitchFamily="18" charset="0"/>
              </a:rPr>
              <a:pPr/>
              <a:t>39</a:t>
            </a:fld>
            <a:endParaRPr lang="en-US" altLang="en-US"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38327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DA4678B7-11CD-4F92-A146-5534A552844C}" type="slidenum">
              <a:rPr lang="en-US" altLang="en-US" smtClean="0">
                <a:latin typeface="Times New Roman" pitchFamily="18" charset="0"/>
              </a:rPr>
              <a:pPr/>
              <a:t>40</a:t>
            </a:fld>
            <a:endParaRPr lang="en-US" alt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883730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FBEC6D66-BA80-4607-8207-B0AA98020F82}" type="slidenum">
              <a:rPr lang="en-US" altLang="en-US" smtClean="0">
                <a:latin typeface="Times New Roman" pitchFamily="18" charset="0"/>
              </a:rPr>
              <a:pPr/>
              <a:t>41</a:t>
            </a:fld>
            <a:endParaRPr lang="en-US" alt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775054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E62541A4-0A82-4E86-8938-FDA5E1CDADE1}" type="slidenum">
              <a:rPr lang="en-US" altLang="en-US" smtClean="0">
                <a:latin typeface="Times New Roman" pitchFamily="18" charset="0"/>
              </a:rPr>
              <a:pPr/>
              <a:t>42</a:t>
            </a:fld>
            <a:endParaRPr lang="en-US" alt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88216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2DB8BA51-F727-4752-8192-A536CA1E07E2}" type="slidenum">
              <a:rPr lang="en-US" altLang="en-US" smtClean="0">
                <a:latin typeface="Times New Roman" pitchFamily="18" charset="0"/>
              </a:rPr>
              <a:pPr/>
              <a:t>43</a:t>
            </a:fld>
            <a:endParaRPr lang="en-US" alt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638777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366C5530-C35F-4785-9AE8-E20BAC8A81F7}" type="slidenum">
              <a:rPr lang="en-US" altLang="en-US" smtClean="0">
                <a:latin typeface="Times New Roman" pitchFamily="18" charset="0"/>
              </a:rPr>
              <a:pPr/>
              <a:t>44</a:t>
            </a:fld>
            <a:endParaRPr lang="en-US" alt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679426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AB57FA67-C50B-40A8-A8C2-EE9EBE1E6FDE}" type="slidenum">
              <a:rPr lang="en-US" altLang="en-US" smtClean="0">
                <a:latin typeface="Times New Roman" pitchFamily="18" charset="0"/>
              </a:rPr>
              <a:pPr/>
              <a:t>45</a:t>
            </a:fld>
            <a:endParaRPr lang="en-US" alt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41738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8708DC93-6326-4992-A054-ED0B6EFD5FA9}" type="slidenum">
              <a:rPr lang="en-US" altLang="en-US" smtClean="0">
                <a:latin typeface="Times New Roman" pitchFamily="18" charset="0"/>
              </a:rPr>
              <a:pPr/>
              <a:t>46</a:t>
            </a:fld>
            <a:endParaRPr lang="en-US" alt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78779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CB60728B-9894-4FAC-AB0F-AB620A591A27}" type="slidenum">
              <a:rPr lang="en-US" altLang="en-US" smtClean="0">
                <a:latin typeface="Times New Roman" pitchFamily="18" charset="0"/>
              </a:rPr>
              <a:pPr/>
              <a:t>17</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90348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D02FF166-7252-40C8-98A1-05D9D23C6139}" type="slidenum">
              <a:rPr lang="en-US" altLang="en-US" smtClean="0">
                <a:latin typeface="Times New Roman" pitchFamily="18" charset="0"/>
              </a:rPr>
              <a:pPr/>
              <a:t>47</a:t>
            </a:fld>
            <a:endParaRPr lang="en-US" alt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58163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7507094A-270A-4B98-88B8-6039E556DFCF}" type="slidenum">
              <a:rPr lang="en-US" altLang="en-US" smtClean="0">
                <a:latin typeface="Times New Roman" pitchFamily="18" charset="0"/>
              </a:rPr>
              <a:pPr/>
              <a:t>19</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96124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FF149B32-51DB-489C-ADB8-CDD8851DB569}" type="slidenum">
              <a:rPr lang="en-US" altLang="en-US" smtClean="0">
                <a:latin typeface="Times New Roman" pitchFamily="18" charset="0"/>
              </a:rPr>
              <a:pPr/>
              <a:t>20</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71204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9835AA83-6476-4C6E-895D-F27C7503825A}" type="slidenum">
              <a:rPr lang="en-US" altLang="en-US" smtClean="0">
                <a:latin typeface="Times New Roman" pitchFamily="18" charset="0"/>
              </a:rPr>
              <a:pPr/>
              <a:t>21</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6834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DC3D31D3-03AF-4AD4-A8E5-AAD48E9C2211}" type="slidenum">
              <a:rPr lang="en-US" altLang="en-US" smtClean="0">
                <a:latin typeface="Times New Roman" pitchFamily="18" charset="0"/>
              </a:rPr>
              <a:pPr/>
              <a:t>24</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39525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88C31C1A-40A9-4501-B7D9-0B5D44130FAB}" type="slidenum">
              <a:rPr lang="en-US" altLang="en-US" smtClean="0">
                <a:latin typeface="Times New Roman" pitchFamily="18" charset="0"/>
              </a:rPr>
              <a:pPr/>
              <a:t>26</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6592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C9FD201A-9F66-4CCC-BC31-7DBC69616975}" type="slidenum">
              <a:rPr lang="en-US" altLang="en-US" smtClean="0">
                <a:latin typeface="Times New Roman" pitchFamily="18" charset="0"/>
              </a:rPr>
              <a:pPr/>
              <a:t>27</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65404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itchFamily="34" charset="0"/>
                <a:ea typeface="MS PGothic" pitchFamily="34" charset="-128"/>
              </a:defRPr>
            </a:lvl1pPr>
            <a:lvl2pPr marL="742950" indent="-285750" defTabSz="939800">
              <a:defRPr>
                <a:solidFill>
                  <a:schemeClr val="tx1"/>
                </a:solidFill>
                <a:latin typeface="Verdana" pitchFamily="34" charset="0"/>
                <a:ea typeface="MS PGothic" pitchFamily="34" charset="-128"/>
              </a:defRPr>
            </a:lvl2pPr>
            <a:lvl3pPr marL="1143000" indent="-228600" defTabSz="939800">
              <a:defRPr>
                <a:solidFill>
                  <a:schemeClr val="tx1"/>
                </a:solidFill>
                <a:latin typeface="Verdana" pitchFamily="34" charset="0"/>
                <a:ea typeface="MS PGothic" pitchFamily="34" charset="-128"/>
              </a:defRPr>
            </a:lvl3pPr>
            <a:lvl4pPr marL="1600200" indent="-228600" defTabSz="939800">
              <a:defRPr>
                <a:solidFill>
                  <a:schemeClr val="tx1"/>
                </a:solidFill>
                <a:latin typeface="Verdana" pitchFamily="34" charset="0"/>
                <a:ea typeface="MS PGothic" pitchFamily="34" charset="-128"/>
              </a:defRPr>
            </a:lvl4pPr>
            <a:lvl5pPr marL="2057400" indent="-228600" defTabSz="939800">
              <a:defRPr>
                <a:solidFill>
                  <a:schemeClr val="tx1"/>
                </a:solidFill>
                <a:latin typeface="Verdana" pitchFamily="34" charset="0"/>
                <a:ea typeface="MS PGothic" pitchFamily="34" charset="-128"/>
              </a:defRPr>
            </a:lvl5pPr>
            <a:lvl6pPr marL="2514600" indent="-228600" defTabSz="9398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98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98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9800" eaLnBrk="0" fontAlgn="base" hangingPunct="0">
              <a:spcBef>
                <a:spcPct val="0"/>
              </a:spcBef>
              <a:spcAft>
                <a:spcPct val="0"/>
              </a:spcAft>
              <a:defRPr>
                <a:solidFill>
                  <a:schemeClr val="tx1"/>
                </a:solidFill>
                <a:latin typeface="Verdana" pitchFamily="34" charset="0"/>
                <a:ea typeface="MS PGothic" pitchFamily="34" charset="-128"/>
              </a:defRPr>
            </a:lvl9pPr>
          </a:lstStyle>
          <a:p>
            <a:fld id="{6905ACCB-A82D-4B25-A2A3-535027F9CAE2}" type="slidenum">
              <a:rPr lang="en-US" altLang="en-US" smtClean="0">
                <a:latin typeface="Times New Roman" pitchFamily="18" charset="0"/>
              </a:rPr>
              <a:pPr/>
              <a:t>28</a:t>
            </a:fld>
            <a:endParaRPr lang="en-US" alt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98248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135157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327642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87243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90679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196724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93963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61654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53026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425616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13606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7F425-CFE7-42C3-8F20-B02B2895C1E8}" type="datetimeFigureOut">
              <a:rPr lang="he-IL" smtClean="0"/>
              <a:t>כ'/אייר/תשע"ז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320B88-EA29-4392-ACC1-3DC78AEA241B}" type="slidenum">
              <a:rPr lang="he-IL" smtClean="0"/>
              <a:t>‹#›</a:t>
            </a:fld>
            <a:endParaRPr lang="he-IL"/>
          </a:p>
        </p:txBody>
      </p:sp>
    </p:spTree>
    <p:extLst>
      <p:ext uri="{BB962C8B-B14F-4D97-AF65-F5344CB8AC3E}">
        <p14:creationId xmlns:p14="http://schemas.microsoft.com/office/powerpoint/2010/main" val="214484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7F425-CFE7-42C3-8F20-B02B2895C1E8}" type="datetimeFigureOut">
              <a:rPr lang="he-IL" smtClean="0"/>
              <a:t>כ'/אייר/תשע"ז</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20B88-EA29-4392-ACC1-3DC78AEA241B}" type="slidenum">
              <a:rPr lang="he-IL" smtClean="0"/>
              <a:t>‹#›</a:t>
            </a:fld>
            <a:endParaRPr lang="he-IL"/>
          </a:p>
        </p:txBody>
      </p:sp>
    </p:spTree>
    <p:extLst>
      <p:ext uri="{BB962C8B-B14F-4D97-AF65-F5344CB8AC3E}">
        <p14:creationId xmlns:p14="http://schemas.microsoft.com/office/powerpoint/2010/main" val="2359300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altLang="en-US" dirty="0"/>
              <a:t>פרק 7 - </a:t>
            </a:r>
            <a:r>
              <a:rPr lang="en-US" altLang="en-US" dirty="0"/>
              <a:t>Deadlocks</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1720330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4814"/>
            <a:ext cx="7886700" cy="1325563"/>
          </a:xfrm>
        </p:spPr>
        <p:txBody>
          <a:bodyPr/>
          <a:lstStyle/>
          <a:p>
            <a:pPr algn="ctr"/>
            <a:r>
              <a:rPr lang="he-IL" altLang="en-US" dirty="0"/>
              <a:t>מודל מערכת</a:t>
            </a:r>
            <a:endParaRPr lang="he-IL" dirty="0"/>
          </a:p>
        </p:txBody>
      </p:sp>
      <p:sp>
        <p:nvSpPr>
          <p:cNvPr id="3" name="Content Placeholder 2"/>
          <p:cNvSpPr>
            <a:spLocks noGrp="1"/>
          </p:cNvSpPr>
          <p:nvPr>
            <p:ph idx="1"/>
          </p:nvPr>
        </p:nvSpPr>
        <p:spPr>
          <a:xfrm>
            <a:off x="628650" y="1540377"/>
            <a:ext cx="7886700" cy="4351338"/>
          </a:xfrm>
        </p:spPr>
        <p:txBody>
          <a:bodyPr>
            <a:noAutofit/>
          </a:bodyPr>
          <a:lstStyle/>
          <a:p>
            <a:r>
              <a:rPr lang="he-IL" altLang="en-US" dirty="0"/>
              <a:t>המערכת מורכבת מתהליכים ומשאבים</a:t>
            </a:r>
          </a:p>
          <a:p>
            <a:r>
              <a:rPr lang="he-IL" altLang="en-US" dirty="0"/>
              <a:t>משאבים יכולים להיות </a:t>
            </a:r>
            <a:r>
              <a:rPr lang="en-US" altLang="en-US" dirty="0"/>
              <a:t>consumable</a:t>
            </a:r>
            <a:r>
              <a:rPr lang="he-IL" altLang="en-US" dirty="0"/>
              <a:t> או </a:t>
            </a:r>
            <a:r>
              <a:rPr lang="en-US" altLang="en-US" dirty="0"/>
              <a:t>reusable</a:t>
            </a:r>
            <a:r>
              <a:rPr lang="he-IL" altLang="en-US" dirty="0"/>
              <a:t>, לדוגמה:</a:t>
            </a:r>
          </a:p>
          <a:p>
            <a:pPr lvl="1"/>
            <a:r>
              <a:rPr lang="he-IL" altLang="en-US" dirty="0"/>
              <a:t>נייר מדפסת &lt;-&gt; מעבד</a:t>
            </a:r>
          </a:p>
          <a:p>
            <a:pPr lvl="1"/>
            <a:r>
              <a:rPr lang="he-IL" altLang="en-US" dirty="0"/>
              <a:t>דוגמאות נוספות: </a:t>
            </a:r>
            <a:r>
              <a:rPr lang="en-US" altLang="en-US" dirty="0"/>
              <a:t>Processors, I/O channels, main and secondary memory, files, databases, and semaphores</a:t>
            </a:r>
          </a:p>
          <a:p>
            <a:r>
              <a:rPr lang="he-IL" altLang="en-US" dirty="0"/>
              <a:t>המשאבים מאוגדים ל- </a:t>
            </a:r>
            <a:r>
              <a:rPr lang="en-US" altLang="en-US" dirty="0"/>
              <a:t>resource types</a:t>
            </a:r>
            <a:r>
              <a:rPr lang="he-IL"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a:t>R</a:t>
            </a:r>
            <a:r>
              <a:rPr lang="en-US" altLang="en-US" baseline="-25000" dirty="0"/>
              <a:t>m</a:t>
            </a:r>
          </a:p>
          <a:p>
            <a:r>
              <a:rPr lang="en-US" altLang="en-US" dirty="0"/>
              <a:t>Each resource type </a:t>
            </a:r>
            <a:r>
              <a:rPr lang="en-US" altLang="en-US" i="1" dirty="0" err="1"/>
              <a:t>R</a:t>
            </a:r>
            <a:r>
              <a:rPr lang="en-US" altLang="en-US" baseline="-25000" dirty="0" err="1"/>
              <a:t>i</a:t>
            </a:r>
            <a:r>
              <a:rPr lang="en-US" altLang="en-US" dirty="0"/>
              <a:t> has </a:t>
            </a:r>
            <a:r>
              <a:rPr lang="en-US" altLang="en-US" i="1" dirty="0"/>
              <a:t>W</a:t>
            </a:r>
            <a:r>
              <a:rPr lang="en-US" altLang="en-US" baseline="-25000" dirty="0"/>
              <a:t>i</a:t>
            </a:r>
            <a:r>
              <a:rPr lang="en-US" altLang="en-US" dirty="0"/>
              <a:t> instances.</a:t>
            </a:r>
          </a:p>
          <a:p>
            <a:r>
              <a:rPr lang="he-IL" altLang="en-US" dirty="0"/>
              <a:t>אופן השימוש במשאבים לפי המודל:</a:t>
            </a:r>
          </a:p>
          <a:p>
            <a:pPr lvl="1"/>
            <a:r>
              <a:rPr lang="en-US" altLang="en-US" sz="2800" b="1" dirty="0"/>
              <a:t>request </a:t>
            </a:r>
          </a:p>
          <a:p>
            <a:pPr lvl="1"/>
            <a:r>
              <a:rPr lang="en-US" altLang="en-US" sz="2800" b="1" dirty="0"/>
              <a:t>use </a:t>
            </a:r>
          </a:p>
          <a:p>
            <a:pPr lvl="1"/>
            <a:r>
              <a:rPr lang="en-US" altLang="en-US" sz="2800" b="1" dirty="0"/>
              <a:t>release</a:t>
            </a:r>
          </a:p>
          <a:p>
            <a:endParaRPr lang="he-IL" sz="3200" dirty="0"/>
          </a:p>
        </p:txBody>
      </p:sp>
    </p:spTree>
    <p:extLst>
      <p:ext uri="{BB962C8B-B14F-4D97-AF65-F5344CB8AC3E}">
        <p14:creationId xmlns:p14="http://schemas.microsoft.com/office/powerpoint/2010/main" val="287150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9300" y="182563"/>
            <a:ext cx="7937500" cy="576262"/>
          </a:xfrm>
        </p:spPr>
        <p:txBody>
          <a:bodyPr>
            <a:normAutofit fontScale="90000"/>
          </a:bodyPr>
          <a:lstStyle/>
          <a:p>
            <a:pPr eaLnBrk="1" hangingPunct="1"/>
            <a:r>
              <a:rPr lang="en-US" altLang="en-US" dirty="0" smtClean="0"/>
              <a:t>Deadlock Characterization</a:t>
            </a:r>
          </a:p>
        </p:txBody>
      </p:sp>
      <p:sp>
        <p:nvSpPr>
          <p:cNvPr id="7171" name="Rectangle 3"/>
          <p:cNvSpPr>
            <a:spLocks noGrp="1" noChangeArrowheads="1"/>
          </p:cNvSpPr>
          <p:nvPr>
            <p:ph type="body" idx="1"/>
          </p:nvPr>
        </p:nvSpPr>
        <p:spPr>
          <a:xfrm>
            <a:off x="930827" y="1541463"/>
            <a:ext cx="6691312" cy="4668837"/>
          </a:xfrm>
        </p:spPr>
        <p:txBody>
          <a:bodyPr>
            <a:normAutofit lnSpcReduction="10000"/>
          </a:bodyPr>
          <a:lstStyle/>
          <a:p>
            <a:pPr algn="l" rtl="0"/>
            <a:r>
              <a:rPr lang="en-US" altLang="en-US" sz="2400" b="1" dirty="0" smtClean="0">
                <a:solidFill>
                  <a:srgbClr val="3366FF"/>
                </a:solidFill>
              </a:rPr>
              <a:t>Mutual exclusion</a:t>
            </a:r>
            <a:r>
              <a:rPr lang="en-US" altLang="en-US" sz="2400" b="1" dirty="0" smtClean="0"/>
              <a:t>:</a:t>
            </a:r>
            <a:r>
              <a:rPr lang="en-US" altLang="en-US" sz="2400" dirty="0" smtClean="0"/>
              <a:t>  only one process at a time can use (an instance of) a resource</a:t>
            </a:r>
            <a:endParaRPr lang="en-US" altLang="en-US" sz="1000" dirty="0" smtClean="0"/>
          </a:p>
          <a:p>
            <a:pPr algn="l" rtl="0"/>
            <a:r>
              <a:rPr lang="en-US" altLang="en-US" sz="2400" b="1" dirty="0" smtClean="0">
                <a:solidFill>
                  <a:srgbClr val="3366FF"/>
                </a:solidFill>
              </a:rPr>
              <a:t>Hold and wait</a:t>
            </a:r>
            <a:r>
              <a:rPr lang="en-US" altLang="en-US" sz="2400" b="1" dirty="0" smtClean="0"/>
              <a:t>:</a:t>
            </a:r>
            <a:r>
              <a:rPr lang="en-US" altLang="en-US" sz="2400" dirty="0" smtClean="0"/>
              <a:t>  a process holding at least one resource is waiting to acquire additional resources held by other processes</a:t>
            </a:r>
            <a:endParaRPr lang="en-US" altLang="en-US" sz="1000" dirty="0" smtClean="0"/>
          </a:p>
          <a:p>
            <a:pPr algn="l" rtl="0"/>
            <a:r>
              <a:rPr lang="en-US" altLang="en-US" sz="2400" b="1" dirty="0" smtClean="0">
                <a:solidFill>
                  <a:srgbClr val="3366FF"/>
                </a:solidFill>
              </a:rPr>
              <a:t>No preemption</a:t>
            </a:r>
            <a:r>
              <a:rPr lang="en-US" altLang="en-US" sz="2400" b="1" dirty="0" smtClean="0"/>
              <a:t>:</a:t>
            </a:r>
            <a:r>
              <a:rPr lang="en-US" altLang="en-US" sz="2400" dirty="0" smtClean="0"/>
              <a:t>  a resource can be released only voluntarily by the process holding it, after that process has completed its task</a:t>
            </a:r>
            <a:endParaRPr lang="en-US" altLang="en-US" sz="1000" dirty="0" smtClean="0"/>
          </a:p>
          <a:p>
            <a:pPr algn="l" rtl="0"/>
            <a:r>
              <a:rPr lang="en-US" altLang="en-US" sz="2400" b="1" dirty="0" smtClean="0">
                <a:solidFill>
                  <a:srgbClr val="3366FF"/>
                </a:solidFill>
              </a:rPr>
              <a:t>Circular wait</a:t>
            </a:r>
            <a:r>
              <a:rPr lang="en-US" altLang="en-US" sz="2400" b="1" dirty="0" smtClean="0"/>
              <a:t>:</a:t>
            </a:r>
            <a:r>
              <a:rPr lang="en-US" altLang="en-US" sz="2400" dirty="0" smtClean="0"/>
              <a:t>  there exists a set {</a:t>
            </a:r>
            <a:r>
              <a:rPr lang="en-US" altLang="en-US" sz="2400" i="1" dirty="0" smtClean="0"/>
              <a:t>P</a:t>
            </a:r>
            <a:r>
              <a:rPr lang="en-US" altLang="en-US" sz="2400" baseline="-25000" dirty="0" smtClean="0"/>
              <a:t>0</a:t>
            </a:r>
            <a:r>
              <a:rPr lang="en-US" altLang="en-US" sz="2400" dirty="0" smtClean="0"/>
              <a:t>, </a:t>
            </a:r>
            <a:r>
              <a:rPr lang="en-US" altLang="en-US" sz="2400" i="1" dirty="0" smtClean="0"/>
              <a:t>P</a:t>
            </a:r>
            <a:r>
              <a:rPr lang="en-US" altLang="en-US" sz="2400" baseline="-25000" dirty="0" smtClean="0"/>
              <a:t>1</a:t>
            </a:r>
            <a:r>
              <a:rPr lang="en-US" altLang="en-US" sz="2400" dirty="0" smtClean="0"/>
              <a:t>, …, </a:t>
            </a:r>
            <a:r>
              <a:rPr lang="en-US" altLang="en-US" sz="2400" i="1" dirty="0" err="1" smtClean="0"/>
              <a:t>P</a:t>
            </a:r>
            <a:r>
              <a:rPr lang="en-US" altLang="en-US" sz="2400" baseline="-25000" dirty="0" err="1" smtClean="0"/>
              <a:t>n</a:t>
            </a:r>
            <a:r>
              <a:rPr lang="en-US" altLang="en-US" sz="2400" dirty="0" smtClean="0"/>
              <a:t>} of waiting processes such that:</a:t>
            </a:r>
            <a:br>
              <a:rPr lang="en-US" altLang="en-US" sz="2400" dirty="0" smtClean="0"/>
            </a:br>
            <a:r>
              <a:rPr lang="en-US" altLang="en-US" sz="2400" i="1" dirty="0" smtClean="0"/>
              <a:t>P</a:t>
            </a:r>
            <a:r>
              <a:rPr lang="en-US" altLang="en-US" sz="2400" baseline="-25000" dirty="0" smtClean="0"/>
              <a:t>0 </a:t>
            </a:r>
            <a:r>
              <a:rPr lang="en-US" altLang="en-US" sz="2400" dirty="0" smtClean="0"/>
              <a:t>is waiting for a resource that is held by </a:t>
            </a:r>
            <a:r>
              <a:rPr lang="en-US" altLang="en-US" sz="2400" i="1" dirty="0" smtClean="0"/>
              <a:t>P</a:t>
            </a:r>
            <a:r>
              <a:rPr lang="en-US" altLang="en-US" sz="2400" baseline="-25000" dirty="0" smtClean="0"/>
              <a:t>1</a:t>
            </a:r>
            <a:r>
              <a:rPr lang="en-US" altLang="en-US" sz="2400" dirty="0" smtClean="0"/>
              <a:t>, </a:t>
            </a:r>
            <a:br>
              <a:rPr lang="en-US" altLang="en-US" sz="2400" dirty="0" smtClean="0"/>
            </a:br>
            <a:r>
              <a:rPr lang="en-US" altLang="en-US" sz="2400" i="1" dirty="0" smtClean="0"/>
              <a:t>P</a:t>
            </a:r>
            <a:r>
              <a:rPr lang="en-US" altLang="en-US" sz="2400" baseline="-25000" dirty="0" smtClean="0"/>
              <a:t>1</a:t>
            </a:r>
            <a:r>
              <a:rPr lang="en-US" altLang="en-US" sz="2400" dirty="0" smtClean="0"/>
              <a:t> is waiting for a resource that is held by </a:t>
            </a:r>
            <a:r>
              <a:rPr lang="en-US" altLang="en-US" sz="2400" i="1" dirty="0" smtClean="0"/>
              <a:t>P</a:t>
            </a:r>
            <a:r>
              <a:rPr lang="en-US" altLang="en-US" sz="2400" baseline="-25000" dirty="0" smtClean="0"/>
              <a:t>2</a:t>
            </a:r>
            <a:r>
              <a:rPr lang="en-US" altLang="en-US" sz="2400" dirty="0" smtClean="0"/>
              <a:t>, …, </a:t>
            </a:r>
            <a:br>
              <a:rPr lang="en-US" altLang="en-US" sz="2400" dirty="0" smtClean="0"/>
            </a:br>
            <a:r>
              <a:rPr lang="en-US" altLang="en-US" sz="2400" i="1" dirty="0" err="1" smtClean="0"/>
              <a:t>P</a:t>
            </a:r>
            <a:r>
              <a:rPr lang="en-US" altLang="en-US" sz="2400" i="1" baseline="-25000" dirty="0" err="1" smtClean="0"/>
              <a:t>n</a:t>
            </a:r>
            <a:r>
              <a:rPr lang="en-US" altLang="en-US" sz="2400" baseline="-25000" dirty="0" smtClean="0"/>
              <a:t>–1</a:t>
            </a:r>
            <a:r>
              <a:rPr lang="en-US" altLang="en-US" sz="2400" dirty="0" smtClean="0"/>
              <a:t> is waiting for a resource that is held by </a:t>
            </a:r>
            <a:r>
              <a:rPr lang="en-US" altLang="en-US" sz="2400" i="1" dirty="0" err="1" smtClean="0"/>
              <a:t>P</a:t>
            </a:r>
            <a:r>
              <a:rPr lang="en-US" altLang="en-US" sz="2400" baseline="-25000" dirty="0" err="1" smtClean="0"/>
              <a:t>n</a:t>
            </a:r>
            <a:r>
              <a:rPr lang="en-US" altLang="en-US" sz="2400" dirty="0" smtClean="0"/>
              <a:t>, </a:t>
            </a:r>
            <a:br>
              <a:rPr lang="en-US" altLang="en-US" sz="2400" dirty="0" smtClean="0"/>
            </a:br>
            <a:r>
              <a:rPr lang="en-US" altLang="en-US" sz="2400" dirty="0" smtClean="0"/>
              <a:t>and </a:t>
            </a:r>
            <a:r>
              <a:rPr lang="en-US" altLang="en-US" sz="2400" i="1" dirty="0" err="1" smtClean="0"/>
              <a:t>P</a:t>
            </a:r>
            <a:r>
              <a:rPr lang="en-US" altLang="en-US" sz="2400" baseline="-25000" dirty="0" err="1" smtClean="0"/>
              <a:t>n</a:t>
            </a:r>
            <a:r>
              <a:rPr lang="en-US" altLang="en-US" sz="2400" dirty="0" smtClean="0"/>
              <a:t> is waiting for a resource that is held by </a:t>
            </a:r>
            <a:r>
              <a:rPr lang="en-US" altLang="en-US" sz="2400" i="1" dirty="0" smtClean="0"/>
              <a:t>P</a:t>
            </a:r>
            <a:r>
              <a:rPr lang="en-US" altLang="en-US" sz="2400" baseline="-25000" dirty="0" smtClean="0"/>
              <a:t>0</a:t>
            </a:r>
            <a:r>
              <a:rPr lang="en-US" altLang="en-US" sz="2400" dirty="0" smtClean="0"/>
              <a:t>.</a:t>
            </a:r>
          </a:p>
          <a:p>
            <a:pPr algn="l" rtl="0"/>
            <a:endParaRPr lang="en-US" altLang="en-US" sz="2400" dirty="0" smtClean="0"/>
          </a:p>
        </p:txBody>
      </p:sp>
      <p:sp>
        <p:nvSpPr>
          <p:cNvPr id="7172" name="Text Box 5"/>
          <p:cNvSpPr txBox="1">
            <a:spLocks noChangeArrowheads="1"/>
          </p:cNvSpPr>
          <p:nvPr/>
        </p:nvSpPr>
        <p:spPr bwMode="auto">
          <a:xfrm>
            <a:off x="421239" y="1032639"/>
            <a:ext cx="76125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2000" dirty="0">
                <a:latin typeface="Helvetica" pitchFamily="-84" charset="0"/>
              </a:rPr>
              <a:t>Deadlock can arise if four conditions hold </a:t>
            </a:r>
            <a:r>
              <a:rPr lang="en-US" altLang="en-US" sz="2000" u="sng" dirty="0">
                <a:latin typeface="Helvetica" pitchFamily="-84" charset="0"/>
              </a:rPr>
              <a:t>simultaneously</a:t>
            </a:r>
            <a:r>
              <a:rPr lang="en-US" altLang="en-US" sz="2000" dirty="0">
                <a:latin typeface="Helvetica" pitchFamily="-84" charset="0"/>
              </a:rPr>
              <a:t>.</a:t>
            </a:r>
          </a:p>
        </p:txBody>
      </p:sp>
      <p:sp>
        <p:nvSpPr>
          <p:cNvPr id="2" name="Right Brace 1"/>
          <p:cNvSpPr/>
          <p:nvPr/>
        </p:nvSpPr>
        <p:spPr bwMode="auto">
          <a:xfrm>
            <a:off x="7671335" y="1645920"/>
            <a:ext cx="404261" cy="2621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3" name="TextBox 2"/>
          <p:cNvSpPr txBox="1"/>
          <p:nvPr/>
        </p:nvSpPr>
        <p:spPr>
          <a:xfrm>
            <a:off x="8075596" y="2771894"/>
            <a:ext cx="889987" cy="369332"/>
          </a:xfrm>
          <a:prstGeom prst="rect">
            <a:avLst/>
          </a:prstGeom>
          <a:noFill/>
        </p:spPr>
        <p:txBody>
          <a:bodyPr wrap="none" rtlCol="0">
            <a:spAutoFit/>
          </a:bodyPr>
          <a:lstStyle/>
          <a:p>
            <a:r>
              <a:rPr lang="he-IL" b="1" dirty="0" smtClean="0"/>
              <a:t>מדיניות</a:t>
            </a:r>
            <a:endParaRPr lang="en-US" b="1" dirty="0"/>
          </a:p>
        </p:txBody>
      </p:sp>
      <p:sp>
        <p:nvSpPr>
          <p:cNvPr id="7" name="Right Brace 6"/>
          <p:cNvSpPr/>
          <p:nvPr/>
        </p:nvSpPr>
        <p:spPr bwMode="auto">
          <a:xfrm>
            <a:off x="7671335" y="4368157"/>
            <a:ext cx="404261" cy="1697048"/>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8" name="TextBox 7"/>
          <p:cNvSpPr txBox="1"/>
          <p:nvPr/>
        </p:nvSpPr>
        <p:spPr>
          <a:xfrm>
            <a:off x="8033773" y="4893515"/>
            <a:ext cx="1021739" cy="646331"/>
          </a:xfrm>
          <a:prstGeom prst="rect">
            <a:avLst/>
          </a:prstGeom>
          <a:noFill/>
        </p:spPr>
        <p:txBody>
          <a:bodyPr wrap="square" rtlCol="0">
            <a:spAutoFit/>
          </a:bodyPr>
          <a:lstStyle/>
          <a:p>
            <a:pPr algn="ctr"/>
            <a:r>
              <a:rPr lang="he-IL" b="1" dirty="0" smtClean="0"/>
              <a:t>מצב ספציפי</a:t>
            </a:r>
            <a:endParaRPr lang="en-US" b="1" dirty="0"/>
          </a:p>
        </p:txBody>
      </p:sp>
    </p:spTree>
    <p:extLst>
      <p:ext uri="{BB962C8B-B14F-4D97-AF65-F5344CB8AC3E}">
        <p14:creationId xmlns:p14="http://schemas.microsoft.com/office/powerpoint/2010/main" val="2432000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Resource-Allocation Graph</a:t>
            </a:r>
            <a:endParaRPr lang="he-IL" dirty="0"/>
          </a:p>
        </p:txBody>
      </p:sp>
      <p:sp>
        <p:nvSpPr>
          <p:cNvPr id="3" name="Content Placeholder 2"/>
          <p:cNvSpPr>
            <a:spLocks noGrp="1"/>
          </p:cNvSpPr>
          <p:nvPr>
            <p:ph idx="1"/>
          </p:nvPr>
        </p:nvSpPr>
        <p:spPr>
          <a:xfrm>
            <a:off x="325677" y="1825625"/>
            <a:ext cx="8417489" cy="4351338"/>
          </a:xfrm>
        </p:spPr>
        <p:txBody>
          <a:bodyPr>
            <a:normAutofit/>
          </a:bodyPr>
          <a:lstStyle/>
          <a:p>
            <a:r>
              <a:rPr lang="he-IL" altLang="en-US" sz="3200" dirty="0"/>
              <a:t>כלי לתיאור וניתוח </a:t>
            </a:r>
            <a:r>
              <a:rPr lang="en-US" altLang="en-US" sz="3200" dirty="0"/>
              <a:t>deadlocks</a:t>
            </a:r>
          </a:p>
          <a:p>
            <a:r>
              <a:rPr lang="he-IL" altLang="en-US" sz="3200" dirty="0"/>
              <a:t>הצמתים בגרף מחולקים לשתי קבוצות:</a:t>
            </a:r>
            <a:endParaRPr lang="en-US" altLang="en-US" sz="3200" dirty="0"/>
          </a:p>
          <a:p>
            <a:pPr lvl="1"/>
            <a:r>
              <a:rPr lang="en-US" altLang="en-US" sz="3200" i="1" dirty="0"/>
              <a:t>P</a:t>
            </a:r>
            <a:r>
              <a:rPr lang="en-US" altLang="en-US" sz="3200" dirty="0"/>
              <a:t> = {</a:t>
            </a:r>
            <a:r>
              <a:rPr lang="en-US" altLang="en-US" sz="3200" i="1" dirty="0"/>
              <a:t>P</a:t>
            </a:r>
            <a:r>
              <a:rPr lang="en-US" altLang="en-US" sz="3200" baseline="-25000" dirty="0"/>
              <a:t>1</a:t>
            </a:r>
            <a:r>
              <a:rPr lang="en-US" altLang="en-US" sz="3200" dirty="0"/>
              <a:t>, </a:t>
            </a:r>
            <a:r>
              <a:rPr lang="en-US" altLang="en-US" sz="3200" i="1" dirty="0"/>
              <a:t>P</a:t>
            </a:r>
            <a:r>
              <a:rPr lang="en-US" altLang="en-US" sz="3200" baseline="-25000" dirty="0"/>
              <a:t>2</a:t>
            </a:r>
            <a:r>
              <a:rPr lang="en-US" altLang="en-US" sz="3200" dirty="0"/>
              <a:t>, …, </a:t>
            </a:r>
            <a:r>
              <a:rPr lang="en-US" altLang="en-US" sz="3200" i="1" dirty="0" err="1"/>
              <a:t>P</a:t>
            </a:r>
            <a:r>
              <a:rPr lang="en-US" altLang="en-US" sz="3200" i="1" baseline="-25000" dirty="0" err="1"/>
              <a:t>n</a:t>
            </a:r>
            <a:r>
              <a:rPr lang="en-US" altLang="en-US" sz="3200" dirty="0"/>
              <a:t>}</a:t>
            </a:r>
            <a:r>
              <a:rPr lang="he-IL" altLang="en-US" sz="3200" dirty="0"/>
              <a:t> - קבוצת כל </a:t>
            </a:r>
            <a:r>
              <a:rPr lang="he-IL" altLang="en-US" sz="3200" dirty="0">
                <a:solidFill>
                  <a:srgbClr val="0070C0"/>
                </a:solidFill>
              </a:rPr>
              <a:t>התהליכים</a:t>
            </a:r>
            <a:r>
              <a:rPr lang="he-IL" altLang="en-US" sz="3200" dirty="0"/>
              <a:t> המערכת</a:t>
            </a:r>
          </a:p>
          <a:p>
            <a:pPr lvl="1"/>
            <a:endParaRPr lang="he-IL" altLang="en-US" sz="3200" i="1" dirty="0"/>
          </a:p>
          <a:p>
            <a:pPr lvl="1"/>
            <a:endParaRPr lang="he-IL" altLang="en-US" sz="3200" i="1" dirty="0"/>
          </a:p>
          <a:p>
            <a:pPr lvl="1"/>
            <a:r>
              <a:rPr lang="en-US" altLang="en-US" sz="3200" i="1" dirty="0"/>
              <a:t>R</a:t>
            </a:r>
            <a:r>
              <a:rPr lang="en-US" altLang="en-US" sz="3200" dirty="0"/>
              <a:t> = {</a:t>
            </a:r>
            <a:r>
              <a:rPr lang="en-US" altLang="en-US" sz="3200" i="1" dirty="0"/>
              <a:t>R</a:t>
            </a:r>
            <a:r>
              <a:rPr lang="en-US" altLang="en-US" sz="3200" baseline="-25000" dirty="0"/>
              <a:t>1</a:t>
            </a:r>
            <a:r>
              <a:rPr lang="en-US" altLang="en-US" sz="3200" dirty="0"/>
              <a:t>, </a:t>
            </a:r>
            <a:r>
              <a:rPr lang="en-US" altLang="en-US" sz="3200" i="1" dirty="0"/>
              <a:t>R</a:t>
            </a:r>
            <a:r>
              <a:rPr lang="en-US" altLang="en-US" sz="3200" baseline="-25000" dirty="0"/>
              <a:t>2</a:t>
            </a:r>
            <a:r>
              <a:rPr lang="en-US" altLang="en-US" sz="3200" dirty="0"/>
              <a:t>, …, </a:t>
            </a:r>
            <a:r>
              <a:rPr lang="en-US" altLang="en-US" sz="3200" i="1" dirty="0"/>
              <a:t>R</a:t>
            </a:r>
            <a:r>
              <a:rPr lang="en-US" altLang="en-US" sz="3200" i="1" baseline="-25000" dirty="0"/>
              <a:t>m</a:t>
            </a:r>
            <a:r>
              <a:rPr lang="en-US" altLang="en-US" sz="3200" dirty="0"/>
              <a:t>}</a:t>
            </a:r>
            <a:r>
              <a:rPr lang="he-IL" altLang="en-US" sz="3200" dirty="0"/>
              <a:t> – קבוצת כל ה- </a:t>
            </a:r>
            <a:r>
              <a:rPr lang="en-US" altLang="en-US" sz="3200" dirty="0">
                <a:solidFill>
                  <a:srgbClr val="0070C0"/>
                </a:solidFill>
              </a:rPr>
              <a:t>resource types</a:t>
            </a:r>
            <a:r>
              <a:rPr lang="he-IL" altLang="en-US" sz="3200" dirty="0">
                <a:solidFill>
                  <a:srgbClr val="0070C0"/>
                </a:solidFill>
              </a:rPr>
              <a:t> </a:t>
            </a:r>
            <a:r>
              <a:rPr lang="he-IL" altLang="en-US" sz="3200" dirty="0"/>
              <a:t>במערכת</a:t>
            </a:r>
            <a:endParaRPr lang="en-US" altLang="en-US" sz="1200" dirty="0"/>
          </a:p>
          <a:p>
            <a:endParaRPr lang="he-IL" sz="3200" dirty="0"/>
          </a:p>
        </p:txBody>
      </p:sp>
      <p:sp>
        <p:nvSpPr>
          <p:cNvPr id="4" name="Oval 3"/>
          <p:cNvSpPr>
            <a:spLocks noChangeArrowheads="1"/>
          </p:cNvSpPr>
          <p:nvPr/>
        </p:nvSpPr>
        <p:spPr bwMode="auto">
          <a:xfrm>
            <a:off x="5159170" y="3845561"/>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endParaRPr lang="en-US" altLang="en-US"/>
          </a:p>
        </p:txBody>
      </p:sp>
      <p:sp>
        <p:nvSpPr>
          <p:cNvPr id="5" name="TextBox 4"/>
          <p:cNvSpPr txBox="1"/>
          <p:nvPr/>
        </p:nvSpPr>
        <p:spPr>
          <a:xfrm>
            <a:off x="3859941" y="3797807"/>
            <a:ext cx="1135119" cy="461665"/>
          </a:xfrm>
          <a:prstGeom prst="rect">
            <a:avLst/>
          </a:prstGeom>
          <a:noFill/>
        </p:spPr>
        <p:txBody>
          <a:bodyPr wrap="none" rtlCol="0">
            <a:spAutoFit/>
          </a:bodyPr>
          <a:lstStyle/>
          <a:p>
            <a:r>
              <a:rPr lang="en-US" sz="2400" dirty="0" smtClean="0"/>
              <a:t>process</a:t>
            </a:r>
            <a:endParaRPr lang="en-US" sz="2400" dirty="0"/>
          </a:p>
        </p:txBody>
      </p:sp>
      <p:sp>
        <p:nvSpPr>
          <p:cNvPr id="6" name="Rectangle 5"/>
          <p:cNvSpPr/>
          <p:nvPr/>
        </p:nvSpPr>
        <p:spPr>
          <a:xfrm>
            <a:off x="1089466" y="6016495"/>
            <a:ext cx="4069704" cy="461665"/>
          </a:xfrm>
          <a:prstGeom prst="rect">
            <a:avLst/>
          </a:prstGeom>
        </p:spPr>
        <p:txBody>
          <a:bodyPr wrap="none">
            <a:spAutoFit/>
          </a:bodyPr>
          <a:lstStyle/>
          <a:p>
            <a:r>
              <a:rPr lang="en-US" altLang="en-US" sz="2400" dirty="0"/>
              <a:t>Resource Type with 4 instances</a:t>
            </a:r>
            <a:endParaRPr lang="en-US" sz="2400" dirty="0"/>
          </a:p>
        </p:txBody>
      </p:sp>
      <p:grpSp>
        <p:nvGrpSpPr>
          <p:cNvPr id="7" name="Group 12"/>
          <p:cNvGrpSpPr>
            <a:grpSpLocks/>
          </p:cNvGrpSpPr>
          <p:nvPr/>
        </p:nvGrpSpPr>
        <p:grpSpPr bwMode="auto">
          <a:xfrm>
            <a:off x="5296196" y="6077465"/>
            <a:ext cx="438150" cy="419100"/>
            <a:chOff x="2666" y="1966"/>
            <a:chExt cx="276" cy="264"/>
          </a:xfrm>
          <a:solidFill>
            <a:srgbClr val="CCECFF"/>
          </a:solidFill>
        </p:grpSpPr>
        <p:sp>
          <p:nvSpPr>
            <p:cNvPr id="8"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9"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1"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2"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Tree>
    <p:extLst>
      <p:ext uri="{BB962C8B-B14F-4D97-AF65-F5344CB8AC3E}">
        <p14:creationId xmlns:p14="http://schemas.microsoft.com/office/powerpoint/2010/main" val="1268086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Resource-Allocation Graph</a:t>
            </a:r>
            <a:endParaRPr lang="he-IL" dirty="0"/>
          </a:p>
        </p:txBody>
      </p:sp>
      <p:sp>
        <p:nvSpPr>
          <p:cNvPr id="3" name="Content Placeholder 2"/>
          <p:cNvSpPr>
            <a:spLocks noGrp="1"/>
          </p:cNvSpPr>
          <p:nvPr>
            <p:ph idx="1"/>
          </p:nvPr>
        </p:nvSpPr>
        <p:spPr>
          <a:xfrm>
            <a:off x="0" y="1825625"/>
            <a:ext cx="8515350" cy="4351338"/>
          </a:xfrm>
        </p:spPr>
        <p:txBody>
          <a:bodyPr>
            <a:normAutofit/>
          </a:bodyPr>
          <a:lstStyle/>
          <a:p>
            <a:r>
              <a:rPr lang="he-IL" altLang="en-US" sz="3600" dirty="0"/>
              <a:t>הקשתות בגרף מחולקים לשתי קבוצות:</a:t>
            </a:r>
            <a:endParaRPr lang="en-US" altLang="en-US" sz="3600" dirty="0"/>
          </a:p>
          <a:p>
            <a:pPr lvl="1"/>
            <a:r>
              <a:rPr lang="en-US" altLang="en-US" sz="3600" b="1" dirty="0">
                <a:solidFill>
                  <a:srgbClr val="3366FF"/>
                </a:solidFill>
              </a:rPr>
              <a:t>request edge</a:t>
            </a:r>
            <a:r>
              <a:rPr lang="he-IL" altLang="en-US" sz="3600" b="1" dirty="0">
                <a:solidFill>
                  <a:srgbClr val="3366FF"/>
                </a:solidFill>
              </a:rPr>
              <a:t> - </a:t>
            </a:r>
            <a:r>
              <a:rPr lang="he-IL" altLang="en-US" sz="3600" dirty="0"/>
              <a:t> </a:t>
            </a:r>
            <a:r>
              <a:rPr lang="en-US" altLang="en-US" sz="3600" i="1" dirty="0"/>
              <a:t>P</a:t>
            </a:r>
            <a:r>
              <a:rPr lang="en-US" altLang="en-US" sz="3600" i="1" baseline="-25000" dirty="0"/>
              <a:t>i </a:t>
            </a:r>
            <a:r>
              <a:rPr lang="en-US" altLang="en-US" sz="3600" dirty="0">
                <a:sym typeface="Symbol" pitchFamily="18" charset="2"/>
              </a:rPr>
              <a:t> </a:t>
            </a:r>
            <a:r>
              <a:rPr lang="en-US" altLang="en-US" sz="3600" i="1" dirty="0" err="1">
                <a:sym typeface="Symbol" pitchFamily="18" charset="2"/>
              </a:rPr>
              <a:t>R</a:t>
            </a:r>
            <a:r>
              <a:rPr lang="en-US" altLang="en-US" sz="3600" i="1" baseline="-25000" dirty="0" err="1">
                <a:sym typeface="Symbol" pitchFamily="18" charset="2"/>
              </a:rPr>
              <a:t>j</a:t>
            </a:r>
            <a:r>
              <a:rPr lang="he-IL" altLang="en-US" sz="3600" i="1" baseline="-25000" dirty="0">
                <a:sym typeface="Symbol" pitchFamily="18" charset="2"/>
              </a:rPr>
              <a:t> </a:t>
            </a:r>
            <a:r>
              <a:rPr lang="he-IL" altLang="en-US" sz="3600" dirty="0"/>
              <a:t>- מתהליך למשאב</a:t>
            </a:r>
          </a:p>
          <a:p>
            <a:pPr lvl="1"/>
            <a:endParaRPr lang="he-IL" altLang="en-US" sz="3600" b="1" dirty="0" smtClean="0">
              <a:solidFill>
                <a:srgbClr val="3366FF"/>
              </a:solidFill>
              <a:sym typeface="Symbol" pitchFamily="18" charset="2"/>
            </a:endParaRPr>
          </a:p>
          <a:p>
            <a:pPr lvl="1"/>
            <a:endParaRPr lang="he-IL" altLang="en-US" sz="3600" b="1" dirty="0">
              <a:solidFill>
                <a:srgbClr val="3366FF"/>
              </a:solidFill>
              <a:sym typeface="Symbol" pitchFamily="18" charset="2"/>
            </a:endParaRPr>
          </a:p>
          <a:p>
            <a:pPr lvl="1"/>
            <a:r>
              <a:rPr lang="en-US" altLang="en-US" sz="3600" b="1" dirty="0" smtClean="0">
                <a:solidFill>
                  <a:srgbClr val="3366FF"/>
                </a:solidFill>
                <a:sym typeface="Symbol" pitchFamily="18" charset="2"/>
              </a:rPr>
              <a:t>assignment </a:t>
            </a:r>
            <a:r>
              <a:rPr lang="en-US" altLang="en-US" sz="3600" b="1" dirty="0">
                <a:solidFill>
                  <a:srgbClr val="3366FF"/>
                </a:solidFill>
                <a:sym typeface="Symbol" pitchFamily="18" charset="2"/>
              </a:rPr>
              <a:t>edge</a:t>
            </a:r>
            <a:r>
              <a:rPr lang="he-IL" altLang="en-US" sz="3600" b="1" dirty="0">
                <a:solidFill>
                  <a:srgbClr val="3366FF"/>
                </a:solidFill>
                <a:sym typeface="Symbol" pitchFamily="18" charset="2"/>
              </a:rPr>
              <a:t> - </a:t>
            </a:r>
            <a:r>
              <a:rPr lang="he-IL" altLang="en-US" sz="3600" dirty="0"/>
              <a:t> </a:t>
            </a:r>
            <a:r>
              <a:rPr lang="en-US" altLang="en-US" sz="3600" i="1" dirty="0" err="1"/>
              <a:t>R</a:t>
            </a:r>
            <a:r>
              <a:rPr lang="en-US" altLang="en-US" sz="3600" i="1" baseline="-25000" dirty="0" err="1"/>
              <a:t>j</a:t>
            </a:r>
            <a:r>
              <a:rPr lang="en-US" altLang="en-US" sz="3600" i="1" dirty="0"/>
              <a:t> </a:t>
            </a:r>
            <a:r>
              <a:rPr lang="en-US" altLang="en-US" sz="3600" dirty="0">
                <a:sym typeface="Symbol" pitchFamily="18" charset="2"/>
              </a:rPr>
              <a:t> </a:t>
            </a:r>
            <a:r>
              <a:rPr lang="en-US" altLang="en-US" sz="3600" i="1" dirty="0">
                <a:sym typeface="Symbol" pitchFamily="18" charset="2"/>
              </a:rPr>
              <a:t>P</a:t>
            </a:r>
            <a:r>
              <a:rPr lang="en-US" altLang="en-US" sz="3600" i="1" baseline="-25000" dirty="0">
                <a:sym typeface="Symbol" pitchFamily="18" charset="2"/>
              </a:rPr>
              <a:t>i</a:t>
            </a:r>
            <a:r>
              <a:rPr lang="he-IL" altLang="en-US" sz="3600" i="1" baseline="-25000" dirty="0">
                <a:sym typeface="Symbol" pitchFamily="18" charset="2"/>
              </a:rPr>
              <a:t> </a:t>
            </a:r>
            <a:r>
              <a:rPr lang="he-IL" altLang="en-US" sz="3600" dirty="0">
                <a:sym typeface="Symbol" pitchFamily="18" charset="2"/>
              </a:rPr>
              <a:t> </a:t>
            </a:r>
            <a:r>
              <a:rPr lang="he-IL" altLang="en-US" sz="3600" dirty="0"/>
              <a:t>- ממשאב לתהליך </a:t>
            </a:r>
            <a:endParaRPr lang="en-US" altLang="en-US" sz="1200" i="1" baseline="-25000" dirty="0">
              <a:sym typeface="Symbol" pitchFamily="18" charset="2"/>
            </a:endParaRPr>
          </a:p>
          <a:p>
            <a:endParaRPr lang="he-IL" sz="3600" dirty="0"/>
          </a:p>
        </p:txBody>
      </p:sp>
      <p:sp>
        <p:nvSpPr>
          <p:cNvPr id="4" name="Rectangle 3"/>
          <p:cNvSpPr/>
          <p:nvPr/>
        </p:nvSpPr>
        <p:spPr>
          <a:xfrm>
            <a:off x="1241021" y="3212833"/>
            <a:ext cx="3254097" cy="461665"/>
          </a:xfrm>
          <a:prstGeom prst="rect">
            <a:avLst/>
          </a:prstGeom>
        </p:spPr>
        <p:txBody>
          <a:bodyPr wrap="none">
            <a:spAutoFit/>
          </a:bodyPr>
          <a:lstStyle/>
          <a:p>
            <a:r>
              <a:rPr lang="en-US" altLang="en-US" sz="2400" i="1" dirty="0"/>
              <a:t>P</a:t>
            </a:r>
            <a:r>
              <a:rPr lang="en-US" altLang="en-US" sz="2400" i="1" baseline="-25000" dirty="0"/>
              <a:t>i</a:t>
            </a:r>
            <a:r>
              <a:rPr lang="en-US" altLang="en-US" sz="2400" i="1" dirty="0"/>
              <a:t> </a:t>
            </a:r>
            <a:r>
              <a:rPr lang="en-US" altLang="en-US" sz="2400" dirty="0"/>
              <a:t>requests instance of </a:t>
            </a:r>
            <a:r>
              <a:rPr lang="en-US" altLang="en-US" sz="2400" i="1" dirty="0" err="1"/>
              <a:t>R</a:t>
            </a:r>
            <a:r>
              <a:rPr lang="en-US" altLang="en-US" sz="2400" i="1" baseline="-25000" dirty="0" err="1"/>
              <a:t>j</a:t>
            </a:r>
            <a:endParaRPr lang="en-US" sz="2400" dirty="0"/>
          </a:p>
        </p:txBody>
      </p:sp>
      <p:sp>
        <p:nvSpPr>
          <p:cNvPr id="5" name="Oval 6"/>
          <p:cNvSpPr>
            <a:spLocks noChangeArrowheads="1"/>
          </p:cNvSpPr>
          <p:nvPr/>
        </p:nvSpPr>
        <p:spPr bwMode="auto">
          <a:xfrm>
            <a:off x="4762077" y="3177392"/>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r>
              <a:rPr lang="en-US" altLang="en-US" i="1">
                <a:latin typeface="Helvetica" pitchFamily="-84" charset="0"/>
              </a:rPr>
              <a:t>P</a:t>
            </a:r>
            <a:r>
              <a:rPr lang="en-US" altLang="en-US" i="1" baseline="-25000">
                <a:latin typeface="Helvetica" pitchFamily="-84" charset="0"/>
              </a:rPr>
              <a:t>i</a:t>
            </a:r>
            <a:endParaRPr lang="en-US" altLang="en-US" i="1">
              <a:latin typeface="Helvetica" pitchFamily="-84" charset="0"/>
            </a:endParaRPr>
          </a:p>
        </p:txBody>
      </p:sp>
      <p:grpSp>
        <p:nvGrpSpPr>
          <p:cNvPr id="6" name="Group 13"/>
          <p:cNvGrpSpPr>
            <a:grpSpLocks/>
          </p:cNvGrpSpPr>
          <p:nvPr/>
        </p:nvGrpSpPr>
        <p:grpSpPr bwMode="auto">
          <a:xfrm>
            <a:off x="5593927" y="3240892"/>
            <a:ext cx="438150" cy="419100"/>
            <a:chOff x="2666" y="1966"/>
            <a:chExt cx="276" cy="264"/>
          </a:xfrm>
          <a:solidFill>
            <a:srgbClr val="CCECFF"/>
          </a:solidFill>
        </p:grpSpPr>
        <p:sp>
          <p:nvSpPr>
            <p:cNvPr id="7"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8"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9"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1"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12" name="Line 19"/>
          <p:cNvSpPr>
            <a:spLocks noChangeShapeType="1"/>
          </p:cNvSpPr>
          <p:nvPr/>
        </p:nvSpPr>
        <p:spPr bwMode="auto">
          <a:xfrm>
            <a:off x="5266902" y="3444092"/>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20"/>
          <p:cNvSpPr txBox="1">
            <a:spLocks noChangeArrowheads="1"/>
          </p:cNvSpPr>
          <p:nvPr/>
        </p:nvSpPr>
        <p:spPr bwMode="auto">
          <a:xfrm>
            <a:off x="5654252" y="3658405"/>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sp>
        <p:nvSpPr>
          <p:cNvPr id="14" name="Rectangle 13"/>
          <p:cNvSpPr/>
          <p:nvPr/>
        </p:nvSpPr>
        <p:spPr>
          <a:xfrm>
            <a:off x="722298" y="5068889"/>
            <a:ext cx="3750515" cy="461665"/>
          </a:xfrm>
          <a:prstGeom prst="rect">
            <a:avLst/>
          </a:prstGeom>
        </p:spPr>
        <p:txBody>
          <a:bodyPr wrap="none">
            <a:spAutoFit/>
          </a:bodyPr>
          <a:lstStyle/>
          <a:p>
            <a:r>
              <a:rPr lang="en-US" altLang="en-US" sz="2400" i="1" dirty="0"/>
              <a:t>P</a:t>
            </a:r>
            <a:r>
              <a:rPr lang="en-US" altLang="en-US" sz="2400" i="1" baseline="-25000" dirty="0"/>
              <a:t>i</a:t>
            </a:r>
            <a:r>
              <a:rPr lang="en-US" altLang="en-US" sz="2400" dirty="0"/>
              <a:t> is holding an instance of </a:t>
            </a:r>
            <a:r>
              <a:rPr lang="en-US" altLang="en-US" sz="2400" i="1" dirty="0" err="1"/>
              <a:t>R</a:t>
            </a:r>
            <a:r>
              <a:rPr lang="en-US" altLang="en-US" sz="2400" i="1" baseline="-25000" dirty="0" err="1"/>
              <a:t>j</a:t>
            </a:r>
            <a:endParaRPr lang="en-US" sz="2400" dirty="0"/>
          </a:p>
        </p:txBody>
      </p:sp>
      <p:sp>
        <p:nvSpPr>
          <p:cNvPr id="15" name="Oval 5"/>
          <p:cNvSpPr>
            <a:spLocks noChangeArrowheads="1"/>
          </p:cNvSpPr>
          <p:nvPr/>
        </p:nvSpPr>
        <p:spPr bwMode="auto">
          <a:xfrm>
            <a:off x="4760490" y="5068889"/>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r>
              <a:rPr lang="en-US" altLang="en-US" i="1">
                <a:latin typeface="Helvetica" pitchFamily="-84" charset="0"/>
              </a:rPr>
              <a:t>P</a:t>
            </a:r>
            <a:r>
              <a:rPr lang="en-US" altLang="en-US" i="1" baseline="-25000">
                <a:latin typeface="Helvetica" pitchFamily="-84" charset="0"/>
              </a:rPr>
              <a:t>i</a:t>
            </a:r>
            <a:endParaRPr lang="en-US" altLang="en-US">
              <a:latin typeface="Helvetica" pitchFamily="-84" charset="0"/>
            </a:endParaRPr>
          </a:p>
        </p:txBody>
      </p:sp>
      <p:grpSp>
        <p:nvGrpSpPr>
          <p:cNvPr id="16" name="Group 21"/>
          <p:cNvGrpSpPr>
            <a:grpSpLocks/>
          </p:cNvGrpSpPr>
          <p:nvPr/>
        </p:nvGrpSpPr>
        <p:grpSpPr bwMode="auto">
          <a:xfrm>
            <a:off x="5554240" y="5132389"/>
            <a:ext cx="438150" cy="419100"/>
            <a:chOff x="2666" y="1966"/>
            <a:chExt cx="276" cy="264"/>
          </a:xfrm>
          <a:solidFill>
            <a:srgbClr val="CCECFF"/>
          </a:solidFill>
        </p:grpSpPr>
        <p:sp>
          <p:nvSpPr>
            <p:cNvPr id="17"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8"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9"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20"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21"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22" name="Line 27"/>
          <p:cNvSpPr>
            <a:spLocks noChangeShapeType="1"/>
          </p:cNvSpPr>
          <p:nvPr/>
        </p:nvSpPr>
        <p:spPr bwMode="auto">
          <a:xfrm flipH="1">
            <a:off x="5227215" y="5278439"/>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8"/>
          <p:cNvSpPr txBox="1">
            <a:spLocks noChangeArrowheads="1"/>
          </p:cNvSpPr>
          <p:nvPr/>
        </p:nvSpPr>
        <p:spPr bwMode="auto">
          <a:xfrm>
            <a:off x="5605040" y="5521326"/>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spTree>
    <p:extLst>
      <p:ext uri="{BB962C8B-B14F-4D97-AF65-F5344CB8AC3E}">
        <p14:creationId xmlns:p14="http://schemas.microsoft.com/office/powerpoint/2010/main" val="199500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1115665" y="327025"/>
            <a:ext cx="7507287" cy="457200"/>
          </a:xfrm>
        </p:spPr>
        <p:txBody>
          <a:bodyPr>
            <a:noAutofit/>
          </a:bodyPr>
          <a:lstStyle/>
          <a:p>
            <a:r>
              <a:rPr lang="en-US" altLang="en-US" sz="3200" dirty="0" smtClean="0"/>
              <a:t>Example of a Resource Allocation Graph</a:t>
            </a:r>
          </a:p>
        </p:txBody>
      </p:sp>
      <p:pic>
        <p:nvPicPr>
          <p:cNvPr id="15363" name="Picture 1030"/>
          <p:cNvPicPr>
            <a:picLocks noChangeAspect="1" noChangeArrowheads="1"/>
          </p:cNvPicPr>
          <p:nvPr/>
        </p:nvPicPr>
        <p:blipFill>
          <a:blip r:embed="rId2">
            <a:extLst>
              <a:ext uri="{28A0092B-C50C-407E-A947-70E740481C1C}">
                <a14:useLocalDpi xmlns:a14="http://schemas.microsoft.com/office/drawing/2010/main" val="0"/>
              </a:ext>
            </a:extLst>
          </a:blip>
          <a:srcRect l="23022" t="844" r="23172" b="1031"/>
          <a:stretch>
            <a:fillRect/>
          </a:stretch>
        </p:blipFill>
        <p:spPr bwMode="auto">
          <a:xfrm>
            <a:off x="3011488" y="1379538"/>
            <a:ext cx="3335337" cy="4867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5364" name="TextBox 3"/>
          <p:cNvSpPr txBox="1">
            <a:spLocks noChangeArrowheads="1"/>
          </p:cNvSpPr>
          <p:nvPr/>
        </p:nvSpPr>
        <p:spPr bwMode="auto">
          <a:xfrm>
            <a:off x="814388" y="2330450"/>
            <a:ext cx="1738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Do we have a deadlock here?</a:t>
            </a:r>
          </a:p>
        </p:txBody>
      </p:sp>
      <p:sp>
        <p:nvSpPr>
          <p:cNvPr id="5" name="TextBox 4"/>
          <p:cNvSpPr txBox="1"/>
          <p:nvPr/>
        </p:nvSpPr>
        <p:spPr>
          <a:xfrm>
            <a:off x="5486400" y="3416300"/>
            <a:ext cx="312738" cy="369888"/>
          </a:xfrm>
          <a:prstGeom prst="rect">
            <a:avLst/>
          </a:prstGeom>
          <a:noFill/>
        </p:spPr>
        <p:txBody>
          <a:bodyPr wrap="none">
            <a:spAutoFit/>
          </a:bodyPr>
          <a:lstStyle/>
          <a:p>
            <a:pPr eaLnBrk="0" hangingPunct="0">
              <a:defRPr/>
            </a:pPr>
            <a:r>
              <a:rPr lang="en-US" dirty="0">
                <a:solidFill>
                  <a:schemeClr val="accent1">
                    <a:lumMod val="90000"/>
                  </a:schemeClr>
                </a:solidFill>
                <a:ea typeface="ＭＳ Ｐゴシック" charset="-128"/>
                <a:cs typeface="+mn-cs"/>
              </a:rPr>
              <a:t>1</a:t>
            </a:r>
          </a:p>
        </p:txBody>
      </p:sp>
      <p:sp>
        <p:nvSpPr>
          <p:cNvPr id="6" name="TextBox 5"/>
          <p:cNvSpPr txBox="1"/>
          <p:nvPr/>
        </p:nvSpPr>
        <p:spPr>
          <a:xfrm>
            <a:off x="4100513" y="3244850"/>
            <a:ext cx="312737" cy="369888"/>
          </a:xfrm>
          <a:prstGeom prst="rect">
            <a:avLst/>
          </a:prstGeom>
          <a:noFill/>
        </p:spPr>
        <p:txBody>
          <a:bodyPr wrap="none">
            <a:spAutoFit/>
          </a:bodyPr>
          <a:lstStyle/>
          <a:p>
            <a:pPr eaLnBrk="0" hangingPunct="0">
              <a:defRPr/>
            </a:pPr>
            <a:r>
              <a:rPr lang="en-US" dirty="0">
                <a:solidFill>
                  <a:schemeClr val="accent1">
                    <a:lumMod val="90000"/>
                  </a:schemeClr>
                </a:solidFill>
                <a:ea typeface="ＭＳ Ｐゴシック" charset="-128"/>
                <a:cs typeface="+mn-cs"/>
              </a:rPr>
              <a:t>2</a:t>
            </a:r>
          </a:p>
        </p:txBody>
      </p:sp>
      <p:sp>
        <p:nvSpPr>
          <p:cNvPr id="7" name="TextBox 6"/>
          <p:cNvSpPr txBox="1"/>
          <p:nvPr/>
        </p:nvSpPr>
        <p:spPr>
          <a:xfrm>
            <a:off x="2662238" y="3074988"/>
            <a:ext cx="312737" cy="369887"/>
          </a:xfrm>
          <a:prstGeom prst="rect">
            <a:avLst/>
          </a:prstGeom>
          <a:noFill/>
        </p:spPr>
        <p:txBody>
          <a:bodyPr wrap="none">
            <a:spAutoFit/>
          </a:bodyPr>
          <a:lstStyle/>
          <a:p>
            <a:pPr eaLnBrk="0" hangingPunct="0">
              <a:defRPr/>
            </a:pPr>
            <a:r>
              <a:rPr lang="en-US" dirty="0">
                <a:solidFill>
                  <a:schemeClr val="accent1">
                    <a:lumMod val="90000"/>
                  </a:schemeClr>
                </a:solidFill>
                <a:ea typeface="ＭＳ Ｐゴシック" charset="-128"/>
                <a:cs typeface="+mn-cs"/>
              </a:rPr>
              <a:t>3</a:t>
            </a:r>
          </a:p>
        </p:txBody>
      </p:sp>
    </p:spTree>
    <p:extLst>
      <p:ext uri="{BB962C8B-B14F-4D97-AF65-F5344CB8AC3E}">
        <p14:creationId xmlns:p14="http://schemas.microsoft.com/office/powerpoint/2010/main" val="1285403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69975" y="114300"/>
            <a:ext cx="7954963" cy="457200"/>
          </a:xfrm>
        </p:spPr>
        <p:txBody>
          <a:bodyPr vert="horz" lIns="91440" tIns="45720" rIns="91440" bIns="45720" rtlCol="0" anchor="ctr">
            <a:noAutofit/>
          </a:bodyPr>
          <a:lstStyle/>
          <a:p>
            <a:r>
              <a:rPr lang="en-US" altLang="en-US" sz="3200"/>
              <a:t>Resource Allocation Graph With A Deadlock</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l="23471" t="937" r="23172" b="1312"/>
          <a:stretch>
            <a:fillRect/>
          </a:stretch>
        </p:blipFill>
        <p:spPr bwMode="auto">
          <a:xfrm>
            <a:off x="2784475" y="995363"/>
            <a:ext cx="3355975" cy="49164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6388" name="TextBox 3"/>
          <p:cNvSpPr txBox="1">
            <a:spLocks noChangeArrowheads="1"/>
          </p:cNvSpPr>
          <p:nvPr/>
        </p:nvSpPr>
        <p:spPr bwMode="auto">
          <a:xfrm>
            <a:off x="814388" y="2330450"/>
            <a:ext cx="1738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Do we have a deadlock here?</a:t>
            </a:r>
          </a:p>
        </p:txBody>
      </p:sp>
      <p:sp>
        <p:nvSpPr>
          <p:cNvPr id="16389" name="Freeform 4"/>
          <p:cNvSpPr>
            <a:spLocks noChangeArrowheads="1"/>
          </p:cNvSpPr>
          <p:nvPr/>
        </p:nvSpPr>
        <p:spPr bwMode="auto">
          <a:xfrm>
            <a:off x="4240213" y="2325688"/>
            <a:ext cx="1222375" cy="1730375"/>
          </a:xfrm>
          <a:custGeom>
            <a:avLst/>
            <a:gdLst>
              <a:gd name="T0" fmla="*/ 90280 w 1222550"/>
              <a:gd name="T1" fmla="*/ 1304730 h 1729991"/>
              <a:gd name="T2" fmla="*/ 672088 w 1222550"/>
              <a:gd name="T3" fmla="*/ 528942 h 1729991"/>
              <a:gd name="T4" fmla="*/ 712209 w 1222550"/>
              <a:gd name="T5" fmla="*/ 85638 h 1729991"/>
              <a:gd name="T6" fmla="*/ 1113454 w 1222550"/>
              <a:gd name="T7" fmla="*/ 65492 h 1729991"/>
              <a:gd name="T8" fmla="*/ 1203735 w 1222550"/>
              <a:gd name="T9" fmla="*/ 478568 h 1729991"/>
              <a:gd name="T10" fmla="*/ 1013144 w 1222550"/>
              <a:gd name="T11" fmla="*/ 972250 h 1729991"/>
              <a:gd name="T12" fmla="*/ 160498 w 1222550"/>
              <a:gd name="T13" fmla="*/ 1667437 h 1729991"/>
              <a:gd name="T14" fmla="*/ 50158 w 1222550"/>
              <a:gd name="T15" fmla="*/ 1375259 h 1729991"/>
              <a:gd name="T16" fmla="*/ 50158 w 1222550"/>
              <a:gd name="T17" fmla="*/ 1375259 h 17299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2550"/>
              <a:gd name="T28" fmla="*/ 0 h 1729991"/>
              <a:gd name="T29" fmla="*/ 1222550 w 1222550"/>
              <a:gd name="T30" fmla="*/ 1729991 h 17299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2550" h="1729991">
                <a:moveTo>
                  <a:pt x="90436" y="1301261"/>
                </a:moveTo>
                <a:cubicBezTo>
                  <a:pt x="329921" y="1015720"/>
                  <a:pt x="569407" y="730180"/>
                  <a:pt x="673240" y="527538"/>
                </a:cubicBezTo>
                <a:cubicBezTo>
                  <a:pt x="777073" y="324896"/>
                  <a:pt x="639745" y="162447"/>
                  <a:pt x="713433" y="85410"/>
                </a:cubicBezTo>
                <a:cubicBezTo>
                  <a:pt x="787121" y="8373"/>
                  <a:pt x="1033305" y="0"/>
                  <a:pt x="1115367" y="65314"/>
                </a:cubicBezTo>
                <a:cubicBezTo>
                  <a:pt x="1197429" y="130628"/>
                  <a:pt x="1222550" y="326571"/>
                  <a:pt x="1205803" y="477296"/>
                </a:cubicBezTo>
                <a:cubicBezTo>
                  <a:pt x="1189056" y="628021"/>
                  <a:pt x="1189055" y="772047"/>
                  <a:pt x="1014884" y="969665"/>
                </a:cubicBezTo>
                <a:cubicBezTo>
                  <a:pt x="840713" y="1167283"/>
                  <a:pt x="321548" y="1596013"/>
                  <a:pt x="160774" y="1663002"/>
                </a:cubicBezTo>
                <a:cubicBezTo>
                  <a:pt x="0" y="1729991"/>
                  <a:pt x="50242" y="1371599"/>
                  <a:pt x="50242" y="1371599"/>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6390" name="TextBox 5"/>
          <p:cNvSpPr txBox="1">
            <a:spLocks noChangeArrowheads="1"/>
          </p:cNvSpPr>
          <p:nvPr/>
        </p:nvSpPr>
        <p:spPr bwMode="auto">
          <a:xfrm rot="-3202107">
            <a:off x="4561682" y="3064669"/>
            <a:ext cx="71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cycle</a:t>
            </a:r>
          </a:p>
        </p:txBody>
      </p:sp>
    </p:spTree>
    <p:extLst>
      <p:ext uri="{BB962C8B-B14F-4D97-AF65-F5344CB8AC3E}">
        <p14:creationId xmlns:p14="http://schemas.microsoft.com/office/powerpoint/2010/main" val="3605494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0416" y="133350"/>
            <a:ext cx="8664184" cy="457200"/>
          </a:xfrm>
        </p:spPr>
        <p:txBody>
          <a:bodyPr vert="horz" lIns="91440" tIns="45720" rIns="91440" bIns="45720" rtlCol="0" anchor="ctr">
            <a:noAutofit/>
          </a:bodyPr>
          <a:lstStyle/>
          <a:p>
            <a:pPr algn="ctr"/>
            <a:r>
              <a:rPr lang="en-US" altLang="en-US" sz="2800" dirty="0"/>
              <a:t>Resource Allocation Graph With A Cycle But No Deadlock</a:t>
            </a: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l="19122" t="656" r="19122" b="656"/>
          <a:stretch>
            <a:fillRect/>
          </a:stretch>
        </p:blipFill>
        <p:spPr bwMode="auto">
          <a:xfrm>
            <a:off x="2428875" y="923925"/>
            <a:ext cx="4021138" cy="51387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47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576263"/>
          </a:xfrm>
        </p:spPr>
        <p:txBody>
          <a:bodyPr vert="horz" lIns="91440" tIns="45720" rIns="91440" bIns="45720" rtlCol="0" anchor="ctr">
            <a:noAutofit/>
          </a:bodyPr>
          <a:lstStyle/>
          <a:p>
            <a:pPr algn="ctr"/>
            <a:r>
              <a:rPr lang="en-US" altLang="en-US" sz="3200"/>
              <a:t>Basic Facts</a:t>
            </a:r>
          </a:p>
        </p:txBody>
      </p:sp>
      <p:sp>
        <p:nvSpPr>
          <p:cNvPr id="14339" name="Rectangle 3"/>
          <p:cNvSpPr>
            <a:spLocks noGrp="1" noChangeArrowheads="1"/>
          </p:cNvSpPr>
          <p:nvPr>
            <p:ph type="body" idx="1"/>
          </p:nvPr>
        </p:nvSpPr>
        <p:spPr>
          <a:xfrm>
            <a:off x="363255" y="1217613"/>
            <a:ext cx="8417489" cy="4400550"/>
          </a:xfrm>
        </p:spPr>
        <p:txBody>
          <a:bodyPr>
            <a:normAutofit/>
          </a:bodyPr>
          <a:lstStyle/>
          <a:p>
            <a:pPr algn="l" rtl="0"/>
            <a:r>
              <a:rPr lang="en-US" altLang="en-US" sz="3200" dirty="0" smtClean="0"/>
              <a:t>If graph contains </a:t>
            </a:r>
            <a:r>
              <a:rPr lang="en-US" altLang="en-US" sz="3200" dirty="0" smtClean="0">
                <a:solidFill>
                  <a:srgbClr val="0070C0"/>
                </a:solidFill>
              </a:rPr>
              <a:t>no cycles</a:t>
            </a:r>
            <a:r>
              <a:rPr lang="en-US" altLang="en-US" sz="3200" dirty="0" smtClean="0"/>
              <a:t> </a:t>
            </a:r>
            <a:r>
              <a:rPr lang="en-US" altLang="en-US" sz="3200" dirty="0" smtClean="0">
                <a:sym typeface="Symbol" pitchFamily="18" charset="2"/>
              </a:rPr>
              <a:t> </a:t>
            </a:r>
            <a:r>
              <a:rPr lang="en-US" altLang="en-US" sz="3200" dirty="0" smtClean="0">
                <a:solidFill>
                  <a:srgbClr val="0070C0"/>
                </a:solidFill>
                <a:sym typeface="Symbol" pitchFamily="18" charset="2"/>
              </a:rPr>
              <a:t>no deadlock</a:t>
            </a:r>
          </a:p>
          <a:p>
            <a:pPr algn="l" rtl="0"/>
            <a:r>
              <a:rPr lang="en-US" altLang="en-US" sz="3200" dirty="0" smtClean="0">
                <a:sym typeface="Symbol" pitchFamily="18" charset="2"/>
              </a:rPr>
              <a:t>If graph contains a </a:t>
            </a:r>
            <a:r>
              <a:rPr lang="en-US" altLang="en-US" sz="3200" dirty="0" smtClean="0">
                <a:solidFill>
                  <a:srgbClr val="0070C0"/>
                </a:solidFill>
                <a:sym typeface="Symbol" pitchFamily="18" charset="2"/>
              </a:rPr>
              <a:t>cycle</a:t>
            </a:r>
            <a:r>
              <a:rPr lang="en-US" altLang="en-US" sz="3200" dirty="0" smtClean="0">
                <a:sym typeface="Symbol" pitchFamily="18" charset="2"/>
              </a:rPr>
              <a:t> </a:t>
            </a:r>
          </a:p>
          <a:p>
            <a:pPr lvl="1" algn="l" rtl="0"/>
            <a:r>
              <a:rPr lang="en-US" altLang="en-US" sz="3200" dirty="0" smtClean="0">
                <a:sym typeface="Symbol" pitchFamily="18" charset="2"/>
              </a:rPr>
              <a:t>if only </a:t>
            </a:r>
            <a:r>
              <a:rPr lang="en-US" altLang="en-US" sz="3200" dirty="0" smtClean="0">
                <a:solidFill>
                  <a:srgbClr val="0070C0"/>
                </a:solidFill>
                <a:sym typeface="Symbol" pitchFamily="18" charset="2"/>
              </a:rPr>
              <a:t>one instance per resource type</a:t>
            </a:r>
            <a:r>
              <a:rPr lang="en-US" altLang="en-US" sz="3200" dirty="0" smtClean="0">
                <a:sym typeface="Symbol" pitchFamily="18" charset="2"/>
              </a:rPr>
              <a:t>, then a </a:t>
            </a:r>
            <a:r>
              <a:rPr lang="en-US" altLang="en-US" sz="3200" dirty="0" smtClean="0">
                <a:solidFill>
                  <a:srgbClr val="0070C0"/>
                </a:solidFill>
                <a:sym typeface="Symbol" pitchFamily="18" charset="2"/>
              </a:rPr>
              <a:t>definite</a:t>
            </a:r>
            <a:r>
              <a:rPr lang="en-US" altLang="en-US" sz="3200" dirty="0" smtClean="0">
                <a:sym typeface="Symbol" pitchFamily="18" charset="2"/>
              </a:rPr>
              <a:t> </a:t>
            </a:r>
            <a:r>
              <a:rPr lang="en-US" altLang="en-US" sz="3200" dirty="0" smtClean="0">
                <a:solidFill>
                  <a:srgbClr val="0070C0"/>
                </a:solidFill>
                <a:sym typeface="Symbol" pitchFamily="18" charset="2"/>
              </a:rPr>
              <a:t>deadlock</a:t>
            </a:r>
          </a:p>
          <a:p>
            <a:pPr lvl="1" algn="l" rtl="0"/>
            <a:r>
              <a:rPr lang="en-US" altLang="en-US" sz="3200" dirty="0" smtClean="0">
                <a:sym typeface="Symbol" pitchFamily="18" charset="2"/>
              </a:rPr>
              <a:t>if </a:t>
            </a:r>
            <a:r>
              <a:rPr lang="en-US" altLang="en-US" sz="3200" dirty="0" smtClean="0">
                <a:solidFill>
                  <a:srgbClr val="0070C0"/>
                </a:solidFill>
                <a:sym typeface="Symbol" pitchFamily="18" charset="2"/>
              </a:rPr>
              <a:t>several instances </a:t>
            </a:r>
            <a:r>
              <a:rPr lang="en-US" altLang="en-US" sz="3200" dirty="0" smtClean="0">
                <a:sym typeface="Symbol" pitchFamily="18" charset="2"/>
              </a:rPr>
              <a:t>per resource type, </a:t>
            </a:r>
            <a:r>
              <a:rPr lang="en-US" altLang="en-US" sz="3200" dirty="0" smtClean="0">
                <a:solidFill>
                  <a:srgbClr val="0070C0"/>
                </a:solidFill>
                <a:sym typeface="Symbol" pitchFamily="18" charset="2"/>
              </a:rPr>
              <a:t>possibility of deadlock</a:t>
            </a:r>
          </a:p>
        </p:txBody>
      </p:sp>
    </p:spTree>
    <p:extLst>
      <p:ext uri="{BB962C8B-B14F-4D97-AF65-F5344CB8AC3E}">
        <p14:creationId xmlns:p14="http://schemas.microsoft.com/office/powerpoint/2010/main" val="190175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Methods for Handling Deadlocks</a:t>
            </a:r>
            <a:endParaRPr lang="he-IL" dirty="0"/>
          </a:p>
        </p:txBody>
      </p:sp>
      <p:sp>
        <p:nvSpPr>
          <p:cNvPr id="3" name="Content Placeholder 2"/>
          <p:cNvSpPr>
            <a:spLocks noGrp="1"/>
          </p:cNvSpPr>
          <p:nvPr>
            <p:ph idx="1"/>
          </p:nvPr>
        </p:nvSpPr>
        <p:spPr>
          <a:xfrm>
            <a:off x="2786062" y="1498840"/>
            <a:ext cx="6068732" cy="4351338"/>
          </a:xfrm>
        </p:spPr>
        <p:txBody>
          <a:bodyPr>
            <a:noAutofit/>
          </a:bodyPr>
          <a:lstStyle/>
          <a:p>
            <a:r>
              <a:rPr lang="he-IL" altLang="en-US" sz="3200" dirty="0">
                <a:solidFill>
                  <a:srgbClr val="0070C0"/>
                </a:solidFill>
              </a:rPr>
              <a:t>מניעה</a:t>
            </a:r>
            <a:r>
              <a:rPr lang="he-IL" altLang="en-US" sz="3200" dirty="0"/>
              <a:t> – נבטיח שהמערכת </a:t>
            </a:r>
            <a:r>
              <a:rPr lang="he-IL" altLang="en-US" sz="3200" u="sng" dirty="0"/>
              <a:t>לעולם</a:t>
            </a:r>
            <a:r>
              <a:rPr lang="he-IL" altLang="en-US" sz="3200" dirty="0"/>
              <a:t> לא תיכנס למצב של </a:t>
            </a:r>
            <a:r>
              <a:rPr lang="en-US" altLang="en-US" sz="3200" dirty="0"/>
              <a:t>deadlock</a:t>
            </a:r>
            <a:endParaRPr lang="he-IL" altLang="en-US" sz="3200" dirty="0"/>
          </a:p>
          <a:p>
            <a:pPr lvl="1"/>
            <a:r>
              <a:rPr lang="he-IL" altLang="en-US" dirty="0"/>
              <a:t>תקיפת ארבעת התנאים ל- </a:t>
            </a:r>
            <a:r>
              <a:rPr lang="en-US" altLang="en-US" dirty="0"/>
              <a:t>deadlock</a:t>
            </a:r>
          </a:p>
          <a:p>
            <a:pPr lvl="1"/>
            <a:r>
              <a:rPr lang="he-IL" altLang="en-US" dirty="0"/>
              <a:t>שמירת המערכת מכניסה ל- </a:t>
            </a:r>
            <a:r>
              <a:rPr lang="en-US" altLang="en-US" dirty="0"/>
              <a:t>deadlock</a:t>
            </a:r>
          </a:p>
          <a:p>
            <a:endParaRPr lang="he-IL" altLang="en-US" sz="1050" dirty="0" smtClean="0">
              <a:solidFill>
                <a:srgbClr val="0070C0"/>
              </a:solidFill>
            </a:endParaRPr>
          </a:p>
          <a:p>
            <a:r>
              <a:rPr lang="he-IL" altLang="en-US" sz="3200" dirty="0" smtClean="0">
                <a:solidFill>
                  <a:srgbClr val="0070C0"/>
                </a:solidFill>
              </a:rPr>
              <a:t>התאוששות</a:t>
            </a:r>
            <a:r>
              <a:rPr lang="he-IL" altLang="en-US" sz="3200" dirty="0" smtClean="0"/>
              <a:t> </a:t>
            </a:r>
            <a:r>
              <a:rPr lang="he-IL" altLang="en-US" sz="3200" dirty="0"/>
              <a:t>– לא נמנע מהמערכת להיכנס למצב </a:t>
            </a:r>
            <a:r>
              <a:rPr lang="en-US" altLang="en-US" sz="3200" dirty="0"/>
              <a:t>deadlock</a:t>
            </a:r>
            <a:r>
              <a:rPr lang="he-IL" altLang="en-US" sz="3200" dirty="0"/>
              <a:t>, ולכשנזהה מצב כזה נתאושש ממנו</a:t>
            </a:r>
          </a:p>
          <a:p>
            <a:endParaRPr lang="he-IL" altLang="en-US" sz="1600" dirty="0" smtClean="0">
              <a:solidFill>
                <a:srgbClr val="0070C0"/>
              </a:solidFill>
            </a:endParaRPr>
          </a:p>
          <a:p>
            <a:r>
              <a:rPr lang="he-IL" altLang="en-US" sz="3200" dirty="0" smtClean="0">
                <a:solidFill>
                  <a:srgbClr val="0070C0"/>
                </a:solidFill>
              </a:rPr>
              <a:t>התעלמות</a:t>
            </a:r>
            <a:r>
              <a:rPr lang="he-IL" altLang="en-US" sz="3200" dirty="0" smtClean="0"/>
              <a:t> </a:t>
            </a:r>
            <a:r>
              <a:rPr lang="he-IL" altLang="en-US" sz="3200" dirty="0"/>
              <a:t>– נתעלם מהאפשרות שהמערכת עלולה להיכנס למצב של </a:t>
            </a:r>
            <a:r>
              <a:rPr lang="en-US" altLang="en-US" sz="3200" dirty="0"/>
              <a:t>deadlock</a:t>
            </a:r>
            <a:r>
              <a:rPr lang="he-IL" altLang="en-US" sz="3200" dirty="0"/>
              <a:t> (לדוגמה ב- </a:t>
            </a:r>
            <a:r>
              <a:rPr lang="en-US" altLang="en-US" sz="3200" dirty="0"/>
              <a:t>Unix</a:t>
            </a:r>
            <a:r>
              <a:rPr lang="he-IL" altLang="en-US" sz="3200" dirty="0"/>
              <a:t>)</a:t>
            </a:r>
            <a:r>
              <a:rPr lang="en-US" altLang="en-US" sz="3200" dirty="0"/>
              <a:t/>
            </a:r>
            <a:br>
              <a:rPr lang="en-US" altLang="en-US" sz="3200" dirty="0"/>
            </a:br>
            <a:endParaRPr lang="en-US" altLang="en-US" sz="3200" dirty="0"/>
          </a:p>
          <a:p>
            <a:endParaRPr lang="he-IL" dirty="0"/>
          </a:p>
        </p:txBody>
      </p:sp>
      <p:pic>
        <p:nvPicPr>
          <p:cNvPr id="4" name="Picture 5" descr="http://www.apas.com/personal/australia_2003/highlights-2003/images/3-monkey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56" y="5283440"/>
            <a:ext cx="208756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ttp://www.edmunds.com/media/advice/youngdrivers/freeway.driving/bumper-to-bumper.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06" y="1498840"/>
            <a:ext cx="230028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http://static.howstuffworks.com/gif/strike-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31" y="3143490"/>
            <a:ext cx="2554287"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19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algn="ctr" rtl="1" eaLnBrk="1" hangingPunct="1"/>
            <a:r>
              <a:rPr lang="he-IL" altLang="en-US" dirty="0" smtClean="0"/>
              <a:t>מניעה - </a:t>
            </a:r>
            <a:r>
              <a:rPr lang="en-US" altLang="en-US" dirty="0" smtClean="0"/>
              <a:t>Deadlock Prevention</a:t>
            </a:r>
          </a:p>
        </p:txBody>
      </p:sp>
      <p:sp>
        <p:nvSpPr>
          <p:cNvPr id="16387" name="Rectangle 1027"/>
          <p:cNvSpPr>
            <a:spLocks noGrp="1" noChangeArrowheads="1"/>
          </p:cNvSpPr>
          <p:nvPr>
            <p:ph type="body" idx="1"/>
          </p:nvPr>
        </p:nvSpPr>
        <p:spPr>
          <a:xfrm>
            <a:off x="325677" y="1633538"/>
            <a:ext cx="8455068" cy="3822700"/>
          </a:xfrm>
        </p:spPr>
        <p:txBody>
          <a:bodyPr>
            <a:noAutofit/>
          </a:bodyPr>
          <a:lstStyle/>
          <a:p>
            <a:pPr algn="l" rtl="0"/>
            <a:r>
              <a:rPr lang="en-US" altLang="en-US" b="1" dirty="0" smtClean="0"/>
              <a:t>Mutual Exclusion</a:t>
            </a:r>
            <a:r>
              <a:rPr lang="en-US" altLang="en-US" dirty="0" smtClean="0"/>
              <a:t> – </a:t>
            </a:r>
            <a:r>
              <a:rPr lang="en-US" altLang="en-US" dirty="0" smtClean="0">
                <a:solidFill>
                  <a:srgbClr val="0070C0"/>
                </a:solidFill>
              </a:rPr>
              <a:t>not required for sharable resources</a:t>
            </a:r>
            <a:r>
              <a:rPr lang="en-US" altLang="en-US" dirty="0" smtClean="0"/>
              <a:t> (e.g., read-only files); must hold for non-sharable resources</a:t>
            </a:r>
          </a:p>
          <a:p>
            <a:pPr algn="l" rtl="0"/>
            <a:r>
              <a:rPr lang="en-US" altLang="en-US" b="1" dirty="0" smtClean="0"/>
              <a:t>Hold and Wait</a:t>
            </a:r>
            <a:r>
              <a:rPr lang="en-US" altLang="en-US" dirty="0" smtClean="0"/>
              <a:t> – must guarantee that </a:t>
            </a:r>
            <a:r>
              <a:rPr lang="en-US" altLang="en-US" dirty="0" smtClean="0">
                <a:solidFill>
                  <a:srgbClr val="0070C0"/>
                </a:solidFill>
              </a:rPr>
              <a:t>whenever a process requests a resource, it does not hold any other resources</a:t>
            </a:r>
          </a:p>
          <a:p>
            <a:pPr lvl="1" algn="l" rtl="0"/>
            <a:r>
              <a:rPr lang="en-US" altLang="en-US" dirty="0" smtClean="0"/>
              <a:t>Many solutions, e.g.:</a:t>
            </a:r>
          </a:p>
          <a:p>
            <a:pPr lvl="2" algn="l" rtl="0"/>
            <a:r>
              <a:rPr lang="en-US" altLang="en-US" sz="2400" dirty="0" smtClean="0"/>
              <a:t>Require process to request and be allocated all its resources before it begins execution</a:t>
            </a:r>
          </a:p>
          <a:p>
            <a:pPr lvl="2" algn="l" rtl="0"/>
            <a:r>
              <a:rPr lang="en-US" altLang="en-US" sz="2400" dirty="0" smtClean="0"/>
              <a:t>Allow process to request resources only when the process has none allocated to it.</a:t>
            </a:r>
          </a:p>
          <a:p>
            <a:pPr lvl="1" algn="l" rtl="0"/>
            <a:r>
              <a:rPr lang="en-US" altLang="en-US" dirty="0" smtClean="0"/>
              <a:t>Low resource utilization; starvation possible</a:t>
            </a:r>
          </a:p>
        </p:txBody>
      </p:sp>
      <p:sp>
        <p:nvSpPr>
          <p:cNvPr id="16388" name="Text Box 1028"/>
          <p:cNvSpPr txBox="1">
            <a:spLocks noChangeArrowheads="1"/>
          </p:cNvSpPr>
          <p:nvPr/>
        </p:nvSpPr>
        <p:spPr bwMode="auto">
          <a:xfrm>
            <a:off x="195005" y="1037760"/>
            <a:ext cx="90252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rtl="1">
              <a:spcBef>
                <a:spcPct val="50000"/>
              </a:spcBef>
            </a:pPr>
            <a:r>
              <a:rPr lang="he-IL" altLang="en-US" sz="2800" dirty="0" smtClean="0">
                <a:latin typeface="Helvetica" pitchFamily="-84" charset="0"/>
              </a:rPr>
              <a:t>גישה ראשונה – הגבלת הצורה שבה תהליכים מבקשים משאבים:</a:t>
            </a:r>
            <a:endParaRPr lang="en-US" altLang="en-US" sz="2800" dirty="0">
              <a:latin typeface="Helvetica" pitchFamily="-84" charset="0"/>
            </a:endParaRPr>
          </a:p>
        </p:txBody>
      </p:sp>
    </p:spTree>
    <p:extLst>
      <p:ext uri="{BB962C8B-B14F-4D97-AF65-F5344CB8AC3E}">
        <p14:creationId xmlns:p14="http://schemas.microsoft.com/office/powerpoint/2010/main" val="3224531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מה זה </a:t>
            </a:r>
            <a:r>
              <a:rPr lang="en-US" dirty="0"/>
              <a:t>Deadlock</a:t>
            </a:r>
            <a:r>
              <a:rPr lang="he-IL" dirty="0"/>
              <a:t>?</a:t>
            </a:r>
          </a:p>
        </p:txBody>
      </p:sp>
      <p:sp>
        <p:nvSpPr>
          <p:cNvPr id="3" name="Content Placeholder 2"/>
          <p:cNvSpPr>
            <a:spLocks noGrp="1"/>
          </p:cNvSpPr>
          <p:nvPr>
            <p:ph idx="1"/>
          </p:nvPr>
        </p:nvSpPr>
        <p:spPr>
          <a:xfrm>
            <a:off x="628650" y="1825625"/>
            <a:ext cx="7705725" cy="4351338"/>
          </a:xfrm>
        </p:spPr>
        <p:txBody>
          <a:bodyPr>
            <a:normAutofit fontScale="92500" lnSpcReduction="10000"/>
          </a:bodyPr>
          <a:lstStyle/>
          <a:p>
            <a:r>
              <a:rPr lang="he-IL" dirty="0"/>
              <a:t>מהו </a:t>
            </a:r>
            <a:r>
              <a:rPr lang="en-US" dirty="0"/>
              <a:t>deadlock</a:t>
            </a:r>
            <a:r>
              <a:rPr lang="he-IL" dirty="0" smtClean="0"/>
              <a:t>?</a:t>
            </a:r>
          </a:p>
          <a:p>
            <a:endParaRPr lang="he-IL" dirty="0"/>
          </a:p>
          <a:p>
            <a:endParaRPr lang="he-IL" dirty="0" smtClean="0"/>
          </a:p>
          <a:p>
            <a:endParaRPr lang="he-IL" dirty="0"/>
          </a:p>
          <a:p>
            <a:endParaRPr lang="he-IL" dirty="0" smtClean="0"/>
          </a:p>
          <a:p>
            <a:r>
              <a:rPr lang="he-IL" sz="3600" dirty="0"/>
              <a:t>האם המושג שייך רק למערכות הפעלה?</a:t>
            </a:r>
          </a:p>
          <a:p>
            <a:pPr lvl="1"/>
            <a:r>
              <a:rPr lang="he-IL" sz="2800" dirty="0"/>
              <a:t>בשיחות שלום (כל צד רוצה שקודם הצד השני ייסוג מהצדדים שכבש)</a:t>
            </a:r>
          </a:p>
          <a:p>
            <a:pPr lvl="1"/>
            <a:r>
              <a:rPr lang="he-IL" sz="2800" dirty="0"/>
              <a:t>בכבישים (צומת עם 4 מכוניות, כל אחת נותנת זכות תנועה לרכב מימין)</a:t>
            </a:r>
          </a:p>
          <a:p>
            <a:endParaRPr lang="he-IL" dirty="0"/>
          </a:p>
          <a:p>
            <a:endParaRPr lang="he-IL"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89" y="1191282"/>
            <a:ext cx="53530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49" y="2333625"/>
            <a:ext cx="52292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87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smtClean="0"/>
              <a:t>Deadlock Prevention (Cont.)</a:t>
            </a:r>
          </a:p>
        </p:txBody>
      </p:sp>
      <p:sp>
        <p:nvSpPr>
          <p:cNvPr id="17411" name="Rectangle 1027"/>
          <p:cNvSpPr>
            <a:spLocks noGrp="1" noChangeArrowheads="1"/>
          </p:cNvSpPr>
          <p:nvPr>
            <p:ph type="body" idx="1"/>
          </p:nvPr>
        </p:nvSpPr>
        <p:spPr>
          <a:xfrm>
            <a:off x="604092" y="1076325"/>
            <a:ext cx="7933980" cy="4446588"/>
          </a:xfrm>
        </p:spPr>
        <p:txBody>
          <a:bodyPr>
            <a:noAutofit/>
          </a:bodyPr>
          <a:lstStyle/>
          <a:p>
            <a:pPr algn="l" rtl="0"/>
            <a:r>
              <a:rPr lang="en-US" altLang="en-US" b="1" dirty="0" smtClean="0"/>
              <a:t>No Preemption</a:t>
            </a:r>
            <a:r>
              <a:rPr lang="en-US" altLang="en-US" dirty="0" smtClean="0"/>
              <a:t> –</a:t>
            </a:r>
          </a:p>
          <a:p>
            <a:pPr lvl="1" algn="l" rtl="0"/>
            <a:r>
              <a:rPr lang="en-US" altLang="en-US" sz="2800" dirty="0" smtClean="0"/>
              <a:t>If a process that is holding some resources requests another resource that cannot be immediately allocated to it, then all resources currently being held are released</a:t>
            </a:r>
          </a:p>
          <a:p>
            <a:pPr lvl="1" algn="l" rtl="0"/>
            <a:r>
              <a:rPr lang="en-US" altLang="en-US" sz="2800" dirty="0" smtClean="0"/>
              <a:t>Preempted resources are added to the list of resources for which the process is waiting</a:t>
            </a:r>
          </a:p>
          <a:p>
            <a:pPr lvl="1" algn="l" rtl="0"/>
            <a:r>
              <a:rPr lang="en-US" altLang="en-US" sz="2800" dirty="0" smtClean="0"/>
              <a:t>Process will be restarted only when it can regain its old resources, as well as the new ones that it is requesting</a:t>
            </a:r>
          </a:p>
          <a:p>
            <a:pPr algn="l" rtl="0"/>
            <a:r>
              <a:rPr lang="en-US" altLang="en-US" b="1" dirty="0" smtClean="0"/>
              <a:t>Circular Wait</a:t>
            </a:r>
            <a:r>
              <a:rPr lang="en-US" altLang="en-US" dirty="0" smtClean="0"/>
              <a:t> – impose a total ordering of all resource types, and require that each process requests resources in an increasing order of enumeration</a:t>
            </a:r>
          </a:p>
          <a:p>
            <a:pPr lvl="1" algn="l" rtl="0"/>
            <a:endParaRPr lang="en-US" altLang="en-US" sz="2800" dirty="0" smtClean="0"/>
          </a:p>
        </p:txBody>
      </p:sp>
    </p:spTree>
    <p:extLst>
      <p:ext uri="{BB962C8B-B14F-4D97-AF65-F5344CB8AC3E}">
        <p14:creationId xmlns:p14="http://schemas.microsoft.com/office/powerpoint/2010/main" val="1372305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3925" y="198438"/>
            <a:ext cx="7762875" cy="576262"/>
          </a:xfrm>
        </p:spPr>
        <p:txBody>
          <a:bodyPr>
            <a:normAutofit fontScale="90000"/>
          </a:bodyPr>
          <a:lstStyle/>
          <a:p>
            <a:pPr eaLnBrk="1" hangingPunct="1"/>
            <a:r>
              <a:rPr lang="en-US" altLang="en-US" dirty="0" smtClean="0"/>
              <a:t>Deadlock Avoidance</a:t>
            </a:r>
          </a:p>
        </p:txBody>
      </p:sp>
      <p:sp>
        <p:nvSpPr>
          <p:cNvPr id="20483" name="Rectangle 3"/>
          <p:cNvSpPr>
            <a:spLocks noGrp="1" noChangeArrowheads="1"/>
          </p:cNvSpPr>
          <p:nvPr>
            <p:ph type="body" idx="1"/>
          </p:nvPr>
        </p:nvSpPr>
        <p:spPr>
          <a:xfrm>
            <a:off x="338203" y="2658435"/>
            <a:ext cx="8453257" cy="3783012"/>
          </a:xfrm>
        </p:spPr>
        <p:txBody>
          <a:bodyPr>
            <a:normAutofit lnSpcReduction="10000"/>
          </a:bodyPr>
          <a:lstStyle/>
          <a:p>
            <a:pPr algn="l" rtl="0"/>
            <a:r>
              <a:rPr lang="en-US" altLang="en-US" dirty="0" smtClean="0"/>
              <a:t>Simplest and most useful model requires that each process declare the </a:t>
            </a:r>
            <a:r>
              <a:rPr lang="en-US" altLang="en-US" b="1" i="1" dirty="0" smtClean="0"/>
              <a:t>maximum number</a:t>
            </a:r>
            <a:r>
              <a:rPr lang="en-US" altLang="en-US" b="1" dirty="0" smtClean="0"/>
              <a:t> </a:t>
            </a:r>
            <a:r>
              <a:rPr lang="en-US" altLang="en-US" dirty="0" smtClean="0"/>
              <a:t>of resources of each type that it may need</a:t>
            </a:r>
          </a:p>
          <a:p>
            <a:pPr algn="l" rtl="0"/>
            <a:r>
              <a:rPr lang="en-US" altLang="en-US" dirty="0" smtClean="0"/>
              <a:t>The </a:t>
            </a:r>
            <a:r>
              <a:rPr lang="en-US" altLang="en-US" dirty="0" smtClean="0">
                <a:solidFill>
                  <a:srgbClr val="0070C0"/>
                </a:solidFill>
              </a:rPr>
              <a:t>deadlock-avoidance algorithm </a:t>
            </a:r>
            <a:r>
              <a:rPr lang="en-US" altLang="en-US" dirty="0" smtClean="0"/>
              <a:t>dynamically examines the </a:t>
            </a:r>
            <a:r>
              <a:rPr lang="en-US" altLang="en-US" dirty="0" smtClean="0">
                <a:solidFill>
                  <a:srgbClr val="0070C0"/>
                </a:solidFill>
              </a:rPr>
              <a:t>resource-allocation state </a:t>
            </a:r>
            <a:r>
              <a:rPr lang="en-US" altLang="en-US" dirty="0" smtClean="0"/>
              <a:t>to ensure that there can never be a </a:t>
            </a:r>
            <a:r>
              <a:rPr lang="en-US" altLang="en-US" dirty="0" smtClean="0">
                <a:solidFill>
                  <a:srgbClr val="0070C0"/>
                </a:solidFill>
              </a:rPr>
              <a:t>circular-wait condition</a:t>
            </a:r>
          </a:p>
          <a:p>
            <a:pPr algn="l" rtl="0"/>
            <a:r>
              <a:rPr lang="en-US" altLang="en-US" dirty="0" smtClean="0"/>
              <a:t>Resource-allocation </a:t>
            </a:r>
            <a:r>
              <a:rPr lang="en-US" altLang="en-US" i="1" dirty="0" smtClean="0"/>
              <a:t>state</a:t>
            </a:r>
            <a:r>
              <a:rPr lang="en-US" altLang="en-US" dirty="0" smtClean="0"/>
              <a:t> is defined by: (a) the number of available resources (b) the number of allocated resources, and (c) the maximum demands of the processes</a:t>
            </a:r>
          </a:p>
        </p:txBody>
      </p:sp>
      <p:sp>
        <p:nvSpPr>
          <p:cNvPr id="20484" name="Text Box 4"/>
          <p:cNvSpPr txBox="1">
            <a:spLocks noChangeArrowheads="1"/>
          </p:cNvSpPr>
          <p:nvPr/>
        </p:nvSpPr>
        <p:spPr bwMode="auto">
          <a:xfrm>
            <a:off x="834624" y="806295"/>
            <a:ext cx="776922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r" rtl="1">
              <a:spcBef>
                <a:spcPct val="50000"/>
              </a:spcBef>
            </a:pPr>
            <a:r>
              <a:rPr lang="he-IL" altLang="en-US" sz="2800" dirty="0" smtClean="0">
                <a:latin typeface="Helvetica" pitchFamily="-84" charset="0"/>
              </a:rPr>
              <a:t>גישה שניה – שמירה על המערכת מפני כניסה למצב של </a:t>
            </a:r>
            <a:r>
              <a:rPr lang="en-US" altLang="en-US" sz="2800" dirty="0" smtClean="0">
                <a:latin typeface="Helvetica" pitchFamily="-84" charset="0"/>
              </a:rPr>
              <a:t>deadlock</a:t>
            </a:r>
            <a:r>
              <a:rPr lang="he-IL" altLang="en-US" sz="2800" dirty="0" smtClean="0">
                <a:latin typeface="Helvetica" pitchFamily="-84" charset="0"/>
              </a:rPr>
              <a:t> (לאורך פעולתה)</a:t>
            </a:r>
          </a:p>
          <a:p>
            <a:pPr algn="r" rtl="1">
              <a:spcBef>
                <a:spcPct val="50000"/>
              </a:spcBef>
            </a:pPr>
            <a:r>
              <a:rPr lang="he-IL" altLang="en-US" sz="2800" dirty="0" smtClean="0">
                <a:latin typeface="Helvetica" pitchFamily="-84" charset="0"/>
              </a:rPr>
              <a:t>מחייב שלמערכת מידע נוסף לגבי התהליכים שרצים</a:t>
            </a:r>
            <a:endParaRPr lang="en-US" altLang="en-US" sz="2800" dirty="0" smtClean="0">
              <a:latin typeface="Helvetica" pitchFamily="-84" charset="0"/>
            </a:endParaRPr>
          </a:p>
        </p:txBody>
      </p:sp>
    </p:spTree>
    <p:extLst>
      <p:ext uri="{BB962C8B-B14F-4D97-AF65-F5344CB8AC3E}">
        <p14:creationId xmlns:p14="http://schemas.microsoft.com/office/powerpoint/2010/main" val="4227100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altLang="en-US" dirty="0"/>
              <a:t>שמירה על </a:t>
            </a:r>
            <a:r>
              <a:rPr lang="en-US" altLang="en-US" dirty="0"/>
              <a:t>Safe State</a:t>
            </a:r>
            <a:endParaRPr lang="he-IL" dirty="0"/>
          </a:p>
        </p:txBody>
      </p:sp>
      <p:sp>
        <p:nvSpPr>
          <p:cNvPr id="3" name="Content Placeholder 2"/>
          <p:cNvSpPr>
            <a:spLocks noGrp="1"/>
          </p:cNvSpPr>
          <p:nvPr>
            <p:ph idx="1"/>
          </p:nvPr>
        </p:nvSpPr>
        <p:spPr>
          <a:xfrm>
            <a:off x="247649" y="2022012"/>
            <a:ext cx="8582025" cy="4351338"/>
          </a:xfrm>
        </p:spPr>
        <p:txBody>
          <a:bodyPr>
            <a:noAutofit/>
          </a:bodyPr>
          <a:lstStyle/>
          <a:p>
            <a:pPr algn="l" rtl="0"/>
            <a:r>
              <a:rPr lang="en-US" altLang="en-US" sz="2400" dirty="0"/>
              <a:t>When a process requests an available resource, system must decide if immediate allocation leaves the system in a safe state</a:t>
            </a:r>
          </a:p>
          <a:p>
            <a:pPr algn="l" rtl="0"/>
            <a:r>
              <a:rPr lang="en-US" altLang="en-US" sz="2400" dirty="0"/>
              <a:t>System is in </a:t>
            </a:r>
            <a:r>
              <a:rPr lang="en-US" altLang="en-US" sz="2400" b="1" dirty="0">
                <a:solidFill>
                  <a:srgbClr val="3366FF"/>
                </a:solidFill>
              </a:rPr>
              <a:t>safe state</a:t>
            </a:r>
            <a:r>
              <a:rPr lang="en-US" altLang="en-US" sz="2400" dirty="0">
                <a:solidFill>
                  <a:srgbClr val="3366FF"/>
                </a:solidFill>
              </a:rPr>
              <a:t> </a:t>
            </a:r>
            <a:r>
              <a:rPr lang="en-US" altLang="en-US" sz="2400" dirty="0"/>
              <a:t>if there exists a sequence &lt;</a:t>
            </a:r>
            <a:r>
              <a:rPr lang="en-US" altLang="en-US" sz="2400" i="1" dirty="0"/>
              <a:t>P</a:t>
            </a:r>
            <a:r>
              <a:rPr lang="en-US" altLang="en-US" sz="2400" i="1" baseline="-25000" dirty="0"/>
              <a:t>1</a:t>
            </a:r>
            <a:r>
              <a:rPr lang="en-US" altLang="en-US" sz="2400" i="1" dirty="0"/>
              <a:t>, P</a:t>
            </a:r>
            <a:r>
              <a:rPr lang="en-US" altLang="en-US" sz="2400" i="1" baseline="-25000" dirty="0"/>
              <a:t>2</a:t>
            </a:r>
            <a:r>
              <a:rPr lang="en-US" altLang="en-US" sz="2400" i="1" dirty="0"/>
              <a:t>, …, </a:t>
            </a:r>
            <a:r>
              <a:rPr lang="en-US" altLang="en-US" sz="2400" i="1" dirty="0" err="1"/>
              <a:t>P</a:t>
            </a:r>
            <a:r>
              <a:rPr lang="en-US" altLang="en-US" sz="2400" i="1" baseline="-25000" dirty="0" err="1"/>
              <a:t>n</a:t>
            </a:r>
            <a:r>
              <a:rPr lang="en-US" altLang="en-US" sz="2400" dirty="0"/>
              <a:t>&gt; of ALL the  processes  in the systems such that  for each P</a:t>
            </a:r>
            <a:r>
              <a:rPr lang="en-US" altLang="en-US" sz="2400" baseline="-25000" dirty="0"/>
              <a:t>i</a:t>
            </a:r>
            <a:r>
              <a:rPr lang="en-US" altLang="en-US" sz="2400" dirty="0"/>
              <a:t>, the resources that P</a:t>
            </a:r>
            <a:r>
              <a:rPr lang="en-US" altLang="en-US" sz="2400" baseline="-25000" dirty="0"/>
              <a:t>i </a:t>
            </a:r>
            <a:r>
              <a:rPr lang="en-US" altLang="en-US" sz="2400" dirty="0"/>
              <a:t>can still request can be satisfied by currently available resources + resources held by all the </a:t>
            </a:r>
            <a:r>
              <a:rPr lang="en-US" altLang="en-US" sz="2400" i="1" dirty="0" err="1"/>
              <a:t>P</a:t>
            </a:r>
            <a:r>
              <a:rPr lang="en-US" altLang="en-US" sz="2400" i="1" baseline="-25000" dirty="0" err="1"/>
              <a:t>j</a:t>
            </a:r>
            <a:r>
              <a:rPr lang="en-US" altLang="en-US" sz="2400" dirty="0"/>
              <a:t>, with</a:t>
            </a:r>
            <a:r>
              <a:rPr lang="en-US" altLang="en-US" sz="2400" i="1" dirty="0"/>
              <a:t> j </a:t>
            </a:r>
            <a:r>
              <a:rPr lang="en-US" altLang="en-US" sz="2400" dirty="0"/>
              <a:t>&lt; </a:t>
            </a:r>
            <a:r>
              <a:rPr lang="en-US" altLang="en-US" sz="2400" i="1" dirty="0"/>
              <a:t>I</a:t>
            </a:r>
            <a:endParaRPr lang="en-US" altLang="en-US" sz="2400" dirty="0"/>
          </a:p>
          <a:p>
            <a:pPr algn="l" rtl="0"/>
            <a:r>
              <a:rPr lang="en-US" altLang="en-US" sz="2400" dirty="0"/>
              <a:t>That is:</a:t>
            </a:r>
          </a:p>
          <a:p>
            <a:pPr lvl="1" algn="l" rtl="0"/>
            <a:r>
              <a:rPr lang="en-US" altLang="en-US" dirty="0"/>
              <a:t>If P</a:t>
            </a:r>
            <a:r>
              <a:rPr lang="en-US" altLang="en-US" baseline="-25000" dirty="0"/>
              <a:t>i</a:t>
            </a:r>
            <a:r>
              <a:rPr lang="en-US" altLang="en-US" dirty="0"/>
              <a:t> resource needs are not immediately available, then </a:t>
            </a:r>
            <a:r>
              <a:rPr lang="en-US" altLang="en-US" i="1" dirty="0"/>
              <a:t>P</a:t>
            </a:r>
            <a:r>
              <a:rPr lang="en-US" altLang="en-US" i="1" baseline="-25000" dirty="0"/>
              <a:t>i</a:t>
            </a:r>
            <a:r>
              <a:rPr lang="en-US" altLang="en-US" dirty="0"/>
              <a:t> can wait until all </a:t>
            </a:r>
            <a:r>
              <a:rPr lang="en-US" altLang="en-US" i="1" dirty="0" err="1"/>
              <a:t>P</a:t>
            </a:r>
            <a:r>
              <a:rPr lang="en-US" altLang="en-US" i="1" baseline="-25000" dirty="0" err="1"/>
              <a:t>j</a:t>
            </a:r>
            <a:r>
              <a:rPr lang="en-US" altLang="en-US" i="1" dirty="0"/>
              <a:t> </a:t>
            </a:r>
            <a:r>
              <a:rPr lang="en-US" altLang="en-US" dirty="0"/>
              <a:t>have finished</a:t>
            </a:r>
          </a:p>
          <a:p>
            <a:pPr lvl="1" algn="l" rtl="0"/>
            <a:r>
              <a:rPr lang="en-US" altLang="en-US" dirty="0"/>
              <a:t>When </a:t>
            </a:r>
            <a:r>
              <a:rPr lang="en-US" altLang="en-US" i="1" dirty="0" err="1"/>
              <a:t>P</a:t>
            </a:r>
            <a:r>
              <a:rPr lang="en-US" altLang="en-US" i="1" baseline="-25000" dirty="0" err="1"/>
              <a:t>j</a:t>
            </a:r>
            <a:r>
              <a:rPr lang="en-US" altLang="en-US" dirty="0"/>
              <a:t> is finished, </a:t>
            </a:r>
            <a:r>
              <a:rPr lang="en-US" altLang="en-US" i="1" dirty="0"/>
              <a:t>P</a:t>
            </a:r>
            <a:r>
              <a:rPr lang="en-US" altLang="en-US" i="1" baseline="-25000" dirty="0"/>
              <a:t>i</a:t>
            </a:r>
            <a:r>
              <a:rPr lang="en-US" altLang="en-US" dirty="0"/>
              <a:t> can obtain needed resources, execute, return allocated resources, and terminate</a:t>
            </a:r>
          </a:p>
          <a:p>
            <a:pPr lvl="1" algn="l" rtl="0"/>
            <a:r>
              <a:rPr lang="en-US" altLang="en-US" dirty="0"/>
              <a:t>When </a:t>
            </a:r>
            <a:r>
              <a:rPr lang="en-US" altLang="en-US" i="1" dirty="0"/>
              <a:t>P</a:t>
            </a:r>
            <a:r>
              <a:rPr lang="en-US" altLang="en-US" i="1" baseline="-25000" dirty="0"/>
              <a:t>i</a:t>
            </a:r>
            <a:r>
              <a:rPr lang="en-US" altLang="en-US" dirty="0"/>
              <a:t> terminates, </a:t>
            </a:r>
            <a:r>
              <a:rPr lang="en-US" altLang="en-US" i="1" dirty="0"/>
              <a:t>P</a:t>
            </a:r>
            <a:r>
              <a:rPr lang="en-US" altLang="en-US" i="1" baseline="-25000" dirty="0"/>
              <a:t>i </a:t>
            </a:r>
            <a:r>
              <a:rPr lang="en-US" altLang="en-US" baseline="-25000" dirty="0"/>
              <a:t>+1</a:t>
            </a:r>
            <a:r>
              <a:rPr lang="en-US" altLang="en-US" dirty="0"/>
              <a:t> can obtain its needed resources, and so on </a:t>
            </a:r>
          </a:p>
          <a:p>
            <a:pPr algn="l" rtl="0"/>
            <a:endParaRPr lang="he-IL" sz="3200" dirty="0"/>
          </a:p>
        </p:txBody>
      </p:sp>
      <p:sp>
        <p:nvSpPr>
          <p:cNvPr id="4" name="Text Box 4"/>
          <p:cNvSpPr txBox="1">
            <a:spLocks noChangeArrowheads="1"/>
          </p:cNvSpPr>
          <p:nvPr/>
        </p:nvSpPr>
        <p:spPr bwMode="auto">
          <a:xfrm>
            <a:off x="85725" y="1459856"/>
            <a:ext cx="8603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r" rtl="1">
              <a:spcBef>
                <a:spcPct val="50000"/>
              </a:spcBef>
            </a:pPr>
            <a:r>
              <a:rPr lang="he-IL" altLang="en-US" sz="2400" dirty="0" smtClean="0">
                <a:latin typeface="Helvetica" pitchFamily="-84" charset="0"/>
              </a:rPr>
              <a:t>נרצה לשמור את ה- </a:t>
            </a:r>
            <a:r>
              <a:rPr lang="en-US" altLang="en-US" sz="2400" dirty="0" smtClean="0">
                <a:latin typeface="Helvetica" pitchFamily="-84" charset="0"/>
              </a:rPr>
              <a:t>resource allocation state</a:t>
            </a:r>
            <a:r>
              <a:rPr lang="he-IL" altLang="en-US" sz="2400" dirty="0" smtClean="0">
                <a:latin typeface="Helvetica" pitchFamily="-84" charset="0"/>
              </a:rPr>
              <a:t> תמיד ב- </a:t>
            </a:r>
            <a:r>
              <a:rPr lang="en-US" altLang="en-US" sz="2400" dirty="0" smtClean="0">
                <a:latin typeface="Helvetica" pitchFamily="-84" charset="0"/>
              </a:rPr>
              <a:t>safe state</a:t>
            </a:r>
            <a:r>
              <a:rPr lang="he-IL" altLang="en-US" sz="2400" dirty="0" smtClean="0">
                <a:latin typeface="Helvetica" pitchFamily="-84" charset="0"/>
              </a:rPr>
              <a:t> </a:t>
            </a:r>
            <a:endParaRPr lang="en-US" altLang="en-US" sz="2400" dirty="0" smtClean="0">
              <a:latin typeface="Helvetica" pitchFamily="-84" charset="0"/>
            </a:endParaRPr>
          </a:p>
        </p:txBody>
      </p:sp>
    </p:spTree>
    <p:extLst>
      <p:ext uri="{BB962C8B-B14F-4D97-AF65-F5344CB8AC3E}">
        <p14:creationId xmlns:p14="http://schemas.microsoft.com/office/powerpoint/2010/main" val="2623361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Example</a:t>
            </a:r>
          </a:p>
        </p:txBody>
      </p:sp>
      <p:sp>
        <p:nvSpPr>
          <p:cNvPr id="25603" name="Rectangle 3"/>
          <p:cNvSpPr>
            <a:spLocks noGrp="1" noChangeArrowheads="1"/>
          </p:cNvSpPr>
          <p:nvPr>
            <p:ph type="body" idx="1"/>
          </p:nvPr>
        </p:nvSpPr>
        <p:spPr/>
        <p:txBody>
          <a:bodyPr>
            <a:normAutofit fontScale="77500" lnSpcReduction="20000"/>
          </a:bodyPr>
          <a:lstStyle/>
          <a:p>
            <a:pPr algn="l" rtl="0">
              <a:tabLst>
                <a:tab pos="1371600" algn="l"/>
                <a:tab pos="2395538" algn="ctr"/>
                <a:tab pos="3594100" algn="ctr"/>
                <a:tab pos="4805363" algn="ctr"/>
              </a:tabLst>
            </a:pPr>
            <a:r>
              <a:rPr lang="en-US" altLang="en-US" dirty="0" smtClean="0"/>
              <a:t>Assume 12 units available:</a:t>
            </a:r>
          </a:p>
          <a:p>
            <a:pPr algn="l" rtl="0">
              <a:buFont typeface="Monotype Sorts"/>
              <a:buNone/>
              <a:tabLst>
                <a:tab pos="1371600" algn="l"/>
                <a:tab pos="2395538" algn="ctr"/>
                <a:tab pos="3594100" algn="ctr"/>
                <a:tab pos="4805363" algn="ctr"/>
              </a:tabLst>
            </a:pPr>
            <a:r>
              <a:rPr lang="en-US" altLang="en-US" dirty="0" smtClean="0"/>
              <a:t>			</a:t>
            </a:r>
            <a:r>
              <a:rPr lang="en-US" altLang="en-US" u="sng" dirty="0" smtClean="0"/>
              <a:t>Maximum Needs</a:t>
            </a:r>
            <a:r>
              <a:rPr lang="en-US" altLang="en-US" i="1" dirty="0" smtClean="0"/>
              <a:t>		</a:t>
            </a:r>
            <a:r>
              <a:rPr lang="en-US" altLang="en-US" i="1" u="sng" dirty="0" smtClean="0"/>
              <a:t>Current Needs</a:t>
            </a:r>
            <a:endParaRPr lang="en-US" altLang="en-US" i="1" dirty="0" smtClean="0"/>
          </a:p>
          <a:p>
            <a:pPr algn="l" rtl="0">
              <a:buFont typeface="Monotype Sorts"/>
              <a:buNone/>
              <a:tabLst>
                <a:tab pos="1371600" algn="l"/>
                <a:tab pos="2395538" algn="ctr"/>
                <a:tab pos="3594100" algn="ctr"/>
                <a:tab pos="4805363" algn="ctr"/>
              </a:tabLst>
            </a:pPr>
            <a:r>
              <a:rPr lang="en-US" altLang="en-US" i="1" dirty="0" smtClean="0"/>
              <a:t>		P</a:t>
            </a:r>
            <a:r>
              <a:rPr lang="en-US" altLang="en-US" baseline="-25000" dirty="0" smtClean="0"/>
              <a:t>0	</a:t>
            </a:r>
            <a:r>
              <a:rPr lang="en-US" altLang="en-US" dirty="0" smtClean="0"/>
              <a:t>10		5</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1	</a:t>
            </a:r>
            <a:r>
              <a:rPr lang="en-US" altLang="en-US" dirty="0" smtClean="0"/>
              <a:t>4 		2</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2</a:t>
            </a:r>
            <a:r>
              <a:rPr lang="en-US" altLang="en-US" dirty="0" smtClean="0"/>
              <a:t>	9		2</a:t>
            </a:r>
          </a:p>
          <a:p>
            <a:pPr algn="l" rtl="0">
              <a:tabLst>
                <a:tab pos="1371600" algn="l"/>
                <a:tab pos="2395538" algn="ctr"/>
                <a:tab pos="3594100" algn="ctr"/>
                <a:tab pos="4805363" algn="ctr"/>
              </a:tabLst>
            </a:pPr>
            <a:r>
              <a:rPr lang="en-US" altLang="en-US" dirty="0" smtClean="0"/>
              <a:t>Assume </a:t>
            </a:r>
            <a:r>
              <a:rPr lang="en-US" altLang="en-US" i="1" dirty="0" smtClean="0"/>
              <a:t>P</a:t>
            </a:r>
            <a:r>
              <a:rPr lang="en-US" altLang="en-US" baseline="-25000" dirty="0" smtClean="0"/>
              <a:t>2</a:t>
            </a:r>
            <a:r>
              <a:rPr lang="en-US" altLang="en-US" dirty="0" smtClean="0"/>
              <a:t> was allocated an additional unit:</a:t>
            </a:r>
          </a:p>
          <a:p>
            <a:pPr algn="l" rtl="0">
              <a:buFont typeface="Monotype Sorts"/>
              <a:buNone/>
              <a:tabLst>
                <a:tab pos="1371600" algn="l"/>
                <a:tab pos="2395538" algn="ctr"/>
                <a:tab pos="3594100" algn="ctr"/>
                <a:tab pos="4805363" algn="ctr"/>
              </a:tabLst>
            </a:pPr>
            <a:r>
              <a:rPr lang="en-US" altLang="en-US" dirty="0" smtClean="0"/>
              <a:t>			</a:t>
            </a:r>
            <a:r>
              <a:rPr lang="en-US" altLang="en-US" u="sng" dirty="0" smtClean="0"/>
              <a:t>Maximum Needs</a:t>
            </a:r>
            <a:r>
              <a:rPr lang="en-US" altLang="en-US" i="1" dirty="0" smtClean="0"/>
              <a:t>		</a:t>
            </a:r>
            <a:r>
              <a:rPr lang="en-US" altLang="en-US" i="1" u="sng" dirty="0" smtClean="0"/>
              <a:t>Current Needs</a:t>
            </a:r>
            <a:endParaRPr lang="en-US" altLang="en-US" i="1" dirty="0" smtClean="0"/>
          </a:p>
          <a:p>
            <a:pPr algn="l" rtl="0">
              <a:buFont typeface="Monotype Sorts"/>
              <a:buNone/>
              <a:tabLst>
                <a:tab pos="1371600" algn="l"/>
                <a:tab pos="2395538" algn="ctr"/>
                <a:tab pos="3594100" algn="ctr"/>
                <a:tab pos="4805363" algn="ctr"/>
              </a:tabLst>
            </a:pPr>
            <a:r>
              <a:rPr lang="en-US" altLang="en-US" i="1" dirty="0" smtClean="0"/>
              <a:t>		P</a:t>
            </a:r>
            <a:r>
              <a:rPr lang="en-US" altLang="en-US" baseline="-25000" dirty="0" smtClean="0"/>
              <a:t>0	</a:t>
            </a:r>
            <a:r>
              <a:rPr lang="en-US" altLang="en-US" dirty="0" smtClean="0"/>
              <a:t>10		5</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1	</a:t>
            </a:r>
            <a:r>
              <a:rPr lang="en-US" altLang="en-US" dirty="0" smtClean="0"/>
              <a:t>4 		2</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2</a:t>
            </a:r>
            <a:r>
              <a:rPr lang="en-US" altLang="en-US" dirty="0" smtClean="0"/>
              <a:t>	9		3</a:t>
            </a:r>
          </a:p>
          <a:p>
            <a:pPr algn="l" rtl="0">
              <a:buFont typeface="Monotype Sorts"/>
              <a:buNone/>
              <a:tabLst>
                <a:tab pos="1371600" algn="l"/>
                <a:tab pos="2395538" algn="ctr"/>
                <a:tab pos="3594100" algn="ctr"/>
                <a:tab pos="4805363" algn="ctr"/>
              </a:tabLst>
            </a:pPr>
            <a:r>
              <a:rPr lang="en-US" altLang="en-US" dirty="0" smtClean="0"/>
              <a:t>	</a:t>
            </a:r>
          </a:p>
          <a:p>
            <a:pPr algn="l" rtl="0">
              <a:buFont typeface="Monotype Sorts"/>
              <a:buNone/>
              <a:tabLst>
                <a:tab pos="1371600" algn="l"/>
                <a:tab pos="2395538" algn="ctr"/>
                <a:tab pos="3594100" algn="ctr"/>
                <a:tab pos="4805363" algn="ctr"/>
              </a:tabLst>
            </a:pPr>
            <a:r>
              <a:rPr lang="en-US" altLang="en-US" dirty="0" smtClean="0"/>
              <a:t>	not in safe state anymore…</a:t>
            </a:r>
          </a:p>
        </p:txBody>
      </p:sp>
      <p:sp>
        <p:nvSpPr>
          <p:cNvPr id="25604" name="Freeform 4"/>
          <p:cNvSpPr>
            <a:spLocks noChangeArrowheads="1"/>
          </p:cNvSpPr>
          <p:nvPr/>
        </p:nvSpPr>
        <p:spPr bwMode="auto">
          <a:xfrm>
            <a:off x="1766888" y="2657475"/>
            <a:ext cx="269875" cy="388938"/>
          </a:xfrm>
          <a:custGeom>
            <a:avLst/>
            <a:gdLst>
              <a:gd name="T0" fmla="*/ 238914 w 271305"/>
              <a:gd name="T1" fmla="*/ 375207 h 390211"/>
              <a:gd name="T2" fmla="*/ 3143 w 271305"/>
              <a:gd name="T3" fmla="*/ 268925 h 390211"/>
              <a:gd name="T4" fmla="*/ 220054 w 271305"/>
              <a:gd name="T5" fmla="*/ 37038 h 390211"/>
              <a:gd name="T6" fmla="*/ 210623 w 271305"/>
              <a:gd name="T7" fmla="*/ 46701 h 390211"/>
              <a:gd name="T8" fmla="*/ 0 60000 65536"/>
              <a:gd name="T9" fmla="*/ 0 60000 65536"/>
              <a:gd name="T10" fmla="*/ 0 60000 65536"/>
              <a:gd name="T11" fmla="*/ 0 60000 65536"/>
              <a:gd name="T12" fmla="*/ 0 w 271305"/>
              <a:gd name="T13" fmla="*/ 0 h 390211"/>
              <a:gd name="T14" fmla="*/ 271305 w 271305"/>
              <a:gd name="T15" fmla="*/ 390211 h 390211"/>
            </a:gdLst>
            <a:ahLst/>
            <a:cxnLst>
              <a:cxn ang="T8">
                <a:pos x="T0" y="T1"/>
              </a:cxn>
              <a:cxn ang="T9">
                <a:pos x="T2" y="T3"/>
              </a:cxn>
              <a:cxn ang="T10">
                <a:pos x="T4" y="T5"/>
              </a:cxn>
              <a:cxn ang="T11">
                <a:pos x="T6" y="T7"/>
              </a:cxn>
            </a:cxnLst>
            <a:rect l="T12" t="T13" r="T14" b="T15"/>
            <a:pathLst>
              <a:path w="271305" h="390211">
                <a:moveTo>
                  <a:pt x="254558" y="390211"/>
                </a:moveTo>
                <a:cubicBezTo>
                  <a:pt x="130628" y="364252"/>
                  <a:pt x="6698" y="338294"/>
                  <a:pt x="3349" y="279679"/>
                </a:cubicBezTo>
                <a:cubicBezTo>
                  <a:pt x="0" y="221064"/>
                  <a:pt x="197617" y="77038"/>
                  <a:pt x="234461" y="38519"/>
                </a:cubicBezTo>
                <a:cubicBezTo>
                  <a:pt x="271305" y="0"/>
                  <a:pt x="264607" y="58615"/>
                  <a:pt x="224413" y="48567"/>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5605" name="Freeform 6"/>
          <p:cNvSpPr>
            <a:spLocks noChangeArrowheads="1"/>
          </p:cNvSpPr>
          <p:nvPr/>
        </p:nvSpPr>
        <p:spPr bwMode="auto">
          <a:xfrm>
            <a:off x="1119188" y="2635250"/>
            <a:ext cx="981075" cy="823913"/>
          </a:xfrm>
          <a:custGeom>
            <a:avLst/>
            <a:gdLst>
              <a:gd name="T0" fmla="*/ 877529 w 981389"/>
              <a:gd name="T1" fmla="*/ 0 h 823964"/>
              <a:gd name="T2" fmla="*/ 16687 w 981389"/>
              <a:gd name="T3" fmla="*/ 331350 h 823964"/>
              <a:gd name="T4" fmla="*/ 977628 w 981389"/>
              <a:gd name="T5" fmla="*/ 823352 h 823964"/>
              <a:gd name="T6" fmla="*/ 0 60000 65536"/>
              <a:gd name="T7" fmla="*/ 0 60000 65536"/>
              <a:gd name="T8" fmla="*/ 0 60000 65536"/>
              <a:gd name="T9" fmla="*/ 0 w 981389"/>
              <a:gd name="T10" fmla="*/ 0 h 823964"/>
              <a:gd name="T11" fmla="*/ 981389 w 981389"/>
              <a:gd name="T12" fmla="*/ 823964 h 823964"/>
            </a:gdLst>
            <a:ahLst/>
            <a:cxnLst>
              <a:cxn ang="T6">
                <a:pos x="T0" y="T1"/>
              </a:cxn>
              <a:cxn ang="T7">
                <a:pos x="T2" y="T3"/>
              </a:cxn>
              <a:cxn ang="T8">
                <a:pos x="T4" y="T5"/>
              </a:cxn>
            </a:cxnLst>
            <a:rect l="T9" t="T10" r="T11" b="T12"/>
            <a:pathLst>
              <a:path w="981389" h="823964">
                <a:moveTo>
                  <a:pt x="880905" y="0"/>
                </a:moveTo>
                <a:cubicBezTo>
                  <a:pt x="440452" y="97134"/>
                  <a:pt x="0" y="194268"/>
                  <a:pt x="16747" y="331595"/>
                </a:cubicBezTo>
                <a:cubicBezTo>
                  <a:pt x="33494" y="468922"/>
                  <a:pt x="867508" y="772048"/>
                  <a:pt x="981389" y="823964"/>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 name="Oval 1"/>
          <p:cNvSpPr/>
          <p:nvPr/>
        </p:nvSpPr>
        <p:spPr>
          <a:xfrm>
            <a:off x="5345723" y="5052646"/>
            <a:ext cx="339969" cy="339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777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576263"/>
          </a:xfrm>
        </p:spPr>
        <p:txBody>
          <a:bodyPr>
            <a:normAutofit fontScale="90000"/>
          </a:bodyPr>
          <a:lstStyle/>
          <a:p>
            <a:pPr algn="ctr" rtl="0" eaLnBrk="1" hangingPunct="1"/>
            <a:r>
              <a:rPr lang="en-US" altLang="en-US" dirty="0" smtClean="0"/>
              <a:t>Basic Facts</a:t>
            </a:r>
          </a:p>
        </p:txBody>
      </p:sp>
      <p:sp>
        <p:nvSpPr>
          <p:cNvPr id="22531" name="Rectangle 3"/>
          <p:cNvSpPr>
            <a:spLocks noGrp="1" noChangeArrowheads="1"/>
          </p:cNvSpPr>
          <p:nvPr>
            <p:ph type="body" idx="1"/>
          </p:nvPr>
        </p:nvSpPr>
        <p:spPr>
          <a:xfrm>
            <a:off x="922337" y="1190625"/>
            <a:ext cx="7858106" cy="4414838"/>
          </a:xfrm>
        </p:spPr>
        <p:txBody>
          <a:bodyPr/>
          <a:lstStyle/>
          <a:p>
            <a:pPr algn="l" rtl="0"/>
            <a:r>
              <a:rPr lang="en-US" altLang="en-US" sz="2400" dirty="0" smtClean="0"/>
              <a:t>If a system is in safe state </a:t>
            </a:r>
            <a:r>
              <a:rPr lang="en-US" altLang="en-US" sz="2400" dirty="0" smtClean="0">
                <a:sym typeface="Symbol" pitchFamily="18" charset="2"/>
              </a:rPr>
              <a:t> no deadlocks</a:t>
            </a:r>
            <a:br>
              <a:rPr lang="en-US" altLang="en-US" sz="2400" dirty="0" smtClean="0">
                <a:sym typeface="Symbol" pitchFamily="18" charset="2"/>
              </a:rPr>
            </a:br>
            <a:endParaRPr lang="en-US" altLang="en-US" sz="2400" dirty="0" smtClean="0">
              <a:sym typeface="Symbol" pitchFamily="18" charset="2"/>
            </a:endParaRPr>
          </a:p>
          <a:p>
            <a:pPr algn="l" rtl="0"/>
            <a:r>
              <a:rPr lang="en-US" altLang="en-US" sz="2400" dirty="0" smtClean="0">
                <a:sym typeface="Symbol" pitchFamily="18" charset="2"/>
              </a:rPr>
              <a:t>If a system is in unsafe state  possibility of deadlock</a:t>
            </a:r>
            <a:br>
              <a:rPr lang="en-US" altLang="en-US" sz="2400" dirty="0" smtClean="0">
                <a:sym typeface="Symbol" pitchFamily="18" charset="2"/>
              </a:rPr>
            </a:br>
            <a:endParaRPr lang="en-US" altLang="en-US" sz="2400" dirty="0" smtClean="0">
              <a:sym typeface="Symbol" pitchFamily="18" charset="2"/>
            </a:endParaRPr>
          </a:p>
          <a:p>
            <a:pPr algn="l" rtl="0"/>
            <a:r>
              <a:rPr lang="en-US" altLang="en-US" sz="2400" dirty="0" smtClean="0">
                <a:sym typeface="Symbol" pitchFamily="18" charset="2"/>
              </a:rPr>
              <a:t>Avoidance  ensure that a system will never enter an unsafe state.</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3437" t="1572" r="13683" b="2194"/>
          <a:stretch>
            <a:fillRect/>
          </a:stretch>
        </p:blipFill>
        <p:spPr bwMode="auto">
          <a:xfrm>
            <a:off x="3382772" y="3647159"/>
            <a:ext cx="3040062" cy="301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684044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Example</a:t>
            </a:r>
          </a:p>
        </p:txBody>
      </p:sp>
      <p:sp>
        <p:nvSpPr>
          <p:cNvPr id="27651" name="Rectangle 3"/>
          <p:cNvSpPr>
            <a:spLocks noGrp="1" noChangeArrowheads="1"/>
          </p:cNvSpPr>
          <p:nvPr>
            <p:ph type="body" idx="1"/>
          </p:nvPr>
        </p:nvSpPr>
        <p:spPr/>
        <p:txBody>
          <a:bodyPr/>
          <a:lstStyle/>
          <a:p>
            <a:pPr algn="l" rtl="0">
              <a:tabLst>
                <a:tab pos="1371600" algn="l"/>
                <a:tab pos="2395538" algn="ctr"/>
                <a:tab pos="3594100" algn="ctr"/>
                <a:tab pos="4805363" algn="ctr"/>
              </a:tabLst>
            </a:pPr>
            <a:r>
              <a:rPr lang="en-US" altLang="en-US" dirty="0" smtClean="0"/>
              <a:t>Unsafe state but still no deadlock:</a:t>
            </a:r>
          </a:p>
          <a:p>
            <a:pPr algn="l" rtl="0">
              <a:buFont typeface="Monotype Sorts"/>
              <a:buNone/>
              <a:tabLst>
                <a:tab pos="1371600" algn="l"/>
                <a:tab pos="2395538" algn="ctr"/>
                <a:tab pos="3594100" algn="ctr"/>
                <a:tab pos="4667250" algn="l"/>
                <a:tab pos="4805363" algn="ctr"/>
              </a:tabLst>
            </a:pPr>
            <a:r>
              <a:rPr lang="en-US" altLang="en-US" dirty="0" smtClean="0"/>
              <a:t>			</a:t>
            </a:r>
            <a:r>
              <a:rPr lang="en-US" altLang="en-US" u="sng" dirty="0" smtClean="0"/>
              <a:t>Maximum Needs</a:t>
            </a:r>
            <a:r>
              <a:rPr lang="en-US" altLang="en-US" i="1" dirty="0" smtClean="0"/>
              <a:t>		</a:t>
            </a:r>
            <a:r>
              <a:rPr lang="en-US" altLang="en-US" i="1" u="sng" dirty="0" smtClean="0"/>
              <a:t>Current Needs</a:t>
            </a:r>
            <a:endParaRPr lang="en-US" altLang="en-US" i="1" dirty="0" smtClean="0"/>
          </a:p>
          <a:p>
            <a:pPr algn="l" rtl="0">
              <a:buFont typeface="Monotype Sorts"/>
              <a:buNone/>
              <a:tabLst>
                <a:tab pos="628650" algn="l"/>
                <a:tab pos="2395538" algn="ctr"/>
                <a:tab pos="3594100" algn="ctr"/>
                <a:tab pos="5743575" algn="ctr"/>
              </a:tabLst>
            </a:pPr>
            <a:r>
              <a:rPr lang="en-US" altLang="en-US" i="1" dirty="0" smtClean="0"/>
              <a:t>		P</a:t>
            </a:r>
            <a:r>
              <a:rPr lang="en-US" altLang="en-US" baseline="-25000" dirty="0" smtClean="0"/>
              <a:t>0	</a:t>
            </a:r>
            <a:r>
              <a:rPr lang="en-US" altLang="en-US" dirty="0" smtClean="0"/>
              <a:t>10		5</a:t>
            </a:r>
          </a:p>
          <a:p>
            <a:pPr algn="l" rtl="0">
              <a:buFont typeface="Monotype Sorts"/>
              <a:buNone/>
              <a:tabLst>
                <a:tab pos="628650" algn="l"/>
                <a:tab pos="2395538" algn="ctr"/>
                <a:tab pos="3594100" algn="ctr"/>
                <a:tab pos="5743575" algn="ctr"/>
              </a:tabLst>
            </a:pPr>
            <a:r>
              <a:rPr lang="en-US" altLang="en-US" dirty="0" smtClean="0"/>
              <a:t>		 </a:t>
            </a:r>
            <a:r>
              <a:rPr lang="en-US" altLang="en-US" i="1" dirty="0" smtClean="0"/>
              <a:t>P</a:t>
            </a:r>
            <a:r>
              <a:rPr lang="en-US" altLang="en-US" baseline="-25000" dirty="0" smtClean="0"/>
              <a:t>1	</a:t>
            </a:r>
            <a:r>
              <a:rPr lang="en-US" altLang="en-US" dirty="0" smtClean="0"/>
              <a:t>4 		2</a:t>
            </a:r>
          </a:p>
          <a:p>
            <a:pPr algn="l" rtl="0">
              <a:buFont typeface="Monotype Sorts"/>
              <a:buNone/>
              <a:tabLst>
                <a:tab pos="628650" algn="l"/>
                <a:tab pos="2395538" algn="ctr"/>
                <a:tab pos="3594100" algn="ctr"/>
                <a:tab pos="5743575" algn="ctr"/>
              </a:tabLst>
            </a:pPr>
            <a:r>
              <a:rPr lang="en-US" altLang="en-US" dirty="0" smtClean="0"/>
              <a:t>		 </a:t>
            </a:r>
            <a:r>
              <a:rPr lang="en-US" altLang="en-US" i="1" dirty="0" smtClean="0"/>
              <a:t>P</a:t>
            </a:r>
            <a:r>
              <a:rPr lang="en-US" altLang="en-US" baseline="-25000" dirty="0" smtClean="0"/>
              <a:t>2</a:t>
            </a:r>
            <a:r>
              <a:rPr lang="en-US" altLang="en-US" dirty="0" smtClean="0"/>
              <a:t>	9		3</a:t>
            </a:r>
          </a:p>
          <a:p>
            <a:pPr algn="l" rtl="0">
              <a:buFont typeface="Monotype Sorts"/>
              <a:buNone/>
              <a:tabLst>
                <a:tab pos="628650" algn="l"/>
                <a:tab pos="2395538" algn="ctr"/>
                <a:tab pos="3594100" algn="ctr"/>
                <a:tab pos="5743575" algn="ctr"/>
              </a:tabLst>
            </a:pPr>
            <a:r>
              <a:rPr lang="en-US" altLang="en-US" dirty="0" smtClean="0"/>
              <a:t>	</a:t>
            </a:r>
          </a:p>
          <a:p>
            <a:pPr algn="l" rtl="0">
              <a:buFont typeface="Monotype Sorts"/>
              <a:buNone/>
              <a:tabLst>
                <a:tab pos="1371600" algn="l"/>
                <a:tab pos="2395538" algn="ctr"/>
                <a:tab pos="3594100" algn="ctr"/>
                <a:tab pos="4805363" algn="ctr"/>
              </a:tabLst>
            </a:pPr>
            <a:r>
              <a:rPr lang="en-US" altLang="en-US" dirty="0" smtClean="0"/>
              <a:t>Suppose process P2 release some resources. In this case, all processes can execute</a:t>
            </a:r>
          </a:p>
        </p:txBody>
      </p:sp>
    </p:spTree>
    <p:extLst>
      <p:ext uri="{BB962C8B-B14F-4D97-AF65-F5344CB8AC3E}">
        <p14:creationId xmlns:p14="http://schemas.microsoft.com/office/powerpoint/2010/main" val="2179258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1400" y="166688"/>
            <a:ext cx="7645400" cy="576262"/>
          </a:xfrm>
        </p:spPr>
        <p:txBody>
          <a:bodyPr>
            <a:normAutofit fontScale="90000"/>
          </a:bodyPr>
          <a:lstStyle/>
          <a:p>
            <a:pPr eaLnBrk="1" hangingPunct="1"/>
            <a:r>
              <a:rPr lang="en-US" altLang="en-US" smtClean="0"/>
              <a:t>Avoidance Algorithms</a:t>
            </a:r>
          </a:p>
        </p:txBody>
      </p:sp>
      <p:sp>
        <p:nvSpPr>
          <p:cNvPr id="24579" name="Rectangle 3"/>
          <p:cNvSpPr>
            <a:spLocks noGrp="1" noChangeArrowheads="1"/>
          </p:cNvSpPr>
          <p:nvPr>
            <p:ph type="body" idx="1"/>
          </p:nvPr>
        </p:nvSpPr>
        <p:spPr>
          <a:xfrm>
            <a:off x="496887" y="1171575"/>
            <a:ext cx="7780337" cy="4483100"/>
          </a:xfrm>
        </p:spPr>
        <p:txBody>
          <a:bodyPr>
            <a:normAutofit/>
          </a:bodyPr>
          <a:lstStyle/>
          <a:p>
            <a:pPr algn="l" rtl="0"/>
            <a:r>
              <a:rPr lang="en-US" altLang="en-US" sz="3600" dirty="0" smtClean="0"/>
              <a:t>Single instance of a resource type</a:t>
            </a:r>
          </a:p>
          <a:p>
            <a:pPr lvl="1" algn="l" rtl="0"/>
            <a:r>
              <a:rPr lang="en-US" altLang="en-US" sz="3600" dirty="0" smtClean="0"/>
              <a:t>Maintain a resource-allocation graph</a:t>
            </a:r>
          </a:p>
          <a:p>
            <a:pPr lvl="1" algn="l" rtl="0">
              <a:buFont typeface="Monotype Sorts" pitchFamily="-84" charset="2"/>
              <a:buNone/>
            </a:pPr>
            <a:endParaRPr lang="en-US" altLang="en-US" sz="3600" dirty="0" smtClean="0"/>
          </a:p>
          <a:p>
            <a:pPr algn="l" rtl="0"/>
            <a:r>
              <a:rPr lang="en-US" altLang="en-US" sz="3600" dirty="0" smtClean="0"/>
              <a:t>Multiple instances of a resource type</a:t>
            </a:r>
          </a:p>
          <a:p>
            <a:pPr lvl="1" algn="l" rtl="0"/>
            <a:r>
              <a:rPr lang="en-US" altLang="en-US" sz="3600" dirty="0" smtClean="0"/>
              <a:t> Use the banker</a:t>
            </a:r>
            <a:r>
              <a:rPr lang="ja-JP" altLang="en-US" sz="3600" dirty="0" smtClean="0"/>
              <a:t>’</a:t>
            </a:r>
            <a:r>
              <a:rPr lang="en-US" altLang="ja-JP" sz="3600" dirty="0" smtClean="0"/>
              <a:t>s algorithm</a:t>
            </a:r>
            <a:endParaRPr lang="en-US" altLang="en-US" sz="3600" dirty="0" smtClean="0"/>
          </a:p>
        </p:txBody>
      </p:sp>
    </p:spTree>
    <p:extLst>
      <p:ext uri="{BB962C8B-B14F-4D97-AF65-F5344CB8AC3E}">
        <p14:creationId xmlns:p14="http://schemas.microsoft.com/office/powerpoint/2010/main" val="2986053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23950" y="198438"/>
            <a:ext cx="7831138" cy="576262"/>
          </a:xfrm>
        </p:spPr>
        <p:txBody>
          <a:bodyPr>
            <a:normAutofit fontScale="90000"/>
          </a:bodyPr>
          <a:lstStyle/>
          <a:p>
            <a:pPr eaLnBrk="1" hangingPunct="1"/>
            <a:r>
              <a:rPr lang="en-US" altLang="en-US" smtClean="0"/>
              <a:t>Resource-Allocation Graph Scheme</a:t>
            </a:r>
          </a:p>
        </p:txBody>
      </p:sp>
      <p:sp>
        <p:nvSpPr>
          <p:cNvPr id="25603" name="Rectangle 3"/>
          <p:cNvSpPr>
            <a:spLocks noGrp="1" noChangeArrowheads="1"/>
          </p:cNvSpPr>
          <p:nvPr>
            <p:ph type="body" idx="1"/>
          </p:nvPr>
        </p:nvSpPr>
        <p:spPr>
          <a:xfrm>
            <a:off x="323850" y="1155700"/>
            <a:ext cx="8390492" cy="4483100"/>
          </a:xfrm>
        </p:spPr>
        <p:txBody>
          <a:bodyPr>
            <a:noAutofit/>
          </a:bodyPr>
          <a:lstStyle/>
          <a:p>
            <a:pPr algn="l" rtl="0"/>
            <a:r>
              <a:rPr lang="en-US" altLang="en-US" sz="3200" b="1" dirty="0" smtClean="0">
                <a:solidFill>
                  <a:srgbClr val="3366FF"/>
                </a:solidFill>
              </a:rPr>
              <a:t>Claim edge</a:t>
            </a:r>
            <a:r>
              <a:rPr lang="en-US" altLang="en-US" sz="3200" dirty="0" smtClean="0">
                <a:solidFill>
                  <a:srgbClr val="3366FF"/>
                </a:solidFill>
              </a:rPr>
              <a:t> </a:t>
            </a:r>
            <a:r>
              <a:rPr lang="en-US" altLang="en-US" sz="3200" i="1" dirty="0" smtClean="0"/>
              <a:t>P</a:t>
            </a:r>
            <a:r>
              <a:rPr lang="en-US" altLang="en-US" sz="3200" i="1" baseline="-25000" dirty="0" smtClean="0"/>
              <a:t>i</a:t>
            </a:r>
            <a:r>
              <a:rPr lang="en-US" altLang="en-US" sz="3200" dirty="0" smtClean="0"/>
              <a:t> </a:t>
            </a:r>
            <a:r>
              <a:rPr lang="en-US" altLang="en-US" sz="3200" dirty="0" smtClean="0">
                <a:sym typeface="Symbol" pitchFamily="18" charset="2"/>
              </a:rPr>
              <a:t> </a:t>
            </a:r>
            <a:r>
              <a:rPr lang="en-US" altLang="en-US" sz="3200" i="1" dirty="0" err="1" smtClean="0">
                <a:sym typeface="Symbol" pitchFamily="18" charset="2"/>
              </a:rPr>
              <a:t>R</a:t>
            </a:r>
            <a:r>
              <a:rPr lang="en-US" altLang="en-US" sz="3200" i="1" baseline="-25000" dirty="0" err="1" smtClean="0">
                <a:sym typeface="Symbol" pitchFamily="18" charset="2"/>
              </a:rPr>
              <a:t>j</a:t>
            </a:r>
            <a:r>
              <a:rPr lang="en-US" altLang="en-US" sz="3200" dirty="0" smtClean="0">
                <a:sym typeface="Symbol" pitchFamily="18" charset="2"/>
              </a:rPr>
              <a:t> indicated that process </a:t>
            </a:r>
            <a:r>
              <a:rPr lang="en-US" altLang="en-US" sz="3200" i="1" dirty="0" smtClean="0">
                <a:sym typeface="Symbol" pitchFamily="18" charset="2"/>
              </a:rPr>
              <a:t>P</a:t>
            </a:r>
            <a:r>
              <a:rPr lang="en-US" altLang="en-US" sz="3200" i="1" baseline="-25000" dirty="0" smtClean="0">
                <a:sym typeface="Symbol" pitchFamily="18" charset="2"/>
              </a:rPr>
              <a:t>i</a:t>
            </a:r>
            <a:r>
              <a:rPr lang="en-US" altLang="en-US" sz="3200" dirty="0" smtClean="0">
                <a:sym typeface="Symbol" pitchFamily="18" charset="2"/>
              </a:rPr>
              <a:t> </a:t>
            </a:r>
            <a:r>
              <a:rPr lang="en-US" altLang="en-US" sz="3200" dirty="0" smtClean="0">
                <a:sym typeface="Symbol" pitchFamily="18" charset="2"/>
              </a:rPr>
              <a:t>may request resource </a:t>
            </a:r>
            <a:r>
              <a:rPr lang="en-US" altLang="en-US" sz="3200" i="1" dirty="0" err="1" smtClean="0">
                <a:sym typeface="Symbol" pitchFamily="18" charset="2"/>
              </a:rPr>
              <a:t>R</a:t>
            </a:r>
            <a:r>
              <a:rPr lang="en-US" altLang="en-US" sz="3200" i="1" baseline="-25000" dirty="0" err="1" smtClean="0">
                <a:sym typeface="Symbol" pitchFamily="18" charset="2"/>
              </a:rPr>
              <a:t>j</a:t>
            </a:r>
            <a:r>
              <a:rPr lang="en-US" altLang="en-US" sz="3200" dirty="0" smtClean="0">
                <a:sym typeface="Symbol" pitchFamily="18" charset="2"/>
              </a:rPr>
              <a:t>; represented by a dashed </a:t>
            </a:r>
            <a:r>
              <a:rPr lang="en-US" altLang="en-US" sz="3200" dirty="0">
                <a:sym typeface="Symbol" pitchFamily="18" charset="2"/>
              </a:rPr>
              <a:t>line </a:t>
            </a:r>
            <a:r>
              <a:rPr lang="en-US" altLang="en-US" sz="3200" dirty="0" smtClean="0">
                <a:sym typeface="Symbol" pitchFamily="18" charset="2"/>
              </a:rPr>
              <a:t>(resources </a:t>
            </a:r>
            <a:r>
              <a:rPr lang="en-US" altLang="en-US" sz="3200" dirty="0">
                <a:sym typeface="Symbol" pitchFamily="18" charset="2"/>
              </a:rPr>
              <a:t>must be claimed </a:t>
            </a:r>
            <a:r>
              <a:rPr lang="en-US" altLang="en-US" sz="3200" i="1" dirty="0">
                <a:sym typeface="Symbol" pitchFamily="18" charset="2"/>
              </a:rPr>
              <a:t>a priori</a:t>
            </a:r>
            <a:r>
              <a:rPr lang="en-US" altLang="en-US" sz="3200" dirty="0">
                <a:sym typeface="Symbol" pitchFamily="18" charset="2"/>
              </a:rPr>
              <a:t> in the </a:t>
            </a:r>
            <a:r>
              <a:rPr lang="en-US" altLang="en-US" sz="3200" dirty="0" smtClean="0">
                <a:sym typeface="Symbol" pitchFamily="18" charset="2"/>
              </a:rPr>
              <a:t>system)</a:t>
            </a:r>
          </a:p>
          <a:p>
            <a:pPr algn="l" rtl="0"/>
            <a:r>
              <a:rPr lang="en-US" altLang="en-US" sz="3200" dirty="0" smtClean="0">
                <a:sym typeface="Symbol" pitchFamily="18" charset="2"/>
              </a:rPr>
              <a:t>Claim edge converts to request edge when a process requests a resource</a:t>
            </a:r>
          </a:p>
          <a:p>
            <a:pPr algn="l" rtl="0"/>
            <a:r>
              <a:rPr lang="en-US" altLang="en-US" sz="3200" dirty="0" smtClean="0">
                <a:sym typeface="Symbol" pitchFamily="18" charset="2"/>
              </a:rPr>
              <a:t>Request edge converted to an assignment edge when the  resource is allocated to the process</a:t>
            </a:r>
          </a:p>
          <a:p>
            <a:pPr algn="l" rtl="0"/>
            <a:r>
              <a:rPr lang="en-US" altLang="en-US" sz="3200" dirty="0" smtClean="0">
                <a:sym typeface="Symbol" pitchFamily="18" charset="2"/>
              </a:rPr>
              <a:t>When a resource is released by a process, assignment edge reconverts to a claim edge</a:t>
            </a:r>
          </a:p>
        </p:txBody>
      </p:sp>
    </p:spTree>
    <p:extLst>
      <p:ext uri="{BB962C8B-B14F-4D97-AF65-F5344CB8AC3E}">
        <p14:creationId xmlns:p14="http://schemas.microsoft.com/office/powerpoint/2010/main" val="2992132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41363" y="280988"/>
            <a:ext cx="8224837" cy="457200"/>
          </a:xfrm>
        </p:spPr>
        <p:txBody>
          <a:bodyPr>
            <a:normAutofit fontScale="90000"/>
          </a:bodyPr>
          <a:lstStyle/>
          <a:p>
            <a:pPr eaLnBrk="1" hangingPunct="1"/>
            <a:r>
              <a:rPr lang="en-US" altLang="en-US" sz="2800" smtClean="0"/>
              <a:t>Resource-Allocation Graph</a:t>
            </a:r>
          </a:p>
        </p:txBody>
      </p:sp>
      <p:pic>
        <p:nvPicPr>
          <p:cNvPr id="26627"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409700"/>
            <a:ext cx="3681412"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496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31888" y="260350"/>
            <a:ext cx="8243887" cy="457200"/>
          </a:xfrm>
        </p:spPr>
        <p:txBody>
          <a:bodyPr>
            <a:normAutofit fontScale="90000"/>
          </a:bodyPr>
          <a:lstStyle/>
          <a:p>
            <a:pPr eaLnBrk="1" hangingPunct="1"/>
            <a:r>
              <a:rPr lang="en-US" altLang="en-US" sz="2800" smtClean="0"/>
              <a:t>Unsafe State In Resource-Allocation Graph</a:t>
            </a:r>
          </a:p>
        </p:txBody>
      </p:sp>
      <p:pic>
        <p:nvPicPr>
          <p:cNvPr id="27651"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82700"/>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09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pic>
        <p:nvPicPr>
          <p:cNvPr id="4" name="Picture 2" descr="http://updateordie.com/files/2008/01/deadlock-na-jk-com-a-faria-li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57072" cy="694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64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03338" y="150813"/>
            <a:ext cx="7656512" cy="576262"/>
          </a:xfrm>
        </p:spPr>
        <p:txBody>
          <a:bodyPr/>
          <a:lstStyle/>
          <a:p>
            <a:pPr eaLnBrk="1" hangingPunct="1"/>
            <a:r>
              <a:rPr lang="en-US" altLang="en-US" sz="2800" smtClean="0"/>
              <a:t>Resource-Allocation Graph Algorithm</a:t>
            </a:r>
          </a:p>
        </p:txBody>
      </p:sp>
      <p:sp>
        <p:nvSpPr>
          <p:cNvPr id="28675" name="Rectangle 3"/>
          <p:cNvSpPr>
            <a:spLocks noGrp="1" noChangeArrowheads="1"/>
          </p:cNvSpPr>
          <p:nvPr>
            <p:ph type="body" idx="1"/>
          </p:nvPr>
        </p:nvSpPr>
        <p:spPr>
          <a:xfrm>
            <a:off x="447675" y="1187450"/>
            <a:ext cx="8353425" cy="4303713"/>
          </a:xfrm>
        </p:spPr>
        <p:txBody>
          <a:bodyPr>
            <a:normAutofit/>
          </a:bodyPr>
          <a:lstStyle/>
          <a:p>
            <a:pPr algn="l" rtl="0"/>
            <a:r>
              <a:rPr lang="en-US" altLang="en-US" sz="3200" dirty="0" smtClean="0"/>
              <a:t>Suppose that process</a:t>
            </a:r>
            <a:r>
              <a:rPr lang="en-US" altLang="en-US" sz="3200" i="1" dirty="0" smtClean="0"/>
              <a:t> P</a:t>
            </a:r>
            <a:r>
              <a:rPr lang="en-US" altLang="en-US" sz="3200" i="1" baseline="-25000" dirty="0" smtClean="0"/>
              <a:t>i</a:t>
            </a:r>
            <a:r>
              <a:rPr lang="en-US" altLang="en-US" sz="3200" dirty="0" smtClean="0"/>
              <a:t> requests a resource </a:t>
            </a:r>
            <a:r>
              <a:rPr lang="en-US" altLang="en-US" sz="3200" i="1" dirty="0" err="1" smtClean="0">
                <a:sym typeface="Symbol" pitchFamily="18" charset="2"/>
              </a:rPr>
              <a:t>R</a:t>
            </a:r>
            <a:r>
              <a:rPr lang="en-US" altLang="en-US" sz="3200" i="1" baseline="-25000" dirty="0" err="1" smtClean="0">
                <a:sym typeface="Symbol" pitchFamily="18" charset="2"/>
              </a:rPr>
              <a:t>j</a:t>
            </a:r>
            <a:endParaRPr lang="en-US" altLang="en-US" sz="3200" i="1" baseline="-25000" dirty="0" smtClean="0">
              <a:sym typeface="Symbol" pitchFamily="18" charset="2"/>
            </a:endParaRPr>
          </a:p>
          <a:p>
            <a:pPr algn="l" rtl="0"/>
            <a:r>
              <a:rPr lang="en-US" altLang="en-US" sz="3200" dirty="0" smtClean="0">
                <a:sym typeface="Symbol" pitchFamily="18" charset="2"/>
              </a:rPr>
              <a:t>The request can be granted only if converting the request edge to an assignment edge does not result in the formation of a cycle in the resource allocation graph</a:t>
            </a:r>
          </a:p>
        </p:txBody>
      </p:sp>
    </p:spTree>
    <p:extLst>
      <p:ext uri="{BB962C8B-B14F-4D97-AF65-F5344CB8AC3E}">
        <p14:creationId xmlns:p14="http://schemas.microsoft.com/office/powerpoint/2010/main" val="346263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Banker’s Algorithm</a:t>
            </a:r>
            <a:endParaRPr lang="he-IL" dirty="0"/>
          </a:p>
        </p:txBody>
      </p:sp>
      <p:sp>
        <p:nvSpPr>
          <p:cNvPr id="3" name="Content Placeholder 2"/>
          <p:cNvSpPr>
            <a:spLocks noGrp="1"/>
          </p:cNvSpPr>
          <p:nvPr>
            <p:ph idx="1"/>
          </p:nvPr>
        </p:nvSpPr>
        <p:spPr>
          <a:xfrm>
            <a:off x="361949" y="1825625"/>
            <a:ext cx="8410575" cy="4351338"/>
          </a:xfrm>
        </p:spPr>
        <p:txBody>
          <a:bodyPr>
            <a:normAutofit/>
          </a:bodyPr>
          <a:lstStyle/>
          <a:p>
            <a:r>
              <a:rPr lang="he-IL" altLang="en-US" sz="3200" dirty="0"/>
              <a:t>מתאים למקרה שבו יש לנו </a:t>
            </a:r>
            <a:r>
              <a:rPr lang="en-US" altLang="en-US" sz="3200" dirty="0"/>
              <a:t>Multiple instances</a:t>
            </a:r>
            <a:endParaRPr lang="he-IL" altLang="en-US" sz="3200" dirty="0"/>
          </a:p>
          <a:p>
            <a:r>
              <a:rPr lang="he-IL" altLang="en-US" sz="3200" dirty="0"/>
              <a:t>הנחות מחייבות:</a:t>
            </a:r>
          </a:p>
          <a:p>
            <a:pPr lvl="1" algn="l" rtl="0"/>
            <a:r>
              <a:rPr lang="en-US" altLang="en-US" sz="3200" dirty="0"/>
              <a:t>Each process must a priori claim maximum use</a:t>
            </a:r>
          </a:p>
          <a:p>
            <a:pPr lvl="1" algn="l" rtl="0"/>
            <a:r>
              <a:rPr lang="en-US" altLang="en-US" sz="3200" dirty="0"/>
              <a:t>When a process requests a resource it may have to wait  </a:t>
            </a:r>
          </a:p>
          <a:p>
            <a:pPr lvl="1" algn="l" rtl="0"/>
            <a:r>
              <a:rPr lang="en-US" altLang="en-US" sz="3200" dirty="0"/>
              <a:t>When a process gets all its resources it must return them in a finite amount of time</a:t>
            </a:r>
          </a:p>
        </p:txBody>
      </p:sp>
    </p:spTree>
    <p:extLst>
      <p:ext uri="{BB962C8B-B14F-4D97-AF65-F5344CB8AC3E}">
        <p14:creationId xmlns:p14="http://schemas.microsoft.com/office/powerpoint/2010/main" val="265360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47750" y="95250"/>
            <a:ext cx="7591425" cy="457200"/>
          </a:xfrm>
        </p:spPr>
        <p:txBody>
          <a:bodyPr>
            <a:normAutofit fontScale="90000"/>
          </a:bodyPr>
          <a:lstStyle/>
          <a:p>
            <a:r>
              <a:rPr lang="en-US" altLang="en-US" sz="2800" smtClean="0"/>
              <a:t>Data Structures for the Banker’s Algorithm </a:t>
            </a:r>
          </a:p>
        </p:txBody>
      </p:sp>
      <p:sp>
        <p:nvSpPr>
          <p:cNvPr id="34819" name="Rectangle 3"/>
          <p:cNvSpPr>
            <a:spLocks noGrp="1" noChangeArrowheads="1"/>
          </p:cNvSpPr>
          <p:nvPr>
            <p:ph type="body" idx="1"/>
          </p:nvPr>
        </p:nvSpPr>
        <p:spPr>
          <a:xfrm>
            <a:off x="176212" y="1881188"/>
            <a:ext cx="8093075" cy="4114800"/>
          </a:xfrm>
        </p:spPr>
        <p:txBody>
          <a:bodyPr>
            <a:noAutofit/>
          </a:bodyPr>
          <a:lstStyle/>
          <a:p>
            <a:pPr algn="l" rtl="0"/>
            <a:r>
              <a:rPr lang="en-US" altLang="en-US" sz="2400" i="1" dirty="0" smtClean="0">
                <a:solidFill>
                  <a:srgbClr val="0070C0"/>
                </a:solidFill>
              </a:rPr>
              <a:t>Available</a:t>
            </a:r>
            <a:r>
              <a:rPr lang="en-US" altLang="en-US" sz="2400" i="1" dirty="0" smtClean="0"/>
              <a:t>:</a:t>
            </a:r>
            <a:r>
              <a:rPr lang="en-US" altLang="en-US" sz="2400" dirty="0" smtClean="0"/>
              <a:t>  Vector of length </a:t>
            </a:r>
            <a:r>
              <a:rPr lang="en-US" altLang="en-US" sz="2400" i="1" dirty="0" smtClean="0"/>
              <a:t>m</a:t>
            </a:r>
            <a:r>
              <a:rPr lang="en-US" altLang="en-US" sz="2400" dirty="0" smtClean="0"/>
              <a:t>. If available [</a:t>
            </a:r>
            <a:r>
              <a:rPr lang="en-US" altLang="en-US" sz="2400" i="1" dirty="0" smtClean="0"/>
              <a:t>j</a:t>
            </a:r>
            <a:r>
              <a:rPr lang="en-US" altLang="en-US" sz="2400" dirty="0" smtClean="0"/>
              <a:t>] = </a:t>
            </a:r>
            <a:r>
              <a:rPr lang="en-US" altLang="en-US" sz="2400" i="1" dirty="0" smtClean="0"/>
              <a:t>k</a:t>
            </a:r>
            <a:r>
              <a:rPr lang="en-US" altLang="en-US" sz="2400" dirty="0" smtClean="0"/>
              <a:t>, </a:t>
            </a:r>
            <a:br>
              <a:rPr lang="en-US" altLang="en-US" sz="2400" dirty="0" smtClean="0"/>
            </a:br>
            <a:r>
              <a:rPr lang="en-US" altLang="en-US" sz="2400" dirty="0" smtClean="0"/>
              <a:t>there are</a:t>
            </a:r>
            <a:r>
              <a:rPr lang="en-US" altLang="en-US" sz="2400" i="1" dirty="0" smtClean="0"/>
              <a:t> k</a:t>
            </a:r>
            <a:r>
              <a:rPr lang="en-US" altLang="en-US" sz="2400" dirty="0" smtClean="0"/>
              <a:t> instances of resource type </a:t>
            </a:r>
            <a:r>
              <a:rPr lang="en-US" altLang="en-US" sz="2400" i="1" dirty="0" err="1" smtClean="0"/>
              <a:t>R</a:t>
            </a:r>
            <a:r>
              <a:rPr lang="en-US" altLang="en-US" sz="2400" i="1" baseline="-25000" dirty="0" err="1" smtClean="0"/>
              <a:t>j</a:t>
            </a:r>
            <a:r>
              <a:rPr lang="en-US" altLang="en-US" sz="2400" baseline="-25000" dirty="0" smtClean="0"/>
              <a:t> </a:t>
            </a:r>
            <a:r>
              <a:rPr lang="en-US" altLang="en-US" sz="2400" dirty="0" smtClean="0"/>
              <a:t>available </a:t>
            </a:r>
            <a:br>
              <a:rPr lang="en-US" altLang="en-US" sz="2400" dirty="0" smtClean="0"/>
            </a:br>
            <a:r>
              <a:rPr lang="en-US" altLang="en-US" sz="2400" b="1" dirty="0" smtClean="0"/>
              <a:t>(not allocated yet)</a:t>
            </a:r>
          </a:p>
          <a:p>
            <a:pPr algn="l" rtl="0"/>
            <a:r>
              <a:rPr lang="en-US" altLang="en-US" sz="2400" i="1" dirty="0" smtClean="0">
                <a:solidFill>
                  <a:srgbClr val="0070C0"/>
                </a:solidFill>
              </a:rPr>
              <a:t>Max</a:t>
            </a:r>
            <a:r>
              <a:rPr lang="en-US" altLang="en-US" sz="2400" i="1" dirty="0" smtClean="0"/>
              <a:t>: n x m</a:t>
            </a:r>
            <a:r>
              <a:rPr lang="en-US" altLang="en-US" sz="2400" dirty="0" smtClean="0"/>
              <a:t> matrix.  If </a:t>
            </a:r>
            <a:r>
              <a:rPr lang="en-US" altLang="en-US" sz="2400" i="1" dirty="0" smtClean="0"/>
              <a:t>Max </a:t>
            </a:r>
            <a:r>
              <a:rPr lang="en-US" altLang="en-US" sz="2400" dirty="0" smtClean="0"/>
              <a:t>[</a:t>
            </a:r>
            <a:r>
              <a:rPr lang="en-US" altLang="en-US" sz="2400" i="1" dirty="0" err="1" smtClean="0"/>
              <a:t>i,j</a:t>
            </a:r>
            <a:r>
              <a:rPr lang="en-US" altLang="en-US" sz="2400" dirty="0" smtClean="0"/>
              <a:t>] = </a:t>
            </a:r>
            <a:r>
              <a:rPr lang="en-US" altLang="en-US" sz="2400" i="1" dirty="0" smtClean="0"/>
              <a:t>k</a:t>
            </a:r>
            <a:r>
              <a:rPr lang="en-US" altLang="en-US" sz="2400" dirty="0" smtClean="0"/>
              <a:t>, then process </a:t>
            </a:r>
            <a:r>
              <a:rPr lang="en-US" altLang="en-US" sz="2400" i="1" dirty="0" smtClean="0"/>
              <a:t>P</a:t>
            </a:r>
            <a:r>
              <a:rPr lang="en-US" altLang="en-US" sz="2400" i="1" baseline="-25000" dirty="0" smtClean="0"/>
              <a:t>i</a:t>
            </a:r>
            <a:r>
              <a:rPr lang="en-US" altLang="en-US" sz="2400" i="1" dirty="0" smtClean="0"/>
              <a:t> </a:t>
            </a:r>
            <a:r>
              <a:rPr lang="en-US" altLang="en-US" sz="2400" dirty="0" smtClean="0"/>
              <a:t>may request at most</a:t>
            </a:r>
            <a:r>
              <a:rPr lang="en-US" altLang="en-US" sz="2400" i="1" dirty="0" smtClean="0"/>
              <a:t> k </a:t>
            </a:r>
            <a:r>
              <a:rPr lang="en-US" altLang="en-US" sz="2400" dirty="0" smtClean="0"/>
              <a:t>instances of resource type </a:t>
            </a:r>
            <a:r>
              <a:rPr lang="en-US" altLang="en-US" sz="2400" i="1" dirty="0" err="1" smtClean="0"/>
              <a:t>R</a:t>
            </a:r>
            <a:r>
              <a:rPr lang="en-US" altLang="en-US" sz="2400" i="1" baseline="-25000" dirty="0" err="1" smtClean="0"/>
              <a:t>j</a:t>
            </a:r>
            <a:r>
              <a:rPr lang="en-US" altLang="en-US" sz="2400" dirty="0" smtClean="0"/>
              <a:t>.</a:t>
            </a:r>
          </a:p>
          <a:p>
            <a:pPr algn="l" rtl="0"/>
            <a:r>
              <a:rPr lang="en-US" altLang="en-US" sz="2400" i="1" dirty="0" smtClean="0">
                <a:solidFill>
                  <a:srgbClr val="0070C0"/>
                </a:solidFill>
              </a:rPr>
              <a:t>Allocation</a:t>
            </a:r>
            <a:r>
              <a:rPr lang="en-US" altLang="en-US" sz="2400" i="1" dirty="0" smtClean="0"/>
              <a:t>:  n </a:t>
            </a:r>
            <a:r>
              <a:rPr lang="en-US" altLang="en-US" sz="2400" dirty="0" smtClean="0"/>
              <a:t>x</a:t>
            </a:r>
            <a:r>
              <a:rPr lang="en-US" altLang="en-US" sz="2400" i="1" dirty="0" smtClean="0"/>
              <a:t> m</a:t>
            </a:r>
            <a:r>
              <a:rPr lang="en-US" altLang="en-US" sz="2400" dirty="0" smtClean="0"/>
              <a:t> matrix.  If Allocation[</a:t>
            </a:r>
            <a:r>
              <a:rPr lang="en-US" altLang="en-US" sz="2400" i="1" dirty="0" err="1" smtClean="0"/>
              <a:t>i,j</a:t>
            </a:r>
            <a:r>
              <a:rPr lang="en-US" altLang="en-US" sz="2400" dirty="0" smtClean="0"/>
              <a:t>] = </a:t>
            </a:r>
            <a:r>
              <a:rPr lang="en-US" altLang="en-US" sz="2400" i="1" dirty="0" smtClean="0"/>
              <a:t>k</a:t>
            </a:r>
            <a:r>
              <a:rPr lang="en-US" altLang="en-US" sz="2400" dirty="0" smtClean="0"/>
              <a:t> then</a:t>
            </a:r>
            <a:r>
              <a:rPr lang="en-US" altLang="en-US" sz="2400" i="1" dirty="0" smtClean="0"/>
              <a:t> P</a:t>
            </a:r>
            <a:r>
              <a:rPr lang="en-US" altLang="en-US" sz="2400" i="1" baseline="-25000" dirty="0" smtClean="0"/>
              <a:t>i</a:t>
            </a:r>
            <a:r>
              <a:rPr lang="en-US" altLang="en-US" sz="2400" dirty="0" smtClean="0"/>
              <a:t> is currently allocated </a:t>
            </a:r>
            <a:r>
              <a:rPr lang="en-US" altLang="en-US" sz="2400" i="1" dirty="0" smtClean="0"/>
              <a:t>k</a:t>
            </a:r>
            <a:r>
              <a:rPr lang="en-US" altLang="en-US" sz="2400" dirty="0" smtClean="0"/>
              <a:t> instances of </a:t>
            </a:r>
            <a:r>
              <a:rPr lang="en-US" altLang="en-US" sz="2400" i="1" dirty="0" err="1" smtClean="0"/>
              <a:t>R</a:t>
            </a:r>
            <a:r>
              <a:rPr lang="en-US" altLang="en-US" sz="2400" i="1" baseline="-25000" dirty="0" err="1" smtClean="0"/>
              <a:t>j</a:t>
            </a:r>
            <a:r>
              <a:rPr lang="en-US" altLang="en-US" sz="2400" i="1" baseline="-25000" dirty="0" smtClean="0"/>
              <a:t>.</a:t>
            </a:r>
            <a:endParaRPr lang="en-US" altLang="en-US" sz="2400" baseline="-25000" dirty="0" smtClean="0"/>
          </a:p>
          <a:p>
            <a:pPr algn="l" rtl="0"/>
            <a:r>
              <a:rPr lang="en-US" altLang="en-US" sz="2400" i="1" dirty="0" smtClean="0">
                <a:solidFill>
                  <a:srgbClr val="0070C0"/>
                </a:solidFill>
              </a:rPr>
              <a:t>Need</a:t>
            </a:r>
            <a:r>
              <a:rPr lang="en-US" altLang="en-US" sz="2400" i="1" dirty="0" smtClean="0"/>
              <a:t>:  n </a:t>
            </a:r>
            <a:r>
              <a:rPr lang="en-US" altLang="en-US" sz="2400" dirty="0" smtClean="0"/>
              <a:t>x</a:t>
            </a:r>
            <a:r>
              <a:rPr lang="en-US" altLang="en-US" sz="2400" i="1" dirty="0" smtClean="0"/>
              <a:t> m</a:t>
            </a:r>
            <a:r>
              <a:rPr lang="en-US" altLang="en-US" sz="2400" dirty="0" smtClean="0"/>
              <a:t> matrix. If </a:t>
            </a:r>
            <a:r>
              <a:rPr lang="en-US" altLang="en-US" sz="2400" i="1" dirty="0" smtClean="0"/>
              <a:t>Need</a:t>
            </a:r>
            <a:r>
              <a:rPr lang="en-US" altLang="en-US" sz="2400" dirty="0" smtClean="0"/>
              <a:t>[</a:t>
            </a:r>
            <a:r>
              <a:rPr lang="en-US" altLang="en-US" sz="2400" i="1" dirty="0" err="1" smtClean="0"/>
              <a:t>i,j</a:t>
            </a:r>
            <a:r>
              <a:rPr lang="en-US" altLang="en-US" sz="2400" dirty="0" smtClean="0"/>
              <a:t>] =</a:t>
            </a:r>
            <a:r>
              <a:rPr lang="en-US" altLang="en-US" sz="2400" i="1" dirty="0" smtClean="0"/>
              <a:t> k</a:t>
            </a:r>
            <a:r>
              <a:rPr lang="en-US" altLang="en-US" sz="2400" dirty="0" smtClean="0"/>
              <a:t>, then</a:t>
            </a:r>
            <a:r>
              <a:rPr lang="en-US" altLang="en-US" sz="2400" i="1" dirty="0" smtClean="0"/>
              <a:t> P</a:t>
            </a:r>
            <a:r>
              <a:rPr lang="en-US" altLang="en-US" sz="2400" i="1" baseline="-25000" dirty="0" smtClean="0"/>
              <a:t>i</a:t>
            </a:r>
            <a:r>
              <a:rPr lang="en-US" altLang="en-US" sz="2400" dirty="0" smtClean="0"/>
              <a:t> may need </a:t>
            </a:r>
            <a:r>
              <a:rPr lang="en-US" altLang="en-US" sz="2400" i="1" dirty="0" smtClean="0"/>
              <a:t>k</a:t>
            </a:r>
            <a:r>
              <a:rPr lang="en-US" altLang="en-US" sz="2400" dirty="0" smtClean="0"/>
              <a:t> more instances of </a:t>
            </a:r>
            <a:r>
              <a:rPr lang="en-US" altLang="en-US" sz="2400" i="1" dirty="0" err="1" smtClean="0"/>
              <a:t>R</a:t>
            </a:r>
            <a:r>
              <a:rPr lang="en-US" altLang="en-US" sz="2400" i="1" baseline="-25000" dirty="0" err="1" smtClean="0"/>
              <a:t>j</a:t>
            </a:r>
            <a:r>
              <a:rPr lang="en-US" altLang="en-US" sz="2400" baseline="-25000" dirty="0" smtClean="0"/>
              <a:t> </a:t>
            </a:r>
            <a:r>
              <a:rPr lang="en-US" altLang="en-US" sz="2400" dirty="0" smtClean="0"/>
              <a:t>to complete its task.</a:t>
            </a:r>
          </a:p>
          <a:p>
            <a:pPr lvl="2" algn="l" rtl="0">
              <a:buFont typeface="Webdings" pitchFamily="18" charset="2"/>
              <a:buNone/>
            </a:pPr>
            <a:r>
              <a:rPr lang="en-US" altLang="en-US" sz="1800" dirty="0" smtClean="0"/>
              <a:t/>
            </a:r>
            <a:br>
              <a:rPr lang="en-US" altLang="en-US" sz="1800" dirty="0" smtClean="0"/>
            </a:br>
            <a:r>
              <a:rPr lang="en-US" altLang="en-US" sz="1800" i="1" dirty="0" smtClean="0"/>
              <a:t>Need</a:t>
            </a:r>
            <a:r>
              <a:rPr lang="en-US" altLang="en-US" sz="1800" dirty="0" smtClean="0"/>
              <a:t> [</a:t>
            </a:r>
            <a:r>
              <a:rPr lang="en-US" altLang="en-US" sz="1800" i="1" dirty="0" err="1" smtClean="0"/>
              <a:t>i,j</a:t>
            </a:r>
            <a:r>
              <a:rPr lang="en-US" altLang="en-US" sz="1800" i="1" dirty="0" smtClean="0"/>
              <a:t>]</a:t>
            </a:r>
            <a:r>
              <a:rPr lang="en-US" altLang="en-US" sz="1800" dirty="0" smtClean="0"/>
              <a:t> = </a:t>
            </a:r>
            <a:r>
              <a:rPr lang="en-US" altLang="en-US" sz="1800" i="1" dirty="0" smtClean="0"/>
              <a:t>Max</a:t>
            </a:r>
            <a:r>
              <a:rPr lang="en-US" altLang="en-US" sz="1800" dirty="0" smtClean="0"/>
              <a:t>[</a:t>
            </a:r>
            <a:r>
              <a:rPr lang="en-US" altLang="en-US" sz="1800" i="1" dirty="0" err="1" smtClean="0"/>
              <a:t>i,j</a:t>
            </a:r>
            <a:r>
              <a:rPr lang="en-US" altLang="en-US" sz="1800" dirty="0" smtClean="0"/>
              <a:t>] – </a:t>
            </a:r>
            <a:r>
              <a:rPr lang="en-US" altLang="en-US" sz="1800" i="1" dirty="0" smtClean="0"/>
              <a:t>Allocation</a:t>
            </a:r>
            <a:r>
              <a:rPr lang="en-US" altLang="en-US" sz="1800" dirty="0" smtClean="0"/>
              <a:t> [</a:t>
            </a:r>
            <a:r>
              <a:rPr lang="en-US" altLang="en-US" sz="1800" i="1" dirty="0" err="1" smtClean="0"/>
              <a:t>i,j</a:t>
            </a:r>
            <a:r>
              <a:rPr lang="en-US" altLang="en-US" sz="1800" dirty="0" smtClean="0"/>
              <a:t>].</a:t>
            </a:r>
          </a:p>
        </p:txBody>
      </p:sp>
      <p:sp>
        <p:nvSpPr>
          <p:cNvPr id="34820" name="Text Box 4"/>
          <p:cNvSpPr txBox="1">
            <a:spLocks noChangeArrowheads="1"/>
          </p:cNvSpPr>
          <p:nvPr/>
        </p:nvSpPr>
        <p:spPr bwMode="auto">
          <a:xfrm>
            <a:off x="1360487" y="1323975"/>
            <a:ext cx="767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50000"/>
              </a:spcBef>
              <a:buClrTx/>
              <a:buSzTx/>
              <a:buFontTx/>
              <a:buNone/>
            </a:pPr>
            <a:r>
              <a:rPr kumimoji="0" lang="en-US" altLang="en-US" sz="2000" dirty="0">
                <a:latin typeface="Verdana" pitchFamily="34" charset="0"/>
              </a:rPr>
              <a:t>Let </a:t>
            </a:r>
            <a:r>
              <a:rPr kumimoji="0" lang="en-US" altLang="en-US" sz="2000" i="1" dirty="0">
                <a:latin typeface="Verdana" pitchFamily="34" charset="0"/>
              </a:rPr>
              <a:t>n</a:t>
            </a:r>
            <a:r>
              <a:rPr kumimoji="0" lang="en-US" altLang="en-US" sz="2000" dirty="0">
                <a:latin typeface="Verdana" pitchFamily="34" charset="0"/>
              </a:rPr>
              <a:t> = number of processes, and </a:t>
            </a:r>
            <a:r>
              <a:rPr kumimoji="0" lang="en-US" altLang="en-US" sz="2000" i="1" dirty="0">
                <a:latin typeface="Verdana" pitchFamily="34" charset="0"/>
              </a:rPr>
              <a:t>m </a:t>
            </a:r>
            <a:r>
              <a:rPr kumimoji="0" lang="en-US" altLang="en-US" sz="2000" dirty="0">
                <a:latin typeface="Verdana" pitchFamily="34" charset="0"/>
              </a:rPr>
              <a:t>= number of resources types. </a:t>
            </a:r>
          </a:p>
        </p:txBody>
      </p:sp>
      <p:sp>
        <p:nvSpPr>
          <p:cNvPr id="34821" name="TextBox 5"/>
          <p:cNvSpPr txBox="1">
            <a:spLocks noChangeArrowheads="1"/>
          </p:cNvSpPr>
          <p:nvPr/>
        </p:nvSpPr>
        <p:spPr bwMode="auto">
          <a:xfrm>
            <a:off x="7627938" y="1876425"/>
            <a:ext cx="833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sz="1200" b="1" i="1">
                <a:latin typeface="Verdana" pitchFamily="34" charset="0"/>
              </a:rPr>
              <a:t>available</a:t>
            </a:r>
          </a:p>
        </p:txBody>
      </p:sp>
      <p:graphicFrame>
        <p:nvGraphicFramePr>
          <p:cNvPr id="7" name="Table 6"/>
          <p:cNvGraphicFramePr>
            <a:graphicFrameLocks noGrp="1"/>
          </p:cNvGraphicFramePr>
          <p:nvPr/>
        </p:nvGraphicFramePr>
        <p:xfrm>
          <a:off x="7235825" y="2108200"/>
          <a:ext cx="1801812" cy="371475"/>
        </p:xfrm>
        <a:graphic>
          <a:graphicData uri="http://schemas.openxmlformats.org/drawingml/2006/table">
            <a:tbl>
              <a:tblPr firstRow="1" bandRow="1">
                <a:tableStyleId>{5C22544A-7EE6-4342-B048-85BDC9FD1C3A}</a:tableStyleId>
              </a:tblPr>
              <a:tblGrid>
                <a:gridCol w="450453">
                  <a:extLst>
                    <a:ext uri="{9D8B030D-6E8A-4147-A177-3AD203B41FA5}">
                      <a16:colId xmlns:a16="http://schemas.microsoft.com/office/drawing/2014/main" val="20000"/>
                    </a:ext>
                  </a:extLst>
                </a:gridCol>
                <a:gridCol w="450453">
                  <a:extLst>
                    <a:ext uri="{9D8B030D-6E8A-4147-A177-3AD203B41FA5}">
                      <a16:colId xmlns:a16="http://schemas.microsoft.com/office/drawing/2014/main" val="20001"/>
                    </a:ext>
                  </a:extLst>
                </a:gridCol>
                <a:gridCol w="450453">
                  <a:extLst>
                    <a:ext uri="{9D8B030D-6E8A-4147-A177-3AD203B41FA5}">
                      <a16:colId xmlns:a16="http://schemas.microsoft.com/office/drawing/2014/main" val="20002"/>
                    </a:ext>
                  </a:extLst>
                </a:gridCol>
                <a:gridCol w="450453">
                  <a:extLst>
                    <a:ext uri="{9D8B030D-6E8A-4147-A177-3AD203B41FA5}">
                      <a16:colId xmlns:a16="http://schemas.microsoft.com/office/drawing/2014/main" val="20003"/>
                    </a:ext>
                  </a:extLst>
                </a:gridCol>
              </a:tblGrid>
              <a:tr h="371475">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7974013" y="2994025"/>
          <a:ext cx="1128711" cy="1482724"/>
        </p:xfrm>
        <a:graphic>
          <a:graphicData uri="http://schemas.openxmlformats.org/drawingml/2006/table">
            <a:tbl>
              <a:tblPr firstRow="1" bandRow="1">
                <a:tableStyleId>{5C22544A-7EE6-4342-B048-85BDC9FD1C3A}</a:tableStyleId>
              </a:tblPr>
              <a:tblGrid>
                <a:gridCol w="376237">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6237">
                  <a:extLst>
                    <a:ext uri="{9D8B030D-6E8A-4147-A177-3AD203B41FA5}">
                      <a16:colId xmlns:a16="http://schemas.microsoft.com/office/drawing/2014/main" val="20002"/>
                    </a:ext>
                  </a:extLst>
                </a:gridCol>
              </a:tblGrid>
              <a:tr h="370681">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681">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681">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681">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4856" name="TextBox 8"/>
          <p:cNvSpPr txBox="1">
            <a:spLocks noChangeArrowheads="1"/>
          </p:cNvSpPr>
          <p:nvPr/>
        </p:nvSpPr>
        <p:spPr bwMode="auto">
          <a:xfrm>
            <a:off x="8269288" y="2752725"/>
            <a:ext cx="484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sz="1200" b="1" i="1">
                <a:latin typeface="Verdana" pitchFamily="34" charset="0"/>
              </a:rPr>
              <a:t>Max</a:t>
            </a:r>
          </a:p>
        </p:txBody>
      </p:sp>
      <p:sp>
        <p:nvSpPr>
          <p:cNvPr id="10" name="TextBox 9"/>
          <p:cNvSpPr txBox="1"/>
          <p:nvPr/>
        </p:nvSpPr>
        <p:spPr>
          <a:xfrm>
            <a:off x="8162925" y="3040063"/>
            <a:ext cx="781050" cy="276225"/>
          </a:xfrm>
          <a:prstGeom prst="rect">
            <a:avLst/>
          </a:prstGeom>
          <a:solidFill>
            <a:schemeClr val="bg2">
              <a:lumMod val="20000"/>
              <a:lumOff val="80000"/>
            </a:schemeClr>
          </a:solidFill>
        </p:spPr>
        <p:txBody>
          <a:bodyPr wrap="none">
            <a:spAutoFit/>
          </a:bodyPr>
          <a:lstStyle/>
          <a:p>
            <a:pPr eaLnBrk="0" hangingPunct="0">
              <a:defRPr/>
            </a:pPr>
            <a:r>
              <a:rPr lang="en-US" sz="1200" dirty="0">
                <a:ea typeface="ＭＳ Ｐゴシック" charset="-128"/>
                <a:cs typeface="+mn-cs"/>
              </a:rPr>
              <a:t>resource</a:t>
            </a:r>
          </a:p>
        </p:txBody>
      </p:sp>
      <p:sp>
        <p:nvSpPr>
          <p:cNvPr id="11" name="TextBox 10"/>
          <p:cNvSpPr txBox="1"/>
          <p:nvPr/>
        </p:nvSpPr>
        <p:spPr>
          <a:xfrm rot="16200000">
            <a:off x="7793831" y="3721895"/>
            <a:ext cx="720725" cy="277812"/>
          </a:xfrm>
          <a:prstGeom prst="rect">
            <a:avLst/>
          </a:prstGeom>
          <a:solidFill>
            <a:schemeClr val="bg2">
              <a:lumMod val="20000"/>
              <a:lumOff val="80000"/>
            </a:schemeClr>
          </a:solidFill>
        </p:spPr>
        <p:txBody>
          <a:bodyPr wrap="none">
            <a:spAutoFit/>
          </a:bodyPr>
          <a:lstStyle/>
          <a:p>
            <a:pPr eaLnBrk="0" hangingPunct="0">
              <a:defRPr/>
            </a:pPr>
            <a:r>
              <a:rPr lang="en-US" sz="1200" dirty="0">
                <a:ea typeface="ＭＳ Ｐゴシック" charset="-128"/>
                <a:cs typeface="+mn-cs"/>
              </a:rPr>
              <a:t>process</a:t>
            </a:r>
          </a:p>
        </p:txBody>
      </p:sp>
      <p:graphicFrame>
        <p:nvGraphicFramePr>
          <p:cNvPr id="12" name="Table 11"/>
          <p:cNvGraphicFramePr>
            <a:graphicFrameLocks noGrp="1"/>
          </p:cNvGraphicFramePr>
          <p:nvPr>
            <p:extLst>
              <p:ext uri="{D42A27DB-BD31-4B8C-83A1-F6EECF244321}">
                <p14:modId xmlns:p14="http://schemas.microsoft.com/office/powerpoint/2010/main" val="1960688170"/>
              </p:ext>
            </p:extLst>
          </p:nvPr>
        </p:nvGraphicFramePr>
        <p:xfrm>
          <a:off x="7834313" y="5321300"/>
          <a:ext cx="1128711" cy="1482724"/>
        </p:xfrm>
        <a:graphic>
          <a:graphicData uri="http://schemas.openxmlformats.org/drawingml/2006/table">
            <a:tbl>
              <a:tblPr firstRow="1" bandRow="1">
                <a:tableStyleId>{5C22544A-7EE6-4342-B048-85BDC9FD1C3A}</a:tableStyleId>
              </a:tblPr>
              <a:tblGrid>
                <a:gridCol w="376237">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6237">
                  <a:extLst>
                    <a:ext uri="{9D8B030D-6E8A-4147-A177-3AD203B41FA5}">
                      <a16:colId xmlns:a16="http://schemas.microsoft.com/office/drawing/2014/main" val="20002"/>
                    </a:ext>
                  </a:extLst>
                </a:gridCol>
              </a:tblGrid>
              <a:tr h="370681">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681">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681">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681">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4881" name="TextBox 12"/>
          <p:cNvSpPr txBox="1">
            <a:spLocks noChangeArrowheads="1"/>
          </p:cNvSpPr>
          <p:nvPr/>
        </p:nvSpPr>
        <p:spPr bwMode="auto">
          <a:xfrm>
            <a:off x="7950200" y="5080000"/>
            <a:ext cx="930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sz="1200" b="1" i="1">
                <a:latin typeface="Verdana" pitchFamily="34" charset="0"/>
              </a:rPr>
              <a:t>Allocation</a:t>
            </a:r>
          </a:p>
        </p:txBody>
      </p:sp>
      <p:sp>
        <p:nvSpPr>
          <p:cNvPr id="14" name="TextBox 13"/>
          <p:cNvSpPr txBox="1"/>
          <p:nvPr/>
        </p:nvSpPr>
        <p:spPr>
          <a:xfrm>
            <a:off x="8023225" y="5365750"/>
            <a:ext cx="781050" cy="277813"/>
          </a:xfrm>
          <a:prstGeom prst="rect">
            <a:avLst/>
          </a:prstGeom>
          <a:solidFill>
            <a:schemeClr val="bg2">
              <a:lumMod val="20000"/>
              <a:lumOff val="80000"/>
            </a:schemeClr>
          </a:solidFill>
        </p:spPr>
        <p:txBody>
          <a:bodyPr wrap="none">
            <a:spAutoFit/>
          </a:bodyPr>
          <a:lstStyle/>
          <a:p>
            <a:pPr eaLnBrk="0" hangingPunct="0">
              <a:defRPr/>
            </a:pPr>
            <a:r>
              <a:rPr lang="en-US" sz="1200" dirty="0">
                <a:ea typeface="ＭＳ Ｐゴシック" charset="-128"/>
                <a:cs typeface="+mn-cs"/>
              </a:rPr>
              <a:t>resource</a:t>
            </a:r>
          </a:p>
        </p:txBody>
      </p:sp>
      <p:sp>
        <p:nvSpPr>
          <p:cNvPr id="15" name="TextBox 14"/>
          <p:cNvSpPr txBox="1"/>
          <p:nvPr/>
        </p:nvSpPr>
        <p:spPr>
          <a:xfrm rot="16200000">
            <a:off x="7653337" y="6048376"/>
            <a:ext cx="722313" cy="277812"/>
          </a:xfrm>
          <a:prstGeom prst="rect">
            <a:avLst/>
          </a:prstGeom>
          <a:solidFill>
            <a:schemeClr val="bg2">
              <a:lumMod val="20000"/>
              <a:lumOff val="80000"/>
            </a:schemeClr>
          </a:solidFill>
        </p:spPr>
        <p:txBody>
          <a:bodyPr wrap="none">
            <a:spAutoFit/>
          </a:bodyPr>
          <a:lstStyle/>
          <a:p>
            <a:pPr eaLnBrk="0" hangingPunct="0">
              <a:defRPr/>
            </a:pPr>
            <a:r>
              <a:rPr lang="en-US" sz="1200" dirty="0">
                <a:ea typeface="ＭＳ Ｐゴシック" charset="-128"/>
                <a:cs typeface="+mn-cs"/>
              </a:rPr>
              <a:t>process</a:t>
            </a:r>
          </a:p>
        </p:txBody>
      </p:sp>
      <p:graphicFrame>
        <p:nvGraphicFramePr>
          <p:cNvPr id="16" name="Table 15"/>
          <p:cNvGraphicFramePr>
            <a:graphicFrameLocks noGrp="1"/>
          </p:cNvGraphicFramePr>
          <p:nvPr>
            <p:extLst>
              <p:ext uri="{D42A27DB-BD31-4B8C-83A1-F6EECF244321}">
                <p14:modId xmlns:p14="http://schemas.microsoft.com/office/powerpoint/2010/main" val="1426810206"/>
              </p:ext>
            </p:extLst>
          </p:nvPr>
        </p:nvGraphicFramePr>
        <p:xfrm>
          <a:off x="6289675" y="5321300"/>
          <a:ext cx="1128714" cy="1482724"/>
        </p:xfrm>
        <a:graphic>
          <a:graphicData uri="http://schemas.openxmlformats.org/drawingml/2006/table">
            <a:tbl>
              <a:tblPr firstRow="1" bandRow="1">
                <a:tableStyleId>{5C22544A-7EE6-4342-B048-85BDC9FD1C3A}</a:tableStyleId>
              </a:tblPr>
              <a:tblGrid>
                <a:gridCol w="376238">
                  <a:extLst>
                    <a:ext uri="{9D8B030D-6E8A-4147-A177-3AD203B41FA5}">
                      <a16:colId xmlns:a16="http://schemas.microsoft.com/office/drawing/2014/main" val="20000"/>
                    </a:ext>
                  </a:extLst>
                </a:gridCol>
                <a:gridCol w="376238">
                  <a:extLst>
                    <a:ext uri="{9D8B030D-6E8A-4147-A177-3AD203B41FA5}">
                      <a16:colId xmlns:a16="http://schemas.microsoft.com/office/drawing/2014/main" val="20001"/>
                    </a:ext>
                  </a:extLst>
                </a:gridCol>
                <a:gridCol w="376238">
                  <a:extLst>
                    <a:ext uri="{9D8B030D-6E8A-4147-A177-3AD203B41FA5}">
                      <a16:colId xmlns:a16="http://schemas.microsoft.com/office/drawing/2014/main" val="20002"/>
                    </a:ext>
                  </a:extLst>
                </a:gridCol>
              </a:tblGrid>
              <a:tr h="370681">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681">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681">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681">
                <a:tc>
                  <a:txBody>
                    <a:bodyPr/>
                    <a:lstStyle/>
                    <a:p>
                      <a:endParaRPr lang="en-US" sz="180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13" marR="9141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4906" name="TextBox 16"/>
          <p:cNvSpPr txBox="1">
            <a:spLocks noChangeArrowheads="1"/>
          </p:cNvSpPr>
          <p:nvPr/>
        </p:nvSpPr>
        <p:spPr bwMode="auto">
          <a:xfrm>
            <a:off x="6584950" y="5080000"/>
            <a:ext cx="560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sz="1200" b="1" i="1">
                <a:latin typeface="Verdana" pitchFamily="34" charset="0"/>
              </a:rPr>
              <a:t>Need</a:t>
            </a:r>
          </a:p>
        </p:txBody>
      </p:sp>
      <p:sp>
        <p:nvSpPr>
          <p:cNvPr id="18" name="TextBox 17"/>
          <p:cNvSpPr txBox="1"/>
          <p:nvPr/>
        </p:nvSpPr>
        <p:spPr>
          <a:xfrm>
            <a:off x="6478588" y="5365750"/>
            <a:ext cx="781050" cy="277813"/>
          </a:xfrm>
          <a:prstGeom prst="rect">
            <a:avLst/>
          </a:prstGeom>
          <a:solidFill>
            <a:schemeClr val="bg2">
              <a:lumMod val="20000"/>
              <a:lumOff val="80000"/>
            </a:schemeClr>
          </a:solidFill>
        </p:spPr>
        <p:txBody>
          <a:bodyPr wrap="none">
            <a:spAutoFit/>
          </a:bodyPr>
          <a:lstStyle/>
          <a:p>
            <a:pPr eaLnBrk="0" hangingPunct="0">
              <a:defRPr/>
            </a:pPr>
            <a:r>
              <a:rPr lang="en-US" sz="1200" dirty="0">
                <a:ea typeface="ＭＳ Ｐゴシック" charset="-128"/>
                <a:cs typeface="+mn-cs"/>
              </a:rPr>
              <a:t>resource</a:t>
            </a:r>
          </a:p>
        </p:txBody>
      </p:sp>
      <p:sp>
        <p:nvSpPr>
          <p:cNvPr id="19" name="TextBox 18"/>
          <p:cNvSpPr txBox="1"/>
          <p:nvPr/>
        </p:nvSpPr>
        <p:spPr>
          <a:xfrm rot="16200000">
            <a:off x="6107906" y="6049169"/>
            <a:ext cx="722313" cy="276225"/>
          </a:xfrm>
          <a:prstGeom prst="rect">
            <a:avLst/>
          </a:prstGeom>
          <a:solidFill>
            <a:schemeClr val="bg2">
              <a:lumMod val="20000"/>
              <a:lumOff val="80000"/>
            </a:schemeClr>
          </a:solidFill>
        </p:spPr>
        <p:txBody>
          <a:bodyPr wrap="none">
            <a:spAutoFit/>
          </a:bodyPr>
          <a:lstStyle/>
          <a:p>
            <a:pPr eaLnBrk="0" hangingPunct="0">
              <a:defRPr/>
            </a:pPr>
            <a:r>
              <a:rPr lang="en-US" sz="1200" dirty="0">
                <a:ea typeface="ＭＳ Ｐゴシック" charset="-128"/>
                <a:cs typeface="+mn-cs"/>
              </a:rPr>
              <a:t>process</a:t>
            </a:r>
          </a:p>
        </p:txBody>
      </p:sp>
    </p:spTree>
    <p:extLst>
      <p:ext uri="{BB962C8B-B14F-4D97-AF65-F5344CB8AC3E}">
        <p14:creationId xmlns:p14="http://schemas.microsoft.com/office/powerpoint/2010/main" val="2387213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Safety Algorithm </a:t>
            </a:r>
            <a:r>
              <a:rPr lang="en-US" altLang="en-US" sz="2000" smtClean="0"/>
              <a:t>(find if a system is in a safe state)</a:t>
            </a:r>
            <a:endParaRPr lang="en-US" altLang="en-US" smtClean="0"/>
          </a:p>
        </p:txBody>
      </p:sp>
      <p:sp>
        <p:nvSpPr>
          <p:cNvPr id="35843" name="Rectangle 3"/>
          <p:cNvSpPr>
            <a:spLocks noGrp="1" noChangeArrowheads="1"/>
          </p:cNvSpPr>
          <p:nvPr>
            <p:ph type="body" idx="1"/>
          </p:nvPr>
        </p:nvSpPr>
        <p:spPr>
          <a:xfrm>
            <a:off x="365125" y="1389857"/>
            <a:ext cx="8490744" cy="4114800"/>
          </a:xfrm>
        </p:spPr>
        <p:txBody>
          <a:bodyPr>
            <a:noAutofit/>
          </a:bodyPr>
          <a:lstStyle/>
          <a:p>
            <a:pPr algn="l" rtl="0">
              <a:buFont typeface="Monotype Sorts"/>
              <a:buNone/>
            </a:pPr>
            <a:r>
              <a:rPr lang="en-US" altLang="en-US" sz="2400" dirty="0" smtClean="0"/>
              <a:t>1. Let </a:t>
            </a:r>
            <a:r>
              <a:rPr lang="en-US" altLang="en-US" sz="2400" i="1" dirty="0" smtClean="0"/>
              <a:t>Work </a:t>
            </a:r>
            <a:r>
              <a:rPr lang="en-US" altLang="en-US" sz="2400" dirty="0" smtClean="0"/>
              <a:t>and </a:t>
            </a:r>
            <a:r>
              <a:rPr lang="en-US" altLang="en-US" sz="2400" i="1" dirty="0" smtClean="0"/>
              <a:t>Finish</a:t>
            </a:r>
            <a:r>
              <a:rPr lang="en-US" altLang="en-US" sz="2400" dirty="0" smtClean="0"/>
              <a:t> be vectors of length</a:t>
            </a:r>
            <a:r>
              <a:rPr lang="en-US" altLang="en-US" sz="2400" i="1" dirty="0" smtClean="0"/>
              <a:t> m</a:t>
            </a:r>
            <a:r>
              <a:rPr lang="en-US" altLang="en-US" sz="2400" dirty="0" smtClean="0"/>
              <a:t> and</a:t>
            </a:r>
            <a:r>
              <a:rPr lang="en-US" altLang="en-US" sz="2400" i="1" dirty="0" smtClean="0"/>
              <a:t> n</a:t>
            </a:r>
            <a:r>
              <a:rPr lang="en-US" altLang="en-US" sz="2400" dirty="0" smtClean="0"/>
              <a:t>,  respectively.  Initialize:</a:t>
            </a:r>
          </a:p>
          <a:p>
            <a:pPr lvl="3" algn="l" rtl="0">
              <a:buFontTx/>
              <a:buNone/>
            </a:pPr>
            <a:r>
              <a:rPr lang="en-US" altLang="en-US" sz="2000" i="1" dirty="0" smtClean="0"/>
              <a:t>Work </a:t>
            </a:r>
            <a:r>
              <a:rPr lang="en-US" altLang="en-US" sz="2000" dirty="0" smtClean="0"/>
              <a:t>= </a:t>
            </a:r>
            <a:r>
              <a:rPr lang="en-US" altLang="en-US" sz="2000" i="1" dirty="0" smtClean="0"/>
              <a:t>Available</a:t>
            </a:r>
          </a:p>
          <a:p>
            <a:pPr lvl="3" algn="l" rtl="0">
              <a:buFontTx/>
              <a:buNone/>
            </a:pPr>
            <a:r>
              <a:rPr lang="en-US" altLang="en-US" sz="2000" i="1" dirty="0" smtClean="0"/>
              <a:t>Finish </a:t>
            </a:r>
            <a:r>
              <a:rPr lang="en-US" altLang="en-US" sz="2000" dirty="0" smtClean="0"/>
              <a:t>[</a:t>
            </a:r>
            <a:r>
              <a:rPr lang="en-US" altLang="en-US" sz="2000" i="1" dirty="0" err="1" smtClean="0"/>
              <a:t>i</a:t>
            </a:r>
            <a:r>
              <a:rPr lang="en-US" altLang="en-US" sz="2000" dirty="0" smtClean="0"/>
              <a:t>] =</a:t>
            </a:r>
            <a:r>
              <a:rPr lang="en-US" altLang="en-US" sz="2000" i="1" dirty="0" smtClean="0"/>
              <a:t> false </a:t>
            </a:r>
            <a:r>
              <a:rPr lang="en-US" altLang="en-US" sz="2000" dirty="0" smtClean="0"/>
              <a:t>for</a:t>
            </a:r>
            <a:r>
              <a:rPr lang="en-US" altLang="en-US" sz="2000" i="1" dirty="0" smtClean="0"/>
              <a:t> </a:t>
            </a:r>
            <a:r>
              <a:rPr lang="en-US" altLang="en-US" sz="2000" i="1" dirty="0" err="1" smtClean="0"/>
              <a:t>i</a:t>
            </a:r>
            <a:r>
              <a:rPr lang="en-US" altLang="en-US" sz="2000" dirty="0" smtClean="0"/>
              <a:t> =1,2,3, …, </a:t>
            </a:r>
            <a:r>
              <a:rPr lang="en-US" altLang="en-US" sz="2000" i="1" dirty="0" smtClean="0"/>
              <a:t>n.</a:t>
            </a:r>
            <a:endParaRPr lang="en-US" altLang="en-US" sz="2000" dirty="0" smtClean="0"/>
          </a:p>
          <a:p>
            <a:pPr algn="l" rtl="0">
              <a:buFont typeface="Monotype Sorts"/>
              <a:buNone/>
            </a:pPr>
            <a:r>
              <a:rPr lang="en-US" altLang="en-US" sz="2400" dirty="0" smtClean="0"/>
              <a:t>2. Find </a:t>
            </a:r>
            <a:r>
              <a:rPr lang="en-US" altLang="en-US" sz="2400" i="1" dirty="0" err="1" smtClean="0"/>
              <a:t>i</a:t>
            </a:r>
            <a:r>
              <a:rPr lang="en-US" altLang="en-US" sz="2400" i="1" dirty="0" smtClean="0"/>
              <a:t> </a:t>
            </a:r>
            <a:r>
              <a:rPr lang="en-US" altLang="en-US" sz="2400" dirty="0" smtClean="0"/>
              <a:t>such that both: </a:t>
            </a:r>
          </a:p>
          <a:p>
            <a:pPr lvl="1" algn="l" rtl="0">
              <a:buFont typeface="Monotype Sorts"/>
              <a:buNone/>
            </a:pPr>
            <a:r>
              <a:rPr lang="en-US" altLang="en-US" sz="2800" dirty="0" smtClean="0"/>
              <a:t>(a) </a:t>
            </a:r>
            <a:r>
              <a:rPr lang="en-US" altLang="en-US" sz="2800" i="1" dirty="0" smtClean="0"/>
              <a:t>Finish</a:t>
            </a:r>
            <a:r>
              <a:rPr lang="en-US" altLang="en-US" sz="2800" dirty="0" smtClean="0"/>
              <a:t> [</a:t>
            </a:r>
            <a:r>
              <a:rPr lang="en-US" altLang="en-US" sz="2800" i="1" dirty="0" err="1" smtClean="0"/>
              <a:t>i</a:t>
            </a:r>
            <a:r>
              <a:rPr lang="en-US" altLang="en-US" sz="2800" dirty="0" smtClean="0"/>
              <a:t>] = </a:t>
            </a:r>
            <a:r>
              <a:rPr lang="en-US" altLang="en-US" sz="2800" i="1" dirty="0" smtClean="0"/>
              <a:t>false</a:t>
            </a:r>
            <a:endParaRPr lang="en-US" altLang="en-US" sz="2800" dirty="0" smtClean="0"/>
          </a:p>
          <a:p>
            <a:pPr lvl="1" algn="l" rtl="0">
              <a:buFont typeface="Monotype Sorts"/>
              <a:buNone/>
            </a:pPr>
            <a:r>
              <a:rPr lang="en-US" altLang="en-US" sz="2800" dirty="0" smtClean="0"/>
              <a:t>(b) </a:t>
            </a:r>
            <a:r>
              <a:rPr lang="en-US" altLang="en-US" sz="2800" i="1" dirty="0" err="1" smtClean="0"/>
              <a:t>Need</a:t>
            </a:r>
            <a:r>
              <a:rPr lang="en-US" altLang="en-US" sz="2800" i="1" baseline="-25000" dirty="0" err="1" smtClean="0"/>
              <a:t>i</a:t>
            </a:r>
            <a:r>
              <a:rPr lang="en-US" altLang="en-US" sz="2800" dirty="0" smtClean="0"/>
              <a:t> </a:t>
            </a:r>
            <a:r>
              <a:rPr lang="en-US" altLang="en-US" sz="2800" dirty="0" smtClean="0">
                <a:sym typeface="Symbol" pitchFamily="18" charset="2"/>
              </a:rPr>
              <a:t> </a:t>
            </a:r>
            <a:r>
              <a:rPr lang="en-US" altLang="en-US" sz="2800" i="1" dirty="0" smtClean="0">
                <a:sym typeface="Symbol" pitchFamily="18" charset="2"/>
              </a:rPr>
              <a:t>Work</a:t>
            </a:r>
          </a:p>
          <a:p>
            <a:pPr lvl="1" algn="l" rtl="0">
              <a:buFont typeface="Monotype Sorts"/>
              <a:buNone/>
            </a:pPr>
            <a:r>
              <a:rPr lang="en-US" altLang="en-US" sz="2800" dirty="0" smtClean="0">
                <a:sym typeface="Symbol" pitchFamily="18" charset="2"/>
              </a:rPr>
              <a:t>If no such </a:t>
            </a:r>
            <a:r>
              <a:rPr lang="en-US" altLang="en-US" sz="2800" i="1" dirty="0" err="1" smtClean="0">
                <a:sym typeface="Symbol" pitchFamily="18" charset="2"/>
              </a:rPr>
              <a:t>i</a:t>
            </a:r>
            <a:r>
              <a:rPr lang="en-US" altLang="en-US" sz="2800" i="1" dirty="0" smtClean="0">
                <a:sym typeface="Symbol" pitchFamily="18" charset="2"/>
              </a:rPr>
              <a:t> </a:t>
            </a:r>
            <a:r>
              <a:rPr lang="en-US" altLang="en-US" sz="2800" dirty="0" smtClean="0">
                <a:sym typeface="Symbol" pitchFamily="18" charset="2"/>
              </a:rPr>
              <a:t>exists, go to step 4.</a:t>
            </a:r>
          </a:p>
          <a:p>
            <a:pPr algn="l" rtl="0">
              <a:buFont typeface="Monotype Sorts"/>
              <a:buNone/>
            </a:pPr>
            <a:r>
              <a:rPr lang="en-US" altLang="en-US" sz="2400" dirty="0" smtClean="0"/>
              <a:t>3. </a:t>
            </a:r>
            <a:r>
              <a:rPr lang="en-US" altLang="en-US" sz="2400" i="1" dirty="0" smtClean="0"/>
              <a:t>Work</a:t>
            </a:r>
            <a:r>
              <a:rPr lang="en-US" altLang="en-US" sz="2400" dirty="0" smtClean="0"/>
              <a:t> = </a:t>
            </a:r>
            <a:r>
              <a:rPr lang="en-US" altLang="en-US" sz="2400" i="1" dirty="0" smtClean="0"/>
              <a:t>Work </a:t>
            </a:r>
            <a:r>
              <a:rPr lang="en-US" altLang="en-US" sz="2400" dirty="0" smtClean="0"/>
              <a:t>+ </a:t>
            </a:r>
            <a:r>
              <a:rPr lang="en-US" altLang="en-US" sz="2400" i="1" dirty="0" err="1" smtClean="0"/>
              <a:t>Allocation</a:t>
            </a:r>
            <a:r>
              <a:rPr lang="en-US" altLang="en-US" sz="2400" i="1" baseline="-25000" dirty="0" err="1" smtClean="0"/>
              <a:t>i</a:t>
            </a:r>
            <a:r>
              <a:rPr lang="en-US" altLang="en-US" sz="2400" dirty="0" smtClean="0"/>
              <a:t/>
            </a:r>
            <a:br>
              <a:rPr lang="en-US" altLang="en-US" sz="2400" dirty="0" smtClean="0"/>
            </a:br>
            <a:r>
              <a:rPr lang="en-US" altLang="en-US" sz="2400" i="1" dirty="0" smtClean="0"/>
              <a:t>Finish</a:t>
            </a:r>
            <a:r>
              <a:rPr lang="en-US" altLang="en-US" sz="2400" dirty="0" smtClean="0"/>
              <a:t>[</a:t>
            </a:r>
            <a:r>
              <a:rPr lang="en-US" altLang="en-US" sz="2400" i="1" dirty="0" err="1" smtClean="0"/>
              <a:t>i</a:t>
            </a:r>
            <a:r>
              <a:rPr lang="en-US" altLang="en-US" sz="2400" dirty="0" smtClean="0"/>
              <a:t>] =</a:t>
            </a:r>
            <a:r>
              <a:rPr lang="en-US" altLang="en-US" sz="2400" i="1" dirty="0" smtClean="0"/>
              <a:t> true</a:t>
            </a:r>
            <a:r>
              <a:rPr lang="en-US" altLang="en-US" sz="2400" dirty="0" smtClean="0"/>
              <a:t/>
            </a:r>
            <a:br>
              <a:rPr lang="en-US" altLang="en-US" sz="2400" dirty="0" smtClean="0"/>
            </a:br>
            <a:r>
              <a:rPr lang="en-US" altLang="en-US" sz="2400" dirty="0" smtClean="0"/>
              <a:t>go to step 2.</a:t>
            </a:r>
          </a:p>
          <a:p>
            <a:pPr algn="l" rtl="0">
              <a:buFont typeface="Monotype Sorts"/>
              <a:buNone/>
            </a:pPr>
            <a:r>
              <a:rPr lang="en-US" altLang="en-US" sz="2400" dirty="0" smtClean="0"/>
              <a:t>4. If </a:t>
            </a:r>
            <a:r>
              <a:rPr lang="en-US" altLang="en-US" sz="2400" i="1" dirty="0" smtClean="0"/>
              <a:t>Finish</a:t>
            </a:r>
            <a:r>
              <a:rPr lang="en-US" altLang="en-US" sz="2400" dirty="0" smtClean="0"/>
              <a:t> [</a:t>
            </a:r>
            <a:r>
              <a:rPr lang="en-US" altLang="en-US" sz="2400" i="1" dirty="0" err="1" smtClean="0"/>
              <a:t>i</a:t>
            </a:r>
            <a:r>
              <a:rPr lang="en-US" altLang="en-US" sz="2400" dirty="0" smtClean="0"/>
              <a:t>] == true for all </a:t>
            </a:r>
            <a:r>
              <a:rPr lang="en-US" altLang="en-US" sz="2400" i="1" dirty="0" err="1" smtClean="0"/>
              <a:t>i</a:t>
            </a:r>
            <a:r>
              <a:rPr lang="en-US" altLang="en-US" sz="2400" dirty="0" smtClean="0"/>
              <a:t>, then the system is in a safe state.</a:t>
            </a:r>
          </a:p>
        </p:txBody>
      </p:sp>
      <p:sp>
        <p:nvSpPr>
          <p:cNvPr id="35844" name="TextBox 3"/>
          <p:cNvSpPr txBox="1">
            <a:spLocks noChangeArrowheads="1"/>
          </p:cNvSpPr>
          <p:nvPr/>
        </p:nvSpPr>
        <p:spPr bwMode="auto">
          <a:xfrm>
            <a:off x="7446170" y="1914525"/>
            <a:ext cx="5429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sz="1200" b="1" i="1">
                <a:latin typeface="Verdana" pitchFamily="34" charset="0"/>
              </a:rPr>
              <a:t>work</a:t>
            </a:r>
          </a:p>
        </p:txBody>
      </p:sp>
      <p:graphicFrame>
        <p:nvGraphicFramePr>
          <p:cNvPr id="5" name="Table 4"/>
          <p:cNvGraphicFramePr>
            <a:graphicFrameLocks noGrp="1"/>
          </p:cNvGraphicFramePr>
          <p:nvPr>
            <p:extLst>
              <p:ext uri="{D42A27DB-BD31-4B8C-83A1-F6EECF244321}">
                <p14:modId xmlns:p14="http://schemas.microsoft.com/office/powerpoint/2010/main" val="3043367145"/>
              </p:ext>
            </p:extLst>
          </p:nvPr>
        </p:nvGraphicFramePr>
        <p:xfrm>
          <a:off x="7054057" y="2236788"/>
          <a:ext cx="1801812" cy="371475"/>
        </p:xfrm>
        <a:graphic>
          <a:graphicData uri="http://schemas.openxmlformats.org/drawingml/2006/table">
            <a:tbl>
              <a:tblPr firstRow="1" bandRow="1">
                <a:tableStyleId>{5C22544A-7EE6-4342-B048-85BDC9FD1C3A}</a:tableStyleId>
              </a:tblPr>
              <a:tblGrid>
                <a:gridCol w="450453">
                  <a:extLst>
                    <a:ext uri="{9D8B030D-6E8A-4147-A177-3AD203B41FA5}">
                      <a16:colId xmlns:a16="http://schemas.microsoft.com/office/drawing/2014/main" val="20000"/>
                    </a:ext>
                  </a:extLst>
                </a:gridCol>
                <a:gridCol w="450453">
                  <a:extLst>
                    <a:ext uri="{9D8B030D-6E8A-4147-A177-3AD203B41FA5}">
                      <a16:colId xmlns:a16="http://schemas.microsoft.com/office/drawing/2014/main" val="20001"/>
                    </a:ext>
                  </a:extLst>
                </a:gridCol>
                <a:gridCol w="450453">
                  <a:extLst>
                    <a:ext uri="{9D8B030D-6E8A-4147-A177-3AD203B41FA5}">
                      <a16:colId xmlns:a16="http://schemas.microsoft.com/office/drawing/2014/main" val="20002"/>
                    </a:ext>
                  </a:extLst>
                </a:gridCol>
                <a:gridCol w="450453">
                  <a:extLst>
                    <a:ext uri="{9D8B030D-6E8A-4147-A177-3AD203B41FA5}">
                      <a16:colId xmlns:a16="http://schemas.microsoft.com/office/drawing/2014/main" val="20003"/>
                    </a:ext>
                  </a:extLst>
                </a:gridCol>
              </a:tblGrid>
              <a:tr h="371475">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27276732"/>
              </p:ext>
            </p:extLst>
          </p:nvPr>
        </p:nvGraphicFramePr>
        <p:xfrm>
          <a:off x="7562057" y="3148013"/>
          <a:ext cx="369888" cy="1112838"/>
        </p:xfrm>
        <a:graphic>
          <a:graphicData uri="http://schemas.openxmlformats.org/drawingml/2006/table">
            <a:tbl>
              <a:tblPr firstRow="1" bandRow="1">
                <a:tableStyleId>{5C22544A-7EE6-4342-B048-85BDC9FD1C3A}</a:tableStyleId>
              </a:tblPr>
              <a:tblGrid>
                <a:gridCol w="369888">
                  <a:extLst>
                    <a:ext uri="{9D8B030D-6E8A-4147-A177-3AD203B41FA5}">
                      <a16:colId xmlns:a16="http://schemas.microsoft.com/office/drawing/2014/main" val="20000"/>
                    </a:ext>
                  </a:extLst>
                </a:gridCol>
              </a:tblGrid>
              <a:tr h="370946">
                <a:tc>
                  <a:txBody>
                    <a:bodyPr/>
                    <a:lstStyle/>
                    <a:p>
                      <a:endParaRPr lang="en-US" sz="1800" dirty="0"/>
                    </a:p>
                  </a:txBody>
                  <a:tcPr marL="91612" marR="9161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946">
                <a:tc>
                  <a:txBody>
                    <a:bodyPr/>
                    <a:lstStyle/>
                    <a:p>
                      <a:endParaRPr lang="en-US" sz="1800"/>
                    </a:p>
                  </a:txBody>
                  <a:tcPr marL="91612" marR="9161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946">
                <a:tc>
                  <a:txBody>
                    <a:bodyPr/>
                    <a:lstStyle/>
                    <a:p>
                      <a:endParaRPr lang="en-US" sz="1800" dirty="0"/>
                    </a:p>
                  </a:txBody>
                  <a:tcPr marL="91612" marR="9161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5867" name="TextBox 7"/>
          <p:cNvSpPr txBox="1">
            <a:spLocks noChangeArrowheads="1"/>
          </p:cNvSpPr>
          <p:nvPr/>
        </p:nvSpPr>
        <p:spPr bwMode="auto">
          <a:xfrm>
            <a:off x="7458870" y="2843213"/>
            <a:ext cx="596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sz="1200" b="1" i="1">
                <a:latin typeface="Verdana" pitchFamily="34" charset="0"/>
              </a:rPr>
              <a:t>finish</a:t>
            </a:r>
          </a:p>
        </p:txBody>
      </p:sp>
    </p:spTree>
    <p:extLst>
      <p:ext uri="{BB962C8B-B14F-4D97-AF65-F5344CB8AC3E}">
        <p14:creationId xmlns:p14="http://schemas.microsoft.com/office/powerpoint/2010/main" val="2032310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30288" y="271463"/>
            <a:ext cx="7924800" cy="457200"/>
          </a:xfrm>
        </p:spPr>
        <p:txBody>
          <a:bodyPr>
            <a:normAutofit fontScale="90000"/>
          </a:bodyPr>
          <a:lstStyle/>
          <a:p>
            <a:r>
              <a:rPr lang="en-US" altLang="en-US" sz="2800" smtClean="0"/>
              <a:t>Resource-Request Algorithm for Process </a:t>
            </a:r>
            <a:r>
              <a:rPr lang="en-US" altLang="en-US" sz="2800" i="1" smtClean="0"/>
              <a:t>P</a:t>
            </a:r>
            <a:r>
              <a:rPr lang="en-US" altLang="en-US" sz="2800" i="1" baseline="-25000" smtClean="0"/>
              <a:t>i</a:t>
            </a:r>
            <a:endParaRPr lang="en-US" altLang="en-US" sz="2800" smtClean="0"/>
          </a:p>
        </p:txBody>
      </p:sp>
      <p:sp>
        <p:nvSpPr>
          <p:cNvPr id="36867" name="Rectangle 3"/>
          <p:cNvSpPr>
            <a:spLocks noGrp="1" noChangeArrowheads="1"/>
          </p:cNvSpPr>
          <p:nvPr>
            <p:ph type="body" idx="1"/>
          </p:nvPr>
        </p:nvSpPr>
        <p:spPr>
          <a:xfrm>
            <a:off x="0" y="973138"/>
            <a:ext cx="8955088" cy="4114800"/>
          </a:xfrm>
        </p:spPr>
        <p:txBody>
          <a:bodyPr>
            <a:noAutofit/>
          </a:bodyPr>
          <a:lstStyle/>
          <a:p>
            <a:pPr algn="l" rtl="0">
              <a:lnSpc>
                <a:spcPct val="90000"/>
              </a:lnSpc>
              <a:buFont typeface="Monotype Sorts"/>
              <a:buNone/>
            </a:pPr>
            <a:r>
              <a:rPr lang="en-US" altLang="en-US" i="1" dirty="0" smtClean="0"/>
              <a:t>   Request</a:t>
            </a:r>
            <a:r>
              <a:rPr lang="en-US" altLang="en-US" dirty="0" smtClean="0"/>
              <a:t> = request vector for process </a:t>
            </a:r>
            <a:r>
              <a:rPr lang="en-US" altLang="en-US" i="1" dirty="0" smtClean="0"/>
              <a:t>P</a:t>
            </a:r>
            <a:r>
              <a:rPr lang="en-US" altLang="en-US" i="1" baseline="-25000" dirty="0" smtClean="0"/>
              <a:t>i</a:t>
            </a:r>
            <a:r>
              <a:rPr lang="en-US" altLang="en-US" dirty="0" smtClean="0"/>
              <a:t>.  If </a:t>
            </a:r>
            <a:r>
              <a:rPr lang="en-US" altLang="en-US" i="1" dirty="0" err="1" smtClean="0"/>
              <a:t>Request</a:t>
            </a:r>
            <a:r>
              <a:rPr lang="en-US" altLang="en-US" i="1" baseline="-25000" dirty="0" err="1" smtClean="0"/>
              <a:t>i</a:t>
            </a:r>
            <a:r>
              <a:rPr lang="en-US" altLang="en-US" baseline="-25000" dirty="0" smtClean="0"/>
              <a:t> </a:t>
            </a:r>
            <a:r>
              <a:rPr lang="en-US" altLang="en-US" dirty="0" smtClean="0"/>
              <a:t>[</a:t>
            </a:r>
            <a:r>
              <a:rPr lang="en-US" altLang="en-US" i="1" dirty="0" smtClean="0"/>
              <a:t>j</a:t>
            </a:r>
            <a:r>
              <a:rPr lang="en-US" altLang="en-US" dirty="0" smtClean="0"/>
              <a:t>] = </a:t>
            </a:r>
            <a:r>
              <a:rPr lang="en-US" altLang="en-US" i="1" dirty="0" smtClean="0"/>
              <a:t>k</a:t>
            </a:r>
            <a:r>
              <a:rPr lang="en-US" altLang="en-US" dirty="0" smtClean="0"/>
              <a:t> then process </a:t>
            </a:r>
            <a:r>
              <a:rPr lang="en-US" altLang="en-US" i="1" dirty="0" smtClean="0"/>
              <a:t>P</a:t>
            </a:r>
            <a:r>
              <a:rPr lang="en-US" altLang="en-US" i="1" baseline="-25000" dirty="0" smtClean="0"/>
              <a:t>i</a:t>
            </a:r>
            <a:r>
              <a:rPr lang="en-US" altLang="en-US" dirty="0" smtClean="0"/>
              <a:t> wants </a:t>
            </a:r>
            <a:r>
              <a:rPr lang="en-US" altLang="en-US" i="1" dirty="0" smtClean="0"/>
              <a:t>k</a:t>
            </a:r>
            <a:r>
              <a:rPr lang="en-US" altLang="en-US" dirty="0" smtClean="0"/>
              <a:t> instances of resource type </a:t>
            </a:r>
            <a:r>
              <a:rPr lang="en-US" altLang="en-US" i="1" dirty="0" err="1" smtClean="0"/>
              <a:t>R</a:t>
            </a:r>
            <a:r>
              <a:rPr lang="en-US" altLang="en-US" i="1" baseline="-25000" dirty="0" err="1" smtClean="0"/>
              <a:t>j</a:t>
            </a:r>
            <a:r>
              <a:rPr lang="en-US" altLang="en-US" baseline="-25000" dirty="0" smtClean="0"/>
              <a:t>.</a:t>
            </a:r>
          </a:p>
          <a:p>
            <a:pPr lvl="1" algn="l" rtl="0">
              <a:lnSpc>
                <a:spcPct val="90000"/>
              </a:lnSpc>
              <a:buFont typeface="Monotype Sorts"/>
              <a:buNone/>
            </a:pPr>
            <a:r>
              <a:rPr lang="en-US" altLang="en-US" dirty="0" smtClean="0"/>
              <a:t>1.	If </a:t>
            </a:r>
            <a:r>
              <a:rPr lang="en-US" altLang="en-US" i="1" dirty="0" err="1" smtClean="0"/>
              <a:t>Request</a:t>
            </a:r>
            <a:r>
              <a:rPr lang="en-US" altLang="en-US" i="1" baseline="-25000" dirty="0" err="1" smtClean="0"/>
              <a:t>i</a:t>
            </a:r>
            <a:r>
              <a:rPr lang="en-US" altLang="en-US" i="1" dirty="0" smtClean="0"/>
              <a:t> </a:t>
            </a:r>
            <a:r>
              <a:rPr lang="en-US" altLang="en-US" dirty="0" smtClean="0">
                <a:sym typeface="Symbol" pitchFamily="18" charset="2"/>
              </a:rPr>
              <a:t> </a:t>
            </a:r>
            <a:r>
              <a:rPr lang="en-US" altLang="en-US" i="1" dirty="0" err="1" smtClean="0">
                <a:sym typeface="Symbol" pitchFamily="18" charset="2"/>
              </a:rPr>
              <a:t>Need</a:t>
            </a:r>
            <a:r>
              <a:rPr lang="en-US" altLang="en-US" i="1" baseline="-25000" dirty="0" err="1" smtClean="0">
                <a:sym typeface="Symbol" pitchFamily="18" charset="2"/>
              </a:rPr>
              <a:t>i</a:t>
            </a:r>
            <a:r>
              <a:rPr lang="en-US" altLang="en-US" i="1" dirty="0" smtClean="0">
                <a:sym typeface="Symbol" pitchFamily="18" charset="2"/>
              </a:rPr>
              <a:t> </a:t>
            </a:r>
            <a:r>
              <a:rPr lang="en-US" altLang="en-US" dirty="0" smtClean="0">
                <a:sym typeface="Symbol" pitchFamily="18" charset="2"/>
              </a:rPr>
              <a:t>go to step 2.  Otherwise, raise error condition, since process has exceeded its maximum claim.</a:t>
            </a:r>
          </a:p>
          <a:p>
            <a:pPr lvl="1" algn="l" rtl="0">
              <a:lnSpc>
                <a:spcPct val="90000"/>
              </a:lnSpc>
              <a:buFont typeface="Monotype Sorts"/>
              <a:buNone/>
            </a:pPr>
            <a:r>
              <a:rPr lang="en-US" altLang="en-US" dirty="0" smtClean="0">
                <a:sym typeface="Symbol" pitchFamily="18" charset="2"/>
              </a:rPr>
              <a:t>2.	If </a:t>
            </a:r>
            <a:r>
              <a:rPr lang="en-US" altLang="en-US" i="1" dirty="0" err="1" smtClean="0"/>
              <a:t>Request</a:t>
            </a:r>
            <a:r>
              <a:rPr lang="en-US" altLang="en-US" i="1" baseline="-25000" dirty="0" err="1" smtClean="0"/>
              <a:t>i</a:t>
            </a:r>
            <a:r>
              <a:rPr lang="en-US" altLang="en-US" dirty="0" smtClean="0"/>
              <a:t> </a:t>
            </a:r>
            <a:r>
              <a:rPr lang="en-US" altLang="en-US" dirty="0" smtClean="0">
                <a:sym typeface="Symbol" pitchFamily="18" charset="2"/>
              </a:rPr>
              <a:t> </a:t>
            </a:r>
            <a:r>
              <a:rPr lang="en-US" altLang="en-US" i="1" dirty="0" smtClean="0">
                <a:sym typeface="Symbol" pitchFamily="18" charset="2"/>
              </a:rPr>
              <a:t>Available</a:t>
            </a:r>
            <a:r>
              <a:rPr lang="en-US" altLang="en-US" dirty="0" smtClean="0">
                <a:sym typeface="Symbol" pitchFamily="18" charset="2"/>
              </a:rPr>
              <a:t>, go to step 3.  Otherwise </a:t>
            </a:r>
            <a:r>
              <a:rPr lang="en-US" altLang="en-US" i="1" dirty="0" smtClean="0">
                <a:sym typeface="Symbol" pitchFamily="18" charset="2"/>
              </a:rPr>
              <a:t>P</a:t>
            </a:r>
            <a:r>
              <a:rPr lang="en-US" altLang="en-US" i="1" baseline="-25000" dirty="0" smtClean="0">
                <a:sym typeface="Symbol" pitchFamily="18" charset="2"/>
              </a:rPr>
              <a:t>i</a:t>
            </a:r>
            <a:r>
              <a:rPr lang="en-US" altLang="en-US" dirty="0" smtClean="0">
                <a:sym typeface="Symbol" pitchFamily="18" charset="2"/>
              </a:rPr>
              <a:t>  must wait, since resources are not available.</a:t>
            </a:r>
          </a:p>
          <a:p>
            <a:pPr lvl="1" algn="l" rtl="0">
              <a:lnSpc>
                <a:spcPct val="90000"/>
              </a:lnSpc>
              <a:buFont typeface="Monotype Sorts"/>
              <a:buNone/>
            </a:pPr>
            <a:r>
              <a:rPr lang="en-US" altLang="en-US" dirty="0" smtClean="0">
                <a:sym typeface="Symbol" pitchFamily="18" charset="2"/>
              </a:rPr>
              <a:t>3.	Pretend to allocate requested resources to </a:t>
            </a:r>
            <a:r>
              <a:rPr lang="en-US" altLang="en-US" i="1" dirty="0" smtClean="0">
                <a:sym typeface="Symbol" pitchFamily="18" charset="2"/>
              </a:rPr>
              <a:t>P</a:t>
            </a:r>
            <a:r>
              <a:rPr lang="en-US" altLang="en-US" i="1" baseline="-25000" dirty="0" smtClean="0">
                <a:sym typeface="Symbol" pitchFamily="18" charset="2"/>
              </a:rPr>
              <a:t>i</a:t>
            </a:r>
            <a:r>
              <a:rPr lang="en-US" altLang="en-US" dirty="0" smtClean="0">
                <a:sym typeface="Symbol" pitchFamily="18" charset="2"/>
              </a:rPr>
              <a:t> by modifying the state as follows:</a:t>
            </a:r>
          </a:p>
          <a:p>
            <a:pPr lvl="3" algn="l" rtl="0">
              <a:lnSpc>
                <a:spcPct val="90000"/>
              </a:lnSpc>
              <a:buFontTx/>
              <a:buNone/>
            </a:pPr>
            <a:r>
              <a:rPr lang="en-US" altLang="en-US" sz="2400" dirty="0" smtClean="0">
                <a:sym typeface="Symbol" pitchFamily="18" charset="2"/>
              </a:rPr>
              <a:t>		</a:t>
            </a:r>
            <a:r>
              <a:rPr lang="en-US" altLang="en-US" sz="2400" i="1" dirty="0" smtClean="0">
                <a:sym typeface="Symbol" pitchFamily="18" charset="2"/>
              </a:rPr>
              <a:t>Available</a:t>
            </a:r>
            <a:r>
              <a:rPr lang="en-US" altLang="en-US" sz="2400" dirty="0" smtClean="0">
                <a:sym typeface="Symbol" pitchFamily="18" charset="2"/>
              </a:rPr>
              <a:t> = </a:t>
            </a:r>
            <a:r>
              <a:rPr lang="en-US" altLang="en-US" sz="2400" i="1" dirty="0" smtClean="0">
                <a:sym typeface="Symbol" pitchFamily="18" charset="2"/>
              </a:rPr>
              <a:t>Available - </a:t>
            </a:r>
            <a:r>
              <a:rPr lang="en-US" altLang="en-US" sz="2400" i="1" dirty="0" err="1" smtClean="0">
                <a:sym typeface="Symbol" pitchFamily="18" charset="2"/>
              </a:rPr>
              <a:t>Request</a:t>
            </a:r>
            <a:r>
              <a:rPr lang="en-US" altLang="en-US" sz="2400" i="1" baseline="-25000" dirty="0" err="1" smtClean="0">
                <a:sym typeface="Symbol" pitchFamily="18" charset="2"/>
              </a:rPr>
              <a:t>i</a:t>
            </a:r>
            <a:r>
              <a:rPr lang="en-US" altLang="en-US" sz="2400" i="1" dirty="0" smtClean="0">
                <a:sym typeface="Symbol" pitchFamily="18" charset="2"/>
              </a:rPr>
              <a:t>;</a:t>
            </a:r>
          </a:p>
          <a:p>
            <a:pPr lvl="3" algn="l" rtl="0">
              <a:lnSpc>
                <a:spcPct val="90000"/>
              </a:lnSpc>
              <a:buFontTx/>
              <a:buNone/>
            </a:pPr>
            <a:r>
              <a:rPr lang="en-US" altLang="en-US" sz="2400" dirty="0" smtClean="0">
                <a:sym typeface="Symbol" pitchFamily="18" charset="2"/>
              </a:rPr>
              <a:t>		</a:t>
            </a:r>
            <a:r>
              <a:rPr lang="en-US" altLang="en-US" sz="2400" i="1" dirty="0" err="1" smtClean="0">
                <a:sym typeface="Symbol" pitchFamily="18" charset="2"/>
              </a:rPr>
              <a:t>Allocation</a:t>
            </a:r>
            <a:r>
              <a:rPr lang="en-US" altLang="en-US" sz="2400" i="1" baseline="-25000" dirty="0" err="1" smtClean="0">
                <a:sym typeface="Symbol" pitchFamily="18" charset="2"/>
              </a:rPr>
              <a:t>i</a:t>
            </a:r>
            <a:r>
              <a:rPr lang="en-US" altLang="en-US" sz="2400" baseline="-25000" dirty="0" smtClean="0">
                <a:sym typeface="Symbol" pitchFamily="18" charset="2"/>
              </a:rPr>
              <a:t> </a:t>
            </a:r>
            <a:r>
              <a:rPr lang="en-US" altLang="en-US" sz="2400" dirty="0" smtClean="0">
                <a:sym typeface="Symbol" pitchFamily="18" charset="2"/>
              </a:rPr>
              <a:t>= </a:t>
            </a:r>
            <a:r>
              <a:rPr lang="en-US" altLang="en-US" sz="2400" i="1" dirty="0" err="1" smtClean="0">
                <a:sym typeface="Symbol" pitchFamily="18" charset="2"/>
              </a:rPr>
              <a:t>Allocation</a:t>
            </a:r>
            <a:r>
              <a:rPr lang="en-US" altLang="en-US" sz="2400" i="1" baseline="-25000" dirty="0" err="1" smtClean="0">
                <a:sym typeface="Symbol" pitchFamily="18" charset="2"/>
              </a:rPr>
              <a:t>i</a:t>
            </a:r>
            <a:r>
              <a:rPr lang="en-US" altLang="en-US" sz="2400" dirty="0" smtClean="0">
                <a:sym typeface="Symbol" pitchFamily="18" charset="2"/>
              </a:rPr>
              <a:t> + </a:t>
            </a:r>
            <a:r>
              <a:rPr lang="en-US" altLang="en-US" sz="2400" i="1" dirty="0" err="1" smtClean="0">
                <a:sym typeface="Symbol" pitchFamily="18" charset="2"/>
              </a:rPr>
              <a:t>Request</a:t>
            </a:r>
            <a:r>
              <a:rPr lang="en-US" altLang="en-US" sz="2400" i="1" baseline="-25000" dirty="0" err="1" smtClean="0">
                <a:sym typeface="Symbol" pitchFamily="18" charset="2"/>
              </a:rPr>
              <a:t>i</a:t>
            </a:r>
            <a:r>
              <a:rPr lang="en-US" altLang="en-US" sz="2400" dirty="0" smtClean="0">
                <a:sym typeface="Symbol" pitchFamily="18" charset="2"/>
              </a:rPr>
              <a:t>;</a:t>
            </a:r>
          </a:p>
          <a:p>
            <a:pPr lvl="3" algn="l" rtl="0">
              <a:lnSpc>
                <a:spcPct val="90000"/>
              </a:lnSpc>
              <a:buFontTx/>
              <a:buNone/>
            </a:pPr>
            <a:r>
              <a:rPr lang="en-US" altLang="en-US" sz="2400" dirty="0" smtClean="0">
                <a:sym typeface="Symbol" pitchFamily="18" charset="2"/>
              </a:rPr>
              <a:t>		</a:t>
            </a:r>
            <a:r>
              <a:rPr lang="en-US" altLang="en-US" sz="2400" i="1" dirty="0" err="1" smtClean="0">
                <a:sym typeface="Symbol" pitchFamily="18" charset="2"/>
              </a:rPr>
              <a:t>Need</a:t>
            </a:r>
            <a:r>
              <a:rPr lang="en-US" altLang="en-US" sz="2400" i="1" baseline="-25000" dirty="0" err="1" smtClean="0">
                <a:sym typeface="Symbol" pitchFamily="18" charset="2"/>
              </a:rPr>
              <a:t>i</a:t>
            </a:r>
            <a:r>
              <a:rPr lang="en-US" altLang="en-US" sz="2400" i="1" dirty="0" smtClean="0">
                <a:sym typeface="Symbol" pitchFamily="18" charset="2"/>
              </a:rPr>
              <a:t> </a:t>
            </a:r>
            <a:r>
              <a:rPr lang="en-US" altLang="en-US" sz="2400" dirty="0" smtClean="0">
                <a:sym typeface="Symbol" pitchFamily="18" charset="2"/>
              </a:rPr>
              <a:t>=</a:t>
            </a:r>
            <a:r>
              <a:rPr lang="en-US" altLang="en-US" sz="2400" i="1" dirty="0" smtClean="0">
                <a:sym typeface="Symbol" pitchFamily="18" charset="2"/>
              </a:rPr>
              <a:t> </a:t>
            </a:r>
            <a:r>
              <a:rPr lang="en-US" altLang="en-US" sz="2400" i="1" dirty="0" err="1" smtClean="0">
                <a:sym typeface="Symbol" pitchFamily="18" charset="2"/>
              </a:rPr>
              <a:t>Need</a:t>
            </a:r>
            <a:r>
              <a:rPr lang="en-US" altLang="en-US" sz="2400" i="1" baseline="-25000" dirty="0" err="1" smtClean="0">
                <a:sym typeface="Symbol" pitchFamily="18" charset="2"/>
              </a:rPr>
              <a:t>i</a:t>
            </a:r>
            <a:r>
              <a:rPr lang="en-US" altLang="en-US" sz="2400" dirty="0" smtClean="0">
                <a:sym typeface="Symbol" pitchFamily="18" charset="2"/>
              </a:rPr>
              <a:t> – </a:t>
            </a:r>
            <a:r>
              <a:rPr lang="en-US" altLang="en-US" sz="2400" i="1" dirty="0" err="1" smtClean="0">
                <a:sym typeface="Symbol" pitchFamily="18" charset="2"/>
              </a:rPr>
              <a:t>Request</a:t>
            </a:r>
            <a:r>
              <a:rPr lang="en-US" altLang="en-US" sz="2400" i="1" baseline="-25000" dirty="0" err="1" smtClean="0">
                <a:sym typeface="Symbol" pitchFamily="18" charset="2"/>
              </a:rPr>
              <a:t>i</a:t>
            </a:r>
            <a:r>
              <a:rPr lang="en-US" altLang="en-US" sz="2400" i="1" baseline="-25000" dirty="0" smtClean="0">
                <a:sym typeface="Symbol" pitchFamily="18" charset="2"/>
              </a:rPr>
              <a:t>;;</a:t>
            </a:r>
          </a:p>
          <a:p>
            <a:pPr lvl="2" algn="l" rtl="0">
              <a:lnSpc>
                <a:spcPct val="90000"/>
              </a:lnSpc>
              <a:buSzPct val="125000"/>
              <a:buFontTx/>
              <a:buChar char="•"/>
            </a:pPr>
            <a:r>
              <a:rPr lang="en-US" altLang="en-US" sz="2400" i="1" dirty="0" smtClean="0">
                <a:sym typeface="Symbol" pitchFamily="18" charset="2"/>
              </a:rPr>
              <a:t>If safe  the resources are allocated to P</a:t>
            </a:r>
            <a:r>
              <a:rPr lang="en-US" altLang="en-US" sz="2400" i="1" baseline="-25000" dirty="0" smtClean="0">
                <a:sym typeface="Symbol" pitchFamily="18" charset="2"/>
              </a:rPr>
              <a:t>i</a:t>
            </a:r>
            <a:r>
              <a:rPr lang="en-US" altLang="en-US" sz="2400" i="1" dirty="0" smtClean="0">
                <a:sym typeface="Symbol" pitchFamily="18" charset="2"/>
              </a:rPr>
              <a:t>. </a:t>
            </a:r>
          </a:p>
          <a:p>
            <a:pPr lvl="2" algn="l" rtl="0">
              <a:lnSpc>
                <a:spcPct val="90000"/>
              </a:lnSpc>
              <a:buSzPct val="125000"/>
              <a:buFontTx/>
              <a:buChar char="•"/>
            </a:pPr>
            <a:r>
              <a:rPr lang="en-US" altLang="en-US" sz="2400" i="1" dirty="0" smtClean="0">
                <a:sym typeface="Symbol" pitchFamily="18" charset="2"/>
              </a:rPr>
              <a:t>If unsafe  P</a:t>
            </a:r>
            <a:r>
              <a:rPr lang="en-US" altLang="en-US" sz="2400" baseline="-25000" dirty="0" smtClean="0">
                <a:sym typeface="Symbol" pitchFamily="18" charset="2"/>
              </a:rPr>
              <a:t>i</a:t>
            </a:r>
            <a:r>
              <a:rPr lang="en-US" altLang="en-US" sz="2400" i="1" dirty="0" smtClean="0">
                <a:sym typeface="Symbol" pitchFamily="18" charset="2"/>
              </a:rPr>
              <a:t> must wait, and the old resource-allocation state is restored</a:t>
            </a:r>
            <a:endParaRPr lang="en-US" altLang="en-US" sz="2400" baseline="-25000" dirty="0" smtClean="0">
              <a:sym typeface="Symbol" pitchFamily="18" charset="2"/>
            </a:endParaRPr>
          </a:p>
        </p:txBody>
      </p:sp>
    </p:spTree>
    <p:extLst>
      <p:ext uri="{BB962C8B-B14F-4D97-AF65-F5344CB8AC3E}">
        <p14:creationId xmlns:p14="http://schemas.microsoft.com/office/powerpoint/2010/main" val="3521149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8650" y="0"/>
            <a:ext cx="7886700" cy="1325563"/>
          </a:xfrm>
        </p:spPr>
        <p:txBody>
          <a:bodyPr/>
          <a:lstStyle/>
          <a:p>
            <a:r>
              <a:rPr lang="en-US" altLang="en-US" dirty="0" smtClean="0"/>
              <a:t>Example of Banker’s Algorithm</a:t>
            </a:r>
          </a:p>
        </p:txBody>
      </p:sp>
      <p:sp>
        <p:nvSpPr>
          <p:cNvPr id="37891" name="Rectangle 3"/>
          <p:cNvSpPr>
            <a:spLocks noGrp="1" noChangeArrowheads="1"/>
          </p:cNvSpPr>
          <p:nvPr>
            <p:ph type="body" idx="1"/>
          </p:nvPr>
        </p:nvSpPr>
        <p:spPr>
          <a:xfrm>
            <a:off x="447675" y="1238250"/>
            <a:ext cx="8696325" cy="4351338"/>
          </a:xfrm>
        </p:spPr>
        <p:txBody>
          <a:bodyPr>
            <a:normAutofit fontScale="92500" lnSpcReduction="10000"/>
          </a:bodyPr>
          <a:lstStyle/>
          <a:p>
            <a:pPr algn="l" rtl="0">
              <a:tabLst>
                <a:tab pos="1371600" algn="l"/>
                <a:tab pos="2395538" algn="ctr"/>
                <a:tab pos="3594100" algn="ctr"/>
                <a:tab pos="4805363" algn="ctr"/>
              </a:tabLst>
            </a:pPr>
            <a:r>
              <a:rPr lang="en-US" altLang="en-US" dirty="0" smtClean="0"/>
              <a:t>5 processes </a:t>
            </a:r>
            <a:r>
              <a:rPr lang="en-US" altLang="en-US" i="1" dirty="0" smtClean="0"/>
              <a:t>P</a:t>
            </a:r>
            <a:r>
              <a:rPr lang="en-US" altLang="en-US" baseline="-25000" dirty="0" smtClean="0"/>
              <a:t>0 </a:t>
            </a:r>
            <a:r>
              <a:rPr lang="en-US" altLang="en-US" dirty="0" smtClean="0"/>
              <a:t>through </a:t>
            </a:r>
            <a:r>
              <a:rPr lang="en-US" altLang="en-US" i="1" dirty="0" smtClean="0"/>
              <a:t>P</a:t>
            </a:r>
            <a:r>
              <a:rPr lang="en-US" altLang="en-US" baseline="-25000" dirty="0" smtClean="0"/>
              <a:t>4</a:t>
            </a:r>
            <a:r>
              <a:rPr lang="en-US" altLang="en-US" dirty="0" smtClean="0"/>
              <a:t>; 3 resource types </a:t>
            </a:r>
            <a:r>
              <a:rPr lang="en-US" altLang="en-US" i="1" dirty="0" smtClean="0"/>
              <a:t>A </a:t>
            </a:r>
            <a:r>
              <a:rPr lang="en-US" altLang="en-US" dirty="0" smtClean="0"/>
              <a:t>(10 instances), </a:t>
            </a:r>
            <a:br>
              <a:rPr lang="en-US" altLang="en-US" dirty="0" smtClean="0"/>
            </a:br>
            <a:r>
              <a:rPr lang="en-US" altLang="en-US" i="1" dirty="0" smtClean="0"/>
              <a:t>B</a:t>
            </a:r>
            <a:r>
              <a:rPr lang="en-US" altLang="en-US" dirty="0" smtClean="0"/>
              <a:t> (5 instances), and </a:t>
            </a:r>
            <a:r>
              <a:rPr lang="en-US" altLang="en-US" i="1" dirty="0" smtClean="0"/>
              <a:t>C</a:t>
            </a:r>
            <a:r>
              <a:rPr lang="en-US" altLang="en-US" dirty="0" smtClean="0"/>
              <a:t> (7 instances).</a:t>
            </a:r>
          </a:p>
          <a:p>
            <a:pPr algn="l" rtl="0">
              <a:tabLst>
                <a:tab pos="1371600" algn="l"/>
                <a:tab pos="2395538" algn="ctr"/>
                <a:tab pos="3594100" algn="ctr"/>
                <a:tab pos="4805363" algn="ctr"/>
              </a:tabLst>
            </a:pPr>
            <a:r>
              <a:rPr lang="en-US" altLang="en-US" dirty="0" smtClean="0"/>
              <a:t>Snapshot at time </a:t>
            </a:r>
            <a:r>
              <a:rPr lang="en-US" altLang="en-US" i="1" dirty="0" smtClean="0"/>
              <a:t>T</a:t>
            </a:r>
            <a:r>
              <a:rPr lang="en-US" altLang="en-US" baseline="-25000" dirty="0" smtClean="0"/>
              <a:t>0</a:t>
            </a:r>
            <a:r>
              <a:rPr lang="en-US" altLang="en-US" dirty="0" smtClean="0"/>
              <a:t>:</a:t>
            </a:r>
          </a:p>
          <a:p>
            <a:pPr algn="l" rtl="0">
              <a:buFont typeface="Monotype Sorts"/>
              <a:buNone/>
              <a:tabLst>
                <a:tab pos="1371600" algn="l"/>
                <a:tab pos="2395538" algn="ctr"/>
                <a:tab pos="3594100" algn="ctr"/>
                <a:tab pos="4805363" algn="ctr"/>
              </a:tabLst>
            </a:pPr>
            <a:r>
              <a:rPr lang="en-US" altLang="en-US" dirty="0" smtClean="0"/>
              <a:t>			</a:t>
            </a:r>
            <a:r>
              <a:rPr lang="en-US" altLang="en-US" i="1" u="sng" dirty="0" smtClean="0"/>
              <a:t>Allocation</a:t>
            </a:r>
            <a:r>
              <a:rPr lang="en-US" altLang="en-US" i="1" dirty="0" smtClean="0"/>
              <a:t>	</a:t>
            </a:r>
            <a:r>
              <a:rPr lang="en-US" altLang="en-US" i="1" u="sng" dirty="0" smtClean="0"/>
              <a:t>Max</a:t>
            </a:r>
            <a:r>
              <a:rPr lang="en-US" altLang="en-US" i="1" dirty="0" smtClean="0"/>
              <a:t>	</a:t>
            </a:r>
            <a:r>
              <a:rPr lang="en-US" altLang="en-US" i="1" u="sng" dirty="0" smtClean="0"/>
              <a:t>Available</a:t>
            </a:r>
            <a:endParaRPr lang="en-US" altLang="en-US" i="1" dirty="0" smtClean="0"/>
          </a:p>
          <a:p>
            <a:pPr algn="l" rtl="0">
              <a:buFont typeface="Monotype Sorts"/>
              <a:buNone/>
              <a:tabLst>
                <a:tab pos="1371600" algn="l"/>
                <a:tab pos="2395538" algn="ctr"/>
                <a:tab pos="3594100" algn="ctr"/>
                <a:tab pos="4805363" algn="ctr"/>
              </a:tabLst>
            </a:pPr>
            <a:r>
              <a:rPr lang="en-US" altLang="en-US" i="1" dirty="0" smtClean="0"/>
              <a:t>			A B C	A B C 	A B C</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0	</a:t>
            </a:r>
            <a:r>
              <a:rPr lang="en-US" altLang="en-US" dirty="0" smtClean="0"/>
              <a:t>0 1 0	7 5 3 	3 3 2</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1	</a:t>
            </a:r>
            <a:r>
              <a:rPr lang="en-US" altLang="en-US" dirty="0" smtClean="0"/>
              <a:t>2 0 0 	3 2 2  </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2</a:t>
            </a:r>
            <a:r>
              <a:rPr lang="en-US" altLang="en-US" dirty="0" smtClean="0"/>
              <a:t>	3 0 2 	9 0 2</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3</a:t>
            </a:r>
            <a:r>
              <a:rPr lang="en-US" altLang="en-US" dirty="0" smtClean="0"/>
              <a:t>	2 1 1 	2 2 2</a:t>
            </a:r>
          </a:p>
          <a:p>
            <a:pPr algn="l" rtl="0">
              <a:buFont typeface="Monotype Sorts"/>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4</a:t>
            </a:r>
            <a:r>
              <a:rPr lang="en-US" altLang="en-US" dirty="0" smtClean="0"/>
              <a:t>	0 0 2	4 3 3  		</a:t>
            </a:r>
          </a:p>
        </p:txBody>
      </p:sp>
      <p:cxnSp>
        <p:nvCxnSpPr>
          <p:cNvPr id="37892" name="Straight Arrow Connector 4"/>
          <p:cNvCxnSpPr>
            <a:cxnSpLocks noChangeShapeType="1"/>
          </p:cNvCxnSpPr>
          <p:nvPr/>
        </p:nvCxnSpPr>
        <p:spPr bwMode="auto">
          <a:xfrm rot="5400000">
            <a:off x="3658394" y="4622006"/>
            <a:ext cx="2447925" cy="12112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893" name="Straight Arrow Connector 5"/>
          <p:cNvCxnSpPr>
            <a:cxnSpLocks noChangeShapeType="1"/>
          </p:cNvCxnSpPr>
          <p:nvPr/>
        </p:nvCxnSpPr>
        <p:spPr bwMode="auto">
          <a:xfrm>
            <a:off x="3001963" y="5613400"/>
            <a:ext cx="1004887" cy="850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4" name="TextBox 9"/>
          <p:cNvSpPr txBox="1">
            <a:spLocks noChangeArrowheads="1"/>
          </p:cNvSpPr>
          <p:nvPr/>
        </p:nvSpPr>
        <p:spPr bwMode="auto">
          <a:xfrm>
            <a:off x="3760788" y="6489700"/>
            <a:ext cx="827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10,5,7</a:t>
            </a:r>
          </a:p>
        </p:txBody>
      </p:sp>
    </p:spTree>
    <p:extLst>
      <p:ext uri="{BB962C8B-B14F-4D97-AF65-F5344CB8AC3E}">
        <p14:creationId xmlns:p14="http://schemas.microsoft.com/office/powerpoint/2010/main" val="421223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Example (Cont.)</a:t>
            </a:r>
          </a:p>
        </p:txBody>
      </p:sp>
      <p:sp>
        <p:nvSpPr>
          <p:cNvPr id="38915" name="Rectangle 3"/>
          <p:cNvSpPr>
            <a:spLocks noGrp="1" noChangeArrowheads="1"/>
          </p:cNvSpPr>
          <p:nvPr>
            <p:ph type="body" idx="1"/>
          </p:nvPr>
        </p:nvSpPr>
        <p:spPr>
          <a:xfrm>
            <a:off x="285750" y="1314450"/>
            <a:ext cx="8639175" cy="4114800"/>
          </a:xfrm>
        </p:spPr>
        <p:txBody>
          <a:bodyPr>
            <a:normAutofit fontScale="85000" lnSpcReduction="20000"/>
          </a:bodyPr>
          <a:lstStyle/>
          <a:p>
            <a:pPr algn="l" rtl="0">
              <a:lnSpc>
                <a:spcPct val="90000"/>
              </a:lnSpc>
              <a:tabLst>
                <a:tab pos="2452688" algn="l"/>
                <a:tab pos="3492500" algn="ctr"/>
              </a:tabLst>
            </a:pPr>
            <a:r>
              <a:rPr lang="en-US" altLang="en-US" dirty="0" smtClean="0"/>
              <a:t>The content of the matrix Need is defined to be Max – Allocation.</a:t>
            </a:r>
          </a:p>
          <a:p>
            <a:pPr algn="l" rtl="0">
              <a:lnSpc>
                <a:spcPct val="90000"/>
              </a:lnSpc>
              <a:buFont typeface="Monotype Sorts"/>
              <a:buNone/>
              <a:tabLst>
                <a:tab pos="2452688" algn="l"/>
                <a:tab pos="3492500" algn="ctr"/>
              </a:tabLst>
            </a:pPr>
            <a:r>
              <a:rPr lang="en-US" altLang="en-US" dirty="0" smtClean="0"/>
              <a:t>			</a:t>
            </a:r>
            <a:r>
              <a:rPr lang="en-US" altLang="en-US" i="1" u="sng" dirty="0" smtClean="0"/>
              <a:t>Need</a:t>
            </a:r>
            <a:endParaRPr lang="en-US" altLang="en-US" u="sng" dirty="0" smtClean="0"/>
          </a:p>
          <a:p>
            <a:pPr algn="l" rtl="0">
              <a:lnSpc>
                <a:spcPct val="90000"/>
              </a:lnSpc>
              <a:buFont typeface="Monotype Sorts"/>
              <a:buNone/>
              <a:tabLst>
                <a:tab pos="2452688" algn="l"/>
                <a:tab pos="3492500" algn="ctr"/>
              </a:tabLst>
            </a:pPr>
            <a:r>
              <a:rPr lang="en-US" altLang="en-US" dirty="0" smtClean="0"/>
              <a:t>			</a:t>
            </a:r>
            <a:r>
              <a:rPr lang="en-US" altLang="en-US" i="1" dirty="0" smtClean="0"/>
              <a:t>A B C</a:t>
            </a:r>
          </a:p>
          <a:p>
            <a:pPr algn="l" rtl="0">
              <a:lnSpc>
                <a:spcPct val="90000"/>
              </a:lnSpc>
              <a:buFont typeface="Monotype Sorts"/>
              <a:buNone/>
              <a:tabLst>
                <a:tab pos="2452688" algn="l"/>
                <a:tab pos="3492500" algn="ctr"/>
              </a:tabLst>
            </a:pPr>
            <a:r>
              <a:rPr lang="en-US" altLang="en-US" dirty="0" smtClean="0"/>
              <a:t>		 </a:t>
            </a:r>
            <a:r>
              <a:rPr lang="en-US" altLang="en-US" i="1" dirty="0" smtClean="0"/>
              <a:t>P</a:t>
            </a:r>
            <a:r>
              <a:rPr lang="en-US" altLang="en-US" baseline="-25000" dirty="0" smtClean="0"/>
              <a:t>0	</a:t>
            </a:r>
            <a:r>
              <a:rPr lang="en-US" altLang="en-US" dirty="0" smtClean="0"/>
              <a:t>7 4 3 </a:t>
            </a:r>
          </a:p>
          <a:p>
            <a:pPr algn="l" rtl="0">
              <a:lnSpc>
                <a:spcPct val="90000"/>
              </a:lnSpc>
              <a:buFont typeface="Monotype Sorts"/>
              <a:buNone/>
              <a:tabLst>
                <a:tab pos="2452688" algn="l"/>
                <a:tab pos="3492500" algn="ctr"/>
              </a:tabLst>
            </a:pPr>
            <a:r>
              <a:rPr lang="en-US" altLang="en-US" dirty="0" smtClean="0"/>
              <a:t>		 </a:t>
            </a:r>
            <a:r>
              <a:rPr lang="en-US" altLang="en-US" i="1" dirty="0" smtClean="0"/>
              <a:t>P</a:t>
            </a:r>
            <a:r>
              <a:rPr lang="en-US" altLang="en-US" baseline="-25000" dirty="0" smtClean="0"/>
              <a:t>1	</a:t>
            </a:r>
            <a:r>
              <a:rPr lang="en-US" altLang="en-US" dirty="0" smtClean="0"/>
              <a:t>1 2 2 </a:t>
            </a:r>
          </a:p>
          <a:p>
            <a:pPr algn="l" rtl="0">
              <a:lnSpc>
                <a:spcPct val="90000"/>
              </a:lnSpc>
              <a:buFont typeface="Monotype Sorts"/>
              <a:buNone/>
              <a:tabLst>
                <a:tab pos="2452688" algn="l"/>
                <a:tab pos="3492500" algn="ctr"/>
              </a:tabLst>
            </a:pPr>
            <a:r>
              <a:rPr lang="en-US" altLang="en-US" dirty="0" smtClean="0"/>
              <a:t>		 </a:t>
            </a:r>
            <a:r>
              <a:rPr lang="en-US" altLang="en-US" i="1" dirty="0" smtClean="0"/>
              <a:t>P</a:t>
            </a:r>
            <a:r>
              <a:rPr lang="en-US" altLang="en-US" baseline="-25000" dirty="0" smtClean="0"/>
              <a:t>2</a:t>
            </a:r>
            <a:r>
              <a:rPr lang="en-US" altLang="en-US" dirty="0" smtClean="0"/>
              <a:t>	6 0 0 </a:t>
            </a:r>
          </a:p>
          <a:p>
            <a:pPr algn="l" rtl="0">
              <a:lnSpc>
                <a:spcPct val="90000"/>
              </a:lnSpc>
              <a:buFont typeface="Monotype Sorts"/>
              <a:buNone/>
              <a:tabLst>
                <a:tab pos="2452688" algn="l"/>
                <a:tab pos="3492500" algn="ctr"/>
              </a:tabLst>
            </a:pPr>
            <a:r>
              <a:rPr lang="en-US" altLang="en-US" dirty="0" smtClean="0"/>
              <a:t>		 </a:t>
            </a:r>
            <a:r>
              <a:rPr lang="en-US" altLang="en-US" i="1" dirty="0" smtClean="0"/>
              <a:t>P</a:t>
            </a:r>
            <a:r>
              <a:rPr lang="en-US" altLang="en-US" baseline="-25000" dirty="0" smtClean="0"/>
              <a:t>3</a:t>
            </a:r>
            <a:r>
              <a:rPr lang="en-US" altLang="en-US" dirty="0" smtClean="0"/>
              <a:t>	0 1 1</a:t>
            </a:r>
          </a:p>
          <a:p>
            <a:pPr algn="l" rtl="0">
              <a:lnSpc>
                <a:spcPct val="90000"/>
              </a:lnSpc>
              <a:buFont typeface="Monotype Sorts"/>
              <a:buNone/>
              <a:tabLst>
                <a:tab pos="2452688" algn="l"/>
                <a:tab pos="3492500" algn="ctr"/>
              </a:tabLst>
            </a:pPr>
            <a:r>
              <a:rPr lang="en-US" altLang="en-US" dirty="0" smtClean="0"/>
              <a:t>		 </a:t>
            </a:r>
            <a:r>
              <a:rPr lang="en-US" altLang="en-US" i="1" dirty="0" smtClean="0"/>
              <a:t>P</a:t>
            </a:r>
            <a:r>
              <a:rPr lang="en-US" altLang="en-US" baseline="-25000" dirty="0" smtClean="0"/>
              <a:t>4</a:t>
            </a:r>
            <a:r>
              <a:rPr lang="en-US" altLang="en-US" dirty="0" smtClean="0"/>
              <a:t>	4 3 1 </a:t>
            </a:r>
          </a:p>
          <a:p>
            <a:pPr algn="l" rtl="0">
              <a:lnSpc>
                <a:spcPct val="90000"/>
              </a:lnSpc>
              <a:tabLst>
                <a:tab pos="2452688" algn="l"/>
                <a:tab pos="3492500" algn="ctr"/>
              </a:tabLst>
            </a:pPr>
            <a:r>
              <a:rPr lang="en-US" altLang="en-US" dirty="0" smtClean="0"/>
              <a:t>The system is in a safe state since the sequence </a:t>
            </a:r>
          </a:p>
          <a:p>
            <a:pPr algn="l" rtl="0">
              <a:lnSpc>
                <a:spcPct val="90000"/>
              </a:lnSpc>
              <a:buFont typeface="Monotype Sorts"/>
              <a:buNone/>
              <a:tabLst>
                <a:tab pos="2452688" algn="l"/>
                <a:tab pos="3492500" algn="ctr"/>
              </a:tabLst>
            </a:pPr>
            <a:r>
              <a:rPr lang="en-US" altLang="en-US" dirty="0" smtClean="0"/>
              <a:t>&lt; </a:t>
            </a:r>
            <a:r>
              <a:rPr lang="en-US" altLang="en-US" i="1" dirty="0" smtClean="0"/>
              <a:t>P</a:t>
            </a:r>
            <a:r>
              <a:rPr lang="en-US" altLang="en-US" baseline="-25000" dirty="0" smtClean="0"/>
              <a:t>1    </a:t>
            </a:r>
            <a:r>
              <a:rPr lang="en-US" altLang="en-US" dirty="0" smtClean="0"/>
              <a:t>,    </a:t>
            </a:r>
            <a:r>
              <a:rPr lang="en-US" altLang="en-US" i="1" dirty="0" smtClean="0"/>
              <a:t>P</a:t>
            </a:r>
            <a:r>
              <a:rPr lang="en-US" altLang="en-US" baseline="-25000" dirty="0" smtClean="0"/>
              <a:t>3     </a:t>
            </a:r>
            <a:r>
              <a:rPr lang="en-US" altLang="en-US" dirty="0" smtClean="0"/>
              <a:t>,     </a:t>
            </a:r>
            <a:r>
              <a:rPr lang="en-US" altLang="en-US" i="1" dirty="0" smtClean="0"/>
              <a:t>P</a:t>
            </a:r>
            <a:r>
              <a:rPr lang="en-US" altLang="en-US" baseline="-25000" dirty="0" smtClean="0"/>
              <a:t>4     </a:t>
            </a:r>
            <a:r>
              <a:rPr lang="en-US" altLang="en-US" dirty="0" smtClean="0"/>
              <a:t>,    </a:t>
            </a:r>
            <a:r>
              <a:rPr lang="en-US" altLang="en-US" i="1" dirty="0" smtClean="0"/>
              <a:t>P</a:t>
            </a:r>
            <a:r>
              <a:rPr lang="en-US" altLang="en-US" baseline="-25000" dirty="0" smtClean="0"/>
              <a:t>2       </a:t>
            </a:r>
            <a:r>
              <a:rPr lang="en-US" altLang="en-US" dirty="0" smtClean="0"/>
              <a:t>,       </a:t>
            </a:r>
            <a:r>
              <a:rPr lang="en-US" altLang="en-US" i="1" dirty="0" smtClean="0"/>
              <a:t>P</a:t>
            </a:r>
            <a:r>
              <a:rPr lang="en-US" altLang="en-US" baseline="-25000" dirty="0" smtClean="0"/>
              <a:t>0</a:t>
            </a:r>
            <a:r>
              <a:rPr lang="en-US" altLang="en-US" dirty="0" smtClean="0"/>
              <a:t>&gt; satisfies safety criteria. </a:t>
            </a:r>
            <a:endParaRPr lang="en-US" altLang="en-US" baseline="-25000" dirty="0" smtClean="0"/>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1949450"/>
            <a:ext cx="2286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4"/>
          <p:cNvSpPr txBox="1">
            <a:spLocks noChangeArrowheads="1"/>
          </p:cNvSpPr>
          <p:nvPr/>
        </p:nvSpPr>
        <p:spPr bwMode="auto">
          <a:xfrm>
            <a:off x="1068388" y="5216525"/>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5,3,2</a:t>
            </a:r>
          </a:p>
        </p:txBody>
      </p:sp>
      <p:sp>
        <p:nvSpPr>
          <p:cNvPr id="38918" name="TextBox 5"/>
          <p:cNvSpPr txBox="1">
            <a:spLocks noChangeArrowheads="1"/>
          </p:cNvSpPr>
          <p:nvPr/>
        </p:nvSpPr>
        <p:spPr bwMode="auto">
          <a:xfrm>
            <a:off x="219075" y="5216525"/>
            <a:ext cx="696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3,3,2</a:t>
            </a:r>
          </a:p>
        </p:txBody>
      </p:sp>
      <p:sp>
        <p:nvSpPr>
          <p:cNvPr id="38919" name="TextBox 6"/>
          <p:cNvSpPr txBox="1">
            <a:spLocks noChangeArrowheads="1"/>
          </p:cNvSpPr>
          <p:nvPr/>
        </p:nvSpPr>
        <p:spPr bwMode="auto">
          <a:xfrm>
            <a:off x="1879600" y="5216525"/>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7,4,3</a:t>
            </a:r>
          </a:p>
        </p:txBody>
      </p:sp>
      <p:sp>
        <p:nvSpPr>
          <p:cNvPr id="38920" name="TextBox 7"/>
          <p:cNvSpPr txBox="1">
            <a:spLocks noChangeArrowheads="1"/>
          </p:cNvSpPr>
          <p:nvPr/>
        </p:nvSpPr>
        <p:spPr bwMode="auto">
          <a:xfrm>
            <a:off x="2781300" y="5216525"/>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7,4,5</a:t>
            </a:r>
          </a:p>
        </p:txBody>
      </p:sp>
      <p:sp>
        <p:nvSpPr>
          <p:cNvPr id="38921" name="TextBox 8"/>
          <p:cNvSpPr txBox="1">
            <a:spLocks noChangeArrowheads="1"/>
          </p:cNvSpPr>
          <p:nvPr/>
        </p:nvSpPr>
        <p:spPr bwMode="auto">
          <a:xfrm>
            <a:off x="3619500" y="5216525"/>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10,4,7</a:t>
            </a:r>
          </a:p>
        </p:txBody>
      </p:sp>
      <p:sp>
        <p:nvSpPr>
          <p:cNvPr id="38922" name="TextBox 9"/>
          <p:cNvSpPr txBox="1">
            <a:spLocks noChangeArrowheads="1"/>
          </p:cNvSpPr>
          <p:nvPr/>
        </p:nvSpPr>
        <p:spPr bwMode="auto">
          <a:xfrm>
            <a:off x="4713288" y="5216525"/>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spcBef>
                <a:spcPct val="0"/>
              </a:spcBef>
              <a:buClrTx/>
              <a:buSzTx/>
              <a:buFontTx/>
              <a:buNone/>
            </a:pPr>
            <a:r>
              <a:rPr kumimoji="0" lang="en-US" altLang="en-US">
                <a:latin typeface="Verdana" pitchFamily="34" charset="0"/>
              </a:rPr>
              <a:t>10,5,7</a:t>
            </a:r>
          </a:p>
        </p:txBody>
      </p:sp>
    </p:spTree>
    <p:extLst>
      <p:ext uri="{BB962C8B-B14F-4D97-AF65-F5344CB8AC3E}">
        <p14:creationId xmlns:p14="http://schemas.microsoft.com/office/powerpoint/2010/main" val="1971923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ChangeArrowheads="1"/>
          </p:cNvSpPr>
          <p:nvPr/>
        </p:nvSpPr>
        <p:spPr bwMode="auto">
          <a:xfrm>
            <a:off x="5105342" y="2682875"/>
            <a:ext cx="876300" cy="471031"/>
          </a:xfrm>
          <a:prstGeom prst="rect">
            <a:avLst/>
          </a:prstGeom>
          <a:solidFill>
            <a:schemeClr val="accent1"/>
          </a:solidFill>
          <a:ln w="9525" algn="ctr">
            <a:solidFill>
              <a:schemeClr val="tx1"/>
            </a:solidFill>
            <a:round/>
            <a:headEnd/>
            <a:tailEnd/>
          </a:ln>
        </p:spPr>
        <p:txBody>
          <a:bodyPr wrap="none"/>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lgn="l" rtl="0">
              <a:spcBef>
                <a:spcPct val="0"/>
              </a:spcBef>
              <a:buClrTx/>
              <a:buSzTx/>
              <a:buFontTx/>
              <a:buNone/>
            </a:pPr>
            <a:endParaRPr kumimoji="0" lang="en-US" altLang="en-US">
              <a:latin typeface="Verdana" pitchFamily="34" charset="0"/>
            </a:endParaRPr>
          </a:p>
        </p:txBody>
      </p:sp>
      <p:sp>
        <p:nvSpPr>
          <p:cNvPr id="39939" name="Rectangle 5"/>
          <p:cNvSpPr>
            <a:spLocks noChangeArrowheads="1"/>
          </p:cNvSpPr>
          <p:nvPr/>
        </p:nvSpPr>
        <p:spPr bwMode="auto">
          <a:xfrm>
            <a:off x="1331855" y="3030538"/>
            <a:ext cx="3735387" cy="471032"/>
          </a:xfrm>
          <a:prstGeom prst="rect">
            <a:avLst/>
          </a:prstGeom>
          <a:solidFill>
            <a:schemeClr val="accent1"/>
          </a:solidFill>
          <a:ln w="9525" algn="ctr">
            <a:solidFill>
              <a:schemeClr val="tx1"/>
            </a:solidFill>
            <a:round/>
            <a:headEnd/>
            <a:tailEnd/>
          </a:ln>
        </p:spPr>
        <p:txBody>
          <a:bodyPr wrap="none"/>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lgn="l" rtl="0">
              <a:spcBef>
                <a:spcPct val="0"/>
              </a:spcBef>
              <a:buClrTx/>
              <a:buSzTx/>
              <a:buFontTx/>
              <a:buNone/>
            </a:pPr>
            <a:endParaRPr kumimoji="0" lang="en-US" altLang="en-US">
              <a:latin typeface="Verdana" pitchFamily="34" charset="0"/>
            </a:endParaRPr>
          </a:p>
        </p:txBody>
      </p:sp>
      <p:sp>
        <p:nvSpPr>
          <p:cNvPr id="39940" name="Down Arrow 4"/>
          <p:cNvSpPr>
            <a:spLocks noChangeArrowheads="1"/>
          </p:cNvSpPr>
          <p:nvPr/>
        </p:nvSpPr>
        <p:spPr bwMode="auto">
          <a:xfrm rot="3444654">
            <a:off x="6800056" y="2416969"/>
            <a:ext cx="669925" cy="1042988"/>
          </a:xfrm>
          <a:prstGeom prst="downArrow">
            <a:avLst>
              <a:gd name="adj1" fmla="val 50000"/>
              <a:gd name="adj2" fmla="val 49971"/>
            </a:avLst>
          </a:prstGeom>
          <a:solidFill>
            <a:schemeClr val="accent1"/>
          </a:solidFill>
          <a:ln w="9525" algn="ctr">
            <a:solidFill>
              <a:schemeClr val="tx1"/>
            </a:solidFill>
            <a:round/>
            <a:headEnd/>
            <a:tailEnd/>
          </a:ln>
        </p:spPr>
        <p:txBody>
          <a:bodyPr wrap="none"/>
          <a:lstStyle>
            <a:lvl1pPr eaLnBrk="0" hangingPunct="0">
              <a:spcBef>
                <a:spcPct val="35000"/>
              </a:spcBef>
              <a:buClr>
                <a:srgbClr val="993300"/>
              </a:buClr>
              <a:buSzPct val="90000"/>
              <a:buFont typeface="Monotype Sorts"/>
              <a:buChar char="n"/>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itchFamily="34" charset="-128"/>
              </a:defRPr>
            </a:lvl9pPr>
          </a:lstStyle>
          <a:p>
            <a:pPr algn="l" rtl="0">
              <a:spcBef>
                <a:spcPct val="0"/>
              </a:spcBef>
              <a:buClrTx/>
              <a:buSzTx/>
              <a:buFontTx/>
              <a:buNone/>
            </a:pPr>
            <a:endParaRPr kumimoji="0" lang="en-US" altLang="en-US">
              <a:latin typeface="Verdana" pitchFamily="34" charset="0"/>
            </a:endParaRPr>
          </a:p>
        </p:txBody>
      </p:sp>
      <p:sp>
        <p:nvSpPr>
          <p:cNvPr id="39941" name="Rectangle 3"/>
          <p:cNvSpPr>
            <a:spLocks noGrp="1" noChangeArrowheads="1"/>
          </p:cNvSpPr>
          <p:nvPr>
            <p:ph type="body" idx="1"/>
          </p:nvPr>
        </p:nvSpPr>
        <p:spPr>
          <a:xfrm>
            <a:off x="350720" y="1303338"/>
            <a:ext cx="8526579" cy="4114800"/>
          </a:xfrm>
        </p:spPr>
        <p:txBody>
          <a:bodyPr>
            <a:noAutofit/>
          </a:bodyPr>
          <a:lstStyle/>
          <a:p>
            <a:pPr algn="l" rtl="0">
              <a:lnSpc>
                <a:spcPct val="90000"/>
              </a:lnSpc>
              <a:tabLst>
                <a:tab pos="1544638" algn="l"/>
                <a:tab pos="2452688" algn="ctr"/>
                <a:tab pos="3767138" algn="ctr"/>
                <a:tab pos="5022850" algn="ctr"/>
              </a:tabLst>
            </a:pPr>
            <a:r>
              <a:rPr lang="en-US" altLang="en-US" sz="2400" dirty="0" smtClean="0"/>
              <a:t>Check that Request </a:t>
            </a:r>
            <a:r>
              <a:rPr lang="en-US" altLang="en-US" sz="2400" dirty="0" smtClean="0">
                <a:sym typeface="Symbol" pitchFamily="18" charset="2"/>
              </a:rPr>
              <a:t> Available (that is, (1,0,2)  (3,3,2))  true</a:t>
            </a:r>
            <a:r>
              <a:rPr lang="en-US" altLang="en-US" sz="2400" i="1" dirty="0" smtClean="0">
                <a:sym typeface="Symbol" pitchFamily="18" charset="2"/>
              </a:rPr>
              <a:t>.</a:t>
            </a:r>
          </a:p>
          <a:p>
            <a:pPr algn="l" rtl="0">
              <a:lnSpc>
                <a:spcPct val="90000"/>
              </a:lnSpc>
              <a:buFont typeface="Monotype Sorts"/>
              <a:buNone/>
              <a:tabLst>
                <a:tab pos="1544638" algn="l"/>
                <a:tab pos="2452688" algn="ctr"/>
                <a:tab pos="3767138" algn="ctr"/>
                <a:tab pos="5022850" algn="ctr"/>
              </a:tabLst>
            </a:pPr>
            <a:r>
              <a:rPr lang="en-US" altLang="en-US" sz="2400" i="1" dirty="0" smtClean="0"/>
              <a:t>			</a:t>
            </a:r>
            <a:r>
              <a:rPr lang="en-US" altLang="en-US" sz="2400" i="1" u="sng" dirty="0" smtClean="0"/>
              <a:t>Allocation</a:t>
            </a:r>
            <a:r>
              <a:rPr lang="en-US" altLang="en-US" sz="2400" i="1" dirty="0" smtClean="0"/>
              <a:t>	</a:t>
            </a:r>
            <a:r>
              <a:rPr lang="en-US" altLang="en-US" sz="2400" i="1" u="sng" dirty="0" smtClean="0"/>
              <a:t>Need</a:t>
            </a:r>
            <a:r>
              <a:rPr lang="en-US" altLang="en-US" sz="2400" i="1" dirty="0" smtClean="0"/>
              <a:t>	</a:t>
            </a:r>
            <a:r>
              <a:rPr lang="en-US" altLang="en-US" sz="2400" i="1" u="sng" dirty="0" smtClean="0"/>
              <a:t>Available</a:t>
            </a:r>
            <a:endParaRPr lang="en-US" altLang="en-US" sz="2400" i="1" dirty="0" smtClean="0"/>
          </a:p>
          <a:p>
            <a:pPr algn="l" rtl="0">
              <a:lnSpc>
                <a:spcPct val="90000"/>
              </a:lnSpc>
              <a:buFont typeface="Monotype Sorts"/>
              <a:buNone/>
              <a:tabLst>
                <a:tab pos="1544638" algn="l"/>
                <a:tab pos="2452688" algn="ctr"/>
                <a:tab pos="3767138" algn="ctr"/>
                <a:tab pos="5022850" algn="ctr"/>
              </a:tabLst>
            </a:pPr>
            <a:r>
              <a:rPr lang="en-US" altLang="en-US" sz="2400" i="1" dirty="0" smtClean="0"/>
              <a:t>			A B C	A B C	A B C </a:t>
            </a:r>
          </a:p>
          <a:p>
            <a:pPr algn="l" rtl="0">
              <a:lnSpc>
                <a:spcPct val="90000"/>
              </a:lnSpc>
              <a:buFont typeface="Monotype Sorts"/>
              <a:buNone/>
              <a:tabLst>
                <a:tab pos="1544638" algn="l"/>
                <a:tab pos="2452688" algn="ctr"/>
                <a:tab pos="3767138" algn="ctr"/>
                <a:tab pos="5022850" algn="ctr"/>
              </a:tabLst>
            </a:pPr>
            <a:r>
              <a:rPr lang="en-US" altLang="en-US" sz="2400" dirty="0" smtClean="0"/>
              <a:t>		</a:t>
            </a:r>
            <a:r>
              <a:rPr lang="en-US" altLang="en-US" sz="2400" i="1" dirty="0" smtClean="0"/>
              <a:t>P</a:t>
            </a:r>
            <a:r>
              <a:rPr lang="en-US" altLang="en-US" sz="2400" baseline="-25000" dirty="0" smtClean="0"/>
              <a:t>0</a:t>
            </a:r>
            <a:r>
              <a:rPr lang="en-US" altLang="en-US" sz="2400" dirty="0" smtClean="0"/>
              <a:t>	0 1 0 	7 4 3 	2 3 0</a:t>
            </a:r>
          </a:p>
          <a:p>
            <a:pPr algn="l" rtl="0">
              <a:lnSpc>
                <a:spcPct val="90000"/>
              </a:lnSpc>
              <a:buFont typeface="Monotype Sorts"/>
              <a:buNone/>
              <a:tabLst>
                <a:tab pos="1544638" algn="l"/>
                <a:tab pos="2452688" algn="ctr"/>
                <a:tab pos="3767138" algn="ctr"/>
                <a:tab pos="5022850" algn="ctr"/>
              </a:tabLst>
            </a:pPr>
            <a:r>
              <a:rPr lang="en-US" altLang="en-US" sz="2400" dirty="0" smtClean="0"/>
              <a:t>		</a:t>
            </a:r>
            <a:r>
              <a:rPr lang="en-US" altLang="en-US" sz="2400" i="1" dirty="0" smtClean="0"/>
              <a:t>P</a:t>
            </a:r>
            <a:r>
              <a:rPr lang="en-US" altLang="en-US" sz="2400" baseline="-25000" dirty="0" smtClean="0"/>
              <a:t>1</a:t>
            </a:r>
            <a:r>
              <a:rPr lang="en-US" altLang="en-US" sz="2400" dirty="0" smtClean="0"/>
              <a:t>	3 0 2	0 2 0 	</a:t>
            </a:r>
          </a:p>
          <a:p>
            <a:pPr algn="l" rtl="0">
              <a:lnSpc>
                <a:spcPct val="90000"/>
              </a:lnSpc>
              <a:buFont typeface="Monotype Sorts"/>
              <a:buNone/>
              <a:tabLst>
                <a:tab pos="1544638" algn="l"/>
                <a:tab pos="2452688" algn="ctr"/>
                <a:tab pos="3767138" algn="ctr"/>
                <a:tab pos="5022850" algn="ctr"/>
              </a:tabLst>
            </a:pPr>
            <a:r>
              <a:rPr lang="en-US" altLang="en-US" sz="2400" dirty="0" smtClean="0"/>
              <a:t>		</a:t>
            </a:r>
            <a:r>
              <a:rPr lang="en-US" altLang="en-US" sz="2400" i="1" dirty="0" smtClean="0"/>
              <a:t>P</a:t>
            </a:r>
            <a:r>
              <a:rPr lang="en-US" altLang="en-US" sz="2400" baseline="-25000" dirty="0" smtClean="0"/>
              <a:t>2</a:t>
            </a:r>
            <a:r>
              <a:rPr lang="en-US" altLang="en-US" sz="2400" dirty="0" smtClean="0"/>
              <a:t>	3 0 2 	6 0 0 </a:t>
            </a:r>
          </a:p>
          <a:p>
            <a:pPr algn="l" rtl="0">
              <a:lnSpc>
                <a:spcPct val="90000"/>
              </a:lnSpc>
              <a:buFont typeface="Monotype Sorts"/>
              <a:buNone/>
              <a:tabLst>
                <a:tab pos="1544638" algn="l"/>
                <a:tab pos="2452688" algn="ctr"/>
                <a:tab pos="3767138" algn="ctr"/>
                <a:tab pos="5022850" algn="ctr"/>
              </a:tabLst>
            </a:pPr>
            <a:r>
              <a:rPr lang="en-US" altLang="en-US" sz="2400" dirty="0" smtClean="0"/>
              <a:t>		</a:t>
            </a:r>
            <a:r>
              <a:rPr lang="en-US" altLang="en-US" sz="2400" i="1" dirty="0" smtClean="0"/>
              <a:t>P</a:t>
            </a:r>
            <a:r>
              <a:rPr lang="en-US" altLang="en-US" sz="2400" baseline="-25000" dirty="0" smtClean="0"/>
              <a:t>3</a:t>
            </a:r>
            <a:r>
              <a:rPr lang="en-US" altLang="en-US" sz="2400" dirty="0" smtClean="0"/>
              <a:t>	2 1 1 	0 1 1</a:t>
            </a:r>
          </a:p>
          <a:p>
            <a:pPr algn="l" rtl="0">
              <a:lnSpc>
                <a:spcPct val="90000"/>
              </a:lnSpc>
              <a:buFont typeface="Monotype Sorts"/>
              <a:buNone/>
              <a:tabLst>
                <a:tab pos="1544638" algn="l"/>
                <a:tab pos="2452688" algn="ctr"/>
                <a:tab pos="3767138" algn="ctr"/>
                <a:tab pos="5022850" algn="ctr"/>
              </a:tabLst>
            </a:pPr>
            <a:r>
              <a:rPr lang="en-US" altLang="en-US" sz="2400" dirty="0" smtClean="0"/>
              <a:t>		</a:t>
            </a:r>
            <a:r>
              <a:rPr lang="en-US" altLang="en-US" sz="2400" i="1" dirty="0" smtClean="0"/>
              <a:t>P</a:t>
            </a:r>
            <a:r>
              <a:rPr lang="en-US" altLang="en-US" sz="2400" baseline="-25000" dirty="0" smtClean="0"/>
              <a:t>4</a:t>
            </a:r>
            <a:r>
              <a:rPr lang="en-US" altLang="en-US" sz="2400" dirty="0" smtClean="0"/>
              <a:t>	0 0 2 	4 3 1 </a:t>
            </a:r>
          </a:p>
          <a:p>
            <a:pPr algn="l" rtl="0">
              <a:lnSpc>
                <a:spcPct val="90000"/>
              </a:lnSpc>
              <a:tabLst>
                <a:tab pos="1544638" algn="l"/>
                <a:tab pos="2452688" algn="ctr"/>
                <a:tab pos="3767138" algn="ctr"/>
                <a:tab pos="5022850" algn="ctr"/>
              </a:tabLst>
            </a:pPr>
            <a:r>
              <a:rPr lang="en-US" altLang="en-US" sz="2400" dirty="0" smtClean="0"/>
              <a:t>Executing safety algorithm shows that sequence &lt;P1, P3, P4, P0, P2&gt; satisfies safety requirement. </a:t>
            </a:r>
          </a:p>
          <a:p>
            <a:pPr algn="l" rtl="0">
              <a:lnSpc>
                <a:spcPct val="90000"/>
              </a:lnSpc>
              <a:tabLst>
                <a:tab pos="1544638" algn="l"/>
                <a:tab pos="2452688" algn="ctr"/>
                <a:tab pos="3767138" algn="ctr"/>
                <a:tab pos="5022850" algn="ctr"/>
              </a:tabLst>
            </a:pPr>
            <a:r>
              <a:rPr lang="en-US" altLang="en-US" sz="2400" dirty="0" smtClean="0"/>
              <a:t>Can request for (3,3,0) by P4 be granted (next page)?</a:t>
            </a:r>
          </a:p>
          <a:p>
            <a:pPr algn="l" rtl="0">
              <a:lnSpc>
                <a:spcPct val="90000"/>
              </a:lnSpc>
              <a:tabLst>
                <a:tab pos="1544638" algn="l"/>
                <a:tab pos="2452688" algn="ctr"/>
                <a:tab pos="3767138" algn="ctr"/>
                <a:tab pos="5022850" algn="ctr"/>
              </a:tabLst>
            </a:pPr>
            <a:r>
              <a:rPr lang="en-US" altLang="en-US" sz="2400" dirty="0" smtClean="0"/>
              <a:t>Can request for (0,2,0) by P0 be granted?</a:t>
            </a:r>
          </a:p>
          <a:p>
            <a:pPr algn="l" rtl="0">
              <a:lnSpc>
                <a:spcPct val="90000"/>
              </a:lnSpc>
              <a:tabLst>
                <a:tab pos="1544638" algn="l"/>
                <a:tab pos="2452688" algn="ctr"/>
                <a:tab pos="3767138" algn="ctr"/>
                <a:tab pos="5022850" algn="ctr"/>
              </a:tabLst>
            </a:pPr>
            <a:endParaRPr lang="en-US" altLang="en-US" sz="2400" dirty="0" smtClean="0"/>
          </a:p>
        </p:txBody>
      </p:sp>
      <p:sp>
        <p:nvSpPr>
          <p:cNvPr id="39942" name="Rectangle 2"/>
          <p:cNvSpPr>
            <a:spLocks noGrp="1" noChangeArrowheads="1"/>
          </p:cNvSpPr>
          <p:nvPr>
            <p:ph type="title"/>
          </p:nvPr>
        </p:nvSpPr>
        <p:spPr>
          <a:xfrm>
            <a:off x="628650" y="0"/>
            <a:ext cx="7886700" cy="1325563"/>
          </a:xfrm>
        </p:spPr>
        <p:txBody>
          <a:bodyPr/>
          <a:lstStyle/>
          <a:p>
            <a:pPr algn="r" rtl="0"/>
            <a:r>
              <a:rPr lang="en-US" altLang="en-US" dirty="0" smtClean="0"/>
              <a:t>Example </a:t>
            </a:r>
            <a:r>
              <a:rPr lang="en-US" altLang="en-US" i="1" dirty="0" smtClean="0"/>
              <a:t>P</a:t>
            </a:r>
            <a:r>
              <a:rPr lang="en-US" altLang="en-US" baseline="-25000" dirty="0" smtClean="0"/>
              <a:t>1</a:t>
            </a:r>
            <a:r>
              <a:rPr lang="en-US" altLang="en-US" dirty="0" smtClean="0"/>
              <a:t> Request (1,0,2) (Cont.)</a:t>
            </a:r>
          </a:p>
        </p:txBody>
      </p:sp>
      <p:pic>
        <p:nvPicPr>
          <p:cNvPr id="399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025" y="1770063"/>
            <a:ext cx="17049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650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r" rtl="0"/>
            <a:endParaRPr lang="en-US" altLang="en-US" smtClean="0"/>
          </a:p>
        </p:txBody>
      </p:sp>
      <p:sp>
        <p:nvSpPr>
          <p:cNvPr id="40963" name="Content Placeholder 2"/>
          <p:cNvSpPr>
            <a:spLocks noGrp="1"/>
          </p:cNvSpPr>
          <p:nvPr>
            <p:ph idx="1"/>
          </p:nvPr>
        </p:nvSpPr>
        <p:spPr/>
        <p:txBody>
          <a:bodyPr/>
          <a:lstStyle/>
          <a:p>
            <a:pPr algn="l" rtl="0"/>
            <a:endParaRPr lang="en-US" altLang="en-US" smtClean="0"/>
          </a:p>
        </p:txBody>
      </p:sp>
      <p:sp>
        <p:nvSpPr>
          <p:cNvPr id="40964" name="Rectangle 3"/>
          <p:cNvSpPr txBox="1">
            <a:spLocks noChangeArrowheads="1"/>
          </p:cNvSpPr>
          <p:nvPr/>
        </p:nvSpPr>
        <p:spPr bwMode="auto">
          <a:xfrm>
            <a:off x="958850" y="13858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35000"/>
              </a:spcBef>
              <a:buClr>
                <a:srgbClr val="993300"/>
              </a:buClr>
              <a:buSzPct val="90000"/>
              <a:buFont typeface="Monotype Sorts"/>
              <a:buChar char="n"/>
              <a:tabLst>
                <a:tab pos="1371600" algn="l"/>
                <a:tab pos="2395538" algn="ctr"/>
                <a:tab pos="3594100" algn="ctr"/>
                <a:tab pos="4805363" algn="ctr"/>
              </a:tabLst>
              <a:defRPr kumimoji="1">
                <a:solidFill>
                  <a:schemeClr val="tx1"/>
                </a:solidFill>
                <a:latin typeface="Helvetica" pitchFamily="34" charset="0"/>
                <a:ea typeface="MS PGothic" pitchFamily="34" charset="-128"/>
              </a:defRPr>
            </a:lvl1pPr>
            <a:lvl2pPr marL="742950" indent="-285750" eaLnBrk="0" hangingPunct="0">
              <a:spcBef>
                <a:spcPct val="35000"/>
              </a:spcBef>
              <a:buClr>
                <a:srgbClr val="CC6600"/>
              </a:buClr>
              <a:buSzPct val="80000"/>
              <a:buFont typeface="Monotype Sorts"/>
              <a:buChar char="l"/>
              <a:tabLst>
                <a:tab pos="1371600" algn="l"/>
                <a:tab pos="2395538" algn="ctr"/>
                <a:tab pos="3594100" algn="ctr"/>
                <a:tab pos="4805363" algn="ctr"/>
              </a:tabLst>
              <a:defRPr kumimoji="1">
                <a:solidFill>
                  <a:schemeClr val="tx1"/>
                </a:solidFill>
                <a:latin typeface="Helvetica" pitchFamily="3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tabLst>
                <a:tab pos="1371600" algn="l"/>
                <a:tab pos="2395538" algn="ctr"/>
                <a:tab pos="3594100" algn="ctr"/>
                <a:tab pos="4805363" algn="ctr"/>
              </a:tabLst>
              <a:defRPr kumimoji="1">
                <a:solidFill>
                  <a:schemeClr val="tx1"/>
                </a:solidFill>
                <a:latin typeface="Helvetica" pitchFamily="34" charset="0"/>
                <a:ea typeface="MS PGothic" pitchFamily="34" charset="-128"/>
              </a:defRPr>
            </a:lvl3pPr>
            <a:lvl4pPr marL="1600200" indent="-228600" eaLnBrk="0" hangingPunct="0">
              <a:spcBef>
                <a:spcPct val="35000"/>
              </a:spcBef>
              <a:buClr>
                <a:schemeClr val="hlink"/>
              </a:buClr>
              <a:buSzPct val="75000"/>
              <a:buChar char="–"/>
              <a:tabLst>
                <a:tab pos="1371600" algn="l"/>
                <a:tab pos="2395538" algn="ctr"/>
                <a:tab pos="3594100" algn="ctr"/>
                <a:tab pos="4805363" algn="ctr"/>
              </a:tabLst>
              <a:defRPr kumimoji="1">
                <a:solidFill>
                  <a:schemeClr val="tx1"/>
                </a:solidFill>
                <a:latin typeface="Helvetica" pitchFamily="34" charset="0"/>
                <a:ea typeface="MS PGothic" pitchFamily="34" charset="-128"/>
              </a:defRPr>
            </a:lvl4pPr>
            <a:lvl5pPr marL="2057400" indent="-228600" eaLnBrk="0" hangingPunct="0">
              <a:spcBef>
                <a:spcPct val="35000"/>
              </a:spcBef>
              <a:buClr>
                <a:srgbClr val="FF0066"/>
              </a:buClr>
              <a:buSzPct val="75000"/>
              <a:buChar char="»"/>
              <a:tabLst>
                <a:tab pos="1371600" algn="l"/>
                <a:tab pos="2395538" algn="ctr"/>
                <a:tab pos="3594100" algn="ctr"/>
                <a:tab pos="4805363" algn="ctr"/>
              </a:tabLst>
              <a:defRPr kumimoji="1">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tabLst>
                <a:tab pos="1371600" algn="l"/>
                <a:tab pos="2395538" algn="ctr"/>
                <a:tab pos="3594100" algn="ctr"/>
                <a:tab pos="4805363" algn="ctr"/>
              </a:tabLst>
              <a:defRPr kumimoji="1">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tabLst>
                <a:tab pos="1371600" algn="l"/>
                <a:tab pos="2395538" algn="ctr"/>
                <a:tab pos="3594100" algn="ctr"/>
                <a:tab pos="4805363" algn="ctr"/>
              </a:tabLst>
              <a:defRPr kumimoji="1">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tabLst>
                <a:tab pos="1371600" algn="l"/>
                <a:tab pos="2395538" algn="ctr"/>
                <a:tab pos="3594100" algn="ctr"/>
                <a:tab pos="4805363" algn="ctr"/>
              </a:tabLst>
              <a:defRPr kumimoji="1">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tabLst>
                <a:tab pos="1371600" algn="l"/>
                <a:tab pos="2395538" algn="ctr"/>
                <a:tab pos="3594100" algn="ctr"/>
                <a:tab pos="4805363" algn="ctr"/>
              </a:tabLst>
              <a:defRPr kumimoji="1">
                <a:solidFill>
                  <a:schemeClr val="tx1"/>
                </a:solidFill>
                <a:latin typeface="Helvetica" pitchFamily="34" charset="0"/>
                <a:ea typeface="MS PGothic" pitchFamily="34" charset="-128"/>
              </a:defRPr>
            </a:lvl9pPr>
          </a:lstStyle>
          <a:p>
            <a:pPr algn="l" rtl="0">
              <a:buFont typeface="Monotype Sorts"/>
              <a:buNone/>
            </a:pPr>
            <a:r>
              <a:rPr lang="en-US" altLang="en-US" dirty="0"/>
              <a:t>No process can be satisfied	</a:t>
            </a:r>
          </a:p>
          <a:p>
            <a:pPr algn="l" rtl="0">
              <a:buFont typeface="Monotype Sorts"/>
              <a:buNone/>
            </a:pPr>
            <a:r>
              <a:rPr lang="en-US" altLang="en-US" dirty="0" smtClean="0"/>
              <a:t>  </a:t>
            </a:r>
            <a:r>
              <a:rPr lang="en-US" altLang="en-US" dirty="0"/>
              <a:t>		</a:t>
            </a:r>
            <a:r>
              <a:rPr lang="en-US" altLang="en-US" dirty="0" smtClean="0"/>
              <a:t>        </a:t>
            </a:r>
            <a:r>
              <a:rPr lang="en-US" altLang="en-US" i="1" u="sng" dirty="0" smtClean="0"/>
              <a:t>Allocation</a:t>
            </a:r>
            <a:r>
              <a:rPr lang="en-US" altLang="en-US" i="1" dirty="0" smtClean="0"/>
              <a:t>        </a:t>
            </a:r>
            <a:r>
              <a:rPr lang="en-US" altLang="en-US" i="1" u="sng" dirty="0" smtClean="0"/>
              <a:t>Max</a:t>
            </a:r>
            <a:r>
              <a:rPr lang="en-US" altLang="en-US" i="1" dirty="0"/>
              <a:t>	</a:t>
            </a:r>
            <a:r>
              <a:rPr lang="en-US" altLang="en-US" i="1" dirty="0" smtClean="0"/>
              <a:t>    </a:t>
            </a:r>
            <a:r>
              <a:rPr lang="en-US" altLang="en-US" i="1" u="sng" dirty="0" smtClean="0"/>
              <a:t>Need</a:t>
            </a:r>
            <a:r>
              <a:rPr lang="en-US" altLang="en-US" i="1" dirty="0" smtClean="0"/>
              <a:t>    </a:t>
            </a:r>
            <a:r>
              <a:rPr lang="en-US" altLang="en-US" i="1" u="sng" dirty="0" smtClean="0"/>
              <a:t>Available</a:t>
            </a:r>
            <a:endParaRPr lang="en-US" altLang="en-US" i="1" dirty="0"/>
          </a:p>
          <a:p>
            <a:pPr algn="l" rtl="0">
              <a:buNone/>
            </a:pPr>
            <a:r>
              <a:rPr lang="en-US" altLang="en-US" i="1" dirty="0"/>
              <a:t>			A B C	</a:t>
            </a:r>
            <a:r>
              <a:rPr lang="en-US" altLang="en-US" i="1" dirty="0" smtClean="0"/>
              <a:t>          A </a:t>
            </a:r>
            <a:r>
              <a:rPr lang="en-US" altLang="en-US" i="1" dirty="0"/>
              <a:t>B C </a:t>
            </a:r>
            <a:r>
              <a:rPr lang="en-US" altLang="en-US" i="1" dirty="0" smtClean="0"/>
              <a:t>  A </a:t>
            </a:r>
            <a:r>
              <a:rPr lang="en-US" altLang="en-US" i="1" dirty="0"/>
              <a:t>B C 	  </a:t>
            </a:r>
            <a:r>
              <a:rPr lang="en-US" altLang="en-US" i="1" dirty="0" smtClean="0"/>
              <a:t>  </a:t>
            </a:r>
            <a:r>
              <a:rPr lang="en-US" altLang="en-US" i="1" dirty="0"/>
              <a:t>A B C</a:t>
            </a:r>
          </a:p>
          <a:p>
            <a:pPr algn="l" rtl="0">
              <a:buFont typeface="Monotype Sorts"/>
              <a:buNone/>
            </a:pPr>
            <a:r>
              <a:rPr lang="en-US" altLang="en-US" dirty="0"/>
              <a:t>		</a:t>
            </a:r>
            <a:r>
              <a:rPr lang="en-US" altLang="en-US" i="1" dirty="0"/>
              <a:t>P</a:t>
            </a:r>
            <a:r>
              <a:rPr lang="en-US" altLang="en-US" baseline="-25000" dirty="0"/>
              <a:t>0	</a:t>
            </a:r>
            <a:r>
              <a:rPr lang="en-US" altLang="en-US" dirty="0"/>
              <a:t>0 1 0	7 5 3 	7,4,3       0 0 2</a:t>
            </a:r>
          </a:p>
          <a:p>
            <a:pPr algn="l" rtl="0">
              <a:buFont typeface="Monotype Sorts"/>
              <a:buNone/>
            </a:pPr>
            <a:r>
              <a:rPr lang="en-US" altLang="en-US" dirty="0"/>
              <a:t>		 </a:t>
            </a:r>
            <a:r>
              <a:rPr lang="en-US" altLang="en-US" i="1" dirty="0"/>
              <a:t>P</a:t>
            </a:r>
            <a:r>
              <a:rPr lang="en-US" altLang="en-US" baseline="-25000" dirty="0"/>
              <a:t>1	</a:t>
            </a:r>
            <a:r>
              <a:rPr lang="en-US" altLang="en-US" dirty="0"/>
              <a:t>2 0 0 	          3 2 2    1,2,2</a:t>
            </a:r>
          </a:p>
          <a:p>
            <a:pPr algn="l" rtl="0">
              <a:buFont typeface="Monotype Sorts"/>
              <a:buNone/>
            </a:pPr>
            <a:r>
              <a:rPr lang="en-US" altLang="en-US" dirty="0"/>
              <a:t>		 </a:t>
            </a:r>
            <a:r>
              <a:rPr lang="en-US" altLang="en-US" i="1" dirty="0"/>
              <a:t>P</a:t>
            </a:r>
            <a:r>
              <a:rPr lang="en-US" altLang="en-US" baseline="-25000" dirty="0"/>
              <a:t>2</a:t>
            </a:r>
            <a:r>
              <a:rPr lang="en-US" altLang="en-US" dirty="0"/>
              <a:t>	3 0 2 	          9 0 2     6,0,6</a:t>
            </a:r>
          </a:p>
          <a:p>
            <a:pPr algn="l" rtl="0">
              <a:buFont typeface="Monotype Sorts"/>
              <a:buNone/>
            </a:pPr>
            <a:r>
              <a:rPr lang="en-US" altLang="en-US" dirty="0"/>
              <a:t>		 </a:t>
            </a:r>
            <a:r>
              <a:rPr lang="en-US" altLang="en-US" i="1" dirty="0"/>
              <a:t>P</a:t>
            </a:r>
            <a:r>
              <a:rPr lang="en-US" altLang="en-US" baseline="-25000" dirty="0"/>
              <a:t>3</a:t>
            </a:r>
            <a:r>
              <a:rPr lang="en-US" altLang="en-US" dirty="0"/>
              <a:t>	2 1 1 	          2 2 2      0,1,1</a:t>
            </a:r>
          </a:p>
          <a:p>
            <a:pPr algn="l" rtl="0">
              <a:buFont typeface="Monotype Sorts"/>
              <a:buNone/>
            </a:pPr>
            <a:r>
              <a:rPr lang="en-US" altLang="en-US" dirty="0"/>
              <a:t>		 </a:t>
            </a:r>
            <a:r>
              <a:rPr lang="en-US" altLang="en-US" i="1" dirty="0"/>
              <a:t>P</a:t>
            </a:r>
            <a:r>
              <a:rPr lang="en-US" altLang="en-US" baseline="-25000" dirty="0"/>
              <a:t>4</a:t>
            </a:r>
            <a:r>
              <a:rPr lang="en-US" altLang="en-US" dirty="0"/>
              <a:t>	3 3 2	           4 3 3      1,0,1		</a:t>
            </a:r>
          </a:p>
        </p:txBody>
      </p:sp>
    </p:spTree>
    <p:extLst>
      <p:ext uri="{BB962C8B-B14F-4D97-AF65-F5344CB8AC3E}">
        <p14:creationId xmlns:p14="http://schemas.microsoft.com/office/powerpoint/2010/main" val="37848252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Example (Cont.)</a:t>
            </a:r>
          </a:p>
        </p:txBody>
      </p:sp>
      <p:sp>
        <p:nvSpPr>
          <p:cNvPr id="34819" name="Rectangle 3"/>
          <p:cNvSpPr>
            <a:spLocks noGrp="1" noChangeArrowheads="1"/>
          </p:cNvSpPr>
          <p:nvPr>
            <p:ph type="body" idx="1"/>
          </p:nvPr>
        </p:nvSpPr>
        <p:spPr>
          <a:xfrm>
            <a:off x="274638" y="1555750"/>
            <a:ext cx="8364537" cy="4640263"/>
          </a:xfrm>
        </p:spPr>
        <p:txBody>
          <a:bodyPr>
            <a:noAutofit/>
          </a:bodyPr>
          <a:lstStyle/>
          <a:p>
            <a:pPr algn="l" rtl="0">
              <a:tabLst>
                <a:tab pos="2452688" algn="l"/>
                <a:tab pos="3492500" algn="ctr"/>
              </a:tabLst>
            </a:pPr>
            <a:r>
              <a:rPr lang="en-US" altLang="en-US" dirty="0" smtClean="0"/>
              <a:t>The content of the matrix </a:t>
            </a:r>
            <a:r>
              <a:rPr lang="en-US" altLang="en-US" b="1" i="1" dirty="0" smtClean="0"/>
              <a:t>Need</a:t>
            </a:r>
            <a:r>
              <a:rPr lang="en-US" altLang="en-US" dirty="0" smtClean="0"/>
              <a:t> is defined to be </a:t>
            </a:r>
            <a:br>
              <a:rPr lang="en-US" altLang="en-US" dirty="0" smtClean="0"/>
            </a:br>
            <a:r>
              <a:rPr lang="en-US" altLang="en-US" b="1" i="1" dirty="0" smtClean="0"/>
              <a:t>Max</a:t>
            </a:r>
            <a:r>
              <a:rPr lang="en-US" altLang="en-US" b="1" dirty="0" smtClean="0"/>
              <a:t> – </a:t>
            </a:r>
            <a:r>
              <a:rPr lang="en-US" altLang="en-US" b="1" i="1" dirty="0" smtClean="0"/>
              <a:t>Allocation</a:t>
            </a:r>
            <a:endParaRPr lang="en-US" altLang="en-US" b="1" dirty="0" smtClean="0"/>
          </a:p>
          <a:p>
            <a:pPr algn="l" rtl="0">
              <a:buFont typeface="Monotype Sorts" pitchFamily="-84" charset="2"/>
              <a:buNone/>
              <a:tabLst>
                <a:tab pos="2452688" algn="l"/>
                <a:tab pos="3492500" algn="ctr"/>
              </a:tabLst>
            </a:pPr>
            <a:r>
              <a:rPr lang="en-US" altLang="en-US" sz="2400" dirty="0" smtClean="0"/>
              <a:t>			</a:t>
            </a:r>
            <a:r>
              <a:rPr lang="en-US" altLang="en-US" sz="2400" i="1" u="sng" dirty="0" smtClean="0"/>
              <a:t>Need</a:t>
            </a:r>
            <a:endParaRPr lang="en-US" altLang="en-US" sz="2400" u="sng" dirty="0" smtClean="0"/>
          </a:p>
          <a:p>
            <a:pPr algn="l" rtl="0">
              <a:buFont typeface="Monotype Sorts" pitchFamily="-84" charset="2"/>
              <a:buNone/>
              <a:tabLst>
                <a:tab pos="2452688" algn="l"/>
                <a:tab pos="3492500" algn="ctr"/>
              </a:tabLst>
            </a:pPr>
            <a:r>
              <a:rPr lang="en-US" altLang="en-US" sz="2400" dirty="0" smtClean="0"/>
              <a:t>			</a:t>
            </a:r>
            <a:r>
              <a:rPr lang="en-US" altLang="en-US" sz="2400" i="1" dirty="0" smtClean="0"/>
              <a:t>A B C</a:t>
            </a:r>
          </a:p>
          <a:p>
            <a:pPr algn="l" rtl="0">
              <a:buFont typeface="Monotype Sorts" pitchFamily="-84" charset="2"/>
              <a:buNone/>
              <a:tabLst>
                <a:tab pos="2452688" algn="l"/>
                <a:tab pos="3492500" algn="ctr"/>
              </a:tabLst>
            </a:pPr>
            <a:r>
              <a:rPr lang="en-US" altLang="en-US" sz="2400" dirty="0" smtClean="0"/>
              <a:t>		 </a:t>
            </a:r>
            <a:r>
              <a:rPr lang="en-US" altLang="en-US" sz="2400" i="1" dirty="0" smtClean="0"/>
              <a:t>P</a:t>
            </a:r>
            <a:r>
              <a:rPr lang="en-US" altLang="en-US" sz="2400" baseline="-25000" dirty="0" smtClean="0"/>
              <a:t>0	</a:t>
            </a:r>
            <a:r>
              <a:rPr lang="en-US" altLang="en-US" sz="2400" dirty="0" smtClean="0"/>
              <a:t>7 4 3 </a:t>
            </a:r>
          </a:p>
          <a:p>
            <a:pPr algn="l" rtl="0">
              <a:buFont typeface="Monotype Sorts" pitchFamily="-84" charset="2"/>
              <a:buNone/>
              <a:tabLst>
                <a:tab pos="2452688" algn="l"/>
                <a:tab pos="3492500" algn="ctr"/>
              </a:tabLst>
            </a:pPr>
            <a:r>
              <a:rPr lang="en-US" altLang="en-US" sz="2400" dirty="0" smtClean="0"/>
              <a:t>		 </a:t>
            </a:r>
            <a:r>
              <a:rPr lang="en-US" altLang="en-US" sz="2400" i="1" dirty="0" smtClean="0"/>
              <a:t>P</a:t>
            </a:r>
            <a:r>
              <a:rPr lang="en-US" altLang="en-US" sz="2400" baseline="-25000" dirty="0" smtClean="0"/>
              <a:t>1	</a:t>
            </a:r>
            <a:r>
              <a:rPr lang="en-US" altLang="en-US" sz="2400" dirty="0" smtClean="0"/>
              <a:t>1 2 2 </a:t>
            </a:r>
          </a:p>
          <a:p>
            <a:pPr algn="l" rtl="0">
              <a:buFont typeface="Monotype Sorts" pitchFamily="-84" charset="2"/>
              <a:buNone/>
              <a:tabLst>
                <a:tab pos="2452688" algn="l"/>
                <a:tab pos="3492500" algn="ctr"/>
              </a:tabLst>
            </a:pPr>
            <a:r>
              <a:rPr lang="en-US" altLang="en-US" sz="2400" dirty="0" smtClean="0"/>
              <a:t>		 </a:t>
            </a:r>
            <a:r>
              <a:rPr lang="en-US" altLang="en-US" sz="2400" i="1" dirty="0" smtClean="0"/>
              <a:t>P</a:t>
            </a:r>
            <a:r>
              <a:rPr lang="en-US" altLang="en-US" sz="2400" baseline="-25000" dirty="0" smtClean="0"/>
              <a:t>2</a:t>
            </a:r>
            <a:r>
              <a:rPr lang="en-US" altLang="en-US" sz="2400" dirty="0" smtClean="0"/>
              <a:t>	6 0 0 </a:t>
            </a:r>
          </a:p>
          <a:p>
            <a:pPr algn="l" rtl="0">
              <a:buFont typeface="Monotype Sorts" pitchFamily="-84" charset="2"/>
              <a:buNone/>
              <a:tabLst>
                <a:tab pos="2452688" algn="l"/>
                <a:tab pos="3492500" algn="ctr"/>
              </a:tabLst>
            </a:pPr>
            <a:r>
              <a:rPr lang="en-US" altLang="en-US" sz="2400" dirty="0" smtClean="0"/>
              <a:t>		 </a:t>
            </a:r>
            <a:r>
              <a:rPr lang="en-US" altLang="en-US" sz="2400" i="1" dirty="0" smtClean="0"/>
              <a:t>P</a:t>
            </a:r>
            <a:r>
              <a:rPr lang="en-US" altLang="en-US" sz="2400" baseline="-25000" dirty="0" smtClean="0"/>
              <a:t>3</a:t>
            </a:r>
            <a:r>
              <a:rPr lang="en-US" altLang="en-US" sz="2400" dirty="0" smtClean="0"/>
              <a:t>	0 1 1</a:t>
            </a:r>
          </a:p>
          <a:p>
            <a:pPr algn="l" rtl="0">
              <a:buFont typeface="Monotype Sorts" pitchFamily="-84" charset="2"/>
              <a:buNone/>
              <a:tabLst>
                <a:tab pos="2452688" algn="l"/>
                <a:tab pos="3492500" algn="ctr"/>
              </a:tabLst>
            </a:pPr>
            <a:r>
              <a:rPr lang="en-US" altLang="en-US" sz="2400" dirty="0" smtClean="0"/>
              <a:t>		 </a:t>
            </a:r>
            <a:r>
              <a:rPr lang="en-US" altLang="en-US" sz="2400" i="1" dirty="0" smtClean="0"/>
              <a:t>P</a:t>
            </a:r>
            <a:r>
              <a:rPr lang="en-US" altLang="en-US" sz="2400" baseline="-25000" dirty="0" smtClean="0"/>
              <a:t>4</a:t>
            </a:r>
            <a:r>
              <a:rPr lang="en-US" altLang="en-US" sz="2400" dirty="0" smtClean="0"/>
              <a:t>	4 3 1 </a:t>
            </a:r>
            <a:r>
              <a:rPr lang="en-US" altLang="en-US" dirty="0" smtClean="0"/>
              <a:t/>
            </a:r>
            <a:br>
              <a:rPr lang="en-US" altLang="en-US" dirty="0" smtClean="0"/>
            </a:br>
            <a:endParaRPr lang="en-US" altLang="en-US" dirty="0" smtClean="0"/>
          </a:p>
          <a:p>
            <a:pPr algn="l" rtl="0">
              <a:tabLst>
                <a:tab pos="2452688" algn="l"/>
                <a:tab pos="3492500" algn="ctr"/>
              </a:tabLst>
            </a:pPr>
            <a:r>
              <a:rPr lang="en-US" altLang="en-US" dirty="0" smtClean="0"/>
              <a:t>The system is in a safe state since the sequence </a:t>
            </a:r>
            <a:br>
              <a:rPr lang="en-US" altLang="en-US" dirty="0" smtClean="0"/>
            </a:br>
            <a:r>
              <a:rPr lang="en-US" altLang="en-US" dirty="0" smtClean="0"/>
              <a:t>&lt; </a:t>
            </a:r>
            <a:r>
              <a:rPr lang="en-US" altLang="en-US" i="1" dirty="0" smtClean="0"/>
              <a:t>P</a:t>
            </a:r>
            <a:r>
              <a:rPr lang="en-US" altLang="en-US" baseline="-25000" dirty="0" smtClean="0"/>
              <a:t>1</a:t>
            </a:r>
            <a:r>
              <a:rPr lang="en-US" altLang="en-US" dirty="0" smtClean="0"/>
              <a:t>, </a:t>
            </a:r>
            <a:r>
              <a:rPr lang="en-US" altLang="en-US" i="1" dirty="0" smtClean="0"/>
              <a:t>P</a:t>
            </a:r>
            <a:r>
              <a:rPr lang="en-US" altLang="en-US" baseline="-25000" dirty="0" smtClean="0"/>
              <a:t>3</a:t>
            </a:r>
            <a:r>
              <a:rPr lang="en-US" altLang="en-US" dirty="0" smtClean="0"/>
              <a:t>, </a:t>
            </a:r>
            <a:r>
              <a:rPr lang="en-US" altLang="en-US" i="1" dirty="0" smtClean="0"/>
              <a:t>P</a:t>
            </a:r>
            <a:r>
              <a:rPr lang="en-US" altLang="en-US" baseline="-25000" dirty="0" smtClean="0"/>
              <a:t>4</a:t>
            </a:r>
            <a:r>
              <a:rPr lang="en-US" altLang="en-US" dirty="0" smtClean="0"/>
              <a:t>, </a:t>
            </a:r>
            <a:r>
              <a:rPr lang="en-US" altLang="en-US" i="1" dirty="0" smtClean="0"/>
              <a:t>P</a:t>
            </a:r>
            <a:r>
              <a:rPr lang="en-US" altLang="en-US" baseline="-25000" dirty="0" smtClean="0"/>
              <a:t>2</a:t>
            </a:r>
            <a:r>
              <a:rPr lang="en-US" altLang="en-US" dirty="0" smtClean="0"/>
              <a:t>, </a:t>
            </a:r>
            <a:r>
              <a:rPr lang="en-US" altLang="en-US" i="1" dirty="0" smtClean="0"/>
              <a:t>P</a:t>
            </a:r>
            <a:r>
              <a:rPr lang="en-US" altLang="en-US" baseline="-25000" dirty="0" smtClean="0"/>
              <a:t>0</a:t>
            </a:r>
            <a:r>
              <a:rPr lang="en-US" altLang="en-US" dirty="0" smtClean="0"/>
              <a:t>&gt; satisfies safety criteria</a:t>
            </a:r>
            <a:endParaRPr lang="en-US" altLang="en-US" baseline="-25000" dirty="0" smtClean="0"/>
          </a:p>
        </p:txBody>
      </p:sp>
    </p:spTree>
    <p:extLst>
      <p:ext uri="{BB962C8B-B14F-4D97-AF65-F5344CB8AC3E}">
        <p14:creationId xmlns:p14="http://schemas.microsoft.com/office/powerpoint/2010/main" val="1400447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pic>
        <p:nvPicPr>
          <p:cNvPr id="4" name="Picture 2" descr="D:\MyFiles\Documents\Teaching\Operating Systems\2010-2011\deadl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0432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483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1413" y="198438"/>
            <a:ext cx="7421562" cy="576262"/>
          </a:xfrm>
        </p:spPr>
        <p:txBody>
          <a:bodyPr>
            <a:normAutofit fontScale="90000"/>
          </a:bodyPr>
          <a:lstStyle/>
          <a:p>
            <a:pPr eaLnBrk="1" hangingPunct="1"/>
            <a:r>
              <a:rPr lang="en-US" altLang="en-US" smtClean="0"/>
              <a:t>Deadlock Detection</a:t>
            </a:r>
          </a:p>
        </p:txBody>
      </p:sp>
      <p:sp>
        <p:nvSpPr>
          <p:cNvPr id="36867" name="Rectangle 3"/>
          <p:cNvSpPr>
            <a:spLocks noGrp="1" noChangeArrowheads="1"/>
          </p:cNvSpPr>
          <p:nvPr>
            <p:ph type="body" idx="1"/>
          </p:nvPr>
        </p:nvSpPr>
        <p:spPr>
          <a:xfrm>
            <a:off x="901700" y="1233488"/>
            <a:ext cx="7391400" cy="4530725"/>
          </a:xfrm>
        </p:spPr>
        <p:txBody>
          <a:bodyPr/>
          <a:lstStyle/>
          <a:p>
            <a:pPr algn="l" rtl="0"/>
            <a:r>
              <a:rPr lang="en-US" altLang="en-US" dirty="0" smtClean="0"/>
              <a:t>Allow system to enter deadlock state </a:t>
            </a:r>
            <a:br>
              <a:rPr lang="en-US" altLang="en-US" dirty="0" smtClean="0"/>
            </a:br>
            <a:endParaRPr lang="en-US" altLang="en-US" dirty="0" smtClean="0"/>
          </a:p>
          <a:p>
            <a:pPr algn="l" rtl="0"/>
            <a:r>
              <a:rPr lang="en-US" altLang="en-US" dirty="0" smtClean="0"/>
              <a:t>Requires:</a:t>
            </a:r>
          </a:p>
          <a:p>
            <a:pPr lvl="1" algn="l" rtl="0"/>
            <a:r>
              <a:rPr lang="en-US" altLang="en-US" dirty="0" smtClean="0"/>
              <a:t>Detection algorithm</a:t>
            </a:r>
            <a:endParaRPr lang="en-US" altLang="en-US" dirty="0"/>
          </a:p>
          <a:p>
            <a:pPr lvl="1" algn="l" rtl="0"/>
            <a:r>
              <a:rPr lang="en-US" altLang="en-US" dirty="0" smtClean="0"/>
              <a:t>Recovery scheme</a:t>
            </a:r>
          </a:p>
        </p:txBody>
      </p:sp>
    </p:spTree>
    <p:extLst>
      <p:ext uri="{BB962C8B-B14F-4D97-AF65-F5344CB8AC3E}">
        <p14:creationId xmlns:p14="http://schemas.microsoft.com/office/powerpoint/2010/main" val="1189748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eaLnBrk="1" hangingPunct="1"/>
            <a:r>
              <a:rPr lang="en-US" altLang="en-US" sz="2800" smtClean="0"/>
              <a:t>Single Instance of Each Resource Type</a:t>
            </a:r>
          </a:p>
        </p:txBody>
      </p:sp>
      <p:sp>
        <p:nvSpPr>
          <p:cNvPr id="37891" name="Rectangle 3"/>
          <p:cNvSpPr>
            <a:spLocks noGrp="1" noChangeArrowheads="1"/>
          </p:cNvSpPr>
          <p:nvPr>
            <p:ph type="body" idx="1"/>
          </p:nvPr>
        </p:nvSpPr>
        <p:spPr>
          <a:xfrm>
            <a:off x="827088" y="980501"/>
            <a:ext cx="7585075" cy="4704337"/>
          </a:xfrm>
        </p:spPr>
        <p:txBody>
          <a:bodyPr/>
          <a:lstStyle/>
          <a:p>
            <a:pPr algn="l" rtl="0"/>
            <a:r>
              <a:rPr lang="en-US" altLang="en-US" sz="2400" dirty="0" smtClean="0"/>
              <a:t>Maintain </a:t>
            </a:r>
            <a:r>
              <a:rPr lang="en-US" altLang="en-US" sz="2400" b="1" dirty="0" smtClean="0">
                <a:solidFill>
                  <a:srgbClr val="3366FF"/>
                </a:solidFill>
              </a:rPr>
              <a:t>wait-for </a:t>
            </a:r>
            <a:r>
              <a:rPr lang="en-US" altLang="en-US" sz="2400" dirty="0" smtClean="0"/>
              <a:t>graph</a:t>
            </a:r>
          </a:p>
          <a:p>
            <a:pPr lvl="1" algn="l" rtl="0"/>
            <a:r>
              <a:rPr lang="en-US" altLang="en-US" sz="2000" dirty="0" smtClean="0"/>
              <a:t>Nodes are processes</a:t>
            </a:r>
          </a:p>
          <a:p>
            <a:pPr lvl="1" algn="l" rtl="0"/>
            <a:r>
              <a:rPr lang="en-US" altLang="en-US" sz="2000" b="1" i="1" dirty="0" smtClean="0"/>
              <a:t>P</a:t>
            </a:r>
            <a:r>
              <a:rPr lang="en-US" altLang="en-US" sz="2000" b="1" i="1" baseline="-25000" dirty="0" smtClean="0"/>
              <a:t>i</a:t>
            </a:r>
            <a:r>
              <a:rPr lang="en-US" altLang="en-US" sz="2000" b="1" dirty="0" smtClean="0"/>
              <a:t> </a:t>
            </a:r>
            <a:r>
              <a:rPr lang="en-US" altLang="en-US" sz="2000" b="1" dirty="0" smtClean="0">
                <a:sym typeface="Symbol" pitchFamily="18" charset="2"/>
              </a:rPr>
              <a:t> </a:t>
            </a:r>
            <a:r>
              <a:rPr lang="en-US" altLang="en-US" sz="2000" b="1" i="1" dirty="0" err="1" smtClean="0">
                <a:sym typeface="Symbol" pitchFamily="18" charset="2"/>
              </a:rPr>
              <a:t>P</a:t>
            </a:r>
            <a:r>
              <a:rPr lang="en-US" altLang="en-US" sz="2000" b="1" i="1" baseline="-25000" dirty="0" err="1" smtClean="0">
                <a:sym typeface="Symbol" pitchFamily="18" charset="2"/>
              </a:rPr>
              <a:t>j</a:t>
            </a:r>
            <a:r>
              <a:rPr lang="en-US" altLang="en-US" sz="2000" b="1" i="1" baseline="-25000" dirty="0" smtClean="0">
                <a:sym typeface="Symbol" pitchFamily="18" charset="2"/>
              </a:rPr>
              <a:t>   </a:t>
            </a:r>
            <a:r>
              <a:rPr lang="en-US" altLang="en-US" sz="2000" dirty="0" smtClean="0">
                <a:sym typeface="Symbol" pitchFamily="18" charset="2"/>
              </a:rPr>
              <a:t>if </a:t>
            </a:r>
            <a:r>
              <a:rPr lang="en-US" altLang="en-US" sz="2000" b="1" i="1" dirty="0" smtClean="0">
                <a:sym typeface="Symbol" pitchFamily="18" charset="2"/>
              </a:rPr>
              <a:t>P</a:t>
            </a:r>
            <a:r>
              <a:rPr lang="en-US" altLang="en-US" sz="2000" b="1" i="1" baseline="-25000" dirty="0" smtClean="0">
                <a:sym typeface="Symbol" pitchFamily="18" charset="2"/>
              </a:rPr>
              <a:t>i</a:t>
            </a:r>
            <a:r>
              <a:rPr lang="en-US" altLang="en-US" sz="2000" i="1" dirty="0" smtClean="0">
                <a:sym typeface="Symbol" pitchFamily="18" charset="2"/>
              </a:rPr>
              <a:t> </a:t>
            </a:r>
            <a:r>
              <a:rPr lang="en-US" altLang="en-US" sz="2000" dirty="0" smtClean="0">
                <a:sym typeface="Symbol" pitchFamily="18" charset="2"/>
              </a:rPr>
              <a:t>is waiting for</a:t>
            </a:r>
            <a:r>
              <a:rPr lang="en-US" altLang="en-US" sz="2000" i="1" dirty="0" smtClean="0">
                <a:sym typeface="Symbol" pitchFamily="18" charset="2"/>
              </a:rPr>
              <a:t> </a:t>
            </a:r>
            <a:r>
              <a:rPr lang="en-US" altLang="en-US" sz="2000" b="1" i="1" dirty="0" err="1" smtClean="0">
                <a:sym typeface="Symbol" pitchFamily="18" charset="2"/>
              </a:rPr>
              <a:t>P</a:t>
            </a:r>
            <a:r>
              <a:rPr lang="en-US" altLang="en-US" sz="2000" b="1" i="1" baseline="-25000" dirty="0" err="1" smtClean="0">
                <a:sym typeface="Symbol" pitchFamily="18" charset="2"/>
              </a:rPr>
              <a:t>j</a:t>
            </a:r>
            <a:endParaRPr lang="en-US" altLang="en-US" sz="2000" b="1" i="1" dirty="0">
              <a:sym typeface="Symbol" pitchFamily="18" charset="2"/>
            </a:endParaRPr>
          </a:p>
          <a:p>
            <a:pPr algn="l" rtl="0"/>
            <a:r>
              <a:rPr lang="en-US" altLang="en-US" sz="2400" dirty="0" smtClean="0"/>
              <a:t>Periodically invoke an algorithm that searches for a cycle in the graph. If there is a cycle, there exists a deadlock</a:t>
            </a:r>
          </a:p>
          <a:p>
            <a:pPr algn="l" rtl="0">
              <a:buFont typeface="Monotype Sorts" pitchFamily="-84" charset="2"/>
              <a:buNone/>
            </a:pPr>
            <a:endParaRPr lang="en-US" altLang="en-US" sz="2400" dirty="0" smtClean="0"/>
          </a:p>
        </p:txBody>
      </p:sp>
      <p:sp>
        <p:nvSpPr>
          <p:cNvPr id="4" name="Text Box 5"/>
          <p:cNvSpPr txBox="1">
            <a:spLocks noChangeArrowheads="1"/>
          </p:cNvSpPr>
          <p:nvPr/>
        </p:nvSpPr>
        <p:spPr bwMode="auto">
          <a:xfrm>
            <a:off x="2086317" y="6244826"/>
            <a:ext cx="2645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600" dirty="0">
                <a:latin typeface="Helvetica" pitchFamily="-84" charset="0"/>
              </a:rPr>
              <a:t>Resource-Allocation Graph</a:t>
            </a:r>
          </a:p>
        </p:txBody>
      </p:sp>
      <p:sp>
        <p:nvSpPr>
          <p:cNvPr id="5" name="Text Box 6"/>
          <p:cNvSpPr txBox="1">
            <a:spLocks noChangeArrowheads="1"/>
          </p:cNvSpPr>
          <p:nvPr/>
        </p:nvSpPr>
        <p:spPr bwMode="auto">
          <a:xfrm>
            <a:off x="4928278" y="6244826"/>
            <a:ext cx="2840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600">
                <a:latin typeface="Helvetica" pitchFamily="-84" charset="0"/>
              </a:rPr>
              <a:t>Corresponding wait-for graph</a:t>
            </a:r>
          </a:p>
        </p:txBody>
      </p:sp>
      <p:pic>
        <p:nvPicPr>
          <p:cNvPr id="6" name="Picture 6" descr="7"/>
          <p:cNvPicPr>
            <a:picLocks noChangeAspect="1" noChangeArrowheads="1"/>
          </p:cNvPicPr>
          <p:nvPr/>
        </p:nvPicPr>
        <p:blipFill rotWithShape="1">
          <a:blip r:embed="rId3">
            <a:extLst>
              <a:ext uri="{28A0092B-C50C-407E-A947-70E740481C1C}">
                <a14:useLocalDpi xmlns:a14="http://schemas.microsoft.com/office/drawing/2010/main" val="0"/>
              </a:ext>
            </a:extLst>
          </a:blip>
          <a:srcRect b="8215"/>
          <a:stretch/>
        </p:blipFill>
        <p:spPr bwMode="auto">
          <a:xfrm>
            <a:off x="2516588" y="3528109"/>
            <a:ext cx="4702175" cy="278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138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28750" y="161925"/>
            <a:ext cx="7772400" cy="628650"/>
          </a:xfrm>
        </p:spPr>
        <p:txBody>
          <a:bodyPr>
            <a:normAutofit fontScale="90000"/>
          </a:bodyPr>
          <a:lstStyle/>
          <a:p>
            <a:pPr eaLnBrk="1" hangingPunct="1"/>
            <a:r>
              <a:rPr lang="en-US" altLang="en-US" smtClean="0"/>
              <a:t>Several Instances of a Resource Type</a:t>
            </a:r>
          </a:p>
        </p:txBody>
      </p:sp>
      <p:sp>
        <p:nvSpPr>
          <p:cNvPr id="39939" name="Rectangle 3"/>
          <p:cNvSpPr>
            <a:spLocks noGrp="1" noChangeArrowheads="1"/>
          </p:cNvSpPr>
          <p:nvPr>
            <p:ph type="body" idx="1"/>
          </p:nvPr>
        </p:nvSpPr>
        <p:spPr>
          <a:xfrm>
            <a:off x="882650" y="1187450"/>
            <a:ext cx="7842709" cy="3851275"/>
          </a:xfrm>
        </p:spPr>
        <p:txBody>
          <a:bodyPr/>
          <a:lstStyle/>
          <a:p>
            <a:pPr algn="l" rtl="0"/>
            <a:r>
              <a:rPr lang="en-US" altLang="en-US" sz="2800" b="1" dirty="0" smtClean="0">
                <a:solidFill>
                  <a:srgbClr val="000000"/>
                </a:solidFill>
              </a:rPr>
              <a:t>Available</a:t>
            </a:r>
            <a:r>
              <a:rPr lang="en-US" altLang="en-US" sz="2800" i="1" dirty="0" smtClean="0"/>
              <a:t>:</a:t>
            </a:r>
            <a:r>
              <a:rPr lang="en-US" altLang="en-US" sz="2800" dirty="0" smtClean="0"/>
              <a:t>  A vector of length </a:t>
            </a:r>
            <a:r>
              <a:rPr lang="en-US" altLang="en-US" sz="2800" b="1" i="1" dirty="0" smtClean="0"/>
              <a:t>m</a:t>
            </a:r>
            <a:r>
              <a:rPr lang="en-US" altLang="en-US" sz="2800" dirty="0" smtClean="0"/>
              <a:t> indicates the number of available resources of each type</a:t>
            </a:r>
          </a:p>
          <a:p>
            <a:pPr algn="l" rtl="0"/>
            <a:r>
              <a:rPr lang="en-US" altLang="en-US" sz="2800" b="1" dirty="0" smtClean="0">
                <a:solidFill>
                  <a:srgbClr val="000000"/>
                </a:solidFill>
              </a:rPr>
              <a:t>Allocation</a:t>
            </a:r>
            <a:r>
              <a:rPr lang="en-US" altLang="en-US" sz="2800" i="1" dirty="0" smtClean="0"/>
              <a:t>:</a:t>
            </a:r>
            <a:r>
              <a:rPr lang="en-US" altLang="en-US" sz="2800" dirty="0" smtClean="0"/>
              <a:t>  An </a:t>
            </a:r>
            <a:r>
              <a:rPr lang="en-US" altLang="en-US" sz="2800" b="1" i="1" dirty="0" smtClean="0"/>
              <a:t>n </a:t>
            </a:r>
            <a:r>
              <a:rPr lang="en-US" altLang="en-US" sz="2800" b="1" dirty="0" smtClean="0"/>
              <a:t>x</a:t>
            </a:r>
            <a:r>
              <a:rPr lang="en-US" altLang="en-US" sz="2800" b="1" i="1" dirty="0" smtClean="0"/>
              <a:t> m</a:t>
            </a:r>
            <a:r>
              <a:rPr lang="en-US" altLang="en-US" sz="2800" b="1" dirty="0" smtClean="0"/>
              <a:t> </a:t>
            </a:r>
            <a:r>
              <a:rPr lang="en-US" altLang="en-US" sz="2800" dirty="0" smtClean="0"/>
              <a:t>matrix defines the number of resources of each type currently allocated to each process</a:t>
            </a:r>
          </a:p>
          <a:p>
            <a:pPr algn="l" rtl="0"/>
            <a:r>
              <a:rPr lang="en-US" altLang="en-US" sz="2800" b="1" dirty="0" smtClean="0">
                <a:solidFill>
                  <a:srgbClr val="000000"/>
                </a:solidFill>
              </a:rPr>
              <a:t>Request</a:t>
            </a:r>
            <a:r>
              <a:rPr lang="en-US" altLang="en-US" sz="2800" i="1" dirty="0" smtClean="0"/>
              <a:t>:</a:t>
            </a:r>
            <a:r>
              <a:rPr lang="en-US" altLang="en-US" sz="2800" dirty="0" smtClean="0"/>
              <a:t>  An </a:t>
            </a:r>
            <a:r>
              <a:rPr lang="en-US" altLang="en-US" sz="2800" b="1" i="1" dirty="0" smtClean="0"/>
              <a:t>n </a:t>
            </a:r>
            <a:r>
              <a:rPr lang="en-US" altLang="en-US" sz="2800" b="1" dirty="0" smtClean="0"/>
              <a:t>x</a:t>
            </a:r>
            <a:r>
              <a:rPr lang="en-US" altLang="en-US" sz="2800" b="1" i="1" dirty="0" smtClean="0"/>
              <a:t> m</a:t>
            </a:r>
            <a:r>
              <a:rPr lang="en-US" altLang="en-US" sz="2800" b="1" dirty="0" smtClean="0"/>
              <a:t> </a:t>
            </a:r>
            <a:r>
              <a:rPr lang="en-US" altLang="en-US" sz="2800" dirty="0" smtClean="0"/>
              <a:t>matrix indicates the current request  of each process.  If </a:t>
            </a:r>
            <a:r>
              <a:rPr lang="en-US" altLang="en-US" sz="2800" b="1" i="1" dirty="0" smtClean="0"/>
              <a:t>Request </a:t>
            </a:r>
            <a:r>
              <a:rPr lang="en-US" altLang="en-US" sz="2800" b="1" dirty="0" smtClean="0"/>
              <a:t>[</a:t>
            </a:r>
            <a:r>
              <a:rPr lang="en-US" altLang="en-US" sz="2800" b="1" i="1" dirty="0" err="1" smtClean="0"/>
              <a:t>i</a:t>
            </a:r>
            <a:r>
              <a:rPr lang="en-US" altLang="en-US" sz="2800" b="1" dirty="0" smtClean="0"/>
              <a:t>][</a:t>
            </a:r>
            <a:r>
              <a:rPr lang="en-US" altLang="en-US" sz="2800" b="1" i="1" dirty="0" smtClean="0"/>
              <a:t>j</a:t>
            </a:r>
            <a:r>
              <a:rPr lang="en-US" altLang="en-US" sz="2800" b="1" dirty="0" smtClean="0"/>
              <a:t>] = </a:t>
            </a:r>
            <a:r>
              <a:rPr lang="en-US" altLang="en-US" sz="2800" b="1" i="1" dirty="0" smtClean="0"/>
              <a:t>k</a:t>
            </a:r>
            <a:r>
              <a:rPr lang="en-US" altLang="en-US" sz="2800" dirty="0" smtClean="0"/>
              <a:t>, then process</a:t>
            </a:r>
            <a:r>
              <a:rPr lang="en-US" altLang="en-US" sz="2800" i="1" dirty="0" smtClean="0"/>
              <a:t> </a:t>
            </a:r>
            <a:r>
              <a:rPr lang="en-US" altLang="en-US" sz="2800" b="1" i="1" dirty="0" smtClean="0"/>
              <a:t>P</a:t>
            </a:r>
            <a:r>
              <a:rPr lang="en-US" altLang="en-US" sz="2800" b="1" i="1" baseline="-25000" dirty="0" smtClean="0"/>
              <a:t>i</a:t>
            </a:r>
            <a:r>
              <a:rPr lang="en-US" altLang="en-US" sz="2800" dirty="0" smtClean="0"/>
              <a:t> is requesting</a:t>
            </a:r>
            <a:r>
              <a:rPr lang="en-US" altLang="en-US" sz="2800" i="1" dirty="0" smtClean="0"/>
              <a:t> </a:t>
            </a:r>
            <a:r>
              <a:rPr lang="en-US" altLang="en-US" sz="2800" b="1" i="1" dirty="0" smtClean="0"/>
              <a:t>k</a:t>
            </a:r>
            <a:r>
              <a:rPr lang="en-US" altLang="en-US" sz="2800" dirty="0" smtClean="0"/>
              <a:t> more instances of resource type </a:t>
            </a:r>
            <a:r>
              <a:rPr lang="en-US" altLang="en-US" sz="2800" b="1" i="1" dirty="0" err="1" smtClean="0"/>
              <a:t>R</a:t>
            </a:r>
            <a:r>
              <a:rPr lang="en-US" altLang="en-US" sz="2800" b="1" i="1" baseline="-25000" dirty="0" err="1" smtClean="0"/>
              <a:t>j</a:t>
            </a:r>
            <a:r>
              <a:rPr lang="en-US" altLang="en-US" sz="2800" dirty="0" smtClean="0"/>
              <a:t>.</a:t>
            </a:r>
          </a:p>
        </p:txBody>
      </p:sp>
    </p:spTree>
    <p:extLst>
      <p:ext uri="{BB962C8B-B14F-4D97-AF65-F5344CB8AC3E}">
        <p14:creationId xmlns:p14="http://schemas.microsoft.com/office/powerpoint/2010/main" val="41033428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7400" y="152400"/>
            <a:ext cx="7899400" cy="576263"/>
          </a:xfrm>
        </p:spPr>
        <p:txBody>
          <a:bodyPr>
            <a:normAutofit fontScale="90000"/>
          </a:bodyPr>
          <a:lstStyle/>
          <a:p>
            <a:pPr eaLnBrk="1" hangingPunct="1"/>
            <a:r>
              <a:rPr lang="en-US" altLang="en-US" smtClean="0"/>
              <a:t>Detection Algorithm</a:t>
            </a:r>
          </a:p>
        </p:txBody>
      </p:sp>
      <p:sp>
        <p:nvSpPr>
          <p:cNvPr id="40963" name="Rectangle 3"/>
          <p:cNvSpPr>
            <a:spLocks noGrp="1" noChangeArrowheads="1"/>
          </p:cNvSpPr>
          <p:nvPr>
            <p:ph type="body" idx="1"/>
          </p:nvPr>
        </p:nvSpPr>
        <p:spPr>
          <a:xfrm>
            <a:off x="204788" y="824717"/>
            <a:ext cx="8939212" cy="4530725"/>
          </a:xfrm>
        </p:spPr>
        <p:txBody>
          <a:bodyPr/>
          <a:lstStyle/>
          <a:p>
            <a:pPr algn="l" rtl="0">
              <a:buFont typeface="Monotype Sorts" pitchFamily="-84" charset="2"/>
              <a:buNone/>
            </a:pPr>
            <a:r>
              <a:rPr lang="en-US" altLang="en-US" dirty="0" smtClean="0"/>
              <a:t>1. Let </a:t>
            </a:r>
            <a:r>
              <a:rPr lang="en-US" altLang="en-US" b="1" i="1" dirty="0" smtClean="0"/>
              <a:t>Work</a:t>
            </a:r>
            <a:r>
              <a:rPr lang="en-US" altLang="en-US" dirty="0" smtClean="0"/>
              <a:t> and </a:t>
            </a:r>
            <a:r>
              <a:rPr lang="en-US" altLang="en-US" b="1" i="1" dirty="0" smtClean="0"/>
              <a:t>Finish</a:t>
            </a:r>
            <a:r>
              <a:rPr lang="en-US" altLang="en-US" dirty="0" smtClean="0"/>
              <a:t> be vectors of length </a:t>
            </a:r>
            <a:r>
              <a:rPr lang="en-US" altLang="en-US" b="1" i="1" dirty="0" smtClean="0"/>
              <a:t>m</a:t>
            </a:r>
            <a:r>
              <a:rPr lang="en-US" altLang="en-US" dirty="0" smtClean="0"/>
              <a:t> and </a:t>
            </a:r>
            <a:r>
              <a:rPr lang="en-US" altLang="en-US" b="1" i="1" dirty="0" smtClean="0"/>
              <a:t>n</a:t>
            </a:r>
            <a:r>
              <a:rPr lang="en-US" altLang="en-US" dirty="0" smtClean="0"/>
              <a:t>, respectively Initialize:</a:t>
            </a:r>
          </a:p>
          <a:p>
            <a:pPr marL="850900" lvl="1" indent="-393700" algn="l" rtl="0">
              <a:buFont typeface="Monotype Sorts" pitchFamily="-84" charset="2"/>
              <a:buNone/>
            </a:pPr>
            <a:r>
              <a:rPr lang="en-US" altLang="en-US" dirty="0" smtClean="0"/>
              <a:t>(a) </a:t>
            </a:r>
            <a:r>
              <a:rPr lang="en-US" altLang="en-US" b="1" i="1" dirty="0" smtClean="0"/>
              <a:t>Work</a:t>
            </a:r>
            <a:r>
              <a:rPr lang="en-US" altLang="en-US" b="1" dirty="0" smtClean="0"/>
              <a:t> = </a:t>
            </a:r>
            <a:r>
              <a:rPr lang="en-US" altLang="en-US" b="1" i="1" dirty="0" smtClean="0"/>
              <a:t>Available</a:t>
            </a:r>
            <a:endParaRPr lang="en-US" altLang="en-US" b="1" dirty="0" smtClean="0"/>
          </a:p>
          <a:p>
            <a:pPr marL="850900" lvl="1" indent="-393700" algn="l" rtl="0">
              <a:buFont typeface="Monotype Sorts" pitchFamily="-84" charset="2"/>
              <a:buNone/>
            </a:pPr>
            <a:r>
              <a:rPr lang="en-US" altLang="en-US" dirty="0" smtClean="0"/>
              <a:t>(b)	For </a:t>
            </a:r>
            <a:r>
              <a:rPr lang="en-US" altLang="en-US" b="1" i="1" dirty="0" err="1" smtClean="0"/>
              <a:t>i</a:t>
            </a:r>
            <a:r>
              <a:rPr lang="en-US" altLang="en-US" b="1" dirty="0" smtClean="0"/>
              <a:t> = 1,2, …,</a:t>
            </a:r>
            <a:r>
              <a:rPr lang="en-US" altLang="en-US" b="1" i="1" dirty="0" smtClean="0"/>
              <a:t> n</a:t>
            </a:r>
            <a:r>
              <a:rPr lang="en-US" altLang="en-US" dirty="0" smtClean="0"/>
              <a:t>, if </a:t>
            </a:r>
            <a:r>
              <a:rPr lang="en-US" altLang="en-US" b="1" i="1" dirty="0" err="1" smtClean="0"/>
              <a:t>Allocation</a:t>
            </a:r>
            <a:r>
              <a:rPr lang="en-US" altLang="en-US" b="1" i="1" baseline="-25000" dirty="0" err="1" smtClean="0"/>
              <a:t>i</a:t>
            </a:r>
            <a:r>
              <a:rPr lang="en-US" altLang="en-US" b="1" dirty="0" smtClean="0"/>
              <a:t> </a:t>
            </a:r>
            <a:r>
              <a:rPr lang="en-US" altLang="en-US" b="1" dirty="0" smtClean="0">
                <a:sym typeface="Symbol" pitchFamily="18" charset="2"/>
              </a:rPr>
              <a:t> 0</a:t>
            </a:r>
            <a:r>
              <a:rPr lang="en-US" altLang="en-US" dirty="0" smtClean="0">
                <a:sym typeface="Symbol" pitchFamily="18" charset="2"/>
              </a:rPr>
              <a:t>, then </a:t>
            </a:r>
            <a:br>
              <a:rPr lang="en-US" altLang="en-US" dirty="0" smtClean="0">
                <a:sym typeface="Symbol" pitchFamily="18" charset="2"/>
              </a:rPr>
            </a:br>
            <a:r>
              <a:rPr lang="en-US" altLang="en-US" b="1" i="1" dirty="0" smtClean="0">
                <a:sym typeface="Symbol" pitchFamily="18" charset="2"/>
              </a:rPr>
              <a:t>Finish</a:t>
            </a:r>
            <a:r>
              <a:rPr lang="en-US" altLang="en-US" b="1" dirty="0" smtClean="0">
                <a:sym typeface="Symbol" pitchFamily="18" charset="2"/>
              </a:rPr>
              <a:t>[</a:t>
            </a:r>
            <a:r>
              <a:rPr lang="en-US" altLang="en-US" b="1" dirty="0" err="1" smtClean="0">
                <a:sym typeface="Symbol" pitchFamily="18" charset="2"/>
              </a:rPr>
              <a:t>i</a:t>
            </a:r>
            <a:r>
              <a:rPr lang="en-US" altLang="en-US" b="1" dirty="0" smtClean="0">
                <a:sym typeface="Symbol" pitchFamily="18" charset="2"/>
              </a:rPr>
              <a:t>] </a:t>
            </a:r>
            <a:r>
              <a:rPr lang="en-US" altLang="en-US" b="1" i="1" dirty="0" smtClean="0">
                <a:sym typeface="Symbol" pitchFamily="18" charset="2"/>
              </a:rPr>
              <a:t>= false</a:t>
            </a:r>
            <a:r>
              <a:rPr lang="en-US" altLang="en-US" dirty="0" smtClean="0">
                <a:sym typeface="Symbol" pitchFamily="18" charset="2"/>
              </a:rPr>
              <a:t>; otherwise, </a:t>
            </a:r>
            <a:r>
              <a:rPr lang="en-US" altLang="en-US" b="1" i="1" dirty="0" smtClean="0">
                <a:sym typeface="Symbol" pitchFamily="18" charset="2"/>
              </a:rPr>
              <a:t>Finish</a:t>
            </a:r>
            <a:r>
              <a:rPr lang="en-US" altLang="en-US" b="1" dirty="0" smtClean="0">
                <a:sym typeface="Symbol" pitchFamily="18" charset="2"/>
              </a:rPr>
              <a:t>[</a:t>
            </a:r>
            <a:r>
              <a:rPr lang="en-US" altLang="en-US" b="1" dirty="0" err="1" smtClean="0">
                <a:sym typeface="Symbol" pitchFamily="18" charset="2"/>
              </a:rPr>
              <a:t>i</a:t>
            </a:r>
            <a:r>
              <a:rPr lang="en-US" altLang="en-US" b="1" dirty="0" smtClean="0">
                <a:sym typeface="Symbol" pitchFamily="18" charset="2"/>
              </a:rPr>
              <a:t>] = </a:t>
            </a:r>
            <a:r>
              <a:rPr lang="en-US" altLang="en-US" b="1" i="1" dirty="0" smtClean="0">
                <a:sym typeface="Symbol" pitchFamily="18" charset="2"/>
              </a:rPr>
              <a:t>true</a:t>
            </a:r>
            <a:endParaRPr lang="en-US" altLang="en-US" dirty="0" smtClean="0">
              <a:sym typeface="Symbol" pitchFamily="18" charset="2"/>
            </a:endParaRPr>
          </a:p>
          <a:p>
            <a:pPr algn="l" rtl="0">
              <a:buFont typeface="Monotype Sorts" pitchFamily="-84" charset="2"/>
              <a:buNone/>
            </a:pPr>
            <a:r>
              <a:rPr lang="en-US" altLang="en-US" dirty="0" smtClean="0"/>
              <a:t>2. Find an index </a:t>
            </a:r>
            <a:r>
              <a:rPr lang="en-US" altLang="en-US" b="1" i="1" dirty="0" err="1" smtClean="0"/>
              <a:t>i</a:t>
            </a:r>
            <a:r>
              <a:rPr lang="en-US" altLang="en-US" i="1" dirty="0" smtClean="0"/>
              <a:t> </a:t>
            </a:r>
            <a:r>
              <a:rPr lang="en-US" altLang="en-US" dirty="0" smtClean="0"/>
              <a:t>such that both:</a:t>
            </a:r>
          </a:p>
          <a:p>
            <a:pPr marL="850900" lvl="1" indent="-393700" algn="l" rtl="0">
              <a:buFont typeface="Monotype Sorts" pitchFamily="-84" charset="2"/>
              <a:buNone/>
            </a:pPr>
            <a:r>
              <a:rPr lang="en-US" altLang="en-US" dirty="0" smtClean="0"/>
              <a:t>(a)	</a:t>
            </a:r>
            <a:r>
              <a:rPr lang="en-US" altLang="en-US" b="1" i="1" dirty="0" smtClean="0"/>
              <a:t>Finish</a:t>
            </a:r>
            <a:r>
              <a:rPr lang="en-US" altLang="en-US" b="1" dirty="0" smtClean="0"/>
              <a:t>[</a:t>
            </a:r>
            <a:r>
              <a:rPr lang="en-US" altLang="en-US" b="1" i="1" dirty="0" err="1" smtClean="0"/>
              <a:t>i</a:t>
            </a:r>
            <a:r>
              <a:rPr lang="en-US" altLang="en-US" b="1" dirty="0" smtClean="0"/>
              <a:t>] == </a:t>
            </a:r>
            <a:r>
              <a:rPr lang="en-US" altLang="en-US" b="1" i="1" dirty="0" smtClean="0"/>
              <a:t>false</a:t>
            </a:r>
            <a:endParaRPr lang="en-US" altLang="en-US" b="1" dirty="0" smtClean="0"/>
          </a:p>
          <a:p>
            <a:pPr marL="850900" lvl="1" indent="-393700" algn="l" rtl="0">
              <a:buFont typeface="Monotype Sorts" pitchFamily="-84" charset="2"/>
              <a:buNone/>
            </a:pPr>
            <a:r>
              <a:rPr lang="en-US" altLang="en-US" dirty="0" smtClean="0"/>
              <a:t>(b)	</a:t>
            </a:r>
            <a:r>
              <a:rPr lang="en-US" altLang="en-US" b="1" i="1" dirty="0" err="1" smtClean="0"/>
              <a:t>Request</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Work</a:t>
            </a:r>
            <a:endParaRPr lang="en-US" altLang="en-US" b="1" i="1" dirty="0">
              <a:sym typeface="Symbol" pitchFamily="18" charset="2"/>
            </a:endParaRPr>
          </a:p>
          <a:p>
            <a:pPr marL="850900" lvl="1" indent="-393700" algn="l" rtl="0">
              <a:buFont typeface="Monotype Sorts" pitchFamily="-84" charset="2"/>
              <a:buNone/>
            </a:pPr>
            <a:r>
              <a:rPr lang="en-US" altLang="en-US" dirty="0" smtClean="0">
                <a:sym typeface="Symbol" pitchFamily="18" charset="2"/>
              </a:rPr>
              <a:t>If no such </a:t>
            </a:r>
            <a:r>
              <a:rPr lang="en-US" altLang="en-US" b="1" i="1" dirty="0" err="1" smtClean="0">
                <a:sym typeface="Symbol" pitchFamily="18" charset="2"/>
              </a:rPr>
              <a:t>i</a:t>
            </a:r>
            <a:r>
              <a:rPr lang="en-US" altLang="en-US" b="1" dirty="0" smtClean="0">
                <a:sym typeface="Symbol" pitchFamily="18" charset="2"/>
              </a:rPr>
              <a:t> </a:t>
            </a:r>
            <a:r>
              <a:rPr lang="en-US" altLang="en-US" dirty="0" smtClean="0">
                <a:sym typeface="Symbol" pitchFamily="18" charset="2"/>
              </a:rPr>
              <a:t>exists, go to step 4</a:t>
            </a:r>
            <a:endParaRPr lang="en-US" altLang="en-US" dirty="0" smtClean="0"/>
          </a:p>
        </p:txBody>
      </p:sp>
      <p:sp>
        <p:nvSpPr>
          <p:cNvPr id="4" name="Rectangle 3"/>
          <p:cNvSpPr txBox="1">
            <a:spLocks noChangeArrowheads="1"/>
          </p:cNvSpPr>
          <p:nvPr/>
        </p:nvSpPr>
        <p:spPr bwMode="auto">
          <a:xfrm>
            <a:off x="157162" y="4560887"/>
            <a:ext cx="89868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buFont typeface="Monotype Sorts" pitchFamily="-84" charset="2"/>
              <a:buNone/>
            </a:pPr>
            <a:r>
              <a:rPr lang="en-US" altLang="en-US" sz="2400" kern="0" dirty="0" smtClean="0"/>
              <a:t>3.	</a:t>
            </a:r>
            <a:r>
              <a:rPr lang="en-US" altLang="en-US" sz="2400" b="1" i="1" kern="0" dirty="0" smtClean="0"/>
              <a:t>Work</a:t>
            </a:r>
            <a:r>
              <a:rPr lang="en-US" altLang="en-US" sz="2400" b="1" kern="0" dirty="0" smtClean="0"/>
              <a:t> = </a:t>
            </a:r>
            <a:r>
              <a:rPr lang="en-US" altLang="en-US" sz="2400" b="1" i="1" kern="0" dirty="0" smtClean="0"/>
              <a:t>Work</a:t>
            </a:r>
            <a:r>
              <a:rPr lang="en-US" altLang="en-US" sz="2400" b="1" kern="0" dirty="0" smtClean="0"/>
              <a:t> + </a:t>
            </a:r>
            <a:r>
              <a:rPr lang="en-US" altLang="en-US" sz="2400" b="1" i="1" kern="0" dirty="0" err="1" smtClean="0"/>
              <a:t>Allocation</a:t>
            </a:r>
            <a:r>
              <a:rPr lang="en-US" altLang="en-US" sz="2400" b="1" i="1" kern="0" baseline="-25000" dirty="0" err="1" smtClean="0"/>
              <a:t>i</a:t>
            </a:r>
            <a:r>
              <a:rPr lang="en-US" altLang="en-US" sz="2400" b="1" kern="0" dirty="0" smtClean="0"/>
              <a:t/>
            </a:r>
            <a:br>
              <a:rPr lang="en-US" altLang="en-US" sz="2400" b="1" kern="0" dirty="0" smtClean="0"/>
            </a:br>
            <a:r>
              <a:rPr lang="en-US" altLang="en-US" sz="2400" b="1" i="1" kern="0" dirty="0" smtClean="0"/>
              <a:t>Finish</a:t>
            </a:r>
            <a:r>
              <a:rPr lang="en-US" altLang="en-US" sz="2400" b="1" kern="0" dirty="0" smtClean="0"/>
              <a:t>[</a:t>
            </a:r>
            <a:r>
              <a:rPr lang="en-US" altLang="en-US" sz="2400" b="1" i="1" kern="0" dirty="0" err="1" smtClean="0"/>
              <a:t>i</a:t>
            </a:r>
            <a:r>
              <a:rPr lang="en-US" altLang="en-US" sz="2400" b="1" kern="0" dirty="0" smtClean="0"/>
              <a:t>] = </a:t>
            </a:r>
            <a:r>
              <a:rPr lang="en-US" altLang="en-US" sz="2400" b="1" i="1" kern="0" dirty="0" smtClean="0"/>
              <a:t>true</a:t>
            </a:r>
            <a:r>
              <a:rPr lang="en-US" altLang="en-US" sz="2400" b="1" kern="0" dirty="0" smtClean="0"/>
              <a:t/>
            </a:r>
            <a:br>
              <a:rPr lang="en-US" altLang="en-US" sz="2400" b="1" kern="0" dirty="0" smtClean="0"/>
            </a:br>
            <a:r>
              <a:rPr lang="en-US" altLang="en-US" sz="2400" kern="0" dirty="0" smtClean="0"/>
              <a:t>go to step 2</a:t>
            </a:r>
          </a:p>
          <a:p>
            <a:pPr>
              <a:lnSpc>
                <a:spcPct val="90000"/>
              </a:lnSpc>
              <a:buFont typeface="Monotype Sorts" pitchFamily="-84" charset="2"/>
              <a:buNone/>
            </a:pPr>
            <a:r>
              <a:rPr lang="en-US" altLang="en-US" sz="2400" kern="0" dirty="0" smtClean="0"/>
              <a:t>4.	If </a:t>
            </a:r>
            <a:r>
              <a:rPr lang="en-US" altLang="en-US" sz="2400" b="1" i="1" kern="0" dirty="0" smtClean="0"/>
              <a:t>Finish[</a:t>
            </a:r>
            <a:r>
              <a:rPr lang="en-US" altLang="en-US" sz="2400" b="1" i="1" kern="0" dirty="0" err="1" smtClean="0"/>
              <a:t>i</a:t>
            </a:r>
            <a:r>
              <a:rPr lang="en-US" altLang="en-US" sz="2400" b="1" i="1" kern="0" dirty="0" smtClean="0"/>
              <a:t>] == false</a:t>
            </a:r>
            <a:r>
              <a:rPr lang="en-US" altLang="en-US" sz="2400" kern="0" dirty="0" smtClean="0"/>
              <a:t>, for some </a:t>
            </a:r>
            <a:r>
              <a:rPr lang="en-US" altLang="en-US" sz="2400" b="1" i="1" kern="0" dirty="0" err="1" smtClean="0"/>
              <a:t>i</a:t>
            </a:r>
            <a:r>
              <a:rPr lang="en-US" altLang="en-US" sz="2400" kern="0" dirty="0" smtClean="0"/>
              <a:t>, 1 </a:t>
            </a:r>
            <a:r>
              <a:rPr lang="en-US" altLang="en-US" sz="2400" kern="0" dirty="0" smtClean="0">
                <a:sym typeface="Symbol" pitchFamily="18" charset="2"/>
              </a:rPr>
              <a:t> </a:t>
            </a:r>
            <a:r>
              <a:rPr lang="en-US" altLang="en-US" sz="2400" b="1" i="1" kern="0" dirty="0" err="1" smtClean="0">
                <a:sym typeface="Symbol" pitchFamily="18" charset="2"/>
              </a:rPr>
              <a:t>i</a:t>
            </a:r>
            <a:r>
              <a:rPr lang="en-US" altLang="en-US" sz="2400" kern="0" dirty="0" smtClean="0">
                <a:sym typeface="Symbol" pitchFamily="18" charset="2"/>
              </a:rPr>
              <a:t>   </a:t>
            </a:r>
            <a:r>
              <a:rPr lang="en-US" altLang="en-US" sz="2400" b="1" i="1" kern="0" dirty="0" smtClean="0">
                <a:sym typeface="Symbol" pitchFamily="18" charset="2"/>
              </a:rPr>
              <a:t>n</a:t>
            </a:r>
            <a:r>
              <a:rPr lang="en-US" altLang="en-US" sz="2400" kern="0" dirty="0" smtClean="0">
                <a:sym typeface="Symbol" pitchFamily="18" charset="2"/>
              </a:rPr>
              <a:t>, then the system is in deadlock state. Moreover, if </a:t>
            </a:r>
            <a:r>
              <a:rPr lang="en-US" altLang="en-US" sz="2400" b="1" i="1" kern="0" dirty="0" smtClean="0">
                <a:sym typeface="Symbol" pitchFamily="18" charset="2"/>
              </a:rPr>
              <a:t>Finish</a:t>
            </a:r>
            <a:r>
              <a:rPr lang="en-US" altLang="en-US" sz="2400" b="1" kern="0" dirty="0" smtClean="0">
                <a:sym typeface="Symbol" pitchFamily="18" charset="2"/>
              </a:rPr>
              <a:t>[</a:t>
            </a:r>
            <a:r>
              <a:rPr lang="en-US" altLang="en-US" sz="2400" b="1" i="1" kern="0" dirty="0" err="1" smtClean="0">
                <a:sym typeface="Symbol" pitchFamily="18" charset="2"/>
              </a:rPr>
              <a:t>i</a:t>
            </a:r>
            <a:r>
              <a:rPr lang="en-US" altLang="en-US" sz="2400" b="1" kern="0" dirty="0" smtClean="0">
                <a:sym typeface="Symbol" pitchFamily="18" charset="2"/>
              </a:rPr>
              <a:t>] == </a:t>
            </a:r>
            <a:r>
              <a:rPr lang="en-US" altLang="en-US" sz="2400" b="1" i="1" kern="0" dirty="0" smtClean="0">
                <a:sym typeface="Symbol" pitchFamily="18" charset="2"/>
              </a:rPr>
              <a:t>false</a:t>
            </a:r>
            <a:r>
              <a:rPr lang="en-US" altLang="en-US" sz="2400" kern="0" dirty="0" smtClean="0">
                <a:sym typeface="Symbol" pitchFamily="18" charset="2"/>
              </a:rPr>
              <a:t>, then </a:t>
            </a:r>
            <a:r>
              <a:rPr lang="en-US" altLang="en-US" sz="2400" b="1" i="1" kern="0" dirty="0" smtClean="0">
                <a:sym typeface="Symbol" pitchFamily="18" charset="2"/>
              </a:rPr>
              <a:t>P</a:t>
            </a:r>
            <a:r>
              <a:rPr lang="en-US" altLang="en-US" sz="2400" b="1" i="1" kern="0" baseline="-25000" dirty="0" smtClean="0">
                <a:sym typeface="Symbol" pitchFamily="18" charset="2"/>
              </a:rPr>
              <a:t>i</a:t>
            </a:r>
            <a:r>
              <a:rPr lang="en-US" altLang="en-US" sz="2400" kern="0" dirty="0" smtClean="0">
                <a:sym typeface="Symbol" pitchFamily="18" charset="2"/>
              </a:rPr>
              <a:t> is deadlocked</a:t>
            </a:r>
          </a:p>
          <a:p>
            <a:pPr>
              <a:lnSpc>
                <a:spcPct val="90000"/>
              </a:lnSpc>
              <a:buFont typeface="Monotype Sorts" pitchFamily="-84" charset="2"/>
              <a:buNone/>
            </a:pPr>
            <a:r>
              <a:rPr lang="en-US" altLang="en-US" sz="2400" kern="0" dirty="0" smtClean="0">
                <a:sym typeface="Symbol" pitchFamily="18" charset="2"/>
              </a:rPr>
              <a:t>	</a:t>
            </a:r>
            <a:endParaRPr lang="en-US" altLang="en-US" sz="2400" kern="0" dirty="0" smtClean="0"/>
          </a:p>
        </p:txBody>
      </p:sp>
    </p:spTree>
    <p:extLst>
      <p:ext uri="{BB962C8B-B14F-4D97-AF65-F5344CB8AC3E}">
        <p14:creationId xmlns:p14="http://schemas.microsoft.com/office/powerpoint/2010/main" val="3483395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smtClean="0"/>
              <a:t>Example of Detection Algorithm</a:t>
            </a:r>
          </a:p>
        </p:txBody>
      </p:sp>
      <p:sp>
        <p:nvSpPr>
          <p:cNvPr id="43011" name="Rectangle 3"/>
          <p:cNvSpPr>
            <a:spLocks noGrp="1" noChangeArrowheads="1"/>
          </p:cNvSpPr>
          <p:nvPr>
            <p:ph type="body" idx="1"/>
          </p:nvPr>
        </p:nvSpPr>
        <p:spPr>
          <a:xfrm>
            <a:off x="901700" y="1108075"/>
            <a:ext cx="8037513" cy="5121275"/>
          </a:xfrm>
        </p:spPr>
        <p:txBody>
          <a:bodyPr>
            <a:normAutofit fontScale="85000" lnSpcReduction="20000"/>
          </a:bodyPr>
          <a:lstStyle/>
          <a:p>
            <a:pPr algn="l" rtl="0">
              <a:tabLst>
                <a:tab pos="1428750" algn="l"/>
                <a:tab pos="2338388" algn="ctr"/>
                <a:tab pos="3594100" algn="ctr"/>
                <a:tab pos="4921250" algn="ctr"/>
              </a:tabLst>
            </a:pPr>
            <a:r>
              <a:rPr lang="en-US" altLang="en-US" dirty="0" smtClean="0"/>
              <a:t>Five processes </a:t>
            </a:r>
            <a:r>
              <a:rPr lang="en-US" altLang="en-US" b="1" i="1" dirty="0" smtClean="0"/>
              <a:t>P</a:t>
            </a:r>
            <a:r>
              <a:rPr lang="en-US" altLang="en-US" b="1" baseline="-25000" dirty="0" smtClean="0"/>
              <a:t>0</a:t>
            </a:r>
            <a:r>
              <a:rPr lang="en-US" altLang="en-US" dirty="0" smtClean="0"/>
              <a:t> through </a:t>
            </a:r>
            <a:r>
              <a:rPr lang="en-US" altLang="en-US" b="1" i="1" dirty="0" smtClean="0"/>
              <a:t>P</a:t>
            </a:r>
            <a:r>
              <a:rPr lang="en-US" altLang="en-US" b="1" baseline="-25000" dirty="0" smtClean="0"/>
              <a:t>4</a:t>
            </a:r>
            <a:r>
              <a:rPr lang="en-US" altLang="en-US" dirty="0" smtClean="0"/>
              <a:t>;</a:t>
            </a:r>
            <a:r>
              <a:rPr lang="en-US" altLang="en-US" baseline="-25000" dirty="0" smtClean="0"/>
              <a:t> </a:t>
            </a:r>
            <a:r>
              <a:rPr lang="en-US" altLang="en-US" dirty="0" smtClean="0"/>
              <a:t>three resource types </a:t>
            </a:r>
            <a:br>
              <a:rPr lang="en-US" altLang="en-US" dirty="0" smtClean="0"/>
            </a:br>
            <a:r>
              <a:rPr lang="en-US" altLang="en-US" dirty="0" smtClean="0"/>
              <a:t>A (7 instances), </a:t>
            </a:r>
            <a:r>
              <a:rPr lang="en-US" altLang="en-US" i="1" dirty="0" smtClean="0"/>
              <a:t>B </a:t>
            </a:r>
            <a:r>
              <a:rPr lang="en-US" altLang="en-US" dirty="0" smtClean="0"/>
              <a:t>(2 instances), and </a:t>
            </a:r>
            <a:r>
              <a:rPr lang="en-US" altLang="en-US" i="1" dirty="0" smtClean="0"/>
              <a:t>C</a:t>
            </a:r>
            <a:r>
              <a:rPr lang="en-US" altLang="en-US" dirty="0" smtClean="0"/>
              <a:t> (6 instances)</a:t>
            </a:r>
          </a:p>
          <a:p>
            <a:pPr algn="l" rtl="0">
              <a:buFont typeface="Monotype Sorts" pitchFamily="-84" charset="2"/>
              <a:buNone/>
              <a:tabLst>
                <a:tab pos="1428750" algn="l"/>
                <a:tab pos="2338388" algn="ctr"/>
                <a:tab pos="3594100" algn="ctr"/>
                <a:tab pos="4921250" algn="ctr"/>
              </a:tabLst>
            </a:pPr>
            <a:endParaRPr lang="en-US" altLang="en-US" dirty="0" smtClean="0"/>
          </a:p>
          <a:p>
            <a:pPr algn="l" rtl="0">
              <a:tabLst>
                <a:tab pos="1428750" algn="l"/>
                <a:tab pos="2338388" algn="ctr"/>
                <a:tab pos="3594100" algn="ctr"/>
                <a:tab pos="4921250" algn="ctr"/>
              </a:tabLst>
            </a:pPr>
            <a:r>
              <a:rPr lang="en-US" altLang="en-US" dirty="0" smtClean="0"/>
              <a:t>Snapshot at time </a:t>
            </a:r>
            <a:r>
              <a:rPr lang="en-US" altLang="en-US" b="1" i="1" dirty="0" smtClean="0"/>
              <a:t>T</a:t>
            </a:r>
            <a:r>
              <a:rPr lang="en-US" altLang="en-US" b="1" baseline="-25000" dirty="0" smtClean="0"/>
              <a:t>0</a:t>
            </a:r>
            <a:r>
              <a:rPr lang="en-US" altLang="en-US" dirty="0" smtClean="0"/>
              <a:t>:</a:t>
            </a:r>
          </a:p>
          <a:p>
            <a:pPr algn="l" rtl="0">
              <a:buFont typeface="Monotype Sorts" pitchFamily="-84" charset="2"/>
              <a:buNone/>
              <a:tabLst>
                <a:tab pos="1428750" algn="l"/>
                <a:tab pos="2338388" algn="ctr"/>
                <a:tab pos="3594100" algn="ctr"/>
                <a:tab pos="4921250" algn="ctr"/>
              </a:tabLst>
            </a:pPr>
            <a:r>
              <a:rPr lang="en-US" altLang="en-US" dirty="0" smtClean="0"/>
              <a:t>			 </a:t>
            </a:r>
            <a:r>
              <a:rPr lang="en-US" altLang="en-US" i="1" u="sng" dirty="0" smtClean="0"/>
              <a:t>Allocation</a:t>
            </a:r>
            <a:r>
              <a:rPr lang="en-US" altLang="en-US" i="1" dirty="0" smtClean="0"/>
              <a:t>	</a:t>
            </a:r>
            <a:r>
              <a:rPr lang="en-US" altLang="en-US" i="1" u="sng" dirty="0" smtClean="0"/>
              <a:t>Request</a:t>
            </a:r>
            <a:r>
              <a:rPr lang="en-US" altLang="en-US" i="1" dirty="0" smtClean="0"/>
              <a:t>	</a:t>
            </a:r>
            <a:r>
              <a:rPr lang="en-US" altLang="en-US" i="1" u="sng" dirty="0" smtClean="0"/>
              <a:t>Available</a:t>
            </a:r>
          </a:p>
          <a:p>
            <a:pPr algn="l" rtl="0">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A B C 	  A B C 	A B C</a:t>
            </a:r>
          </a:p>
          <a:p>
            <a:pPr algn="l" rtl="0">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0</a:t>
            </a:r>
            <a:r>
              <a:rPr lang="en-US" altLang="en-US" dirty="0" smtClean="0"/>
              <a:t>	          0 1 0             0 0 0 	0 0 0</a:t>
            </a:r>
          </a:p>
          <a:p>
            <a:pPr algn="l" rtl="0">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1</a:t>
            </a:r>
            <a:r>
              <a:rPr lang="en-US" altLang="en-US" dirty="0" smtClean="0"/>
              <a:t>	          	2 0 0 	  2 0 2</a:t>
            </a:r>
          </a:p>
          <a:p>
            <a:pPr algn="l" rtl="0">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2</a:t>
            </a:r>
            <a:r>
              <a:rPr lang="en-US" altLang="en-US" dirty="0" smtClean="0"/>
              <a:t>		          3 0 3             0 0 0 </a:t>
            </a:r>
          </a:p>
          <a:p>
            <a:pPr algn="l" rtl="0">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3</a:t>
            </a:r>
            <a:r>
              <a:rPr lang="en-US" altLang="en-US" dirty="0" smtClean="0"/>
              <a:t>		2 1 1 	   1 0 0 </a:t>
            </a:r>
          </a:p>
          <a:p>
            <a:pPr algn="l" rtl="0">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4	</a:t>
            </a:r>
            <a:r>
              <a:rPr lang="en-US" altLang="en-US" dirty="0" smtClean="0"/>
              <a:t>	0 0 2 	   0 0 2</a:t>
            </a:r>
          </a:p>
          <a:p>
            <a:pPr algn="l" rtl="0">
              <a:buFont typeface="Monotype Sorts" pitchFamily="-84" charset="2"/>
              <a:buNone/>
              <a:tabLst>
                <a:tab pos="1428750" algn="l"/>
                <a:tab pos="2338388" algn="ctr"/>
                <a:tab pos="3594100" algn="ctr"/>
                <a:tab pos="4921250" algn="ctr"/>
              </a:tabLst>
            </a:pPr>
            <a:endParaRPr lang="en-US" altLang="en-US" dirty="0" smtClean="0"/>
          </a:p>
          <a:p>
            <a:pPr algn="l" rtl="0">
              <a:tabLst>
                <a:tab pos="1428750" algn="l"/>
                <a:tab pos="2338388" algn="ctr"/>
                <a:tab pos="3594100" algn="ctr"/>
                <a:tab pos="4921250" algn="ctr"/>
              </a:tabLst>
            </a:pPr>
            <a:r>
              <a:rPr lang="en-US" altLang="en-US" dirty="0" smtClean="0"/>
              <a:t>Sequence &lt;</a:t>
            </a:r>
            <a:r>
              <a:rPr lang="en-US" altLang="en-US" b="1" i="1" dirty="0" smtClean="0"/>
              <a:t>P</a:t>
            </a:r>
            <a:r>
              <a:rPr lang="en-US" altLang="en-US" b="1" i="1" baseline="-25000" dirty="0" smtClean="0"/>
              <a:t>0</a:t>
            </a:r>
            <a:r>
              <a:rPr lang="en-US" altLang="en-US" b="1" i="1" dirty="0" smtClean="0"/>
              <a:t>, P</a:t>
            </a:r>
            <a:r>
              <a:rPr lang="en-US" altLang="en-US" b="1" i="1" baseline="-25000" dirty="0" smtClean="0"/>
              <a:t>2</a:t>
            </a:r>
            <a:r>
              <a:rPr lang="en-US" altLang="en-US" b="1" i="1" dirty="0" smtClean="0"/>
              <a:t>, P</a:t>
            </a:r>
            <a:r>
              <a:rPr lang="en-US" altLang="en-US" b="1" i="1" baseline="-25000" dirty="0" smtClean="0"/>
              <a:t>3</a:t>
            </a:r>
            <a:r>
              <a:rPr lang="en-US" altLang="en-US" b="1" i="1" dirty="0" smtClean="0"/>
              <a:t>, P</a:t>
            </a:r>
            <a:r>
              <a:rPr lang="en-US" altLang="en-US" b="1" i="1" baseline="-25000" dirty="0" smtClean="0"/>
              <a:t>1</a:t>
            </a:r>
            <a:r>
              <a:rPr lang="en-US" altLang="en-US" b="1" i="1" dirty="0" smtClean="0"/>
              <a:t>, P</a:t>
            </a:r>
            <a:r>
              <a:rPr lang="en-US" altLang="en-US" b="1" i="1" baseline="-25000" dirty="0" smtClean="0"/>
              <a:t>4</a:t>
            </a:r>
            <a:r>
              <a:rPr lang="en-US" altLang="en-US" dirty="0" smtClean="0"/>
              <a:t>&gt; will result in </a:t>
            </a:r>
            <a:r>
              <a:rPr lang="en-US" altLang="en-US" b="1" i="1" dirty="0" smtClean="0"/>
              <a:t>Finish[</a:t>
            </a:r>
            <a:r>
              <a:rPr lang="en-US" altLang="en-US" b="1" i="1" dirty="0" err="1" smtClean="0"/>
              <a:t>i</a:t>
            </a:r>
            <a:r>
              <a:rPr lang="en-US" altLang="en-US" b="1" i="1" dirty="0" smtClean="0"/>
              <a:t>] = true </a:t>
            </a:r>
            <a:r>
              <a:rPr lang="en-US" altLang="en-US" dirty="0" smtClean="0"/>
              <a:t>for all </a:t>
            </a:r>
            <a:r>
              <a:rPr lang="en-US" altLang="en-US" b="1" i="1" dirty="0" err="1" smtClean="0"/>
              <a:t>i</a:t>
            </a:r>
            <a:endParaRPr lang="en-US" altLang="en-US" b="1" dirty="0" smtClean="0"/>
          </a:p>
          <a:p>
            <a:pPr algn="l" rtl="0">
              <a:buFont typeface="Monotype Sorts" pitchFamily="-84" charset="2"/>
              <a:buNone/>
              <a:tabLst>
                <a:tab pos="1428750" algn="l"/>
                <a:tab pos="2338388" algn="ctr"/>
                <a:tab pos="3594100" algn="ctr"/>
                <a:tab pos="4921250" algn="ctr"/>
              </a:tabLst>
            </a:pPr>
            <a:endParaRPr lang="en-US" altLang="en-US" dirty="0" smtClean="0"/>
          </a:p>
        </p:txBody>
      </p:sp>
    </p:spTree>
    <p:extLst>
      <p:ext uri="{BB962C8B-B14F-4D97-AF65-F5344CB8AC3E}">
        <p14:creationId xmlns:p14="http://schemas.microsoft.com/office/powerpoint/2010/main" val="33440293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ltLang="en-US" smtClean="0"/>
              <a:t>Example (Cont.)</a:t>
            </a:r>
          </a:p>
        </p:txBody>
      </p:sp>
      <p:sp>
        <p:nvSpPr>
          <p:cNvPr id="44035" name="Rectangle 3"/>
          <p:cNvSpPr>
            <a:spLocks noGrp="1" noChangeArrowheads="1"/>
          </p:cNvSpPr>
          <p:nvPr>
            <p:ph type="body" idx="1"/>
          </p:nvPr>
        </p:nvSpPr>
        <p:spPr>
          <a:xfrm>
            <a:off x="806450" y="1233488"/>
            <a:ext cx="7781925" cy="5037137"/>
          </a:xfrm>
        </p:spPr>
        <p:txBody>
          <a:bodyPr>
            <a:normAutofit fontScale="92500" lnSpcReduction="20000"/>
          </a:bodyPr>
          <a:lstStyle/>
          <a:p>
            <a:pPr algn="l" rtl="0">
              <a:tabLst>
                <a:tab pos="2800350" algn="l"/>
                <a:tab pos="3708400" algn="ctr"/>
              </a:tabLst>
            </a:pPr>
            <a:r>
              <a:rPr lang="en-US" altLang="en-US" b="1" i="1" dirty="0" smtClean="0"/>
              <a:t>P</a:t>
            </a:r>
            <a:r>
              <a:rPr lang="en-US" altLang="en-US" b="1" baseline="-25000" dirty="0" smtClean="0"/>
              <a:t>2</a:t>
            </a:r>
            <a:r>
              <a:rPr lang="en-US" altLang="en-US" dirty="0" smtClean="0"/>
              <a:t> requests an additional instance of type</a:t>
            </a:r>
            <a:r>
              <a:rPr lang="en-US" altLang="en-US" i="1" dirty="0" smtClean="0"/>
              <a:t> </a:t>
            </a:r>
            <a:r>
              <a:rPr lang="en-US" altLang="en-US" b="1" i="1" dirty="0" smtClean="0"/>
              <a:t>C</a:t>
            </a:r>
            <a:endParaRPr lang="en-US" altLang="en-US" b="1" dirty="0" smtClean="0"/>
          </a:p>
          <a:p>
            <a:pPr algn="l" rtl="0">
              <a:buFont typeface="Monotype Sorts" pitchFamily="-84" charset="2"/>
              <a:buNone/>
              <a:tabLst>
                <a:tab pos="2800350" algn="l"/>
                <a:tab pos="3708400" algn="ctr"/>
              </a:tabLst>
            </a:pPr>
            <a:r>
              <a:rPr lang="en-US" altLang="en-US" dirty="0" smtClean="0"/>
              <a:t>			</a:t>
            </a:r>
            <a:r>
              <a:rPr lang="en-US" altLang="en-US" i="1" u="sng" dirty="0" smtClean="0"/>
              <a:t>Request</a:t>
            </a:r>
            <a:endParaRPr lang="en-US" altLang="en-US" i="1" dirty="0" smtClean="0"/>
          </a:p>
          <a:p>
            <a:pPr algn="l" rtl="0">
              <a:buFont typeface="Monotype Sorts" pitchFamily="-84" charset="2"/>
              <a:buNone/>
              <a:tabLst>
                <a:tab pos="2800350" algn="l"/>
                <a:tab pos="3708400" algn="ctr"/>
              </a:tabLst>
            </a:pPr>
            <a:r>
              <a:rPr lang="en-US" altLang="en-US" i="1" dirty="0" smtClean="0"/>
              <a:t>			A B C</a:t>
            </a:r>
          </a:p>
          <a:p>
            <a:pPr algn="l" rtl="0">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0</a:t>
            </a:r>
            <a:r>
              <a:rPr lang="en-US" altLang="en-US" dirty="0" smtClean="0"/>
              <a:t>	0 0 0</a:t>
            </a:r>
          </a:p>
          <a:p>
            <a:pPr algn="l" rtl="0">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1</a:t>
            </a:r>
            <a:r>
              <a:rPr lang="en-US" altLang="en-US" dirty="0" smtClean="0"/>
              <a:t>	2 0 2</a:t>
            </a:r>
          </a:p>
          <a:p>
            <a:pPr algn="l" rtl="0">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2</a:t>
            </a:r>
            <a:r>
              <a:rPr lang="en-US" altLang="en-US" dirty="0" smtClean="0"/>
              <a:t>	0 0 1</a:t>
            </a:r>
          </a:p>
          <a:p>
            <a:pPr algn="l" rtl="0">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3</a:t>
            </a:r>
            <a:r>
              <a:rPr lang="en-US" altLang="en-US" dirty="0" smtClean="0"/>
              <a:t>	1 0 0 </a:t>
            </a:r>
          </a:p>
          <a:p>
            <a:pPr algn="l" rtl="0">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4</a:t>
            </a:r>
            <a:r>
              <a:rPr lang="en-US" altLang="en-US" dirty="0" smtClean="0"/>
              <a:t>	0 0 2</a:t>
            </a:r>
          </a:p>
          <a:p>
            <a:pPr algn="l" rtl="0">
              <a:buFont typeface="Monotype Sorts" pitchFamily="-84" charset="2"/>
              <a:buNone/>
              <a:tabLst>
                <a:tab pos="2800350" algn="l"/>
                <a:tab pos="3708400" algn="ctr"/>
              </a:tabLst>
            </a:pPr>
            <a:endParaRPr lang="en-US" altLang="en-US" sz="800" dirty="0" smtClean="0"/>
          </a:p>
          <a:p>
            <a:pPr algn="l" rtl="0">
              <a:tabLst>
                <a:tab pos="2800350" algn="l"/>
                <a:tab pos="3708400" algn="ctr"/>
              </a:tabLst>
            </a:pPr>
            <a:r>
              <a:rPr lang="en-US" altLang="en-US" dirty="0" smtClean="0"/>
              <a:t>State of system?</a:t>
            </a:r>
          </a:p>
          <a:p>
            <a:pPr lvl="1" algn="l" rtl="0">
              <a:tabLst>
                <a:tab pos="2800350" algn="l"/>
                <a:tab pos="3708400" algn="ctr"/>
              </a:tabLst>
            </a:pPr>
            <a:r>
              <a:rPr lang="en-US" altLang="en-US" dirty="0" smtClean="0"/>
              <a:t>Can reclaim resources held by process </a:t>
            </a:r>
            <a:r>
              <a:rPr lang="en-US" altLang="en-US" b="1" i="1" dirty="0" smtClean="0"/>
              <a:t>P</a:t>
            </a:r>
            <a:r>
              <a:rPr lang="en-US" altLang="en-US" b="1" baseline="-25000" dirty="0" smtClean="0"/>
              <a:t>0</a:t>
            </a:r>
            <a:r>
              <a:rPr lang="en-US" altLang="en-US" dirty="0" smtClean="0"/>
              <a:t>, but insufficient resources to fulfill other processes; requests</a:t>
            </a:r>
          </a:p>
          <a:p>
            <a:pPr lvl="1" algn="l" rtl="0">
              <a:tabLst>
                <a:tab pos="2800350" algn="l"/>
                <a:tab pos="3708400" algn="ctr"/>
              </a:tabLst>
            </a:pPr>
            <a:r>
              <a:rPr lang="en-US" altLang="en-US" dirty="0" smtClean="0"/>
              <a:t>Deadlock exists, consisting of processes </a:t>
            </a:r>
            <a:r>
              <a:rPr lang="en-US" altLang="en-US" b="1" i="1" dirty="0" smtClean="0"/>
              <a:t>P</a:t>
            </a:r>
            <a:r>
              <a:rPr lang="en-US" altLang="en-US" b="1" baseline="-25000" dirty="0" smtClean="0"/>
              <a:t>1</a:t>
            </a:r>
            <a:r>
              <a:rPr lang="en-US" altLang="en-US" b="1" dirty="0" smtClean="0"/>
              <a:t>, </a:t>
            </a:r>
            <a:r>
              <a:rPr lang="en-US" altLang="en-US" b="1" baseline="-25000" dirty="0" smtClean="0"/>
              <a:t> </a:t>
            </a:r>
            <a:r>
              <a:rPr lang="en-US" altLang="en-US" b="1" i="1" dirty="0" smtClean="0"/>
              <a:t>P</a:t>
            </a:r>
            <a:r>
              <a:rPr lang="en-US" altLang="en-US" b="1" baseline="-25000" dirty="0" smtClean="0"/>
              <a:t>2</a:t>
            </a:r>
            <a:r>
              <a:rPr lang="en-US" altLang="en-US" b="1" dirty="0" smtClean="0"/>
              <a:t>, </a:t>
            </a:r>
            <a:r>
              <a:rPr lang="en-US" altLang="en-US" b="1" i="1" dirty="0" smtClean="0"/>
              <a:t>P</a:t>
            </a:r>
            <a:r>
              <a:rPr lang="en-US" altLang="en-US" b="1" baseline="-25000" dirty="0" smtClean="0"/>
              <a:t>3</a:t>
            </a:r>
            <a:r>
              <a:rPr lang="en-US" altLang="en-US" dirty="0" smtClean="0"/>
              <a:t>, and </a:t>
            </a:r>
            <a:r>
              <a:rPr lang="en-US" altLang="en-US" b="1" i="1" dirty="0" smtClean="0"/>
              <a:t>P</a:t>
            </a:r>
            <a:r>
              <a:rPr lang="en-US" altLang="en-US" b="1" baseline="-25000" dirty="0" smtClean="0"/>
              <a:t>4</a:t>
            </a:r>
            <a:endParaRPr lang="en-US" altLang="en-US" b="1" dirty="0" smtClean="0"/>
          </a:p>
        </p:txBody>
      </p:sp>
    </p:spTree>
    <p:extLst>
      <p:ext uri="{BB962C8B-B14F-4D97-AF65-F5344CB8AC3E}">
        <p14:creationId xmlns:p14="http://schemas.microsoft.com/office/powerpoint/2010/main" val="12927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00138" y="230188"/>
            <a:ext cx="7586662" cy="576262"/>
          </a:xfrm>
        </p:spPr>
        <p:txBody>
          <a:bodyPr>
            <a:normAutofit fontScale="90000"/>
          </a:bodyPr>
          <a:lstStyle/>
          <a:p>
            <a:pPr eaLnBrk="1" hangingPunct="1"/>
            <a:r>
              <a:rPr lang="en-US" altLang="en-US" smtClean="0"/>
              <a:t>Detection-Algorithm Usage</a:t>
            </a:r>
          </a:p>
        </p:txBody>
      </p:sp>
      <p:sp>
        <p:nvSpPr>
          <p:cNvPr id="45059" name="Rectangle 3"/>
          <p:cNvSpPr>
            <a:spLocks noGrp="1" noChangeArrowheads="1"/>
          </p:cNvSpPr>
          <p:nvPr>
            <p:ph type="body" idx="1"/>
          </p:nvPr>
        </p:nvSpPr>
        <p:spPr>
          <a:xfrm>
            <a:off x="869949" y="1122363"/>
            <a:ext cx="8130831" cy="4530725"/>
          </a:xfrm>
        </p:spPr>
        <p:txBody>
          <a:bodyPr/>
          <a:lstStyle/>
          <a:p>
            <a:pPr algn="l" rtl="0"/>
            <a:r>
              <a:rPr lang="en-US" altLang="en-US" sz="2400" dirty="0" smtClean="0"/>
              <a:t>When, and how often, to invoke depends on:</a:t>
            </a:r>
          </a:p>
          <a:p>
            <a:pPr lvl="1" algn="l" rtl="0"/>
            <a:r>
              <a:rPr lang="en-US" altLang="en-US" sz="2400" dirty="0" smtClean="0"/>
              <a:t>How often a deadlock is likely to occur?</a:t>
            </a:r>
          </a:p>
          <a:p>
            <a:pPr lvl="1" algn="l" rtl="0"/>
            <a:r>
              <a:rPr lang="en-US" altLang="en-US" sz="2400" dirty="0" smtClean="0"/>
              <a:t>How many processes will need to be rolled back?</a:t>
            </a:r>
          </a:p>
          <a:p>
            <a:pPr lvl="2" algn="l" rtl="0"/>
            <a:r>
              <a:rPr lang="en-US" altLang="en-US" sz="2400" dirty="0" smtClean="0"/>
              <a:t>one for each disjoint cycle</a:t>
            </a:r>
            <a:br>
              <a:rPr lang="en-US" altLang="en-US" sz="2400" dirty="0" smtClean="0"/>
            </a:br>
            <a:endParaRPr lang="en-US" altLang="en-US" sz="2400" dirty="0" smtClean="0"/>
          </a:p>
        </p:txBody>
      </p:sp>
    </p:spTree>
    <p:extLst>
      <p:ext uri="{BB962C8B-B14F-4D97-AF65-F5344CB8AC3E}">
        <p14:creationId xmlns:p14="http://schemas.microsoft.com/office/powerpoint/2010/main" val="6120293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smtClean="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rmAutofit lnSpcReduction="10000"/>
          </a:bodyPr>
          <a:lstStyle/>
          <a:p>
            <a:pPr algn="l" rtl="0"/>
            <a:r>
              <a:rPr lang="en-US" altLang="en-US" sz="2000" dirty="0" smtClean="0"/>
              <a:t>Abort all deadlocked processes</a:t>
            </a:r>
            <a:br>
              <a:rPr lang="en-US" altLang="en-US" sz="2000" dirty="0" smtClean="0"/>
            </a:br>
            <a:endParaRPr lang="en-US" altLang="en-US" sz="2000" dirty="0" smtClean="0"/>
          </a:p>
          <a:p>
            <a:pPr algn="l" rtl="0"/>
            <a:r>
              <a:rPr lang="en-US" altLang="en-US" sz="2000" dirty="0" smtClean="0"/>
              <a:t>Abort one process at a time until the deadlock cycle is eliminated</a:t>
            </a:r>
            <a:br>
              <a:rPr lang="en-US" altLang="en-US" sz="2000" dirty="0" smtClean="0"/>
            </a:br>
            <a:endParaRPr lang="en-US" altLang="en-US" sz="2000" dirty="0" smtClean="0"/>
          </a:p>
          <a:p>
            <a:pPr algn="l" rtl="0"/>
            <a:r>
              <a:rPr lang="en-US" altLang="en-US" sz="2000" dirty="0" smtClean="0"/>
              <a:t>In which order should we choose to abort?</a:t>
            </a:r>
          </a:p>
          <a:p>
            <a:pPr marL="800100" lvl="1" indent="-342900" algn="l" rtl="0">
              <a:buFont typeface="Arial" pitchFamily="34" charset="0"/>
              <a:buAutoNum type="arabicPeriod"/>
            </a:pPr>
            <a:r>
              <a:rPr lang="en-US" altLang="en-US" sz="2000" dirty="0" smtClean="0"/>
              <a:t>Priority of the process</a:t>
            </a:r>
          </a:p>
          <a:p>
            <a:pPr marL="800100" lvl="1" indent="-342900" algn="l" rtl="0">
              <a:buFont typeface="Arial" pitchFamily="34" charset="0"/>
              <a:buAutoNum type="arabicPeriod"/>
            </a:pPr>
            <a:r>
              <a:rPr lang="en-US" altLang="en-US" sz="2000" dirty="0" smtClean="0"/>
              <a:t>How long process has computed, and how much longer to completion</a:t>
            </a:r>
          </a:p>
          <a:p>
            <a:pPr marL="800100" lvl="1" indent="-342900" algn="l" rtl="0">
              <a:buFont typeface="Arial" pitchFamily="34" charset="0"/>
              <a:buAutoNum type="arabicPeriod"/>
            </a:pPr>
            <a:r>
              <a:rPr lang="en-US" altLang="en-US" sz="2000" dirty="0" smtClean="0"/>
              <a:t>Resources the process has used</a:t>
            </a:r>
          </a:p>
          <a:p>
            <a:pPr marL="800100" lvl="1" indent="-342900" algn="l" rtl="0">
              <a:buFont typeface="Arial" pitchFamily="34" charset="0"/>
              <a:buAutoNum type="arabicPeriod"/>
            </a:pPr>
            <a:r>
              <a:rPr lang="en-US" altLang="en-US" sz="2000" dirty="0" smtClean="0"/>
              <a:t>Resources process needs to complete</a:t>
            </a:r>
          </a:p>
          <a:p>
            <a:pPr marL="800100" lvl="1" indent="-342900" algn="l" rtl="0">
              <a:buFont typeface="Arial" pitchFamily="34" charset="0"/>
              <a:buAutoNum type="arabicPeriod"/>
            </a:pPr>
            <a:r>
              <a:rPr lang="en-US" altLang="en-US" sz="2000" dirty="0" smtClean="0"/>
              <a:t>How many processes will need to be terminated</a:t>
            </a:r>
          </a:p>
          <a:p>
            <a:pPr marL="800100" lvl="1" indent="-342900" algn="l" rtl="0">
              <a:buFont typeface="Arial" pitchFamily="34" charset="0"/>
              <a:buAutoNum type="arabicPeriod"/>
            </a:pPr>
            <a:r>
              <a:rPr lang="en-US" altLang="en-US" sz="2000" dirty="0" smtClean="0"/>
              <a:t>Is process interactive or batch?</a:t>
            </a:r>
          </a:p>
          <a:p>
            <a:pPr algn="l" rtl="0"/>
            <a:r>
              <a:rPr lang="en-US" altLang="en-US" sz="2000" dirty="0"/>
              <a:t>Starvation –  same process may always be picked as victim, include number of rollback in cost factor</a:t>
            </a:r>
          </a:p>
          <a:p>
            <a:pPr marL="800100" lvl="1" indent="-342900" algn="l" rtl="0">
              <a:buFont typeface="Arial" pitchFamily="34" charset="0"/>
              <a:buAutoNum type="arabicPeriod"/>
            </a:pPr>
            <a:endParaRPr lang="en-US" altLang="en-US" sz="2000" dirty="0" smtClean="0"/>
          </a:p>
        </p:txBody>
      </p:sp>
    </p:spTree>
    <p:extLst>
      <p:ext uri="{BB962C8B-B14F-4D97-AF65-F5344CB8AC3E}">
        <p14:creationId xmlns:p14="http://schemas.microsoft.com/office/powerpoint/2010/main" val="39492022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endParaRPr lang="en-US" altLang="en-US" smtClean="0"/>
          </a:p>
        </p:txBody>
      </p:sp>
      <p:sp>
        <p:nvSpPr>
          <p:cNvPr id="53251" name="Content Placeholder 2"/>
          <p:cNvSpPr>
            <a:spLocks noGrp="1"/>
          </p:cNvSpPr>
          <p:nvPr>
            <p:ph idx="1"/>
          </p:nvPr>
        </p:nvSpPr>
        <p:spPr/>
        <p:txBody>
          <a:bodyPr/>
          <a:lstStyle/>
          <a:p>
            <a:endParaRPr lang="en-US" altLang="en-US" smtClean="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b="49477"/>
          <a:stretch>
            <a:fillRect/>
          </a:stretch>
        </p:blipFill>
        <p:spPr bwMode="auto">
          <a:xfrm>
            <a:off x="363538" y="407988"/>
            <a:ext cx="87804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49477"/>
          <a:stretch>
            <a:fillRect/>
          </a:stretch>
        </p:blipFill>
        <p:spPr bwMode="auto">
          <a:xfrm>
            <a:off x="127000" y="2881313"/>
            <a:ext cx="901700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857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altLang="en-US" smtClean="0"/>
          </a:p>
        </p:txBody>
      </p:sp>
      <p:sp>
        <p:nvSpPr>
          <p:cNvPr id="54275" name="Content Placeholder 2"/>
          <p:cNvSpPr>
            <a:spLocks noGrp="1"/>
          </p:cNvSpPr>
          <p:nvPr>
            <p:ph idx="1"/>
          </p:nvPr>
        </p:nvSpPr>
        <p:spPr/>
        <p:txBody>
          <a:bodyPr/>
          <a:lstStyle/>
          <a:p>
            <a:endParaRPr lang="en-US" altLang="en-US" smtClean="0"/>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34925"/>
            <a:ext cx="7842250"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50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ועוד אחד...</a:t>
            </a:r>
          </a:p>
        </p:txBody>
      </p:sp>
      <p:sp>
        <p:nvSpPr>
          <p:cNvPr id="3" name="Content Placeholder 2"/>
          <p:cNvSpPr>
            <a:spLocks noGrp="1"/>
          </p:cNvSpPr>
          <p:nvPr>
            <p:ph idx="1"/>
          </p:nvPr>
        </p:nvSpPr>
        <p:spPr/>
        <p:txBody>
          <a:bodyPr/>
          <a:lstStyle/>
          <a:p>
            <a:pPr algn="l" rtl="0"/>
            <a:r>
              <a:rPr lang="en-US" dirty="0"/>
              <a:t>Video 7.1</a:t>
            </a:r>
          </a:p>
          <a:p>
            <a:pPr algn="l" rtl="0"/>
            <a:r>
              <a:rPr lang="en-US" dirty="0"/>
              <a:t>Video 7.2</a:t>
            </a:r>
          </a:p>
          <a:p>
            <a:pPr algn="l" rtl="0"/>
            <a:endParaRPr lang="he-IL" dirty="0"/>
          </a:p>
        </p:txBody>
      </p:sp>
    </p:spTree>
    <p:extLst>
      <p:ext uri="{BB962C8B-B14F-4D97-AF65-F5344CB8AC3E}">
        <p14:creationId xmlns:p14="http://schemas.microsoft.com/office/powerpoint/2010/main" val="8252486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smtClean="0"/>
          </a:p>
        </p:txBody>
      </p:sp>
      <p:sp>
        <p:nvSpPr>
          <p:cNvPr id="55299" name="Content Placeholder 2"/>
          <p:cNvSpPr>
            <a:spLocks noGrp="1"/>
          </p:cNvSpPr>
          <p:nvPr>
            <p:ph idx="1"/>
          </p:nvPr>
        </p:nvSpPr>
        <p:spPr/>
        <p:txBody>
          <a:bodyPr/>
          <a:lstStyle/>
          <a:p>
            <a:endParaRPr lang="en-US" altLang="en-US" smtClean="0"/>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304800"/>
            <a:ext cx="6705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181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endParaRPr lang="en-US" altLang="en-US" smtClean="0"/>
          </a:p>
        </p:txBody>
      </p:sp>
      <p:sp>
        <p:nvSpPr>
          <p:cNvPr id="56323" name="Content Placeholder 2"/>
          <p:cNvSpPr>
            <a:spLocks noGrp="1"/>
          </p:cNvSpPr>
          <p:nvPr>
            <p:ph idx="1"/>
          </p:nvPr>
        </p:nvSpPr>
        <p:spPr/>
        <p:txBody>
          <a:bodyPr/>
          <a:lstStyle/>
          <a:p>
            <a:endParaRPr lang="en-US" altLang="en-US" smtClean="0"/>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1343025"/>
            <a:ext cx="909637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2398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endParaRPr lang="en-US" altLang="en-US" smtClean="0"/>
          </a:p>
        </p:txBody>
      </p:sp>
      <p:sp>
        <p:nvSpPr>
          <p:cNvPr id="57347" name="Content Placeholder 2"/>
          <p:cNvSpPr>
            <a:spLocks noGrp="1"/>
          </p:cNvSpPr>
          <p:nvPr>
            <p:ph idx="1"/>
          </p:nvPr>
        </p:nvSpPr>
        <p:spPr/>
        <p:txBody>
          <a:bodyPr/>
          <a:lstStyle/>
          <a:p>
            <a:endParaRPr lang="en-US" altLang="en-US" smtClean="0"/>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8925"/>
            <a:ext cx="92170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4844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0" y="0"/>
            <a:ext cx="9144000" cy="6858000"/>
          </a:xfrm>
        </p:spPr>
        <p:txBody>
          <a:bodyPr>
            <a:noAutofit/>
          </a:bodyPr>
          <a:lstStyle/>
          <a:p>
            <a:pPr algn="r" rtl="1"/>
            <a:r>
              <a:rPr lang="he-IL" sz="2200" dirty="0" smtClean="0"/>
              <a:t>מועדון "</a:t>
            </a:r>
            <a:r>
              <a:rPr lang="en-US" sz="2200" dirty="0" err="1" smtClean="0"/>
              <a:t>MyWine</a:t>
            </a:r>
            <a:r>
              <a:rPr lang="he-IL" sz="2200" dirty="0" smtClean="0"/>
              <a:t>" הוא מועדון חברים סגור לייצור יין המונה 8 חברים ומחסן אספקה. כל חבר יכול להחליט על הכנת יין בכל נקודת זמן. על-מנת להכין יין, על החבר להשתמש ב- 2 קנקנים גדולים </a:t>
            </a:r>
            <a:r>
              <a:rPr lang="en-US" sz="2200" dirty="0" smtClean="0"/>
              <a:t>(carboys)</a:t>
            </a:r>
            <a:r>
              <a:rPr lang="he-IL" sz="2200" dirty="0" smtClean="0"/>
              <a:t>, מתסיס שמרים </a:t>
            </a:r>
            <a:r>
              <a:rPr lang="en-US" sz="2200" dirty="0" smtClean="0"/>
              <a:t>(yeast lock)</a:t>
            </a:r>
            <a:r>
              <a:rPr lang="he-IL" sz="2200" dirty="0" smtClean="0"/>
              <a:t>, מיץ פירות ממותק </a:t>
            </a:r>
            <a:r>
              <a:rPr lang="en-US" sz="2200" dirty="0" smtClean="0"/>
              <a:t>(juice) </a:t>
            </a:r>
            <a:r>
              <a:rPr lang="he-IL" sz="2200" dirty="0" smtClean="0"/>
              <a:t>ושמרים </a:t>
            </a:r>
            <a:r>
              <a:rPr lang="en-US" sz="2200" dirty="0" smtClean="0"/>
              <a:t>(yeast)</a:t>
            </a:r>
            <a:r>
              <a:rPr lang="he-IL" sz="2200" dirty="0" smtClean="0"/>
              <a:t>. התהליך מתחיל בערבוב כל המרכיבים יחדיו בקנקן גדול באמצעות תחנת ערבוב</a:t>
            </a:r>
            <a:r>
              <a:rPr lang="en-US" sz="2200" dirty="0" smtClean="0"/>
              <a:t> (mixing station) </a:t>
            </a:r>
            <a:r>
              <a:rPr lang="he-IL" sz="2200" dirty="0" smtClean="0"/>
              <a:t>. לאחר מכן מתרחש תהליך תסיסה בקנקן, באמצעות מתסיס השמרים, שנמשך 4 שבועות. הקנקן הגדול השני נדרש רק בסוף התהליך על-מנת להפריד את היין משאריות השמרים (תהליך הנקרא </a:t>
            </a:r>
            <a:r>
              <a:rPr lang="en-US" sz="2200" dirty="0" smtClean="0"/>
              <a:t>decanting</a:t>
            </a:r>
            <a:r>
              <a:rPr lang="he-IL" sz="2200" dirty="0" smtClean="0"/>
              <a:t>). במועדון 2 תחנות ערבוב </a:t>
            </a:r>
            <a:r>
              <a:rPr lang="en-US" sz="2200" dirty="0" smtClean="0"/>
              <a:t>(mixing station)</a:t>
            </a:r>
            <a:r>
              <a:rPr lang="he-IL" sz="2200" dirty="0" smtClean="0"/>
              <a:t>, 6 קנקנים גדולים </a:t>
            </a:r>
            <a:r>
              <a:rPr lang="en-US" sz="2200" dirty="0" smtClean="0"/>
              <a:t>(carboys)</a:t>
            </a:r>
            <a:r>
              <a:rPr lang="he-IL" sz="2200" dirty="0" smtClean="0"/>
              <a:t>, 7 </a:t>
            </a:r>
            <a:r>
              <a:rPr lang="he-IL" sz="2200" dirty="0" err="1" smtClean="0"/>
              <a:t>מתסיסי</a:t>
            </a:r>
            <a:r>
              <a:rPr lang="he-IL" sz="2200" dirty="0" smtClean="0"/>
              <a:t> שמרים </a:t>
            </a:r>
            <a:r>
              <a:rPr lang="en-US" sz="2200" dirty="0" smtClean="0"/>
              <a:t>(yeast lock)</a:t>
            </a:r>
            <a:r>
              <a:rPr lang="he-IL" sz="2200" dirty="0" smtClean="0"/>
              <a:t>, 15 קנקני מיץ פירות ממותק </a:t>
            </a:r>
            <a:r>
              <a:rPr lang="en-US" sz="2200" dirty="0" smtClean="0"/>
              <a:t>(juice)</a:t>
            </a:r>
            <a:r>
              <a:rPr lang="he-IL" sz="2200" dirty="0" smtClean="0"/>
              <a:t>  (נדרשים 2 קנקני מיץ להכנת קנקן יין) ו- 20 חבילות של שמרים ליין (נדרשת חבילה אחת לכל קנקן יין). כאשר אחד החברים מסיים להכין יין, כל החברים טועמים מהיין לפני שאותו חבר מתחיל להכין יין חדש. מיץ פירות ושמרים מוזמנים באופן תדיר.</a:t>
            </a:r>
            <a:endParaRPr lang="en-US" sz="2200" dirty="0" smtClean="0"/>
          </a:p>
          <a:p>
            <a:pPr algn="r" rtl="1"/>
            <a:r>
              <a:rPr lang="he-IL" sz="2200" dirty="0" smtClean="0"/>
              <a:t>להלן </a:t>
            </a:r>
            <a:r>
              <a:rPr lang="he-IL" sz="2200" dirty="0" err="1" smtClean="0"/>
              <a:t>תוכנית</a:t>
            </a:r>
            <a:r>
              <a:rPr lang="he-IL" sz="2200" dirty="0" smtClean="0"/>
              <a:t> אשר כתב אחד החברים במועדון </a:t>
            </a:r>
            <a:r>
              <a:rPr lang="he-IL" sz="2200" dirty="0" err="1" smtClean="0"/>
              <a:t>לסמלוץ</a:t>
            </a:r>
            <a:r>
              <a:rPr lang="he-IL" sz="2200" dirty="0" smtClean="0"/>
              <a:t> פעולת מועדון היין, כאשר כל אחד מהחברים הוא </a:t>
            </a:r>
            <a:r>
              <a:rPr lang="en-US" sz="2200" dirty="0" smtClean="0"/>
              <a:t>process</a:t>
            </a:r>
            <a:r>
              <a:rPr lang="he-IL" sz="2200" dirty="0" smtClean="0"/>
              <a:t>. לטענת החבר, התוכנית מונעת </a:t>
            </a:r>
            <a:r>
              <a:rPr lang="en-US" sz="2200" dirty="0" smtClean="0"/>
              <a:t>deadlocks</a:t>
            </a:r>
            <a:r>
              <a:rPr lang="he-IL" sz="2200" dirty="0" smtClean="0"/>
              <a:t> ופותרת את בעיית ה- </a:t>
            </a:r>
            <a:r>
              <a:rPr lang="en-US" sz="2200" dirty="0" smtClean="0"/>
              <a:t>race condition</a:t>
            </a:r>
            <a:r>
              <a:rPr lang="he-IL" sz="2200" dirty="0" smtClean="0"/>
              <a:t>.</a:t>
            </a:r>
            <a:endParaRPr lang="en-US" sz="2200" dirty="0" smtClean="0"/>
          </a:p>
          <a:p>
            <a:pPr algn="r" rtl="1"/>
            <a:r>
              <a:rPr lang="he-IL" sz="2200" dirty="0" smtClean="0"/>
              <a:t>האם צודק החבר? במידה וכן, הסבר איזה </a:t>
            </a:r>
            <a:r>
              <a:rPr lang="en-US" sz="2200" dirty="0" smtClean="0"/>
              <a:t>deadlock</a:t>
            </a:r>
            <a:r>
              <a:rPr lang="he-IL" sz="2200" dirty="0" smtClean="0"/>
              <a:t> ואיזה </a:t>
            </a:r>
            <a:r>
              <a:rPr lang="en-US" sz="2200" dirty="0" smtClean="0"/>
              <a:t>race condition</a:t>
            </a:r>
            <a:r>
              <a:rPr lang="he-IL" sz="2200" dirty="0" smtClean="0"/>
              <a:t> שהיו עלולים להתרחש נמנעו, וכיצד. במידה ולא, אלו </a:t>
            </a:r>
            <a:r>
              <a:rPr lang="en-US" sz="2200" dirty="0" smtClean="0"/>
              <a:t>deadlock</a:t>
            </a:r>
            <a:r>
              <a:rPr lang="he-IL" sz="2200" dirty="0" smtClean="0"/>
              <a:t> ו- </a:t>
            </a:r>
            <a:r>
              <a:rPr lang="en-US" sz="2200" dirty="0" smtClean="0"/>
              <a:t>race conditions</a:t>
            </a:r>
            <a:r>
              <a:rPr lang="he-IL" sz="2200" dirty="0" smtClean="0"/>
              <a:t> עלולים להיווצר ואלו שורות יש לשנות על-מנת למנעם (ניתן לסמן על התוכנית)?</a:t>
            </a:r>
            <a:endParaRPr lang="en-US" sz="2200" dirty="0" smtClean="0"/>
          </a:p>
          <a:p>
            <a:pPr algn="r" rtl="1"/>
            <a:endParaRPr lang="en-US" sz="2200" dirty="0" smtClean="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844443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smtClean="0"/>
          </a:p>
        </p:txBody>
      </p:sp>
      <p:sp>
        <p:nvSpPr>
          <p:cNvPr id="49155" name="Content Placeholder 2"/>
          <p:cNvSpPr>
            <a:spLocks noGrp="1"/>
          </p:cNvSpPr>
          <p:nvPr>
            <p:ph idx="1"/>
          </p:nvPr>
        </p:nvSpPr>
        <p:spPr/>
        <p:txBody>
          <a:bodyPr/>
          <a:lstStyle/>
          <a:p>
            <a:endParaRPr lang="en-US" smtClean="0"/>
          </a:p>
        </p:txBody>
      </p:sp>
      <p:pic>
        <p:nvPicPr>
          <p:cNvPr id="49156" name="Picture 6"/>
          <p:cNvPicPr>
            <a:picLocks noChangeAspect="1" noChangeArrowheads="1"/>
          </p:cNvPicPr>
          <p:nvPr/>
        </p:nvPicPr>
        <p:blipFill>
          <a:blip r:embed="rId2">
            <a:extLst>
              <a:ext uri="{28A0092B-C50C-407E-A947-70E740481C1C}">
                <a14:useLocalDpi xmlns:a14="http://schemas.microsoft.com/office/drawing/2010/main" val="0"/>
              </a:ext>
            </a:extLst>
          </a:blip>
          <a:srcRect t="69492"/>
          <a:stretch>
            <a:fillRect/>
          </a:stretch>
        </p:blipFill>
        <p:spPr bwMode="auto">
          <a:xfrm>
            <a:off x="708025" y="0"/>
            <a:ext cx="60198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314450"/>
            <a:ext cx="588645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9491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50179" name="Content Placeholder 2"/>
          <p:cNvSpPr>
            <a:spLocks noGrp="1"/>
          </p:cNvSpPr>
          <p:nvPr>
            <p:ph idx="1"/>
          </p:nvPr>
        </p:nvSpPr>
        <p:spPr>
          <a:xfrm>
            <a:off x="104775" y="92075"/>
            <a:ext cx="8848725" cy="6584950"/>
          </a:xfrm>
        </p:spPr>
        <p:txBody>
          <a:bodyPr>
            <a:noAutofit/>
          </a:bodyPr>
          <a:lstStyle/>
          <a:p>
            <a:pPr marL="0" indent="0" algn="r">
              <a:lnSpc>
                <a:spcPct val="110000"/>
              </a:lnSpc>
              <a:buNone/>
            </a:pPr>
            <a:r>
              <a:rPr lang="he-IL" b="1" u="sng" dirty="0" smtClean="0"/>
              <a:t>תשובה</a:t>
            </a:r>
            <a:r>
              <a:rPr lang="he-IL" dirty="0" smtClean="0"/>
              <a:t>:</a:t>
            </a:r>
            <a:endParaRPr lang="en-US" dirty="0" smtClean="0"/>
          </a:p>
          <a:p>
            <a:pPr marL="0" indent="0" algn="r">
              <a:lnSpc>
                <a:spcPct val="110000"/>
              </a:lnSpc>
              <a:buNone/>
            </a:pPr>
            <a:r>
              <a:rPr lang="en-US" dirty="0" smtClean="0"/>
              <a:t>Deadlock </a:t>
            </a:r>
            <a:r>
              <a:rPr lang="he-IL" dirty="0" smtClean="0"/>
              <a:t> שעשוי היה להתרחש נוגע לקנקנים הגדולים. ההפרדה שנעשית בקוד בין משאב קנקן גדול לצורך התהליך ומשאב קנקן גדול לצורך ההפרדה מהשמרים פותרת את הבעיה. מצבי ה- </a:t>
            </a:r>
            <a:r>
              <a:rPr lang="en-US" dirty="0" smtClean="0"/>
              <a:t>race condition</a:t>
            </a:r>
            <a:r>
              <a:rPr lang="he-IL" dirty="0" smtClean="0"/>
              <a:t> לשמרים ולמיץ אמורים להיפתר באמצעות ה- </a:t>
            </a:r>
            <a:r>
              <a:rPr lang="en-US" dirty="0" err="1" smtClean="0"/>
              <a:t>mutex</a:t>
            </a:r>
            <a:r>
              <a:rPr lang="he-IL" dirty="0" smtClean="0"/>
              <a:t>, אם כי על-מנת להיות 100% מדויקים צריך היה לשים אותו לפני הבדיקה של הכמות על-מנת שלא יבדקו שני תהליכים ורק אז יבצעו את ההפחתה. כלומר, ייתכן שמישהו הגיע לשורה של המיץ והשמרים וקיבל ערך שלילי כי הבדיקה מתבצעת לפני </a:t>
            </a:r>
            <a:r>
              <a:rPr lang="he-IL" dirty="0" err="1" smtClean="0"/>
              <a:t>הסמאפור</a:t>
            </a:r>
            <a:r>
              <a:rPr lang="he-IL" dirty="0" smtClean="0"/>
              <a:t>, אבל זה יגרום לתוצאה לא ולידית ולא ל- </a:t>
            </a:r>
            <a:r>
              <a:rPr lang="en-US" dirty="0" smtClean="0"/>
              <a:t>race condition</a:t>
            </a:r>
            <a:r>
              <a:rPr lang="he-IL" dirty="0" smtClean="0"/>
              <a:t> או </a:t>
            </a:r>
            <a:r>
              <a:rPr lang="he-IL" dirty="0" err="1" smtClean="0"/>
              <a:t>לדדלוק</a:t>
            </a:r>
            <a:r>
              <a:rPr lang="he-IL" dirty="0" smtClean="0"/>
              <a:t>. לבסוף, אם מישהו במצב שהוא מחכה לקנקן אז לא יוכל לטעום מהיין של האחרים (למרות שאפשר להניח שמדובר בתרד נפרד).</a:t>
            </a:r>
            <a:endParaRPr lang="en-US" dirty="0" smtClean="0"/>
          </a:p>
          <a:p>
            <a:pPr algn="r">
              <a:lnSpc>
                <a:spcPct val="110000"/>
              </a:lnSpc>
            </a:pPr>
            <a:endParaRPr lang="en-US" dirty="0" smtClean="0"/>
          </a:p>
        </p:txBody>
      </p:sp>
    </p:spTree>
    <p:extLst>
      <p:ext uri="{BB962C8B-B14F-4D97-AF65-F5344CB8AC3E}">
        <p14:creationId xmlns:p14="http://schemas.microsoft.com/office/powerpoint/2010/main" val="64303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altLang="en-US" dirty="0"/>
              <a:t>בשיעור של היום...</a:t>
            </a:r>
            <a:endParaRPr lang="he-IL" dirty="0"/>
          </a:p>
        </p:txBody>
      </p:sp>
      <p:sp>
        <p:nvSpPr>
          <p:cNvPr id="3" name="Content Placeholder 2"/>
          <p:cNvSpPr>
            <a:spLocks noGrp="1"/>
          </p:cNvSpPr>
          <p:nvPr>
            <p:ph idx="1"/>
          </p:nvPr>
        </p:nvSpPr>
        <p:spPr/>
        <p:txBody>
          <a:bodyPr>
            <a:normAutofit/>
          </a:bodyPr>
          <a:lstStyle/>
          <a:p>
            <a:pPr>
              <a:buSzPct val="85000"/>
            </a:pPr>
            <a:r>
              <a:rPr lang="he-IL" altLang="en-US" sz="3600" dirty="0"/>
              <a:t>מודל מערכת ל- </a:t>
            </a:r>
            <a:r>
              <a:rPr lang="en-US" altLang="en-US" sz="3600" dirty="0"/>
              <a:t>deadlock</a:t>
            </a:r>
          </a:p>
          <a:p>
            <a:pPr>
              <a:buSzPct val="85000"/>
            </a:pPr>
            <a:r>
              <a:rPr lang="he-IL" altLang="en-US" sz="3600" dirty="0"/>
              <a:t>אפיון </a:t>
            </a:r>
            <a:r>
              <a:rPr lang="en-US" altLang="en-US" sz="3600" dirty="0"/>
              <a:t>Deadlocks</a:t>
            </a:r>
            <a:endParaRPr lang="he-IL" altLang="en-US" sz="3600" dirty="0"/>
          </a:p>
          <a:p>
            <a:pPr>
              <a:buSzPct val="85000"/>
            </a:pPr>
            <a:r>
              <a:rPr lang="he-IL" altLang="en-US" sz="3600" dirty="0"/>
              <a:t>שיטות לטיפול ב- </a:t>
            </a:r>
            <a:r>
              <a:rPr lang="en-US" altLang="en-US" sz="3600" dirty="0"/>
              <a:t>deadlocks</a:t>
            </a:r>
            <a:endParaRPr lang="he-IL" altLang="en-US" sz="3600" dirty="0"/>
          </a:p>
          <a:p>
            <a:pPr>
              <a:buSzPct val="85000"/>
            </a:pPr>
            <a:r>
              <a:rPr lang="he-IL" altLang="en-US" sz="3600" dirty="0"/>
              <a:t>מניעת </a:t>
            </a:r>
            <a:r>
              <a:rPr lang="en-US" altLang="en-US" sz="3600" dirty="0"/>
              <a:t>deadlocks</a:t>
            </a:r>
            <a:endParaRPr lang="he-IL" altLang="en-US" sz="3600" dirty="0"/>
          </a:p>
          <a:p>
            <a:pPr>
              <a:buSzPct val="85000"/>
            </a:pPr>
            <a:r>
              <a:rPr lang="he-IL" altLang="en-US" sz="3600" dirty="0"/>
              <a:t>זיהוי מצבי </a:t>
            </a:r>
            <a:r>
              <a:rPr lang="en-US" altLang="en-US" sz="3600" dirty="0"/>
              <a:t>deadlock</a:t>
            </a:r>
            <a:endParaRPr lang="he-IL" altLang="en-US" sz="3600" dirty="0"/>
          </a:p>
          <a:p>
            <a:pPr>
              <a:buSzPct val="85000"/>
            </a:pPr>
            <a:r>
              <a:rPr lang="he-IL" altLang="en-US" sz="3600" dirty="0"/>
              <a:t>התאוששות מ- </a:t>
            </a:r>
            <a:r>
              <a:rPr lang="en-US" altLang="en-US" sz="3600" dirty="0"/>
              <a:t>deadlock</a:t>
            </a:r>
            <a:endParaRPr lang="he-IL" altLang="en-US" sz="3600" dirty="0"/>
          </a:p>
        </p:txBody>
      </p:sp>
    </p:spTree>
    <p:extLst>
      <p:ext uri="{BB962C8B-B14F-4D97-AF65-F5344CB8AC3E}">
        <p14:creationId xmlns:p14="http://schemas.microsoft.com/office/powerpoint/2010/main" val="160002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altLang="en-US" dirty="0"/>
              <a:t>הגדרה ודוגמה (במערכות הפעלה)</a:t>
            </a:r>
            <a:endParaRPr lang="he-IL" dirty="0"/>
          </a:p>
        </p:txBody>
      </p:sp>
      <p:sp>
        <p:nvSpPr>
          <p:cNvPr id="3" name="Content Placeholder 2"/>
          <p:cNvSpPr>
            <a:spLocks noGrp="1"/>
          </p:cNvSpPr>
          <p:nvPr>
            <p:ph idx="1"/>
          </p:nvPr>
        </p:nvSpPr>
        <p:spPr/>
        <p:txBody>
          <a:bodyPr>
            <a:noAutofit/>
          </a:bodyPr>
          <a:lstStyle/>
          <a:p>
            <a:r>
              <a:rPr lang="he-IL" altLang="en-US" sz="2400" dirty="0"/>
              <a:t>ה- </a:t>
            </a:r>
            <a:r>
              <a:rPr lang="en-US" altLang="en-US" sz="2400" dirty="0"/>
              <a:t>deadlock</a:t>
            </a:r>
            <a:r>
              <a:rPr lang="he-IL" altLang="en-US" sz="2400" dirty="0"/>
              <a:t> הוא מצב בו קיים סט של תהליכים שכל אחד מהם מחזיק משאב וממתין לקבל משאב המוחזק על-ידי תהליך אחר בסט על-מנת להמשיך בפעולתו</a:t>
            </a:r>
          </a:p>
          <a:p>
            <a:pPr lvl="1"/>
            <a:r>
              <a:rPr lang="he-IL" altLang="en-US" dirty="0"/>
              <a:t>כל אחד מהתהליכים נמצא במצב </a:t>
            </a:r>
            <a:r>
              <a:rPr lang="en-US" altLang="en-US" dirty="0"/>
              <a:t>blocked</a:t>
            </a:r>
            <a:endParaRPr lang="he-IL" altLang="en-US" dirty="0"/>
          </a:p>
          <a:p>
            <a:r>
              <a:rPr lang="he-IL" altLang="en-US" sz="2400" dirty="0"/>
              <a:t>דוגמה: שני תהליכים </a:t>
            </a:r>
            <a:r>
              <a:rPr lang="en-US" altLang="en-US" sz="2400" dirty="0"/>
              <a:t>(P0 and P1)</a:t>
            </a:r>
            <a:r>
              <a:rPr lang="he-IL" altLang="en-US" sz="2400" dirty="0"/>
              <a:t> שכל אחד מהם צריך לכתוב מקובץ </a:t>
            </a:r>
            <a:r>
              <a:rPr lang="en-US" altLang="en-US" sz="2400" dirty="0"/>
              <a:t>S</a:t>
            </a:r>
            <a:r>
              <a:rPr lang="he-IL" altLang="en-US" sz="2400" dirty="0"/>
              <a:t> לקובץ </a:t>
            </a:r>
            <a:r>
              <a:rPr lang="en-US" altLang="en-US" sz="2400" dirty="0"/>
              <a:t>Q</a:t>
            </a:r>
            <a:r>
              <a:rPr lang="he-IL" altLang="en-US" sz="2400" dirty="0"/>
              <a:t>, ומריצים את הקוד:</a:t>
            </a:r>
          </a:p>
          <a:p>
            <a:pPr>
              <a:buNone/>
            </a:pPr>
            <a:r>
              <a:rPr lang="he-IL" altLang="en-US" sz="2000" i="1" dirty="0" smtClean="0"/>
              <a:t>  </a:t>
            </a:r>
            <a:r>
              <a:rPr lang="en-US" altLang="en-US" sz="2000" i="1" dirty="0"/>
              <a:t>		    </a:t>
            </a:r>
            <a:r>
              <a:rPr lang="en-US" altLang="en-US" sz="2000" i="1" dirty="0" smtClean="0"/>
              <a:t>  </a:t>
            </a:r>
            <a:r>
              <a:rPr lang="en-US" altLang="en-US" sz="2000" i="1" dirty="0" smtClean="0">
                <a:solidFill>
                  <a:srgbClr val="0000FF"/>
                </a:solidFill>
              </a:rPr>
              <a:t>P</a:t>
            </a:r>
            <a:r>
              <a:rPr lang="en-US" altLang="en-US" sz="2000" baseline="-25000" dirty="0" smtClean="0">
                <a:solidFill>
                  <a:srgbClr val="0000FF"/>
                </a:solidFill>
              </a:rPr>
              <a:t>0         </a:t>
            </a:r>
            <a:r>
              <a:rPr lang="en-US" altLang="en-US" sz="2000" dirty="0">
                <a:solidFill>
                  <a:srgbClr val="0000FF"/>
                </a:solidFill>
              </a:rPr>
              <a:t>	</a:t>
            </a:r>
            <a:r>
              <a:rPr lang="en-US" altLang="en-US" sz="2000" dirty="0" smtClean="0">
                <a:solidFill>
                  <a:srgbClr val="0000FF"/>
                </a:solidFill>
              </a:rPr>
              <a:t>  </a:t>
            </a:r>
            <a:r>
              <a:rPr lang="en-US" altLang="en-US" sz="2000" dirty="0">
                <a:solidFill>
                  <a:srgbClr val="0000FF"/>
                </a:solidFill>
              </a:rPr>
              <a:t>	</a:t>
            </a:r>
            <a:r>
              <a:rPr lang="en-US" altLang="en-US" sz="2000" dirty="0" smtClean="0">
                <a:solidFill>
                  <a:srgbClr val="0000FF"/>
                </a:solidFill>
              </a:rPr>
              <a:t>        </a:t>
            </a:r>
            <a:r>
              <a:rPr lang="en-US" altLang="en-US" sz="2000" i="1" dirty="0" smtClean="0">
                <a:solidFill>
                  <a:srgbClr val="0000FF"/>
                </a:solidFill>
              </a:rPr>
              <a:t>P</a:t>
            </a:r>
            <a:r>
              <a:rPr lang="en-US" altLang="en-US" sz="2000" baseline="-25000" dirty="0" smtClean="0">
                <a:solidFill>
                  <a:srgbClr val="0000FF"/>
                </a:solidFill>
              </a:rPr>
              <a:t>1                                 </a:t>
            </a:r>
            <a:endParaRPr lang="en-US" altLang="en-US" sz="2000" baseline="-25000" dirty="0">
              <a:solidFill>
                <a:srgbClr val="0000FF"/>
              </a:solidFill>
            </a:endParaRPr>
          </a:p>
          <a:p>
            <a:pPr>
              <a:buNone/>
            </a:pPr>
            <a:r>
              <a:rPr lang="en-US" altLang="en-US" sz="2000" dirty="0">
                <a:solidFill>
                  <a:srgbClr val="0000FF"/>
                </a:solidFill>
              </a:rPr>
              <a:t>		            </a:t>
            </a:r>
            <a:r>
              <a:rPr lang="en-US" altLang="en-US" sz="2000" dirty="0" smtClean="0">
                <a:solidFill>
                  <a:srgbClr val="0000FF"/>
                </a:solidFill>
              </a:rPr>
              <a:t>Open(S</a:t>
            </a:r>
            <a:r>
              <a:rPr lang="en-US" altLang="en-US" sz="2000" dirty="0">
                <a:solidFill>
                  <a:srgbClr val="0000FF"/>
                </a:solidFill>
              </a:rPr>
              <a:t>); 		</a:t>
            </a:r>
            <a:r>
              <a:rPr lang="en-US" altLang="en-US" sz="2000" dirty="0" smtClean="0">
                <a:solidFill>
                  <a:srgbClr val="0000FF"/>
                </a:solidFill>
              </a:rPr>
              <a:t>Open(Q</a:t>
            </a:r>
            <a:r>
              <a:rPr lang="en-US" altLang="en-US" sz="2000" dirty="0">
                <a:solidFill>
                  <a:srgbClr val="0000FF"/>
                </a:solidFill>
              </a:rPr>
              <a:t>);</a:t>
            </a:r>
          </a:p>
          <a:p>
            <a:pPr>
              <a:spcBef>
                <a:spcPts val="0"/>
              </a:spcBef>
              <a:buNone/>
            </a:pPr>
            <a:r>
              <a:rPr lang="en-US" altLang="en-US" sz="2000" dirty="0">
                <a:solidFill>
                  <a:srgbClr val="0000FF"/>
                </a:solidFill>
              </a:rPr>
              <a:t>		             Open(Q); 		Open(S);</a:t>
            </a:r>
          </a:p>
          <a:p>
            <a:pPr>
              <a:spcBef>
                <a:spcPts val="0"/>
              </a:spcBef>
              <a:buNone/>
            </a:pPr>
            <a:r>
              <a:rPr lang="en-US" altLang="en-US" sz="2000" dirty="0">
                <a:solidFill>
                  <a:srgbClr val="0000FF"/>
                </a:solidFill>
              </a:rPr>
              <a:t>			    . 			    .</a:t>
            </a:r>
          </a:p>
          <a:p>
            <a:pPr>
              <a:spcBef>
                <a:spcPts val="0"/>
              </a:spcBef>
              <a:buNone/>
            </a:pPr>
            <a:r>
              <a:rPr lang="en-US" altLang="en-US" sz="2000" dirty="0">
                <a:solidFill>
                  <a:srgbClr val="0000FF"/>
                </a:solidFill>
              </a:rPr>
              <a:t>			    . 			    .</a:t>
            </a:r>
          </a:p>
          <a:p>
            <a:pPr>
              <a:spcBef>
                <a:spcPts val="0"/>
              </a:spcBef>
              <a:buNone/>
            </a:pPr>
            <a:r>
              <a:rPr lang="en-US" altLang="en-US" sz="2000" dirty="0">
                <a:solidFill>
                  <a:srgbClr val="0000FF"/>
                </a:solidFill>
              </a:rPr>
              <a:t>			    . 			    .</a:t>
            </a:r>
          </a:p>
          <a:p>
            <a:pPr>
              <a:spcBef>
                <a:spcPts val="0"/>
              </a:spcBef>
              <a:buNone/>
            </a:pPr>
            <a:r>
              <a:rPr lang="en-US" altLang="en-US" sz="2000" dirty="0">
                <a:solidFill>
                  <a:srgbClr val="0000FF"/>
                </a:solidFill>
              </a:rPr>
              <a:t>		              Close(S); 		Close(Q);</a:t>
            </a:r>
          </a:p>
          <a:p>
            <a:pPr>
              <a:buNone/>
            </a:pPr>
            <a:r>
              <a:rPr lang="en-US" altLang="en-US" sz="2000" dirty="0">
                <a:solidFill>
                  <a:srgbClr val="0000FF"/>
                </a:solidFill>
              </a:rPr>
              <a:t>		              Close(Q); 		Close(S);</a:t>
            </a:r>
          </a:p>
        </p:txBody>
      </p:sp>
    </p:spTree>
    <p:extLst>
      <p:ext uri="{BB962C8B-B14F-4D97-AF65-F5344CB8AC3E}">
        <p14:creationId xmlns:p14="http://schemas.microsoft.com/office/powerpoint/2010/main" val="3905989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altLang="en-US" dirty="0"/>
              <a:t>דוגמה – מעבר בגשר</a:t>
            </a:r>
            <a:endParaRPr lang="he-IL" dirty="0"/>
          </a:p>
        </p:txBody>
      </p:sp>
      <p:sp>
        <p:nvSpPr>
          <p:cNvPr id="3" name="Content Placeholder 2"/>
          <p:cNvSpPr>
            <a:spLocks noGrp="1"/>
          </p:cNvSpPr>
          <p:nvPr>
            <p:ph idx="1"/>
          </p:nvPr>
        </p:nvSpPr>
        <p:spPr/>
        <p:txBody>
          <a:bodyPr/>
          <a:lstStyle/>
          <a:p>
            <a:endParaRPr lang="he-IL"/>
          </a:p>
        </p:txBody>
      </p:sp>
      <p:grpSp>
        <p:nvGrpSpPr>
          <p:cNvPr id="4" name="Group 35"/>
          <p:cNvGrpSpPr>
            <a:grpSpLocks/>
          </p:cNvGrpSpPr>
          <p:nvPr/>
        </p:nvGrpSpPr>
        <p:grpSpPr bwMode="auto">
          <a:xfrm>
            <a:off x="1266825" y="1926432"/>
            <a:ext cx="6276975" cy="1371600"/>
            <a:chOff x="798" y="1008"/>
            <a:chExt cx="3954" cy="864"/>
          </a:xfrm>
        </p:grpSpPr>
        <p:grpSp>
          <p:nvGrpSpPr>
            <p:cNvPr id="5" name="Group 11"/>
            <p:cNvGrpSpPr>
              <a:grpSpLocks/>
            </p:cNvGrpSpPr>
            <p:nvPr/>
          </p:nvGrpSpPr>
          <p:grpSpPr bwMode="auto">
            <a:xfrm>
              <a:off x="816" y="1008"/>
              <a:ext cx="3936" cy="240"/>
              <a:chOff x="672" y="1008"/>
              <a:chExt cx="3936" cy="240"/>
            </a:xfrm>
          </p:grpSpPr>
          <p:sp>
            <p:nvSpPr>
              <p:cNvPr id="29" name="Line 6"/>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8"/>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9"/>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0"/>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2"/>
            <p:cNvGrpSpPr>
              <a:grpSpLocks/>
            </p:cNvGrpSpPr>
            <p:nvPr/>
          </p:nvGrpSpPr>
          <p:grpSpPr bwMode="auto">
            <a:xfrm flipV="1">
              <a:off x="816" y="1632"/>
              <a:ext cx="3936" cy="240"/>
              <a:chOff x="672" y="1008"/>
              <a:chExt cx="3936" cy="240"/>
            </a:xfrm>
          </p:grpSpPr>
          <p:sp>
            <p:nvSpPr>
              <p:cNvPr id="24" name="Line 13"/>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4"/>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5"/>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6"/>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7"/>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22"/>
            <p:cNvGrpSpPr>
              <a:grpSpLocks/>
            </p:cNvGrpSpPr>
            <p:nvPr/>
          </p:nvGrpSpPr>
          <p:grpSpPr bwMode="auto">
            <a:xfrm>
              <a:off x="1512" y="1614"/>
              <a:ext cx="288" cy="162"/>
              <a:chOff x="1056" y="1614"/>
              <a:chExt cx="288" cy="162"/>
            </a:xfrm>
          </p:grpSpPr>
          <p:sp>
            <p:nvSpPr>
              <p:cNvPr id="22"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23"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grpSp>
        <p:sp>
          <p:nvSpPr>
            <p:cNvPr id="8" name="Line 20"/>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1"/>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 name="Group 23"/>
            <p:cNvGrpSpPr>
              <a:grpSpLocks/>
            </p:cNvGrpSpPr>
            <p:nvPr/>
          </p:nvGrpSpPr>
          <p:grpSpPr bwMode="auto">
            <a:xfrm>
              <a:off x="2382" y="1344"/>
              <a:ext cx="288" cy="162"/>
              <a:chOff x="1056" y="1614"/>
              <a:chExt cx="288" cy="162"/>
            </a:xfrm>
          </p:grpSpPr>
          <p:sp>
            <p:nvSpPr>
              <p:cNvPr id="20"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21"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grpSp>
        <p:grpSp>
          <p:nvGrpSpPr>
            <p:cNvPr id="11" name="Group 26"/>
            <p:cNvGrpSpPr>
              <a:grpSpLocks/>
            </p:cNvGrpSpPr>
            <p:nvPr/>
          </p:nvGrpSpPr>
          <p:grpSpPr bwMode="auto">
            <a:xfrm flipH="1">
              <a:off x="2838" y="1344"/>
              <a:ext cx="288" cy="162"/>
              <a:chOff x="1056" y="1614"/>
              <a:chExt cx="288" cy="162"/>
            </a:xfrm>
          </p:grpSpPr>
          <p:sp>
            <p:nvSpPr>
              <p:cNvPr id="18"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19"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grpSp>
        <p:grpSp>
          <p:nvGrpSpPr>
            <p:cNvPr id="12" name="Group 29"/>
            <p:cNvGrpSpPr>
              <a:grpSpLocks/>
            </p:cNvGrpSpPr>
            <p:nvPr/>
          </p:nvGrpSpPr>
          <p:grpSpPr bwMode="auto">
            <a:xfrm flipH="1">
              <a:off x="3822" y="1140"/>
              <a:ext cx="288" cy="162"/>
              <a:chOff x="1056" y="1614"/>
              <a:chExt cx="288" cy="162"/>
            </a:xfrm>
          </p:grpSpPr>
          <p:sp>
            <p:nvSpPr>
              <p:cNvPr id="16"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17"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grpSp>
        <p:grpSp>
          <p:nvGrpSpPr>
            <p:cNvPr id="13" name="Group 32"/>
            <p:cNvGrpSpPr>
              <a:grpSpLocks/>
            </p:cNvGrpSpPr>
            <p:nvPr/>
          </p:nvGrpSpPr>
          <p:grpSpPr bwMode="auto">
            <a:xfrm flipH="1">
              <a:off x="4248" y="1140"/>
              <a:ext cx="288" cy="162"/>
              <a:chOff x="1056" y="1614"/>
              <a:chExt cx="288" cy="162"/>
            </a:xfrm>
          </p:grpSpPr>
          <p:sp>
            <p:nvSpPr>
              <p:cNvPr id="14"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15"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eaLnBrk="0" hangingPunct="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eaLnBrk="0" hangingPunct="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eaLnBrk="0" hangingPunct="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grpSp>
      </p:grpSp>
      <p:sp>
        <p:nvSpPr>
          <p:cNvPr id="34" name="Rectangle 3"/>
          <p:cNvSpPr txBox="1">
            <a:spLocks noChangeArrowheads="1"/>
          </p:cNvSpPr>
          <p:nvPr/>
        </p:nvSpPr>
        <p:spPr>
          <a:xfrm>
            <a:off x="475989" y="3533775"/>
            <a:ext cx="8039361" cy="2819400"/>
          </a:xfrm>
          <a:prstGeom prst="rect">
            <a:avLst/>
          </a:prstGeom>
        </p:spPr>
        <p:txBody>
          <a:bodyPr vert="horz" lIns="91440" tIns="45720" rIns="91440" bIns="45720" rtlCol="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altLang="en-US" sz="3200" dirty="0" smtClean="0"/>
              <a:t>האנלוגיה – כל קטע כביש ניתן לייצג כ- </a:t>
            </a:r>
            <a:r>
              <a:rPr lang="en-US" altLang="en-US" sz="3200" dirty="0" smtClean="0"/>
              <a:t>resource</a:t>
            </a:r>
          </a:p>
          <a:p>
            <a:r>
              <a:rPr lang="he-IL" altLang="en-US" sz="3200" dirty="0" smtClean="0"/>
              <a:t>אם נוצר </a:t>
            </a:r>
            <a:r>
              <a:rPr lang="en-US" altLang="en-US" sz="3200" dirty="0" smtClean="0"/>
              <a:t>deadlock</a:t>
            </a:r>
            <a:r>
              <a:rPr lang="he-IL" altLang="en-US" sz="3200" dirty="0" smtClean="0"/>
              <a:t> ניתן יהיה לפתור אותו על-ידי כך שאחת מהמכוניות (או כמה מקומות) ייסעו לאחור (שחרור משאבים תפוסים)</a:t>
            </a:r>
            <a:endParaRPr lang="en-US" altLang="en-US" sz="3200" dirty="0" smtClean="0"/>
          </a:p>
        </p:txBody>
      </p:sp>
    </p:spTree>
    <p:extLst>
      <p:ext uri="{BB962C8B-B14F-4D97-AF65-F5344CB8AC3E}">
        <p14:creationId xmlns:p14="http://schemas.microsoft.com/office/powerpoint/2010/main" val="3022343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הקשר ל- </a:t>
            </a:r>
            <a:r>
              <a:rPr lang="en-US" dirty="0"/>
              <a:t>starvation</a:t>
            </a:r>
            <a:endParaRPr lang="he-IL" dirty="0"/>
          </a:p>
        </p:txBody>
      </p:sp>
      <p:sp>
        <p:nvSpPr>
          <p:cNvPr id="3" name="Content Placeholder 2"/>
          <p:cNvSpPr>
            <a:spLocks noGrp="1"/>
          </p:cNvSpPr>
          <p:nvPr>
            <p:ph idx="1"/>
          </p:nvPr>
        </p:nvSpPr>
        <p:spPr/>
        <p:txBody>
          <a:bodyPr>
            <a:normAutofit/>
          </a:bodyPr>
          <a:lstStyle/>
          <a:p>
            <a:r>
              <a:rPr lang="he-IL" sz="3600" dirty="0"/>
              <a:t>מה זה </a:t>
            </a:r>
            <a:r>
              <a:rPr lang="en-US" sz="3600" dirty="0"/>
              <a:t>Starvation</a:t>
            </a:r>
            <a:r>
              <a:rPr lang="he-IL" sz="3600" dirty="0"/>
              <a:t>?</a:t>
            </a:r>
          </a:p>
          <a:p>
            <a:r>
              <a:rPr lang="he-IL" sz="3600" dirty="0"/>
              <a:t>מה ההבדל בין </a:t>
            </a:r>
            <a:r>
              <a:rPr lang="en-US" sz="3600" dirty="0"/>
              <a:t>Starvation</a:t>
            </a:r>
            <a:r>
              <a:rPr lang="he-IL" sz="3600" dirty="0"/>
              <a:t> ל- </a:t>
            </a:r>
            <a:r>
              <a:rPr lang="en-US" sz="3600" dirty="0"/>
              <a:t>deadlock</a:t>
            </a:r>
            <a:r>
              <a:rPr lang="he-IL" sz="3600" dirty="0"/>
              <a:t>?</a:t>
            </a:r>
            <a:endParaRPr lang="en-US" sz="3600" dirty="0"/>
          </a:p>
        </p:txBody>
      </p:sp>
    </p:spTree>
    <p:extLst>
      <p:ext uri="{BB962C8B-B14F-4D97-AF65-F5344CB8AC3E}">
        <p14:creationId xmlns:p14="http://schemas.microsoft.com/office/powerpoint/2010/main" val="1338797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2139</Words>
  <Application>Microsoft Office PowerPoint</Application>
  <PresentationFormat>On-screen Show (4:3)</PresentationFormat>
  <Paragraphs>366</Paragraphs>
  <Slides>55</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ＭＳ Ｐゴシック</vt:lpstr>
      <vt:lpstr>ＭＳ Ｐゴシック</vt:lpstr>
      <vt:lpstr>Arial</vt:lpstr>
      <vt:lpstr>Calibri</vt:lpstr>
      <vt:lpstr>Calibri Light</vt:lpstr>
      <vt:lpstr>Helvetica</vt:lpstr>
      <vt:lpstr>Monotype Sorts</vt:lpstr>
      <vt:lpstr>Symbol</vt:lpstr>
      <vt:lpstr>Times New Roman</vt:lpstr>
      <vt:lpstr>Verdana</vt:lpstr>
      <vt:lpstr>Webdings</vt:lpstr>
      <vt:lpstr>Office Theme</vt:lpstr>
      <vt:lpstr>פרק 7 - Deadlocks</vt:lpstr>
      <vt:lpstr>מה זה Deadlock?</vt:lpstr>
      <vt:lpstr>PowerPoint Presentation</vt:lpstr>
      <vt:lpstr>PowerPoint Presentation</vt:lpstr>
      <vt:lpstr>ועוד אחד...</vt:lpstr>
      <vt:lpstr>בשיעור של היום...</vt:lpstr>
      <vt:lpstr>הגדרה ודוגמה (במערכות הפעלה)</vt:lpstr>
      <vt:lpstr>דוגמה – מעבר בגשר</vt:lpstr>
      <vt:lpstr>הקשר ל- starvation</vt:lpstr>
      <vt:lpstr>מודל מערכת</vt:lpstr>
      <vt:lpstr>Deadlock Characterization</vt:lpstr>
      <vt:lpstr>Resource-Allocation Graph</vt:lpstr>
      <vt:lpstr>Resource-Allocation Graph</vt:lpstr>
      <vt:lpstr>Example of a Resource Allocation Graph</vt:lpstr>
      <vt:lpstr>Resource Allocation Graph With A Deadlock</vt:lpstr>
      <vt:lpstr>Resource Allocation Graph With A Cycle But No Deadlock</vt:lpstr>
      <vt:lpstr>Basic Facts</vt:lpstr>
      <vt:lpstr>Methods for Handling Deadlocks</vt:lpstr>
      <vt:lpstr>מניעה - Deadlock Prevention</vt:lpstr>
      <vt:lpstr>Deadlock Prevention (Cont.)</vt:lpstr>
      <vt:lpstr>Deadlock Avoidance</vt:lpstr>
      <vt:lpstr>שמירה על Safe State</vt:lpstr>
      <vt:lpstr>Example</vt:lpstr>
      <vt:lpstr>Basic Facts</vt:lpstr>
      <vt:lpstr>Example</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 (find if a system is in a safe state)</vt:lpstr>
      <vt:lpstr>Resource-Request Algorithm for Process Pi</vt:lpstr>
      <vt:lpstr>Example of Banker’s Algorithm</vt:lpstr>
      <vt:lpstr>Example (Cont.)</vt:lpstr>
      <vt:lpstr>Example P1 Request (1,0,2) (Cont.)</vt:lpstr>
      <vt:lpstr>PowerPoint Presentation</vt:lpstr>
      <vt:lpstr>Example (Cont.)</vt:lpstr>
      <vt:lpstr>Deadlock Detection</vt:lpstr>
      <vt:lpstr>Single Instance of Each Resource Type</vt:lpstr>
      <vt:lpstr>Several Instances of a Resource Type</vt:lpstr>
      <vt:lpstr>Detection Algorithm</vt:lpstr>
      <vt:lpstr>Example of Detection Algorithm</vt:lpstr>
      <vt:lpstr>Example (Cont.)</vt:lpstr>
      <vt:lpstr>Detection-Algorithm Usage</vt:lpstr>
      <vt:lpstr>Recovery from Deadlock:  Process Termination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פרק 7 - Deadlocks</dc:title>
  <dc:creator>MainUser</dc:creator>
  <cp:lastModifiedBy>User</cp:lastModifiedBy>
  <cp:revision>36</cp:revision>
  <dcterms:created xsi:type="dcterms:W3CDTF">2017-05-13T17:39:20Z</dcterms:created>
  <dcterms:modified xsi:type="dcterms:W3CDTF">2017-05-16T06:45:12Z</dcterms:modified>
</cp:coreProperties>
</file>