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7" r:id="rId3"/>
    <p:sldId id="291" r:id="rId4"/>
    <p:sldId id="323" r:id="rId5"/>
    <p:sldId id="292" r:id="rId6"/>
    <p:sldId id="293" r:id="rId7"/>
    <p:sldId id="346" r:id="rId8"/>
    <p:sldId id="294" r:id="rId9"/>
    <p:sldId id="320" r:id="rId10"/>
    <p:sldId id="321" r:id="rId11"/>
    <p:sldId id="318" r:id="rId12"/>
    <p:sldId id="319" r:id="rId13"/>
    <p:sldId id="347" r:id="rId14"/>
    <p:sldId id="301" r:id="rId15"/>
    <p:sldId id="302" r:id="rId16"/>
    <p:sldId id="303" r:id="rId17"/>
    <p:sldId id="305" r:id="rId18"/>
    <p:sldId id="306" r:id="rId19"/>
    <p:sldId id="324" r:id="rId20"/>
    <p:sldId id="308" r:id="rId21"/>
    <p:sldId id="309" r:id="rId22"/>
    <p:sldId id="325" r:id="rId23"/>
    <p:sldId id="326" r:id="rId24"/>
    <p:sldId id="327" r:id="rId25"/>
    <p:sldId id="315" r:id="rId26"/>
    <p:sldId id="316" r:id="rId27"/>
    <p:sldId id="310" r:id="rId28"/>
    <p:sldId id="311" r:id="rId29"/>
    <p:sldId id="312" r:id="rId30"/>
    <p:sldId id="295" r:id="rId31"/>
    <p:sldId id="296" r:id="rId32"/>
    <p:sldId id="328" r:id="rId33"/>
    <p:sldId id="297" r:id="rId34"/>
    <p:sldId id="298" r:id="rId35"/>
    <p:sldId id="299" r:id="rId36"/>
    <p:sldId id="300" r:id="rId37"/>
    <p:sldId id="322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40" r:id="rId48"/>
    <p:sldId id="341" r:id="rId49"/>
    <p:sldId id="342" r:id="rId50"/>
    <p:sldId id="34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FDFAA-36FE-4508-8C4F-040F4F494A5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733E002-566D-49E9-8168-9154968C5C3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AAFF807F-614B-4497-9396-E4FD89C1F1A7}" type="parTrans" cxnId="{714145E5-03D8-422A-85B7-01B3809E7D77}">
      <dgm:prSet/>
      <dgm:spPr/>
      <dgm:t>
        <a:bodyPr/>
        <a:lstStyle/>
        <a:p>
          <a:endParaRPr lang="en-US"/>
        </a:p>
      </dgm:t>
    </dgm:pt>
    <dgm:pt modelId="{D8940F74-D23A-4F4A-BAB0-944AF062EA8B}" type="sibTrans" cxnId="{714145E5-03D8-422A-85B7-01B3809E7D77}">
      <dgm:prSet/>
      <dgm:spPr/>
      <dgm:t>
        <a:bodyPr/>
        <a:lstStyle/>
        <a:p>
          <a:endParaRPr lang="en-US"/>
        </a:p>
      </dgm:t>
    </dgm:pt>
    <dgm:pt modelId="{866AC314-741B-4A8D-BD6E-4342E64F490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Write</a:t>
          </a:r>
          <a:endParaRPr lang="en-US" dirty="0"/>
        </a:p>
      </dgm:t>
    </dgm:pt>
    <dgm:pt modelId="{954D5E89-8D40-4BEA-8A4D-0C9AA8FAC265}" type="parTrans" cxnId="{1C53171D-F438-4D27-A06A-0164CF83CFCE}">
      <dgm:prSet/>
      <dgm:spPr/>
      <dgm:t>
        <a:bodyPr/>
        <a:lstStyle/>
        <a:p>
          <a:endParaRPr lang="en-US"/>
        </a:p>
      </dgm:t>
    </dgm:pt>
    <dgm:pt modelId="{6F8A1EA8-C923-4CCB-8E53-7E3163C9320D}" type="sibTrans" cxnId="{1C53171D-F438-4D27-A06A-0164CF83CFCE}">
      <dgm:prSet/>
      <dgm:spPr/>
      <dgm:t>
        <a:bodyPr/>
        <a:lstStyle/>
        <a:p>
          <a:endParaRPr lang="en-US"/>
        </a:p>
      </dgm:t>
    </dgm:pt>
    <dgm:pt modelId="{08298596-A258-4DE5-A355-715852B5F710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D291296B-CFA2-44AF-A701-B53CE78B9358}" type="parTrans" cxnId="{A86DF51B-4E91-4AE4-B3D7-4175756187BB}">
      <dgm:prSet/>
      <dgm:spPr/>
      <dgm:t>
        <a:bodyPr/>
        <a:lstStyle/>
        <a:p>
          <a:endParaRPr lang="en-US"/>
        </a:p>
      </dgm:t>
    </dgm:pt>
    <dgm:pt modelId="{C8754E01-506B-4566-A0F8-836E8C90C2D4}" type="sibTrans" cxnId="{A86DF51B-4E91-4AE4-B3D7-4175756187BB}">
      <dgm:prSet/>
      <dgm:spPr/>
      <dgm:t>
        <a:bodyPr/>
        <a:lstStyle/>
        <a:p>
          <a:endParaRPr lang="en-US"/>
        </a:p>
      </dgm:t>
    </dgm:pt>
    <dgm:pt modelId="{3A26AADB-1851-46AD-8D80-1A004A1F7A8A}" type="pres">
      <dgm:prSet presAssocID="{76EFDFAA-36FE-4508-8C4F-040F4F494A52}" presName="Name0" presStyleCnt="0">
        <dgm:presLayoutVars>
          <dgm:dir/>
          <dgm:resizeHandles val="exact"/>
        </dgm:presLayoutVars>
      </dgm:prSet>
      <dgm:spPr/>
    </dgm:pt>
    <dgm:pt modelId="{67812F42-119C-4E30-B356-69476E95F5B6}" type="pres">
      <dgm:prSet presAssocID="{8733E002-566D-49E9-8168-9154968C5C3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71552-7312-46F7-9346-4312DFAA4799}" type="pres">
      <dgm:prSet presAssocID="{D8940F74-D23A-4F4A-BAB0-944AF062EA8B}" presName="parSpace" presStyleCnt="0"/>
      <dgm:spPr/>
    </dgm:pt>
    <dgm:pt modelId="{F0865483-1F8F-4A2B-99FF-249C03C7D37F}" type="pres">
      <dgm:prSet presAssocID="{866AC314-741B-4A8D-BD6E-4342E64F490D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40388-0407-4E3D-B320-784C9F16380D}" type="pres">
      <dgm:prSet presAssocID="{6F8A1EA8-C923-4CCB-8E53-7E3163C9320D}" presName="parSpace" presStyleCnt="0"/>
      <dgm:spPr/>
    </dgm:pt>
    <dgm:pt modelId="{9C8B0C9A-A72A-4096-93E1-1378D7A818B5}" type="pres">
      <dgm:prSet presAssocID="{08298596-A258-4DE5-A355-715852B5F71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801CB0-AC6E-4633-8954-95AD5B98CB7B}" type="presOf" srcId="{76EFDFAA-36FE-4508-8C4F-040F4F494A52}" destId="{3A26AADB-1851-46AD-8D80-1A004A1F7A8A}" srcOrd="0" destOrd="0" presId="urn:microsoft.com/office/officeart/2005/8/layout/hChevron3"/>
    <dgm:cxn modelId="{A86DF51B-4E91-4AE4-B3D7-4175756187BB}" srcId="{76EFDFAA-36FE-4508-8C4F-040F4F494A52}" destId="{08298596-A258-4DE5-A355-715852B5F710}" srcOrd="2" destOrd="0" parTransId="{D291296B-CFA2-44AF-A701-B53CE78B9358}" sibTransId="{C8754E01-506B-4566-A0F8-836E8C90C2D4}"/>
    <dgm:cxn modelId="{A35521C1-2AFA-4E44-97B9-4FE339352C71}" type="presOf" srcId="{08298596-A258-4DE5-A355-715852B5F710}" destId="{9C8B0C9A-A72A-4096-93E1-1378D7A818B5}" srcOrd="0" destOrd="0" presId="urn:microsoft.com/office/officeart/2005/8/layout/hChevron3"/>
    <dgm:cxn modelId="{3C794915-7BD8-4A05-8CD8-5D7EDBB1A396}" type="presOf" srcId="{8733E002-566D-49E9-8168-9154968C5C33}" destId="{67812F42-119C-4E30-B356-69476E95F5B6}" srcOrd="0" destOrd="0" presId="urn:microsoft.com/office/officeart/2005/8/layout/hChevron3"/>
    <dgm:cxn modelId="{1C53171D-F438-4D27-A06A-0164CF83CFCE}" srcId="{76EFDFAA-36FE-4508-8C4F-040F4F494A52}" destId="{866AC314-741B-4A8D-BD6E-4342E64F490D}" srcOrd="1" destOrd="0" parTransId="{954D5E89-8D40-4BEA-8A4D-0C9AA8FAC265}" sibTransId="{6F8A1EA8-C923-4CCB-8E53-7E3163C9320D}"/>
    <dgm:cxn modelId="{C79BB02A-BA95-4118-BC38-368190C8F3B5}" type="presOf" srcId="{866AC314-741B-4A8D-BD6E-4342E64F490D}" destId="{F0865483-1F8F-4A2B-99FF-249C03C7D37F}" srcOrd="0" destOrd="0" presId="urn:microsoft.com/office/officeart/2005/8/layout/hChevron3"/>
    <dgm:cxn modelId="{714145E5-03D8-422A-85B7-01B3809E7D77}" srcId="{76EFDFAA-36FE-4508-8C4F-040F4F494A52}" destId="{8733E002-566D-49E9-8168-9154968C5C33}" srcOrd="0" destOrd="0" parTransId="{AAFF807F-614B-4497-9396-E4FD89C1F1A7}" sibTransId="{D8940F74-D23A-4F4A-BAB0-944AF062EA8B}"/>
    <dgm:cxn modelId="{ABD43044-7A0C-4012-98EE-E798F133E8F4}" type="presParOf" srcId="{3A26AADB-1851-46AD-8D80-1A004A1F7A8A}" destId="{67812F42-119C-4E30-B356-69476E95F5B6}" srcOrd="0" destOrd="0" presId="urn:microsoft.com/office/officeart/2005/8/layout/hChevron3"/>
    <dgm:cxn modelId="{798A8C54-DEBA-48DF-8CFF-5BD27906AB97}" type="presParOf" srcId="{3A26AADB-1851-46AD-8D80-1A004A1F7A8A}" destId="{83671552-7312-46F7-9346-4312DFAA4799}" srcOrd="1" destOrd="0" presId="urn:microsoft.com/office/officeart/2005/8/layout/hChevron3"/>
    <dgm:cxn modelId="{04BCE8DC-6C8E-46DF-B785-E18020796397}" type="presParOf" srcId="{3A26AADB-1851-46AD-8D80-1A004A1F7A8A}" destId="{F0865483-1F8F-4A2B-99FF-249C03C7D37F}" srcOrd="2" destOrd="0" presId="urn:microsoft.com/office/officeart/2005/8/layout/hChevron3"/>
    <dgm:cxn modelId="{4FC64327-688C-4E02-AA5A-D6D60399E830}" type="presParOf" srcId="{3A26AADB-1851-46AD-8D80-1A004A1F7A8A}" destId="{00540388-0407-4E3D-B320-784C9F16380D}" srcOrd="3" destOrd="0" presId="urn:microsoft.com/office/officeart/2005/8/layout/hChevron3"/>
    <dgm:cxn modelId="{9483E71C-D20B-41E8-BC80-0BCFD5821A9A}" type="presParOf" srcId="{3A26AADB-1851-46AD-8D80-1A004A1F7A8A}" destId="{9C8B0C9A-A72A-4096-93E1-1378D7A818B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12F42-119C-4E30-B356-69476E95F5B6}">
      <dsp:nvSpPr>
        <dsp:cNvPr id="0" name=""/>
        <dsp:cNvSpPr/>
      </dsp:nvSpPr>
      <dsp:spPr>
        <a:xfrm>
          <a:off x="2243" y="598222"/>
          <a:ext cx="1961889" cy="78475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Read</a:t>
          </a:r>
          <a:endParaRPr lang="en-US" sz="2200" kern="1200" dirty="0"/>
        </a:p>
      </dsp:txBody>
      <dsp:txXfrm>
        <a:off x="2243" y="598222"/>
        <a:ext cx="1765700" cy="784755"/>
      </dsp:txXfrm>
    </dsp:sp>
    <dsp:sp modelId="{F0865483-1F8F-4A2B-99FF-249C03C7D37F}">
      <dsp:nvSpPr>
        <dsp:cNvPr id="0" name=""/>
        <dsp:cNvSpPr/>
      </dsp:nvSpPr>
      <dsp:spPr>
        <a:xfrm>
          <a:off x="1571755" y="598222"/>
          <a:ext cx="1961889" cy="784755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Write</a:t>
          </a:r>
          <a:endParaRPr lang="en-US" sz="2200" kern="1200" dirty="0"/>
        </a:p>
      </dsp:txBody>
      <dsp:txXfrm>
        <a:off x="1964133" y="598222"/>
        <a:ext cx="1177134" cy="784755"/>
      </dsp:txXfrm>
    </dsp:sp>
    <dsp:sp modelId="{9C8B0C9A-A72A-4096-93E1-1378D7A818B5}">
      <dsp:nvSpPr>
        <dsp:cNvPr id="0" name=""/>
        <dsp:cNvSpPr/>
      </dsp:nvSpPr>
      <dsp:spPr>
        <a:xfrm>
          <a:off x="3141266" y="598222"/>
          <a:ext cx="1961889" cy="7847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Execute</a:t>
          </a:r>
          <a:endParaRPr lang="en-US" sz="2200" kern="1200" dirty="0"/>
        </a:p>
      </dsp:txBody>
      <dsp:txXfrm>
        <a:off x="3533644" y="598222"/>
        <a:ext cx="1177134" cy="784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SSD</a:t>
            </a:r>
            <a:r>
              <a:rPr lang="he-IL" dirty="0" smtClean="0"/>
              <a:t> פעם דיברו על 100000 שכתובים אבל כיום אפשר הרבה יותר-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 /etc/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מדפיס תוכן הקובץ על המסך וחוזר ישר לשורת הפקודה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riel.levy@live.biu.ac.il" TargetMode="External"/><Relationship Id="rId2" Type="http://schemas.openxmlformats.org/officeDocument/2006/relationships/hyperlink" Target="mailto:shani89231@gmail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br>
              <a:rPr lang="he-IL" sz="4000" dirty="0" smtClean="0"/>
            </a:br>
            <a:r>
              <a:rPr lang="he-IL" sz="4000" dirty="0" smtClean="0"/>
              <a:t>89-231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endParaRPr lang="en-US" dirty="0" smtClean="0"/>
          </a:p>
          <a:p>
            <a:r>
              <a:rPr lang="he-IL" dirty="0" err="1" smtClean="0"/>
              <a:t>פריאל</a:t>
            </a:r>
            <a:r>
              <a:rPr lang="he-IL" dirty="0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ניהול קבצים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קבצים הינם יחידת אחסון לוגית של מידע</a:t>
            </a:r>
          </a:p>
          <a:p>
            <a:pPr algn="r" rtl="1"/>
            <a:r>
              <a:rPr lang="he-IL" dirty="0" smtClean="0"/>
              <a:t>ניהול הרשאות גישה לקבצים</a:t>
            </a:r>
          </a:p>
          <a:p>
            <a:pPr algn="r" rtl="1"/>
            <a:r>
              <a:rPr lang="he-IL" dirty="0" smtClean="0"/>
              <a:t>מיפוי הקובץ להתקן הפיזי (כונן).</a:t>
            </a:r>
          </a:p>
          <a:p>
            <a:pPr algn="r" rtl="1"/>
            <a:r>
              <a:rPr lang="he-IL" dirty="0" smtClean="0"/>
              <a:t>יצירת היררכיה (ע"י תיקיות).</a:t>
            </a:r>
          </a:p>
          <a:p>
            <a:pPr algn="r" rtl="1"/>
            <a:r>
              <a:rPr lang="he-IL" dirty="0" smtClean="0"/>
              <a:t>כל הפעולות הקשורות לקבצים כגון קריאה, מחיקה, עדכון מתבצעות בעזרת מערכת ההפעלה.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ארכיטקטורת פון נוימן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איך מחשב פועל?</a:t>
            </a:r>
          </a:p>
          <a:p>
            <a:pPr algn="r" rtl="1"/>
            <a:r>
              <a:rPr lang="he-IL" dirty="0" smtClean="0"/>
              <a:t>מעבד (</a:t>
            </a:r>
            <a:r>
              <a:rPr lang="en-US" dirty="0" err="1" smtClean="0"/>
              <a:t>cpu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אחראי לביצוע התכנית.</a:t>
            </a:r>
          </a:p>
          <a:p>
            <a:pPr algn="r" rtl="1"/>
            <a:r>
              <a:rPr lang="he-IL" dirty="0" smtClean="0"/>
              <a:t>זיכרון – מאכסן את התכנית לביצוע והנתונים שהתכנית משתמשת בהם.</a:t>
            </a:r>
          </a:p>
          <a:p>
            <a:pPr algn="r" rtl="1"/>
            <a:r>
              <a:rPr lang="he-IL" dirty="0" smtClean="0"/>
              <a:t>אוגרים – תא איכסון נתונים, הפעולות האריתמטיות-לוגיות מתבצעות על האוגרים.</a:t>
            </a:r>
          </a:p>
        </p:txBody>
      </p:sp>
      <p:pic>
        <p:nvPicPr>
          <p:cNvPr id="5" name="Picture 4" descr="26823-004-6E1683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572000"/>
            <a:ext cx="2476500" cy="2133600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600200"/>
            <a:ext cx="4495800" cy="36471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סוגי זכרונות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 smtClean="0"/>
              <a:t>זיכרון (</a:t>
            </a:r>
            <a:r>
              <a:rPr lang="en-US" dirty="0" smtClean="0"/>
              <a:t>random access memory</a:t>
            </a:r>
            <a:r>
              <a:rPr lang="he-IL" dirty="0" smtClean="0"/>
              <a:t>)– מאכסן את התכנית לביצוע והנתונים שהתכנית משתמשת בהם (נדיף).</a:t>
            </a:r>
          </a:p>
          <a:p>
            <a:pPr algn="r" rtl="1"/>
            <a:r>
              <a:rPr lang="he-IL" dirty="0" smtClean="0"/>
              <a:t>דיסק קשיח – (</a:t>
            </a:r>
            <a:r>
              <a:rPr lang="en-US" dirty="0" smtClean="0"/>
              <a:t>hard disk</a:t>
            </a:r>
            <a:r>
              <a:rPr lang="he-IL" dirty="0" smtClean="0"/>
              <a:t>), מאכסן בדרך כלל כמות גדולה של נתונים, מורכב מדסקיות (לא נדיף). </a:t>
            </a:r>
          </a:p>
          <a:p>
            <a:pPr algn="r" rtl="1"/>
            <a:r>
              <a:rPr lang="he-IL" dirty="0" smtClean="0"/>
              <a:t>כונן קשיח – (</a:t>
            </a:r>
            <a:r>
              <a:rPr lang="en-US" dirty="0" smtClean="0"/>
              <a:t>SSD – solid state drive</a:t>
            </a:r>
            <a:r>
              <a:rPr lang="he-IL" dirty="0" smtClean="0"/>
              <a:t>), אמור לשמש תחליף לדיסק הקשיח, לאחר מספר שכתובים לא ניתן להשתמש בו</a:t>
            </a:r>
          </a:p>
          <a:p>
            <a:pPr algn="r" rtl="1"/>
            <a:r>
              <a:rPr lang="he-IL" dirty="0" smtClean="0"/>
              <a:t>התקנים חיצוניים – דיסקים, דיסקטים (תקופת הדינוזאורים...)</a:t>
            </a:r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2133600"/>
            <a:ext cx="2143125" cy="2143125"/>
          </a:xfrm>
          <a:prstGeom prst="rect">
            <a:avLst/>
          </a:prstGeom>
        </p:spPr>
      </p:pic>
      <p:pic>
        <p:nvPicPr>
          <p:cNvPr id="6" name="Picture 5" descr="hard dis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2209800"/>
            <a:ext cx="2143125" cy="2133600"/>
          </a:xfrm>
          <a:prstGeom prst="rect">
            <a:avLst/>
          </a:prstGeom>
        </p:spPr>
      </p:pic>
      <p:pic>
        <p:nvPicPr>
          <p:cNvPr id="7" name="Picture 6" descr="ss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2133600"/>
            <a:ext cx="1847850" cy="2476500"/>
          </a:xfrm>
          <a:prstGeom prst="rect">
            <a:avLst/>
          </a:prstGeom>
        </p:spPr>
      </p:pic>
      <p:pic>
        <p:nvPicPr>
          <p:cNvPr id="8" name="Picture 7" descr="diskett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2800" y="4724400"/>
            <a:ext cx="2466975" cy="184785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1343025"/>
            <a:ext cx="5137150" cy="5137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s://lh3.googleusercontent.com/-VfXkpApwOUM/VxxDHQP1pKI/AAAAAAAABhY/8QiNme59r90/s320/IMG_20160424_0451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52" y="1816605"/>
            <a:ext cx="5137150" cy="41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00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dirty="0" smtClean="0"/>
              <a:t>מערכת הפעלה דמוית </a:t>
            </a:r>
            <a:r>
              <a:rPr lang="en-US" sz="2400" dirty="0" smtClean="0"/>
              <a:t>Unix</a:t>
            </a:r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תאימות גבוהה (אך לא רשמית) לתקן </a:t>
            </a:r>
            <a:r>
              <a:rPr lang="en-US" sz="2000" dirty="0" smtClean="0"/>
              <a:t>POSIX.1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מערכת הפעלה חופשית</a:t>
            </a:r>
            <a:endParaRPr lang="en-US" sz="2400" dirty="0" smtClean="0"/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ניתנת להורדה בחינם מהאינטרנט (תלוי איזו גרסה)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en-US" sz="2400" dirty="0" smtClean="0"/>
              <a:t>Open Source</a:t>
            </a:r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מפותחת כשיתוף פעולה של אלפי מתכנתים מכל העולם</a:t>
            </a:r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התחילה כפרויקט של סטודנט ב-1990 </a:t>
            </a:r>
            <a:r>
              <a:rPr lang="en-US" sz="2000" dirty="0" err="1" smtClean="0"/>
              <a:t>Linus</a:t>
            </a:r>
            <a:r>
              <a:rPr lang="en-US" sz="2000" dirty="0" smtClean="0"/>
              <a:t> </a:t>
            </a:r>
            <a:r>
              <a:rPr lang="en-US" sz="2000" dirty="0" err="1" smtClean="0"/>
              <a:t>Torvalds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חלק ניכר מהתוכנה בכל </a:t>
            </a:r>
            <a:r>
              <a:rPr lang="en-US" sz="2000" dirty="0" smtClean="0"/>
              <a:t>distribution</a:t>
            </a:r>
            <a:r>
              <a:rPr lang="he-IL" sz="2000" dirty="0" smtClean="0"/>
              <a:t> (גרסת הפצה) מעבר לגרעין </a:t>
            </a:r>
            <a:r>
              <a:rPr lang="en-US" sz="2000" dirty="0" smtClean="0"/>
              <a:t>Kernel</a:t>
            </a:r>
            <a:r>
              <a:rPr lang="he-IL" sz="2000" dirty="0" smtClean="0"/>
              <a:t> הוא קוד פתוח של פרויקט </a:t>
            </a:r>
            <a:r>
              <a:rPr lang="en-US" sz="2000" dirty="0" smtClean="0"/>
              <a:t>GNU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r" rtl="1">
              <a:lnSpc>
                <a:spcPct val="80000"/>
              </a:lnSpc>
            </a:pPr>
            <a:r>
              <a:rPr lang="en-US" sz="2400" dirty="0" smtClean="0"/>
              <a:t>Linux</a:t>
            </a:r>
            <a:r>
              <a:rPr lang="he-IL" sz="2400" dirty="0" smtClean="0"/>
              <a:t> מותאמת לסביבות חומרה רבות ושונות</a:t>
            </a:r>
            <a:endParaRPr lang="en-US" sz="2400" dirty="0" smtClean="0"/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כמעט לכל סוג מעבד שיש משעוני יד ועד לשרתים אירגוניים</a:t>
            </a:r>
          </a:p>
          <a:p>
            <a:pPr algn="r" rtl="1">
              <a:lnSpc>
                <a:spcPct val="80000"/>
              </a:lnSpc>
            </a:pPr>
            <a:r>
              <a:rPr lang="en-US" sz="2400" dirty="0" smtClean="0"/>
              <a:t>Multi-user</a:t>
            </a:r>
            <a:endParaRPr lang="he-IL" sz="2400" dirty="0" smtClean="0"/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מספר משתמשים מחוברים למערכת במקביל</a:t>
            </a:r>
          </a:p>
          <a:p>
            <a:pPr algn="r" rtl="1">
              <a:lnSpc>
                <a:spcPct val="80000"/>
              </a:lnSpc>
            </a:pPr>
            <a:r>
              <a:rPr lang="en-US" sz="2400" dirty="0" smtClean="0"/>
              <a:t>Multi-processing</a:t>
            </a:r>
            <a:endParaRPr lang="he-IL" sz="2400" dirty="0" smtClean="0"/>
          </a:p>
          <a:p>
            <a:pPr lvl="1" algn="r" rtl="1">
              <a:lnSpc>
                <a:spcPct val="80000"/>
              </a:lnSpc>
            </a:pPr>
            <a:r>
              <a:rPr lang="he-IL" sz="2000" dirty="0" smtClean="0"/>
              <a:t>מספר תהליכים מתבצעים במקביל</a:t>
            </a:r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dirty="0" smtClean="0"/>
              <a:t>כדי לקבל עזרה בנושא פקודה או פונקציית ספריה בלינוקס השתמשו בפקודה </a:t>
            </a:r>
            <a:r>
              <a:rPr lang="en-US" sz="2400" dirty="0" smtClean="0"/>
              <a:t>man</a:t>
            </a:r>
            <a:r>
              <a:rPr lang="he-IL" sz="2400" dirty="0" smtClean="0"/>
              <a:t> ולאחריה את שם הפקודה שברצונכם להבין.</a:t>
            </a:r>
          </a:p>
          <a:p>
            <a:pPr lvl="1" algn="r" rtl="1">
              <a:lnSpc>
                <a:spcPct val="80000"/>
              </a:lnSpc>
            </a:pPr>
            <a:r>
              <a:rPr lang="he-IL" sz="1600" dirty="0" smtClean="0"/>
              <a:t>למשל: כדי ללמוד על הפקודה </a:t>
            </a:r>
            <a:r>
              <a:rPr lang="en-US" sz="1600" dirty="0" smtClean="0"/>
              <a:t>read</a:t>
            </a:r>
            <a:r>
              <a:rPr lang="he-IL" sz="1600" dirty="0" smtClean="0"/>
              <a:t>, הקלידו:</a:t>
            </a:r>
          </a:p>
          <a:p>
            <a:pPr lvl="1" algn="r" rtl="1">
              <a:lnSpc>
                <a:spcPct val="80000"/>
              </a:lnSpc>
            </a:pPr>
            <a:r>
              <a:rPr lang="en-US" sz="1600" dirty="0" smtClean="0"/>
              <a:t>man read</a:t>
            </a:r>
            <a:endParaRPr lang="he-IL" sz="1600" dirty="0" smtClean="0"/>
          </a:p>
          <a:p>
            <a:pPr algn="r" rtl="1"/>
            <a:r>
              <a:rPr lang="he-IL" sz="2800" dirty="0" smtClean="0"/>
              <a:t>פקודות הקשורות לנושא:</a:t>
            </a:r>
          </a:p>
          <a:p>
            <a:pPr lvl="1" algn="r" rtl="1"/>
            <a:r>
              <a:rPr lang="en-US" sz="2400" dirty="0" smtClean="0"/>
              <a:t>man –k &lt;topic&gt;</a:t>
            </a:r>
          </a:p>
          <a:p>
            <a:pPr lvl="1" algn="r" rtl="1"/>
            <a:r>
              <a:rPr lang="he-IL" sz="2400" dirty="0" smtClean="0"/>
              <a:t>למשל, כדי לקבל מידע על הפקודות שקשורות לקבצים:</a:t>
            </a:r>
          </a:p>
          <a:p>
            <a:pPr lvl="2" algn="r" rtl="1"/>
            <a:r>
              <a:rPr lang="en-US" sz="2000" dirty="0" smtClean="0"/>
              <a:t>man –k files</a:t>
            </a:r>
          </a:p>
          <a:p>
            <a:pPr algn="r" rtl="1">
              <a:lnSpc>
                <a:spcPct val="80000"/>
              </a:lnSpc>
            </a:pPr>
            <a:endParaRPr lang="en-US" sz="2400" dirty="0" smtClean="0"/>
          </a:p>
          <a:p>
            <a:pPr algn="r" rtl="1">
              <a:lnSpc>
                <a:spcPct val="80000"/>
              </a:lnSpc>
            </a:pPr>
            <a:r>
              <a:rPr lang="he-IL" sz="2800" dirty="0" smtClean="0"/>
              <a:t>כדי </a:t>
            </a:r>
            <a:r>
              <a:rPr lang="he-IL" sz="2800" dirty="0"/>
              <a:t>לגלול ולהתמצות בהסבר יש להשתמש ב </a:t>
            </a:r>
            <a:r>
              <a:rPr lang="en-US" sz="2800" dirty="0"/>
              <a:t>page up/down</a:t>
            </a:r>
            <a:endParaRPr lang="he-IL" sz="2800" dirty="0"/>
          </a:p>
          <a:p>
            <a:pPr algn="r" rtl="1">
              <a:lnSpc>
                <a:spcPct val="80000"/>
              </a:lnSpc>
            </a:pPr>
            <a:endParaRPr lang="he-IL" sz="2800" dirty="0"/>
          </a:p>
          <a:p>
            <a:pPr algn="r" rtl="1">
              <a:lnSpc>
                <a:spcPct val="80000"/>
              </a:lnSpc>
            </a:pPr>
            <a:r>
              <a:rPr lang="he-IL" sz="2800" dirty="0"/>
              <a:t>כדי לצאת מההסבר על הפקודה יש להקליד </a:t>
            </a:r>
            <a:r>
              <a:rPr lang="en-US" sz="2800" dirty="0"/>
              <a:t>“q”</a:t>
            </a:r>
            <a:r>
              <a:rPr lang="he-IL" sz="2800" dirty="0"/>
              <a:t>.</a:t>
            </a:r>
          </a:p>
          <a:p>
            <a:pPr lvl="2" algn="r" rtl="1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" name="קבוצה 3"/>
          <p:cNvGrpSpPr/>
          <p:nvPr/>
        </p:nvGrpSpPr>
        <p:grpSpPr>
          <a:xfrm>
            <a:off x="6927" y="66820"/>
            <a:ext cx="9144001" cy="6670324"/>
            <a:chOff x="0" y="76200"/>
            <a:chExt cx="9144001" cy="6670324"/>
          </a:xfrm>
        </p:grpSpPr>
        <p:pic>
          <p:nvPicPr>
            <p:cNvPr id="6" name="תמונה 5"/>
            <p:cNvPicPr>
              <a:picLocks noChangeAspect="1"/>
            </p:cNvPicPr>
            <p:nvPr/>
          </p:nvPicPr>
          <p:blipFill rotWithShape="1">
            <a:blip r:embed="rId2"/>
            <a:srcRect l="2059" t="32804" r="8064" b="13601"/>
            <a:stretch/>
          </p:blipFill>
          <p:spPr>
            <a:xfrm>
              <a:off x="0" y="76200"/>
              <a:ext cx="9144000" cy="3065677"/>
            </a:xfrm>
            <a:prstGeom prst="rect">
              <a:avLst/>
            </a:prstGeom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 rotWithShape="1">
            <a:blip r:embed="rId3"/>
            <a:srcRect l="2058" t="24604" r="8114" b="12016"/>
            <a:stretch/>
          </p:blipFill>
          <p:spPr>
            <a:xfrm>
              <a:off x="1" y="3119153"/>
              <a:ext cx="9144000" cy="36273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dirty="0" smtClean="0"/>
              <a:t>ה </a:t>
            </a:r>
            <a:r>
              <a:rPr lang="en-US" sz="2400" dirty="0" smtClean="0"/>
              <a:t>man</a:t>
            </a:r>
            <a:r>
              <a:rPr lang="he-IL" sz="2400" dirty="0" smtClean="0"/>
              <a:t> מחולק לחלקים: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1 – commands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2 – system calls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3 – C library function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4 – special files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5 – file formats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6 – games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7 – miscellaneous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8 – system management</a:t>
            </a:r>
          </a:p>
          <a:p>
            <a:pPr lvl="0">
              <a:lnSpc>
                <a:spcPct val="80000"/>
              </a:lnSpc>
              <a:spcBef>
                <a:spcPts val="697"/>
              </a:spcBef>
            </a:pPr>
            <a:r>
              <a:rPr lang="en-US" dirty="0" smtClean="0"/>
              <a:t>Section 9 – kernel routines</a:t>
            </a:r>
          </a:p>
          <a:p>
            <a:pPr algn="l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800" dirty="0" smtClean="0"/>
              <a:t>פקודות שימושיות:</a:t>
            </a:r>
            <a:endParaRPr lang="en-US" sz="28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cd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err="1" smtClean="0"/>
              <a:t>mkdir</a:t>
            </a:r>
            <a:endParaRPr lang="en-US" sz="25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err="1" smtClean="0"/>
              <a:t>rmdir</a:t>
            </a:r>
            <a:endParaRPr lang="en-US" sz="25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ls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mv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err="1" smtClean="0"/>
              <a:t>cp</a:t>
            </a:r>
            <a:endParaRPr lang="en-US" sz="25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err="1" smtClean="0"/>
              <a:t>chmod</a:t>
            </a:r>
            <a:endParaRPr lang="en-US" sz="25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cat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err="1" smtClean="0"/>
              <a:t>gcc</a:t>
            </a:r>
            <a:endParaRPr lang="en-US" sz="2500" dirty="0" smtClean="0"/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man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kill</a:t>
            </a:r>
          </a:p>
          <a:p>
            <a:pPr lvl="1" algn="r" rtl="1">
              <a:lnSpc>
                <a:spcPct val="80000"/>
              </a:lnSpc>
            </a:pPr>
            <a:r>
              <a:rPr lang="en-US" sz="2500" dirty="0" smtClean="0"/>
              <a:t>And many more</a:t>
            </a:r>
          </a:p>
          <a:p>
            <a:pPr lvl="1" algn="r" rtl="1">
              <a:lnSpc>
                <a:spcPct val="80000"/>
              </a:lnSpc>
            </a:pPr>
            <a:endParaRPr lang="en-US" sz="2400" dirty="0" smtClean="0"/>
          </a:p>
          <a:p>
            <a:pPr lvl="1" algn="r" rtl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2514028" y="3092936"/>
            <a:ext cx="2894463" cy="1068653"/>
          </a:xfrm>
          <a:prstGeom prst="wedgeRectCallout">
            <a:avLst>
              <a:gd name="adj1" fmla="val 123445"/>
              <a:gd name="adj2" fmla="val -532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923159" y="4484894"/>
            <a:ext cx="1903863" cy="1089546"/>
          </a:xfrm>
          <a:prstGeom prst="wedgeRectCallout">
            <a:avLst>
              <a:gd name="adj1" fmla="val 124260"/>
              <a:gd name="adj2" fmla="val -3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028379" y="1452463"/>
            <a:ext cx="1865763" cy="990600"/>
          </a:xfrm>
          <a:prstGeom prst="wedgeRectCallout">
            <a:avLst>
              <a:gd name="adj1" fmla="val 185933"/>
              <a:gd name="adj2" fmla="val 3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4648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מאפשר לנו לקמפל תוכניות בשפת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7488" y="15785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מאפשר לנו</a:t>
            </a:r>
            <a:r>
              <a:rPr lang="en-US" dirty="0" smtClean="0"/>
              <a:t> </a:t>
            </a:r>
            <a:r>
              <a:rPr lang="he-IL" dirty="0" smtClean="0"/>
              <a:t> להחליף תיקייה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7828" y="3160704"/>
            <a:ext cx="2970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מראה לנו את רשימת התקיות והקבצים הקיימים בתקייה שבה אנחנו נמצאים כעת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לינוקס -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מאפיין משתמש?</a:t>
            </a:r>
          </a:p>
          <a:p>
            <a:pPr lvl="1" algn="r" rtl="1"/>
            <a:r>
              <a:rPr lang="en-US" dirty="0" err="1" smtClean="0"/>
              <a:t>userID</a:t>
            </a:r>
            <a:r>
              <a:rPr lang="he-IL" dirty="0" smtClean="0"/>
              <a:t> – מספר ייחודי.</a:t>
            </a:r>
          </a:p>
          <a:p>
            <a:pPr algn="r" rtl="1"/>
            <a:r>
              <a:rPr lang="he-IL" dirty="0" smtClean="0"/>
              <a:t>מי המשתמשים שמחוברים כרגע?</a:t>
            </a:r>
          </a:p>
          <a:p>
            <a:pPr lvl="1" algn="r" rtl="1"/>
            <a:r>
              <a:rPr lang="en-US" dirty="0" smtClean="0"/>
              <a:t>who</a:t>
            </a:r>
          </a:p>
          <a:p>
            <a:pPr lvl="1" algn="r" rtl="1"/>
            <a:r>
              <a:rPr lang="he-IL" dirty="0" smtClean="0"/>
              <a:t>שם משתמש</a:t>
            </a:r>
          </a:p>
          <a:p>
            <a:pPr lvl="1" algn="r" rtl="1"/>
            <a:r>
              <a:rPr lang="he-IL" dirty="0" smtClean="0"/>
              <a:t>הטרמינל שמשתמש</a:t>
            </a:r>
          </a:p>
          <a:p>
            <a:pPr lvl="1" algn="r" rtl="1"/>
            <a:r>
              <a:rPr lang="he-IL" dirty="0" smtClean="0"/>
              <a:t>תאריך התחברות</a:t>
            </a:r>
          </a:p>
          <a:p>
            <a:pPr lvl="1" algn="r" rtl="1"/>
            <a:r>
              <a:rPr lang="he-IL" dirty="0" smtClean="0"/>
              <a:t>מאיפה מחובר</a:t>
            </a:r>
          </a:p>
        </p:txBody>
      </p:sp>
      <p:pic>
        <p:nvPicPr>
          <p:cNvPr id="1026" name="Picture 2" descr="C:\Users\avshalom\Documents\PrintScreen Files\ScreenShot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11489"/>
            <a:ext cx="4572000" cy="3146461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לינוקס -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3025"/>
            <a:ext cx="8534400" cy="5137150"/>
          </a:xfrm>
        </p:spPr>
        <p:txBody>
          <a:bodyPr/>
          <a:lstStyle/>
          <a:p>
            <a:pPr algn="r" rtl="1"/>
            <a:r>
              <a:rPr lang="he-IL" sz="2800" dirty="0" smtClean="0"/>
              <a:t>הקובץ </a:t>
            </a:r>
            <a:r>
              <a:rPr lang="en-US" sz="2800" dirty="0" smtClean="0"/>
              <a:t>/etc/</a:t>
            </a:r>
            <a:r>
              <a:rPr lang="en-US" sz="2800" dirty="0" err="1" smtClean="0"/>
              <a:t>passwd</a:t>
            </a:r>
            <a:r>
              <a:rPr lang="he-IL" sz="2800" dirty="0" smtClean="0"/>
              <a:t> מכיל רשימה של כל המשתמשים במערכת. לכל משתמש נשמרת הרשומה: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err="1" smtClean="0"/>
              <a:t>Login_name</a:t>
            </a:r>
            <a:r>
              <a:rPr lang="en-US" sz="2400" dirty="0" smtClean="0"/>
              <a:t> (</a:t>
            </a:r>
            <a:r>
              <a:rPr lang="en-US" sz="2000" dirty="0" smtClean="0"/>
              <a:t>1 to 32 characters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Password (</a:t>
            </a:r>
            <a:r>
              <a:rPr lang="en-US" sz="2000" dirty="0" smtClean="0"/>
              <a:t>x  - encrypted password</a:t>
            </a:r>
            <a:r>
              <a:rPr lang="en-US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User ID (</a:t>
            </a:r>
            <a:r>
              <a:rPr lang="en-US" sz="2000" dirty="0" smtClean="0"/>
              <a:t>UID 0 (zero) is reserved for root and UIDs 1-99 are reserved for other predefined accounts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Group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User ID info ( </a:t>
            </a:r>
            <a:r>
              <a:rPr lang="en-US" sz="2000" dirty="0" smtClean="0"/>
              <a:t>extra information about the users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 smtClean="0"/>
              <a:t>Home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Shell (</a:t>
            </a:r>
            <a:r>
              <a:rPr lang="en-US" sz="2000" dirty="0" smtClean="0"/>
              <a:t>The absolute path of a command or shell</a:t>
            </a:r>
            <a:r>
              <a:rPr lang="en-US" sz="2400" dirty="0" smtClean="0"/>
              <a:t>)</a:t>
            </a:r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 algn="l">
              <a:buFont typeface="+mj-lt"/>
              <a:buAutoNum type="arabicPeriod"/>
            </a:pPr>
            <a:endParaRPr lang="en-US" sz="2400" dirty="0" smtClean="0"/>
          </a:p>
          <a:p>
            <a:pPr lvl="1" algn="r" rtl="1"/>
            <a:endParaRPr lang="en-US" sz="2400" dirty="0" smtClean="0"/>
          </a:p>
          <a:p>
            <a:pPr lvl="1" algn="r" rtl="1"/>
            <a:endParaRPr lang="en-US" sz="2400" dirty="0"/>
          </a:p>
        </p:txBody>
      </p:sp>
      <p:pic>
        <p:nvPicPr>
          <p:cNvPr id="16386" name="Picture 2" descr="http://files.cyberciti.biz/ssb.images/uploaded_images/passwd-file-7915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867400"/>
            <a:ext cx="5410200" cy="838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118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אדמיניסטרציה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1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מערכת הפעלה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127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פקודות בלינוקס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6124" name="Group 108"/>
          <p:cNvGrpSpPr>
            <a:grpSpLocks/>
          </p:cNvGrpSpPr>
          <p:nvPr/>
        </p:nvGrpSpPr>
        <p:grpSpPr bwMode="auto">
          <a:xfrm>
            <a:off x="2012950" y="4775200"/>
            <a:ext cx="5410200" cy="665163"/>
            <a:chOff x="1268" y="3008"/>
            <a:chExt cx="3408" cy="419"/>
          </a:xfrm>
        </p:grpSpPr>
        <p:sp>
          <p:nvSpPr>
            <p:cNvPr id="86108" name="Line 92"/>
            <p:cNvSpPr>
              <a:spLocks noChangeShapeType="1"/>
            </p:cNvSpPr>
            <p:nvPr/>
          </p:nvSpPr>
          <p:spPr bwMode="auto">
            <a:xfrm>
              <a:off x="1652" y="3394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9" name="Text Box 93"/>
            <p:cNvSpPr txBox="1">
              <a:spLocks noChangeArrowheads="1"/>
            </p:cNvSpPr>
            <p:nvPr/>
          </p:nvSpPr>
          <p:spPr bwMode="auto">
            <a:xfrm>
              <a:off x="2276" y="3058"/>
              <a:ext cx="200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he-IL" sz="2400" dirty="0" smtClean="0">
                  <a:solidFill>
                    <a:srgbClr val="000000"/>
                  </a:solidFill>
                </a:rPr>
                <a:t>הרשאות וקבוצות בלינוקס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10" name="Text Box 9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268" y="3008"/>
              <a:ext cx="480" cy="419"/>
              <a:chOff x="3174" y="2656"/>
              <a:chExt cx="1549" cy="1351"/>
            </a:xfrm>
          </p:grpSpPr>
          <p:sp>
            <p:nvSpPr>
              <p:cNvPr id="86117" name="AutoShape 101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8" name="AutoShape 102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9" name="AutoShape 103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20" name="Text Box 104"/>
            <p:cNvSpPr txBox="1">
              <a:spLocks noChangeArrowheads="1"/>
            </p:cNvSpPr>
            <p:nvPr/>
          </p:nvSpPr>
          <p:spPr bwMode="gray">
            <a:xfrm>
              <a:off x="1392" y="3072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 קבוצות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הקובץ </a:t>
            </a:r>
            <a:r>
              <a:rPr lang="en-US" dirty="0" smtClean="0"/>
              <a:t>/etc/group</a:t>
            </a:r>
            <a:r>
              <a:rPr lang="he-IL" dirty="0" smtClean="0"/>
              <a:t> מכיל רשימה של כל הקבוצות במערכת. לכל קבוצה נשמרת הרשומה:</a:t>
            </a:r>
          </a:p>
          <a:p>
            <a:pPr lvl="1" algn="r" rtl="1"/>
            <a:r>
              <a:rPr lang="en-US" dirty="0" smtClean="0"/>
              <a:t>Group Name</a:t>
            </a:r>
          </a:p>
          <a:p>
            <a:pPr lvl="1" algn="r" rtl="1"/>
            <a:r>
              <a:rPr lang="en-US" dirty="0" smtClean="0"/>
              <a:t>Password</a:t>
            </a:r>
          </a:p>
          <a:p>
            <a:pPr lvl="1" algn="r" rtl="1"/>
            <a:r>
              <a:rPr lang="en-US" dirty="0" smtClean="0"/>
              <a:t>Group ID</a:t>
            </a:r>
          </a:p>
          <a:p>
            <a:pPr lvl="1" algn="r" rtl="1"/>
            <a:r>
              <a:rPr lang="en-US" dirty="0" smtClean="0"/>
              <a:t>Users List</a:t>
            </a:r>
          </a:p>
          <a:p>
            <a:pPr lvl="1" algn="l">
              <a:buNone/>
            </a:pPr>
            <a:r>
              <a:rPr lang="en-US" dirty="0" smtClean="0"/>
              <a:t>root::0:root</a:t>
            </a:r>
          </a:p>
          <a:p>
            <a:pPr lvl="1" algn="l">
              <a:buNone/>
            </a:pPr>
            <a:r>
              <a:rPr lang="en-US" dirty="0" err="1" smtClean="0"/>
              <a:t>adm</a:t>
            </a:r>
            <a:r>
              <a:rPr lang="en-US" dirty="0" smtClean="0"/>
              <a:t>::2:root,admin</a:t>
            </a:r>
          </a:p>
          <a:p>
            <a:pPr lvl="1" algn="l">
              <a:buNone/>
            </a:pPr>
            <a:r>
              <a:rPr lang="en-US" dirty="0" smtClean="0"/>
              <a:t>users::3:avshalom,chen,david</a:t>
            </a:r>
          </a:p>
          <a:p>
            <a:pPr lvl="1" algn="l">
              <a:buNone/>
            </a:pPr>
            <a:r>
              <a:rPr lang="en-US" dirty="0" smtClean="0"/>
              <a:t>courses::4:89-110,89-120</a:t>
            </a:r>
          </a:p>
          <a:p>
            <a:pPr lvl="1" algn="l">
              <a:buNone/>
            </a:pPr>
            <a:r>
              <a:rPr lang="en-US" dirty="0" err="1" smtClean="0"/>
              <a:t>cssegel</a:t>
            </a:r>
            <a:r>
              <a:rPr lang="en-US" dirty="0" smtClean="0"/>
              <a:t>::5:sarne,rochlin</a:t>
            </a:r>
          </a:p>
          <a:p>
            <a:pPr lvl="1" algn="l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 קבוצות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כל משתמש יכול להיות שייך למספר קבוצות (יש לו קבוצת ברירת מחדל אליה הוא שייך).</a:t>
            </a:r>
          </a:p>
          <a:p>
            <a:pPr algn="r" rtl="1"/>
            <a:r>
              <a:rPr lang="he-IL" dirty="0" smtClean="0"/>
              <a:t>כדי לבדוק לאילו קבוצות משתמש מסויים שייך:</a:t>
            </a:r>
          </a:p>
          <a:p>
            <a:pPr algn="l"/>
            <a:r>
              <a:rPr lang="en-US" dirty="0" smtClean="0"/>
              <a:t>groups &lt;</a:t>
            </a:r>
            <a:r>
              <a:rPr lang="en-US" dirty="0" err="1" smtClean="0"/>
              <a:t>userName</a:t>
            </a:r>
            <a:r>
              <a:rPr lang="en-US" dirty="0" smtClean="0"/>
              <a:t>&gt;</a:t>
            </a:r>
          </a:p>
          <a:p>
            <a:pPr algn="r" rtl="1"/>
            <a:r>
              <a:rPr lang="he-IL" dirty="0" smtClean="0"/>
              <a:t>משתמש יכול להחליף את קבוצת ברירת המחדל שלו על ידי שימוש בפקודה:</a:t>
            </a:r>
          </a:p>
          <a:p>
            <a:pPr algn="l"/>
            <a:r>
              <a:rPr lang="en-US" dirty="0" err="1" smtClean="0"/>
              <a:t>newgrp</a:t>
            </a:r>
            <a:r>
              <a:rPr lang="en-US" dirty="0" smtClean="0"/>
              <a:t> &lt;</a:t>
            </a:r>
            <a:r>
              <a:rPr lang="en-US" dirty="0" err="1" smtClean="0"/>
              <a:t>groupName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 הרשאות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יש 3 הרשאות:</a:t>
            </a:r>
          </a:p>
          <a:p>
            <a:pPr lvl="1" algn="r" rtl="1"/>
            <a:r>
              <a:rPr lang="en-US" b="1" dirty="0" smtClean="0"/>
              <a:t>r</a:t>
            </a:r>
            <a:r>
              <a:rPr lang="en-US" dirty="0" smtClean="0"/>
              <a:t>ead</a:t>
            </a:r>
            <a:endParaRPr lang="he-IL" dirty="0" smtClean="0"/>
          </a:p>
          <a:p>
            <a:pPr lvl="1" algn="r" rtl="1"/>
            <a:r>
              <a:rPr lang="en-US" b="1" dirty="0" smtClean="0"/>
              <a:t>w</a:t>
            </a:r>
            <a:r>
              <a:rPr lang="en-US" dirty="0" smtClean="0"/>
              <a:t>rite</a:t>
            </a:r>
          </a:p>
          <a:p>
            <a:pPr lvl="1" algn="r" rtl="1"/>
            <a:r>
              <a:rPr lang="en-US" dirty="0" smtClean="0"/>
              <a:t>e</a:t>
            </a:r>
            <a:r>
              <a:rPr lang="en-US" b="1" dirty="0" smtClean="0"/>
              <a:t>x</a:t>
            </a:r>
            <a:r>
              <a:rPr lang="en-US" dirty="0" smtClean="0"/>
              <a:t>ecute</a:t>
            </a:r>
          </a:p>
          <a:p>
            <a:pPr algn="r" rtl="1"/>
            <a:r>
              <a:rPr lang="he-IL" dirty="0" smtClean="0"/>
              <a:t>ההרשאות מסומנות ע"י מספר: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execute=1</a:t>
            </a:r>
            <a:r>
              <a:rPr lang="he-IL" dirty="0" smtClean="0"/>
              <a:t> </a:t>
            </a:r>
            <a:r>
              <a:rPr lang="en-US" dirty="0" smtClean="0"/>
              <a:t>read=4, write=2</a:t>
            </a:r>
            <a:br>
              <a:rPr lang="en-US" dirty="0" smtClean="0"/>
            </a:br>
            <a:endParaRPr lang="he-IL" dirty="0" smtClean="0"/>
          </a:p>
          <a:p>
            <a:pPr algn="r" rtl="1"/>
            <a:r>
              <a:rPr lang="he-IL" dirty="0" smtClean="0"/>
              <a:t>אז מה פירוש ההרשאה 7?</a:t>
            </a:r>
          </a:p>
          <a:p>
            <a:pPr lvl="1" algn="r" rtl="1"/>
            <a:r>
              <a:rPr lang="en-US" dirty="0" smtClean="0"/>
              <a:t>4+2+1=7</a:t>
            </a:r>
            <a:r>
              <a:rPr lang="he-IL" dirty="0" smtClean="0"/>
              <a:t>, כלומר הרשאות כתיבה,קריאה וביצוע.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1371600"/>
          <a:ext cx="5105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http://1-ps.googleusercontent.com/h/www.macinstruct.com/images/permissions/xpermissions1.png.pagespeed.ic.LFq9nTv-S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124200"/>
            <a:ext cx="2438400" cy="230619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– היררכית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בלינוקס יש 3 קבוצות משתמשים:</a:t>
            </a:r>
          </a:p>
          <a:p>
            <a:pPr lvl="1" algn="r" rtl="1"/>
            <a:r>
              <a:rPr lang="en-US" b="1" dirty="0" smtClean="0"/>
              <a:t>u</a:t>
            </a:r>
            <a:r>
              <a:rPr lang="en-US" dirty="0" smtClean="0"/>
              <a:t>ser</a:t>
            </a:r>
            <a:r>
              <a:rPr lang="he-IL" dirty="0" smtClean="0"/>
              <a:t> – בעל קובץ</a:t>
            </a:r>
            <a:endParaRPr lang="en-US" dirty="0" smtClean="0"/>
          </a:p>
          <a:p>
            <a:pPr lvl="1" algn="r" rtl="1"/>
            <a:r>
              <a:rPr lang="en-US" b="1" dirty="0" smtClean="0"/>
              <a:t>g</a:t>
            </a:r>
            <a:r>
              <a:rPr lang="en-US" dirty="0" smtClean="0"/>
              <a:t>roup</a:t>
            </a:r>
            <a:r>
              <a:rPr lang="he-IL" dirty="0" smtClean="0"/>
              <a:t> – כל מי שנמצא בקבוצה של בעל הקובץ</a:t>
            </a:r>
            <a:endParaRPr lang="en-US" dirty="0" smtClean="0"/>
          </a:p>
          <a:p>
            <a:pPr lvl="1" algn="r" rtl="1"/>
            <a:r>
              <a:rPr lang="en-US" b="1" dirty="0" smtClean="0"/>
              <a:t>o</a:t>
            </a:r>
            <a:r>
              <a:rPr lang="en-US" dirty="0" smtClean="0"/>
              <a:t>ther</a:t>
            </a:r>
            <a:r>
              <a:rPr lang="he-IL" dirty="0" smtClean="0"/>
              <a:t> – כל היתר</a:t>
            </a:r>
          </a:p>
        </p:txBody>
      </p:sp>
      <p:pic>
        <p:nvPicPr>
          <p:cNvPr id="12290" name="Picture 2" descr="http://www.cellbiol.com/bioinformatics_web_development/lib/exe/fetch.php/chapter_2_-_the_linux_operating_system/understanding_linux_files_permissions_6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63725"/>
            <a:ext cx="6172200" cy="329427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– היררכית משתמשים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343025"/>
            <a:ext cx="5181600" cy="5137150"/>
          </a:xfrm>
        </p:spPr>
        <p:txBody>
          <a:bodyPr/>
          <a:lstStyle/>
          <a:p>
            <a:pPr algn="r" rtl="1"/>
            <a:r>
              <a:rPr lang="he-IL" dirty="0" smtClean="0"/>
              <a:t>שינוי הרשאות של קובץ לכל קבוצת משתמשים נעשה ע"י הפקודה </a:t>
            </a:r>
            <a:r>
              <a:rPr lang="en-US" dirty="0" err="1" smtClean="0"/>
              <a:t>chmod</a:t>
            </a:r>
            <a:r>
              <a:rPr lang="he-IL" dirty="0" smtClean="0"/>
              <a:t> :</a:t>
            </a:r>
          </a:p>
          <a:p>
            <a:pPr lvl="1"/>
            <a:r>
              <a:rPr lang="en-US" sz="2400" dirty="0" err="1" smtClean="0"/>
              <a:t>chmod</a:t>
            </a:r>
            <a:r>
              <a:rPr lang="en-US" sz="2400" dirty="0" smtClean="0"/>
              <a:t> &lt;number&gt; </a:t>
            </a:r>
            <a:r>
              <a:rPr lang="en-US" sz="2400" dirty="0" err="1" smtClean="0"/>
              <a:t>fileName</a:t>
            </a:r>
            <a:endParaRPr lang="he-IL" sz="2400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91953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29688" r="20115" b="68214"/>
          <a:stretch/>
        </p:blipFill>
        <p:spPr bwMode="auto">
          <a:xfrm>
            <a:off x="15849" y="3810000"/>
            <a:ext cx="9136289" cy="3078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78825" r="20040" b="19146"/>
          <a:stretch/>
        </p:blipFill>
        <p:spPr bwMode="auto">
          <a:xfrm>
            <a:off x="30634" y="6223386"/>
            <a:ext cx="9221337" cy="3002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 rot="19653960">
            <a:off x="2931630" y="3342567"/>
            <a:ext cx="346403" cy="381000"/>
          </a:xfrm>
          <a:prstGeom prst="downArrow">
            <a:avLst>
              <a:gd name="adj1" fmla="val 26602"/>
              <a:gd name="adj2" fmla="val 4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9653960">
            <a:off x="2954342" y="5866730"/>
            <a:ext cx="346403" cy="381000"/>
          </a:xfrm>
          <a:prstGeom prst="downArrow">
            <a:avLst>
              <a:gd name="adj1" fmla="val 26602"/>
              <a:gd name="adj2" fmla="val 4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76200" y="3708103"/>
            <a:ext cx="1828800" cy="55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6146503"/>
            <a:ext cx="1828800" cy="55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לינוקס - </a:t>
            </a:r>
            <a:r>
              <a:rPr lang="en-US" dirty="0" err="1" smtClean="0"/>
              <a:t>umask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תוספת אבטחה בעת יצירת קובץ.</a:t>
            </a:r>
          </a:p>
          <a:p>
            <a:pPr algn="r" rtl="1"/>
            <a:r>
              <a:rPr lang="he-IL" dirty="0" smtClean="0"/>
              <a:t>מגביל את היכולת של תכנית שרצה תחת היוזר שלנו ליצר קבצים עם הרשאות מסויימות.</a:t>
            </a:r>
            <a:endParaRPr lang="en-US" dirty="0" smtClean="0"/>
          </a:p>
          <a:p>
            <a:pPr algn="r" rtl="1"/>
            <a:r>
              <a:rPr lang="he-IL" dirty="0" smtClean="0"/>
              <a:t>הפקודה </a:t>
            </a:r>
            <a:r>
              <a:rPr lang="en-US" dirty="0" err="1" smtClean="0"/>
              <a:t>umask</a:t>
            </a:r>
            <a:r>
              <a:rPr lang="he-IL" dirty="0" smtClean="0"/>
              <a:t> מחזירה מספר שמסמל את ה </a:t>
            </a:r>
            <a:r>
              <a:rPr lang="en-US" dirty="0" smtClean="0"/>
              <a:t>mask</a:t>
            </a:r>
            <a:r>
              <a:rPr lang="he-IL" dirty="0" smtClean="0"/>
              <a:t> של המשתמש.</a:t>
            </a:r>
          </a:p>
          <a:p>
            <a:pPr algn="r" rtl="1"/>
            <a:r>
              <a:rPr lang="he-IL" dirty="0" smtClean="0"/>
              <a:t>כאשר מייצרים קובץ ההרשאות שלו נקבעים לפי הנוסחה הבאה:</a:t>
            </a:r>
          </a:p>
          <a:p>
            <a:pPr lvl="1" algn="r" rtl="1"/>
            <a:r>
              <a:rPr lang="en-US" dirty="0" smtClean="0"/>
              <a:t>~</a:t>
            </a:r>
            <a:r>
              <a:rPr lang="en-US" dirty="0" err="1" smtClean="0"/>
              <a:t>umask</a:t>
            </a:r>
            <a:r>
              <a:rPr lang="en-US" dirty="0" smtClean="0"/>
              <a:t> &amp; mode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3" descr="C:\Users\Shani\Downloads\Screenshot from 2016-02-23 11_56_1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" t="8536" r="62313" b="81902"/>
          <a:stretch/>
        </p:blipFill>
        <p:spPr bwMode="auto">
          <a:xfrm>
            <a:off x="533400" y="5082654"/>
            <a:ext cx="4428661" cy="10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umask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the touch command would generate file with permission </a:t>
            </a:r>
            <a:r>
              <a:rPr lang="en-US" dirty="0" err="1" smtClean="0"/>
              <a:t>rw-rw-rw</a:t>
            </a:r>
            <a:r>
              <a:rPr lang="en-US" dirty="0" smtClean="0"/>
              <a:t>-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8674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0" y="1447800"/>
            <a:ext cx="118110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 = 000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 = 0</a:t>
            </a:r>
            <a:r>
              <a:rPr lang="he-IL" smtClean="0">
                <a:solidFill>
                  <a:schemeClr val="tx2"/>
                </a:solidFill>
              </a:rPr>
              <a:t>0</a:t>
            </a:r>
            <a:r>
              <a:rPr lang="en-US" smtClean="0">
                <a:solidFill>
                  <a:schemeClr val="tx2"/>
                </a:solidFill>
              </a:rPr>
              <a:t>1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2 = 010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3 = 011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4 = 100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5 = 101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6 = 110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7 = 111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כידוע הקובץ </a:t>
            </a:r>
            <a:r>
              <a:rPr lang="en-US" dirty="0" smtClean="0"/>
              <a:t>/etc/</a:t>
            </a:r>
            <a:r>
              <a:rPr lang="en-US" dirty="0" err="1" smtClean="0"/>
              <a:t>passwd</a:t>
            </a:r>
            <a:r>
              <a:rPr lang="he-IL" dirty="0" smtClean="0"/>
              <a:t> מכיל את הסיסמאות של כל המשתמשים (מוצפנות).</a:t>
            </a:r>
          </a:p>
          <a:p>
            <a:pPr algn="r" rtl="1"/>
            <a:r>
              <a:rPr lang="he-IL" dirty="0" smtClean="0"/>
              <a:t>את הקובץ יצר </a:t>
            </a:r>
            <a:r>
              <a:rPr lang="en-US" dirty="0" smtClean="0"/>
              <a:t>root</a:t>
            </a:r>
            <a:r>
              <a:rPr lang="he-IL" dirty="0" smtClean="0"/>
              <a:t>, והקובץ ניתן לקריאה ע"י משתמש לא </a:t>
            </a:r>
            <a:r>
              <a:rPr lang="en-US" dirty="0" smtClean="0"/>
              <a:t>root</a:t>
            </a:r>
            <a:r>
              <a:rPr lang="he-IL" dirty="0" smtClean="0"/>
              <a:t>, אז איך אפשר לשנות סיסמא?</a:t>
            </a:r>
          </a:p>
          <a:p>
            <a:pPr algn="l">
              <a:buNone/>
            </a:pPr>
            <a:endParaRPr lang="he-IL" sz="2400" dirty="0" smtClean="0"/>
          </a:p>
          <a:p>
            <a:pPr algn="l">
              <a:buNone/>
            </a:pPr>
            <a:r>
              <a:rPr lang="en-US" sz="2400" dirty="0" smtClean="0"/>
              <a:t>ls –l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algn="l">
              <a:buNone/>
            </a:pPr>
            <a:r>
              <a:rPr lang="en-US" sz="2400" dirty="0" smtClean="0"/>
              <a:t>	-</a:t>
            </a:r>
            <a:r>
              <a:rPr lang="en-US" sz="2400" dirty="0" err="1" smtClean="0"/>
              <a:t>rw</a:t>
            </a:r>
            <a:r>
              <a:rPr lang="en-US" sz="2400" dirty="0" smtClean="0"/>
              <a:t>-r--r– 1 root </a:t>
            </a:r>
            <a:r>
              <a:rPr lang="en-US" sz="2400" dirty="0" err="1" smtClean="0"/>
              <a:t>root</a:t>
            </a:r>
            <a:r>
              <a:rPr lang="en-US" sz="2400" dirty="0" smtClean="0"/>
              <a:t> 775 Jun 12 12:45 </a:t>
            </a:r>
            <a:endParaRPr lang="he-IL" sz="2400" dirty="0" smtClean="0"/>
          </a:p>
          <a:p>
            <a:pPr algn="r" rtl="1">
              <a:buNone/>
            </a:pPr>
            <a:r>
              <a:rPr lang="he-IL" sz="2400" dirty="0" smtClean="0"/>
              <a:t> נסתכל על ההרשאות של קובץ הריצה </a:t>
            </a:r>
            <a:r>
              <a:rPr lang="en-US" sz="2400" dirty="0" err="1" smtClean="0"/>
              <a:t>passwd</a:t>
            </a:r>
            <a:r>
              <a:rPr lang="he-IL" sz="2400" dirty="0" smtClean="0"/>
              <a:t>:</a:t>
            </a:r>
          </a:p>
          <a:p>
            <a:pPr algn="l">
              <a:buNone/>
            </a:pPr>
            <a:r>
              <a:rPr lang="en-US" sz="2400" dirty="0" smtClean="0"/>
              <a:t>ls –l /</a:t>
            </a:r>
            <a:r>
              <a:rPr lang="en-US" sz="2400" dirty="0" err="1" smtClean="0"/>
              <a:t>usr</a:t>
            </a:r>
            <a:r>
              <a:rPr lang="en-US" sz="2400" dirty="0" smtClean="0"/>
              <a:t>/bin/</a:t>
            </a:r>
            <a:r>
              <a:rPr lang="en-US" sz="2400" dirty="0" err="1" smtClean="0"/>
              <a:t>passwd</a:t>
            </a:r>
            <a:endParaRPr lang="en-US" sz="2400" dirty="0" smtClean="0"/>
          </a:p>
          <a:p>
            <a:pPr algn="l">
              <a:buNone/>
            </a:pPr>
            <a:r>
              <a:rPr lang="en-US" sz="2400" dirty="0" smtClean="0"/>
              <a:t>	-</a:t>
            </a:r>
            <a:r>
              <a:rPr lang="en-US" sz="2400" dirty="0" err="1" smtClean="0"/>
              <a:t>rws</a:t>
            </a:r>
            <a:r>
              <a:rPr lang="en-US" sz="2400" dirty="0" smtClean="0"/>
              <a:t>--x--x 1 root bin 3964 Jan 3 10:34</a:t>
            </a:r>
          </a:p>
          <a:p>
            <a:pPr algn="r" rtl="1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האות </a:t>
            </a:r>
            <a:r>
              <a:rPr lang="en-US" dirty="0" smtClean="0"/>
              <a:t>S</a:t>
            </a:r>
            <a:r>
              <a:rPr lang="he-IL" dirty="0" smtClean="0"/>
              <a:t> עושה בהרשאות ריצה של יוצר הקובץ (</a:t>
            </a:r>
            <a:r>
              <a:rPr lang="en-US" dirty="0" err="1" smtClean="0"/>
              <a:t>rws</a:t>
            </a:r>
            <a:r>
              <a:rPr lang="he-IL" dirty="0" smtClean="0"/>
              <a:t>)?</a:t>
            </a:r>
          </a:p>
          <a:p>
            <a:pPr algn="r" rtl="1"/>
            <a:r>
              <a:rPr lang="he-IL" dirty="0" smtClean="0"/>
              <a:t>כל מי שיש לו הרשאת הרצה של הקובץ (במקרה הזה כולם) יריץ את התוכנה לא עם ההרשאה שלו אלא עם הרשאת יוצר התוכנה (</a:t>
            </a:r>
            <a:r>
              <a:rPr lang="en-US" dirty="0" smtClean="0"/>
              <a:t>root</a:t>
            </a:r>
            <a:r>
              <a:rPr lang="he-IL" dirty="0" smtClean="0"/>
              <a:t> במקרה הזה)</a:t>
            </a:r>
          </a:p>
          <a:p>
            <a:pPr algn="r" rtl="1"/>
            <a:r>
              <a:rPr lang="he-IL" dirty="0" smtClean="0"/>
              <a:t>הדרך לקבע את ההרשאה הזו היא ע"י פקודת </a:t>
            </a:r>
            <a:r>
              <a:rPr lang="en-US" dirty="0" err="1" smtClean="0"/>
              <a:t>chmod</a:t>
            </a:r>
            <a:r>
              <a:rPr lang="he-IL" dirty="0" smtClean="0"/>
              <a:t> בתוספת מספר לפני מחרוזת ההרשאה הסטנדרטית.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לינוקס -אבטחה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4- יקבע את ה "</a:t>
            </a:r>
            <a:r>
              <a:rPr lang="en-US" dirty="0" smtClean="0"/>
              <a:t>S</a:t>
            </a:r>
            <a:r>
              <a:rPr lang="he-IL" dirty="0" smtClean="0"/>
              <a:t>" של ה </a:t>
            </a:r>
            <a:r>
              <a:rPr lang="en-US" dirty="0" err="1" smtClean="0"/>
              <a:t>uid</a:t>
            </a:r>
            <a:endParaRPr lang="he-IL" dirty="0" smtClean="0"/>
          </a:p>
          <a:p>
            <a:pPr algn="r" rtl="1"/>
            <a:r>
              <a:rPr lang="he-IL" dirty="0" smtClean="0"/>
              <a:t>2- יקבע את ה "</a:t>
            </a:r>
            <a:r>
              <a:rPr lang="en-US" dirty="0" smtClean="0"/>
              <a:t>S</a:t>
            </a:r>
            <a:r>
              <a:rPr lang="he-IL" dirty="0" smtClean="0"/>
              <a:t>" של ה </a:t>
            </a:r>
            <a:r>
              <a:rPr lang="en-US" dirty="0" err="1" smtClean="0"/>
              <a:t>gid</a:t>
            </a:r>
            <a:endParaRPr lang="he-IL" dirty="0" smtClean="0"/>
          </a:p>
          <a:p>
            <a:pPr algn="r" rtl="1"/>
            <a:r>
              <a:rPr lang="he-IL" dirty="0" smtClean="0"/>
              <a:t>6- יקבע את ה "</a:t>
            </a:r>
            <a:r>
              <a:rPr lang="en-US" dirty="0" smtClean="0"/>
              <a:t>S</a:t>
            </a:r>
            <a:r>
              <a:rPr lang="he-IL" dirty="0" smtClean="0"/>
              <a:t>" של ה </a:t>
            </a:r>
            <a:r>
              <a:rPr lang="en-US" dirty="0" err="1" smtClean="0"/>
              <a:t>uid</a:t>
            </a:r>
            <a:r>
              <a:rPr lang="he-IL" dirty="0" smtClean="0"/>
              <a:t> ושל ה </a:t>
            </a:r>
            <a:r>
              <a:rPr lang="en-US" dirty="0" err="1" smtClean="0"/>
              <a:t>gid</a:t>
            </a:r>
            <a:endParaRPr lang="en-US" dirty="0"/>
          </a:p>
        </p:txBody>
      </p:sp>
      <p:pic>
        <p:nvPicPr>
          <p:cNvPr id="1026" name="Picture 2" descr="C:\Users\avshalom\Documents\PrintScreen Files\ScreenShot0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19964"/>
            <a:ext cx="7086600" cy="307606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2333" y="3810000"/>
            <a:ext cx="77166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648200"/>
            <a:ext cx="77166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548640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אדמיניסטרציה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http://www.lemida.biu.ac.il</a:t>
            </a:r>
          </a:p>
          <a:p>
            <a:pPr algn="r" rtl="1"/>
            <a:r>
              <a:rPr lang="he-IL" dirty="0" smtClean="0"/>
              <a:t>תרגילים</a:t>
            </a:r>
          </a:p>
          <a:p>
            <a:pPr lvl="1" algn="r" rtl="1"/>
            <a:r>
              <a:rPr lang="en-US" dirty="0" smtClean="0"/>
              <a:t>4</a:t>
            </a:r>
            <a:r>
              <a:rPr lang="he-IL" dirty="0" smtClean="0"/>
              <a:t> תרגילי תכנות (25% מציון הקורס)</a:t>
            </a:r>
            <a:endParaRPr lang="en-US" dirty="0" smtClean="0"/>
          </a:p>
          <a:p>
            <a:pPr lvl="1" algn="r" rtl="1"/>
            <a:r>
              <a:rPr lang="he-IL" dirty="0" smtClean="0"/>
              <a:t>חובה לבדוק שהתרגילים רצים על השרת של המחלקה.</a:t>
            </a:r>
          </a:p>
          <a:p>
            <a:pPr lvl="1" algn="r" rtl="1"/>
            <a:r>
              <a:rPr lang="he-IL" dirty="0" smtClean="0"/>
              <a:t>העתקות? לא בקורס הזה, הכלל פשוט: אין להסתכל בקוד של חבר.</a:t>
            </a:r>
          </a:p>
          <a:p>
            <a:pPr lvl="1" algn="r" rtl="1"/>
            <a:r>
              <a:rPr lang="he-IL" dirty="0" smtClean="0"/>
              <a:t>שליחת תרגילים דרך </a:t>
            </a:r>
            <a:r>
              <a:rPr lang="en-US" dirty="0" smtClean="0"/>
              <a:t>submit.cs.biu.ac.il</a:t>
            </a: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מעבד ומערכת ההפעלה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מעבד: </a:t>
            </a:r>
            <a:r>
              <a:rPr lang="en-US" dirty="0" smtClean="0"/>
              <a:t>CPU- central processing unit</a:t>
            </a:r>
          </a:p>
          <a:p>
            <a:pPr lvl="1" algn="r" rtl="1"/>
            <a:r>
              <a:rPr lang="he-IL" dirty="0" smtClean="0"/>
              <a:t>תפקידו: לבצע את הפקודות (שפת מכונה) המאוכסנות בזכרון של המחשב – פעולות חשבוניות, לוגיות, כתיב</a:t>
            </a:r>
            <a:r>
              <a:rPr lang="he-IL" dirty="0"/>
              <a:t>ה</a:t>
            </a:r>
            <a:r>
              <a:rPr lang="he-IL" dirty="0" smtClean="0"/>
              <a:t> לזכרון.</a:t>
            </a:r>
          </a:p>
          <a:p>
            <a:pPr algn="r" rtl="1"/>
            <a:r>
              <a:rPr lang="he-IL" dirty="0" smtClean="0"/>
              <a:t>האם המעבד מבצע כל פקודה שמתבקש לבצע?</a:t>
            </a:r>
          </a:p>
          <a:p>
            <a:pPr lvl="1" algn="r" rtl="1"/>
            <a:r>
              <a:rPr lang="en-US" dirty="0" smtClean="0"/>
              <a:t>Privilege</a:t>
            </a:r>
            <a:r>
              <a:rPr lang="he-IL" dirty="0" smtClean="0"/>
              <a:t> או </a:t>
            </a:r>
            <a:r>
              <a:rPr lang="en-US" dirty="0" smtClean="0"/>
              <a:t>rings</a:t>
            </a:r>
            <a:r>
              <a:rPr lang="he-IL" dirty="0" smtClean="0"/>
              <a:t> – רמות שונות של פעולות</a:t>
            </a:r>
          </a:p>
          <a:p>
            <a:pPr lvl="1" algn="r" rtl="1"/>
            <a:r>
              <a:rPr lang="he-IL" dirty="0" smtClean="0"/>
              <a:t>הרמה הכי נמוכה – למעבד יש גישה</a:t>
            </a:r>
          </a:p>
          <a:p>
            <a:pPr lvl="1" algn="r" rtl="1">
              <a:buNone/>
            </a:pPr>
            <a:r>
              <a:rPr lang="he-IL" dirty="0" smtClean="0"/>
              <a:t>   לכל חלקי הזכרון, ומבצע את כל</a:t>
            </a:r>
          </a:p>
          <a:p>
            <a:pPr lvl="1" algn="r" rtl="1">
              <a:buNone/>
            </a:pPr>
            <a:r>
              <a:rPr lang="he-IL" dirty="0" smtClean="0"/>
              <a:t>   המוטל עליו.</a:t>
            </a:r>
          </a:p>
        </p:txBody>
      </p:sp>
      <p:pic>
        <p:nvPicPr>
          <p:cNvPr id="5" name="Picture 4" descr="cp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0"/>
            <a:ext cx="2286000" cy="1947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כאשר קוד מבקש לגשת לאיזור, החומרה מאשרת את הגישה במגבלות הבאות:</a:t>
            </a:r>
          </a:p>
          <a:p>
            <a:pPr lvl="1" algn="r" rtl="1"/>
            <a:r>
              <a:rPr lang="he-IL" dirty="0" smtClean="0"/>
              <a:t>לפי הפעולה המבוקשת: </a:t>
            </a:r>
            <a:r>
              <a:rPr lang="en-US" dirty="0" smtClean="0"/>
              <a:t>read/write/execute</a:t>
            </a:r>
            <a:r>
              <a:rPr lang="he-IL" dirty="0" smtClean="0"/>
              <a:t> . לכל איזור מוגדרות הרשאות המגבילות את סוג הפעולה</a:t>
            </a:r>
          </a:p>
          <a:p>
            <a:pPr lvl="1" algn="r" rtl="1"/>
            <a:r>
              <a:rPr lang="he-IL" dirty="0" smtClean="0"/>
              <a:t>לפי ה </a:t>
            </a:r>
            <a:r>
              <a:rPr lang="en-US" dirty="0" smtClean="0"/>
              <a:t>privilege</a:t>
            </a:r>
            <a:r>
              <a:rPr lang="he-IL" dirty="0" smtClean="0"/>
              <a:t> של המבקש:  לכל איזור מוגדר </a:t>
            </a:r>
            <a:r>
              <a:rPr lang="en-US" dirty="0" smtClean="0"/>
              <a:t>DPL</a:t>
            </a:r>
            <a:r>
              <a:rPr lang="he-IL" dirty="0" smtClean="0"/>
              <a:t> (</a:t>
            </a:r>
            <a:r>
              <a:rPr lang="en-US" dirty="0" smtClean="0"/>
              <a:t>Descriptor Privilege Level</a:t>
            </a:r>
            <a:r>
              <a:rPr lang="he-IL" dirty="0" smtClean="0"/>
              <a:t>). הגישה מותרת רק אם</a:t>
            </a:r>
            <a:r>
              <a:rPr lang="en-US" dirty="0" smtClean="0"/>
              <a:t>  </a:t>
            </a:r>
            <a:r>
              <a:rPr lang="he-IL" dirty="0" smtClean="0"/>
              <a:t> הפריוילגיה של המבקש קטנה מה </a:t>
            </a:r>
            <a:r>
              <a:rPr lang="en-US" dirty="0" smtClean="0"/>
              <a:t>DPL</a:t>
            </a:r>
            <a:r>
              <a:rPr lang="he-IL" dirty="0" smtClean="0"/>
              <a:t>. </a:t>
            </a:r>
          </a:p>
          <a:p>
            <a:pPr lvl="1" algn="r" rtl="1">
              <a:buNone/>
            </a:pPr>
            <a:r>
              <a:rPr lang="he-IL" dirty="0" smtClean="0"/>
              <a:t>  </a:t>
            </a:r>
          </a:p>
          <a:p>
            <a:pPr algn="r" rtl="1">
              <a:buNone/>
            </a:pPr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 Privilege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8" name="Picture 4" descr="http://www.forth.org/svfig/osf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47" y="1295400"/>
            <a:ext cx="551565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מעבד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בכל רגע נתון תכנית אחת רצה על המעבד</a:t>
            </a:r>
          </a:p>
          <a:p>
            <a:pPr algn="r" rtl="1"/>
            <a:r>
              <a:rPr lang="he-IL" dirty="0" smtClean="0"/>
              <a:t>פסיקה (</a:t>
            </a:r>
            <a:r>
              <a:rPr lang="en-US" dirty="0" smtClean="0"/>
              <a:t>interrupt</a:t>
            </a:r>
            <a:r>
              <a:rPr lang="he-IL" dirty="0" smtClean="0"/>
              <a:t>) גורמת למעבד להפסיק את ריצתו והשליטה עוברת למ"ה.</a:t>
            </a:r>
          </a:p>
          <a:p>
            <a:pPr lvl="1" algn="r" rtl="1"/>
            <a:r>
              <a:rPr lang="he-IL" dirty="0" smtClean="0"/>
              <a:t>שעון: נגמר הזמן שהוקצה לתהליך לרוץ</a:t>
            </a:r>
          </a:p>
          <a:p>
            <a:pPr lvl="1" algn="r" rtl="1"/>
            <a:r>
              <a:rPr lang="en-US" dirty="0" smtClean="0"/>
              <a:t>Exception</a:t>
            </a:r>
            <a:r>
              <a:rPr lang="he-IL" dirty="0" smtClean="0"/>
              <a:t>: תהליך ביצע פעולה לא חוקית (גישה למקום אסור בזכרון, חלוקה באפס...)</a:t>
            </a:r>
          </a:p>
          <a:p>
            <a:pPr lvl="1" algn="r" rtl="1"/>
            <a:r>
              <a:rPr lang="he-IL" dirty="0" smtClean="0"/>
              <a:t>מידע לא נמצא בזכרון</a:t>
            </a:r>
          </a:p>
          <a:p>
            <a:pPr lvl="1" algn="r" rtl="1"/>
            <a:r>
              <a:rPr lang="he-IL" dirty="0" smtClean="0"/>
              <a:t>התכנית ביצעה קריאת מערכת </a:t>
            </a:r>
            <a:r>
              <a:rPr lang="en-US" dirty="0" smtClean="0"/>
              <a:t>system call</a:t>
            </a:r>
            <a:r>
              <a:rPr lang="he-IL" dirty="0" smtClean="0"/>
              <a:t> כדי לקבל שירות ממ"ה.	</a:t>
            </a:r>
          </a:p>
          <a:p>
            <a:pPr algn="r" rtl="1"/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Program status word</a:t>
            </a:r>
            <a:r>
              <a:rPr lang="he-IL" dirty="0" smtClean="0"/>
              <a:t>:</a:t>
            </a:r>
          </a:p>
          <a:p>
            <a:pPr lvl="1" algn="r" rtl="1"/>
            <a:r>
              <a:rPr lang="he-IL" dirty="0" smtClean="0"/>
              <a:t>אוגר שמבחין בין </a:t>
            </a:r>
            <a:r>
              <a:rPr lang="en-US" dirty="0"/>
              <a:t>User mode </a:t>
            </a:r>
            <a:r>
              <a:rPr lang="he-IL" dirty="0" smtClean="0"/>
              <a:t>לבין </a:t>
            </a:r>
            <a:r>
              <a:rPr lang="en-US" dirty="0" smtClean="0"/>
              <a:t> </a:t>
            </a:r>
            <a:r>
              <a:rPr lang="en-US" dirty="0"/>
              <a:t>kernel mode</a:t>
            </a:r>
          </a:p>
          <a:p>
            <a:pPr lvl="1" algn="r" rtl="1"/>
            <a:r>
              <a:rPr lang="he-IL" dirty="0" smtClean="0"/>
              <a:t>אם ביט מסויים באוגר הזה דולק אז התהליך שרץ חסום עבור פעולות מסוימות:</a:t>
            </a:r>
          </a:p>
          <a:p>
            <a:pPr lvl="2" algn="r" rtl="1"/>
            <a:r>
              <a:rPr lang="en-US" dirty="0" smtClean="0"/>
              <a:t>I/O</a:t>
            </a:r>
            <a:endParaRPr lang="he-IL" dirty="0" smtClean="0"/>
          </a:p>
          <a:p>
            <a:pPr lvl="2" algn="r" rtl="1"/>
            <a:r>
              <a:rPr lang="he-IL" dirty="0" smtClean="0"/>
              <a:t>גישה לכל חלקי הזכרון</a:t>
            </a:r>
          </a:p>
          <a:p>
            <a:pPr lvl="2" algn="r" rtl="1"/>
            <a:r>
              <a:rPr lang="he-IL" dirty="0" smtClean="0"/>
              <a:t>עדכון טבלאות/רגיסטיר</a:t>
            </a:r>
            <a:r>
              <a:rPr lang="he-IL" dirty="0"/>
              <a:t>י</a:t>
            </a:r>
            <a:r>
              <a:rPr lang="he-IL" dirty="0" smtClean="0"/>
              <a:t>ם</a:t>
            </a:r>
          </a:p>
          <a:p>
            <a:pPr lvl="1" algn="r" rtl="1"/>
            <a:r>
              <a:rPr lang="he-IL" dirty="0" smtClean="0"/>
              <a:t>אם הביט כבוי אז לתהליך ניתן גישה </a:t>
            </a:r>
            <a:r>
              <a:rPr lang="he-IL" dirty="0" err="1" smtClean="0"/>
              <a:t>להכל</a:t>
            </a:r>
            <a:r>
              <a:rPr lang="he-IL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תהליך בעל </a:t>
            </a:r>
            <a:r>
              <a:rPr lang="en-US" dirty="0" smtClean="0"/>
              <a:t>privilege</a:t>
            </a:r>
            <a:r>
              <a:rPr lang="he-IL" dirty="0" smtClean="0"/>
              <a:t> גבוה יכול לבצע פעולות הדורשות </a:t>
            </a:r>
            <a:r>
              <a:rPr lang="en-US" dirty="0" smtClean="0"/>
              <a:t>privilege</a:t>
            </a:r>
            <a:r>
              <a:rPr lang="he-IL" dirty="0" smtClean="0"/>
              <a:t> נמוך (למשל פתיחת קובץ)?</a:t>
            </a:r>
          </a:p>
          <a:p>
            <a:pPr lvl="1" algn="r" rtl="1"/>
            <a:r>
              <a:rPr lang="he-IL" dirty="0" smtClean="0"/>
              <a:t>ע"י </a:t>
            </a:r>
            <a:r>
              <a:rPr lang="en-US" dirty="0" smtClean="0"/>
              <a:t>system call</a:t>
            </a:r>
            <a:r>
              <a:rPr lang="he-IL" dirty="0" smtClean="0"/>
              <a:t> – בקשה ממערכת ההפעלה שתסייע בנידון.</a:t>
            </a:r>
          </a:p>
          <a:p>
            <a:pPr lvl="1" algn="r" rtl="1"/>
            <a:r>
              <a:rPr lang="he-IL" dirty="0" smtClean="0"/>
              <a:t>מערכת ההפעלה דואגת לטפל בבקשה ולהחזיר את הנתונים המבוקשים למבקש הבקשה.</a:t>
            </a:r>
          </a:p>
        </p:txBody>
      </p:sp>
      <p:pic>
        <p:nvPicPr>
          <p:cNvPr id="5" name="Picture 2" descr="http://ph7spot.com/diagrams/system_c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648200"/>
            <a:ext cx="5257800" cy="209381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/>
            <a:r>
              <a:rPr lang="he-IL" dirty="0" smtClean="0"/>
              <a:t>שלב א': התכנית קוראת לפונקציית ספריה רגילה(עדיין במצב </a:t>
            </a:r>
            <a:r>
              <a:rPr lang="en-US" dirty="0" smtClean="0"/>
              <a:t>user mode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שלב ב': הפונקציה שומרת במקום ידוע מראש בזכרון את המספר המזהה של ה </a:t>
            </a:r>
            <a:r>
              <a:rPr lang="en-US" dirty="0" smtClean="0"/>
              <a:t>system call</a:t>
            </a:r>
            <a:r>
              <a:rPr lang="he-IL" dirty="0" smtClean="0"/>
              <a:t> וארגומנטים (עדיין במצב </a:t>
            </a:r>
            <a:r>
              <a:rPr lang="en-US" dirty="0" smtClean="0"/>
              <a:t>user mode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 smtClean="0"/>
              <a:t>שלב ג': הפונקציה מפעילה </a:t>
            </a:r>
            <a:r>
              <a:rPr lang="en-US" dirty="0" smtClean="0"/>
              <a:t>interrupt “trap”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שלב ד': החומרה שומרת בצד את ה </a:t>
            </a:r>
            <a:r>
              <a:rPr lang="en-US" dirty="0" smtClean="0"/>
              <a:t>PSW</a:t>
            </a:r>
            <a:r>
              <a:rPr lang="he-IL" dirty="0" smtClean="0"/>
              <a:t> ואת ה </a:t>
            </a:r>
            <a:r>
              <a:rPr lang="en-US" dirty="0" smtClean="0"/>
              <a:t>PC</a:t>
            </a:r>
            <a:r>
              <a:rPr lang="he-IL" dirty="0" smtClean="0"/>
              <a:t> וטוענת במקום ל </a:t>
            </a:r>
            <a:r>
              <a:rPr lang="en-US" dirty="0" smtClean="0"/>
              <a:t>PSW</a:t>
            </a:r>
            <a:r>
              <a:rPr lang="he-IL" dirty="0" smtClean="0"/>
              <a:t> פריווילגיה של </a:t>
            </a:r>
            <a:r>
              <a:rPr lang="en-US" dirty="0" smtClean="0"/>
              <a:t>kernel</a:t>
            </a:r>
            <a:r>
              <a:rPr lang="he-IL" dirty="0" smtClean="0"/>
              <a:t> ול </a:t>
            </a:r>
            <a:r>
              <a:rPr lang="en-US" dirty="0" smtClean="0"/>
              <a:t>PC</a:t>
            </a:r>
            <a:r>
              <a:rPr lang="he-IL" dirty="0" smtClean="0"/>
              <a:t> טוענת כתובת של פונקצייה </a:t>
            </a:r>
            <a:r>
              <a:rPr lang="en-US" dirty="0" smtClean="0"/>
              <a:t>gate routine</a:t>
            </a:r>
            <a:r>
              <a:rPr lang="he-IL" dirty="0" smtClean="0"/>
              <a:t>, הפונקצייה דואגת לשמור את המידע שחזר במקום שהוגדר מראש.</a:t>
            </a:r>
            <a:endParaRPr lang="en-US" dirty="0" smtClean="0"/>
          </a:p>
          <a:p>
            <a:pPr algn="r" rtl="1"/>
            <a:r>
              <a:rPr lang="he-IL" dirty="0" smtClean="0"/>
              <a:t>שלב ה': פונקציית </a:t>
            </a:r>
            <a:r>
              <a:rPr lang="en-US" dirty="0" smtClean="0"/>
              <a:t>gate routine</a:t>
            </a:r>
            <a:r>
              <a:rPr lang="he-IL" dirty="0" smtClean="0"/>
              <a:t> מטפלת ב </a:t>
            </a:r>
            <a:r>
              <a:rPr lang="en-US" dirty="0" smtClean="0"/>
              <a:t>trap</a:t>
            </a:r>
            <a:endParaRPr lang="he-IL" dirty="0" smtClean="0"/>
          </a:p>
          <a:p>
            <a:pPr algn="r" rtl="1"/>
            <a:r>
              <a:rPr lang="he-IL" dirty="0" smtClean="0"/>
              <a:t>שלב ו': החומרה משחזרת את ה </a:t>
            </a:r>
            <a:r>
              <a:rPr lang="en-US" dirty="0" smtClean="0"/>
              <a:t>PC</a:t>
            </a:r>
            <a:r>
              <a:rPr lang="he-IL" dirty="0" smtClean="0"/>
              <a:t> ואת ה </a:t>
            </a:r>
            <a:r>
              <a:rPr lang="en-US" dirty="0" smtClean="0"/>
              <a:t>PSW</a:t>
            </a:r>
            <a:r>
              <a:rPr lang="he-IL" dirty="0" smtClean="0"/>
              <a:t> וחוזרת ל </a:t>
            </a:r>
            <a:r>
              <a:rPr lang="en-US" dirty="0" smtClean="0"/>
              <a:t>user mode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שיעורי בית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התקינו לינוקס על המחשב האישי שלכם, כתבו תכנית פשוטה בשפת </a:t>
            </a:r>
            <a:r>
              <a:rPr lang="en-US" dirty="0" smtClean="0"/>
              <a:t>C</a:t>
            </a:r>
            <a:r>
              <a:rPr lang="he-IL" dirty="0" smtClean="0"/>
              <a:t>, קמפלו את התכנית ו</a:t>
            </a:r>
            <a:r>
              <a:rPr lang="he-IL" dirty="0"/>
              <a:t>ה</a:t>
            </a:r>
            <a:r>
              <a:rPr lang="he-IL" dirty="0" smtClean="0"/>
              <a:t>ריצו אותה.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ctr" rtl="1">
              <a:buNone/>
            </a:pPr>
            <a:r>
              <a:rPr lang="he-IL" dirty="0" smtClean="0"/>
              <a:t>בהצלחה!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זו מדפיסה את התוכן של ספריה מסויימת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r>
              <a:rPr lang="he-IL" sz="2000" dirty="0" smtClean="0"/>
              <a:t>במידה </a:t>
            </a:r>
            <a:r>
              <a:rPr lang="he-IL" sz="2000" dirty="0"/>
              <a:t>ונריץ את הפקודה ללא פרמטרים, היא תדפיס את תוכנה של הספריה </a:t>
            </a:r>
            <a:r>
              <a:rPr lang="he-IL" sz="2000" dirty="0" smtClean="0"/>
              <a:t>הנוכחית</a:t>
            </a:r>
            <a:endParaRPr lang="en-US" sz="2000" dirty="0" smtClean="0"/>
          </a:p>
          <a:p>
            <a:pPr lvl="1" algn="l"/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algn="r" rtl="1"/>
            <a:r>
              <a:rPr lang="he-IL" sz="2000" dirty="0"/>
              <a:t>אם נציין שם של ספריה, יודפס התוכן של הספריה שציינו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lvl="1" algn="l"/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images/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pPr algn="r" rtl="1"/>
            <a:r>
              <a:rPr lang="he-IL" sz="2000" dirty="0"/>
              <a:t>אם נוסיף את </a:t>
            </a:r>
            <a:r>
              <a:rPr lang="he-IL" sz="2000" dirty="0" err="1" smtClean="0"/>
              <a:t>הפרמטים</a:t>
            </a:r>
            <a:r>
              <a:rPr lang="he-IL" sz="2000" dirty="0" smtClean="0"/>
              <a:t> </a:t>
            </a:r>
            <a:r>
              <a:rPr lang="en-US" sz="2000" dirty="0"/>
              <a:t>al</a:t>
            </a:r>
            <a:r>
              <a:rPr lang="he-IL" sz="2000" dirty="0" smtClean="0"/>
              <a:t> יודפסו </a:t>
            </a:r>
            <a:r>
              <a:rPr lang="he-IL" sz="2000" dirty="0"/>
              <a:t>גם שמות הקבצים הנסתרים ונקבל פלט מורחב עם נתונים נוספים על הקבצים ותתי הספריות</a:t>
            </a:r>
            <a:r>
              <a:rPr lang="he-IL" sz="2000" dirty="0" smtClean="0"/>
              <a:t>.</a:t>
            </a:r>
            <a:endParaRPr lang="en-US" sz="2000" dirty="0" smtClean="0"/>
          </a:p>
          <a:p>
            <a:pPr lvl="1" algn="l"/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  <a:r>
              <a:rPr lang="en-US" sz="2000" dirty="0"/>
              <a:t>-al</a:t>
            </a:r>
          </a:p>
          <a:p>
            <a:pPr algn="r" rt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37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 smtClean="0"/>
              <a:t>הפקודה מדפיסה את שם הספריה הנוכחית</a:t>
            </a:r>
            <a:r>
              <a:rPr lang="en-US" sz="2000" dirty="0"/>
              <a:t>.</a:t>
            </a:r>
            <a:endParaRPr lang="en-US" sz="2000" dirty="0" smtClean="0"/>
          </a:p>
          <a:p>
            <a:pPr algn="r" rtl="1"/>
            <a:endParaRPr lang="en-US" sz="2000" dirty="0" smtClean="0"/>
          </a:p>
          <a:p>
            <a:pPr algn="r" rtl="1"/>
            <a:endParaRPr lang="en-US" sz="2000" dirty="0" smtClean="0"/>
          </a:p>
          <a:p>
            <a:pPr lvl="1" algn="l"/>
            <a:r>
              <a:rPr lang="en-US" sz="2000" dirty="0" err="1" smtClean="0"/>
              <a:t>pwd</a:t>
            </a:r>
            <a:endParaRPr lang="en-US" sz="2000" dirty="0" smtClean="0"/>
          </a:p>
          <a:p>
            <a:pPr algn="r" rtl="1"/>
            <a:r>
              <a:rPr lang="he-IL" sz="2000" dirty="0" smtClean="0"/>
              <a:t>הדפסה של הנתיב המלא</a:t>
            </a:r>
            <a:r>
              <a:rPr lang="en-US" sz="2000" dirty="0" smtClean="0"/>
              <a:t>.</a:t>
            </a:r>
          </a:p>
          <a:p>
            <a:pPr algn="r" rtl="1"/>
            <a:endParaRPr lang="en-US" sz="2000" dirty="0" smtClean="0"/>
          </a:p>
          <a:p>
            <a:pPr algn="r" rtl="1"/>
            <a:endParaRPr lang="en-US" sz="2000" dirty="0" smtClean="0"/>
          </a:p>
          <a:p>
            <a:pPr lvl="1" algn="l"/>
            <a:r>
              <a:rPr lang="en-US" sz="2000" dirty="0" err="1" smtClean="0"/>
              <a:t>pwd</a:t>
            </a:r>
            <a:r>
              <a:rPr lang="en-US" sz="2000" dirty="0" smtClean="0"/>
              <a:t> -P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77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אדמיניסטרציה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שעות תרגולים:</a:t>
            </a:r>
          </a:p>
          <a:p>
            <a:pPr lvl="1" algn="r" rtl="1"/>
            <a:r>
              <a:rPr lang="he-IL" dirty="0" smtClean="0"/>
              <a:t>יום ב' :</a:t>
            </a:r>
            <a:r>
              <a:rPr lang="en-US" dirty="0" smtClean="0"/>
              <a:t> </a:t>
            </a:r>
            <a:r>
              <a:rPr lang="he-IL" dirty="0" smtClean="0"/>
              <a:t> 12:00, </a:t>
            </a:r>
            <a:r>
              <a:rPr lang="he-IL" dirty="0"/>
              <a:t>בניין </a:t>
            </a:r>
            <a:r>
              <a:rPr lang="en-US" dirty="0" smtClean="0"/>
              <a:t>605</a:t>
            </a:r>
            <a:r>
              <a:rPr lang="he-IL" dirty="0" smtClean="0"/>
              <a:t> </a:t>
            </a:r>
            <a:r>
              <a:rPr lang="he-IL" dirty="0"/>
              <a:t>חדר </a:t>
            </a:r>
            <a:r>
              <a:rPr lang="en-US" dirty="0" smtClean="0"/>
              <a:t>101</a:t>
            </a:r>
            <a:r>
              <a:rPr lang="he-IL" dirty="0" smtClean="0"/>
              <a:t>‬ </a:t>
            </a:r>
            <a:endParaRPr lang="he-IL" dirty="0"/>
          </a:p>
          <a:p>
            <a:pPr lvl="1" algn="r" rtl="1"/>
            <a:r>
              <a:rPr lang="he-IL" dirty="0" smtClean="0"/>
              <a:t>יום ד' :  12:00, בניין 605, חדר 14</a:t>
            </a:r>
          </a:p>
          <a:p>
            <a:pPr lvl="1" algn="r" rtl="1"/>
            <a:r>
              <a:rPr lang="he-IL" dirty="0" smtClean="0"/>
              <a:t>יום ד':  16:00, בניין 605, חדר 63</a:t>
            </a:r>
          </a:p>
          <a:p>
            <a:pPr lvl="1" algn="r" rtl="1"/>
            <a:r>
              <a:rPr lang="he-IL" dirty="0" smtClean="0"/>
              <a:t>יום </a:t>
            </a:r>
            <a:r>
              <a:rPr lang="he-IL" dirty="0"/>
              <a:t>ה</a:t>
            </a:r>
            <a:r>
              <a:rPr lang="he-IL" dirty="0" smtClean="0"/>
              <a:t>':  10:00, בניין 604, חדר 63</a:t>
            </a:r>
          </a:p>
          <a:p>
            <a:pPr algn="r" rtl="1"/>
            <a:r>
              <a:rPr lang="he-IL" dirty="0" smtClean="0"/>
              <a:t>יצירת קשר:  </a:t>
            </a:r>
            <a:r>
              <a:rPr lang="en-US" dirty="0" smtClean="0">
                <a:hlinkClick r:id="rId2"/>
              </a:rPr>
              <a:t>shani89231@gmail.com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priel.levy@live.biu.ac.il</a:t>
            </a:r>
            <a:r>
              <a:rPr lang="he-IL" dirty="0" smtClean="0"/>
              <a:t> </a:t>
            </a:r>
            <a:endParaRPr lang="he-IL" dirty="0"/>
          </a:p>
          <a:p>
            <a:pPr algn="r" rtl="1"/>
            <a:r>
              <a:rPr lang="he-IL" sz="2800" dirty="0" smtClean="0"/>
              <a:t>שעות קבלה (בתאום מראש): </a:t>
            </a:r>
          </a:p>
          <a:p>
            <a:pPr lvl="1" algn="r" rtl="1"/>
            <a:r>
              <a:rPr lang="he-IL" sz="2400" dirty="0" smtClean="0"/>
              <a:t>שני: יום ב' בשעה 14:00</a:t>
            </a:r>
          </a:p>
          <a:p>
            <a:pPr lvl="1" algn="r" rtl="1"/>
            <a:r>
              <a:rPr lang="he-IL" sz="2400" dirty="0" err="1" smtClean="0"/>
              <a:t>פריאל</a:t>
            </a:r>
            <a:r>
              <a:rPr lang="he-IL" sz="2400" dirty="0" smtClean="0"/>
              <a:t>: </a:t>
            </a:r>
            <a:r>
              <a:rPr lang="he-IL" sz="2400" smtClean="0"/>
              <a:t>יום ה' בשעה 14:00</a:t>
            </a:r>
          </a:p>
          <a:p>
            <a:pPr lvl="1" algn="r" rtl="1"/>
            <a:r>
              <a:rPr lang="he-IL" sz="2400" dirty="0" smtClean="0"/>
              <a:t>בניין 216 קומה מתחת למזכירות, חדר 002 "מעבדתו של פרופסור דוד סרנה"</a:t>
            </a:r>
          </a:p>
          <a:p>
            <a:pPr lvl="1" algn="r" rtl="1"/>
            <a:endParaRPr lang="en-US" dirty="0" smtClean="0"/>
          </a:p>
          <a:p>
            <a:pPr lvl="1" algn="r" rt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</a:t>
            </a:r>
            <a:r>
              <a:rPr lang="he-IL" sz="2000" dirty="0" smtClean="0"/>
              <a:t>זאת משמשת </a:t>
            </a:r>
            <a:r>
              <a:rPr lang="he-IL" sz="2000" dirty="0"/>
              <a:t>למעבר מספריה לספריה</a:t>
            </a:r>
            <a:br>
              <a:rPr lang="he-IL" sz="2000" dirty="0"/>
            </a:br>
            <a:r>
              <a:rPr lang="he-IL" sz="2000" dirty="0"/>
              <a:t>כניסה </a:t>
            </a:r>
            <a:r>
              <a:rPr lang="he-IL" sz="2000" dirty="0" smtClean="0"/>
              <a:t>לספריה</a:t>
            </a:r>
            <a:r>
              <a:rPr lang="en-US" sz="2000" dirty="0" smtClean="0"/>
              <a:t> </a:t>
            </a:r>
            <a:r>
              <a:rPr lang="he-IL" sz="2000" dirty="0" smtClean="0"/>
              <a:t>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1"/>
            <a:r>
              <a:rPr lang="en-US" sz="2000" dirty="0" smtClean="0"/>
              <a:t>cd images</a:t>
            </a:r>
          </a:p>
          <a:p>
            <a:pPr lvl="1"/>
            <a:endParaRPr lang="en-US" sz="2000" dirty="0"/>
          </a:p>
          <a:p>
            <a:pPr algn="r" rtl="1"/>
            <a:r>
              <a:rPr lang="he-IL" sz="2000" dirty="0"/>
              <a:t>מעבר מהספריה הנוכחית אל הספריה שמכילה אותה</a:t>
            </a:r>
            <a:endParaRPr lang="en-US" sz="2000" dirty="0"/>
          </a:p>
          <a:p>
            <a:pPr lvl="1"/>
            <a:r>
              <a:rPr lang="en-US" sz="2000" dirty="0" smtClean="0"/>
              <a:t>cd ..</a:t>
            </a:r>
          </a:p>
          <a:p>
            <a:pPr lvl="1"/>
            <a:endParaRPr lang="en-US" sz="2000" dirty="0"/>
          </a:p>
          <a:p>
            <a:pPr algn="r" rtl="1"/>
            <a:r>
              <a:rPr lang="he-IL" sz="2000" dirty="0"/>
              <a:t>חזרה לספריה הקודמת</a:t>
            </a:r>
            <a:endParaRPr lang="en-US" sz="2000" dirty="0"/>
          </a:p>
          <a:p>
            <a:pPr lvl="1"/>
            <a:r>
              <a:rPr lang="en-US" sz="2000" dirty="0" smtClean="0"/>
              <a:t>cd –</a:t>
            </a:r>
          </a:p>
          <a:p>
            <a:pPr lvl="1"/>
            <a:endParaRPr lang="en-US" sz="2000" dirty="0"/>
          </a:p>
          <a:p>
            <a:pPr algn="r" rtl="1"/>
            <a:r>
              <a:rPr lang="he-IL" sz="2000" dirty="0"/>
              <a:t>מעבר לספריה הבית של המשתמש</a:t>
            </a:r>
            <a:endParaRPr lang="en-US" sz="2000" dirty="0"/>
          </a:p>
          <a:p>
            <a:pPr lvl="1"/>
            <a:r>
              <a:rPr lang="en-US" sz="2000" dirty="0" smtClean="0"/>
              <a:t>cd</a:t>
            </a:r>
            <a:r>
              <a:rPr lang="he-IL" sz="2000" smtClean="0"/>
              <a:t>   ~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8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 smtClean="0"/>
              <a:t>יציר</a:t>
            </a:r>
            <a:r>
              <a:rPr lang="he-IL" sz="2000" dirty="0"/>
              <a:t>ת</a:t>
            </a:r>
            <a:r>
              <a:rPr lang="he-IL" sz="2000" dirty="0" smtClean="0"/>
              <a:t> </a:t>
            </a:r>
            <a:r>
              <a:rPr lang="he-IL" sz="2000" dirty="0"/>
              <a:t>ספריה </a:t>
            </a:r>
            <a:r>
              <a:rPr lang="he-IL" sz="2000" dirty="0" smtClean="0"/>
              <a:t>חדשה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יצירת </a:t>
            </a:r>
            <a:r>
              <a:rPr lang="he-IL" sz="2000" dirty="0" err="1"/>
              <a:t>הספריה</a:t>
            </a:r>
            <a:r>
              <a:rPr lang="he-IL" sz="2000" dirty="0"/>
              <a:t> </a:t>
            </a:r>
            <a:r>
              <a:rPr lang="en-US" sz="2000" dirty="0" smtClean="0"/>
              <a:t>backups</a:t>
            </a:r>
          </a:p>
          <a:p>
            <a:pPr lvl="1" algn="l"/>
            <a:endParaRPr lang="en-US" sz="1600" dirty="0"/>
          </a:p>
          <a:p>
            <a:pPr lvl="1" algn="l"/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/>
              <a:t>backups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9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מחיקת </a:t>
            </a:r>
            <a:r>
              <a:rPr lang="he-IL" sz="2000" dirty="0" smtClean="0"/>
              <a:t>ספריה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r>
              <a:rPr lang="he-IL" sz="2000" dirty="0" smtClean="0"/>
              <a:t>מחיקת </a:t>
            </a:r>
            <a:r>
              <a:rPr lang="he-IL" sz="2000" dirty="0"/>
              <a:t>הספריה </a:t>
            </a:r>
            <a:r>
              <a:rPr lang="en-US" sz="2000" dirty="0" smtClean="0"/>
              <a:t>backups</a:t>
            </a:r>
          </a:p>
          <a:p>
            <a:pPr lvl="1" algn="l"/>
            <a:r>
              <a:rPr lang="en-US" sz="2000" dirty="0" err="1" smtClean="0"/>
              <a:t>rmdir</a:t>
            </a:r>
            <a:r>
              <a:rPr lang="en-US" sz="2000" dirty="0" smtClean="0"/>
              <a:t> backups</a:t>
            </a:r>
            <a:endParaRPr lang="en-US" sz="20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העברת </a:t>
            </a:r>
            <a:r>
              <a:rPr lang="he-IL" sz="2000" dirty="0" smtClean="0"/>
              <a:t>קובץ</a:t>
            </a:r>
            <a:r>
              <a:rPr lang="en-US" sz="2000" dirty="0"/>
              <a:t>.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algn="r" rtl="1"/>
            <a:r>
              <a:rPr lang="he-IL" sz="2000" dirty="0" smtClean="0"/>
              <a:t>העברת </a:t>
            </a:r>
            <a:r>
              <a:rPr lang="he-IL" sz="2000" dirty="0"/>
              <a:t>הקובץ אל תוך הספריה </a:t>
            </a:r>
            <a:r>
              <a:rPr lang="en-US" sz="2000" dirty="0" smtClean="0"/>
              <a:t>backups</a:t>
            </a:r>
          </a:p>
          <a:p>
            <a:pPr algn="r" rtl="1"/>
            <a:endParaRPr lang="en-US" sz="2000" dirty="0"/>
          </a:p>
          <a:p>
            <a:pPr lvl="1" algn="l"/>
            <a:r>
              <a:rPr lang="en-US" sz="2000" dirty="0" smtClean="0"/>
              <a:t>mv </a:t>
            </a:r>
            <a:r>
              <a:rPr lang="en-US" sz="2000" dirty="0" err="1" smtClean="0"/>
              <a:t>myfile</a:t>
            </a:r>
            <a:r>
              <a:rPr lang="en-US" sz="2000" dirty="0" smtClean="0"/>
              <a:t> backups</a:t>
            </a:r>
            <a:r>
              <a:rPr lang="en-US" sz="2000" dirty="0"/>
              <a:t>/</a:t>
            </a:r>
          </a:p>
          <a:p>
            <a:pPr algn="r" rtl="1"/>
            <a:r>
              <a:rPr lang="he-IL" sz="2000" dirty="0" smtClean="0"/>
              <a:t>שינוי </a:t>
            </a:r>
            <a:r>
              <a:rPr lang="he-IL" sz="2000" dirty="0"/>
              <a:t>שם </a:t>
            </a:r>
            <a:r>
              <a:rPr lang="he-IL" sz="2000" dirty="0" smtClean="0"/>
              <a:t>הקובץ</a:t>
            </a:r>
            <a:endParaRPr lang="en-US" sz="2000" dirty="0" smtClean="0"/>
          </a:p>
          <a:p>
            <a:pPr algn="r" rtl="1"/>
            <a:endParaRPr lang="en-US" sz="2000" dirty="0"/>
          </a:p>
          <a:p>
            <a:pPr lvl="1" algn="l"/>
            <a:r>
              <a:rPr lang="en-US" sz="2000" dirty="0" smtClean="0"/>
              <a:t>mv </a:t>
            </a:r>
            <a:r>
              <a:rPr lang="en-US" sz="2000" dirty="0" err="1"/>
              <a:t>myfile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newfile</a:t>
            </a:r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3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המעתיקה </a:t>
            </a:r>
            <a:r>
              <a:rPr lang="he-IL" sz="2000" dirty="0" smtClean="0"/>
              <a:t>קבצים</a:t>
            </a:r>
            <a:r>
              <a:rPr lang="he-IL" sz="2000" dirty="0"/>
              <a:t>.</a:t>
            </a:r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העתקת </a:t>
            </a:r>
            <a:r>
              <a:rPr lang="he-IL" sz="2000" dirty="0"/>
              <a:t>הקובץ </a:t>
            </a:r>
            <a:r>
              <a:rPr lang="en-US" sz="2000" dirty="0" err="1"/>
              <a:t>myfile</a:t>
            </a:r>
            <a:r>
              <a:rPr lang="en-US" sz="2000" dirty="0"/>
              <a:t> </a:t>
            </a:r>
            <a:r>
              <a:rPr lang="he-IL" sz="2000" dirty="0" smtClean="0"/>
              <a:t> לתוך </a:t>
            </a:r>
            <a:r>
              <a:rPr lang="he-IL" sz="2000" dirty="0"/>
              <a:t>הספריה </a:t>
            </a:r>
            <a:r>
              <a:rPr lang="en-US" sz="2000" dirty="0" smtClean="0"/>
              <a:t>backups</a:t>
            </a:r>
            <a:endParaRPr lang="he-IL" sz="2000" dirty="0" smtClean="0"/>
          </a:p>
          <a:p>
            <a:pPr lvl="1" algn="l"/>
            <a:r>
              <a:rPr lang="en-US" sz="2000" dirty="0" err="1" smtClean="0"/>
              <a:t>cp</a:t>
            </a:r>
            <a:r>
              <a:rPr lang="en-US" sz="2000" dirty="0" smtClean="0"/>
              <a:t> </a:t>
            </a:r>
            <a:r>
              <a:rPr lang="en-US" sz="2000" dirty="0" err="1"/>
              <a:t>myfile</a:t>
            </a:r>
            <a:r>
              <a:rPr lang="en-US" sz="2000" dirty="0"/>
              <a:t> </a:t>
            </a:r>
            <a:r>
              <a:rPr lang="en-US" sz="2000" dirty="0" smtClean="0"/>
              <a:t>backups/</a:t>
            </a:r>
            <a:endParaRPr lang="he-IL" sz="2000" dirty="0" smtClean="0"/>
          </a:p>
          <a:p>
            <a:pPr lvl="1" algn="l"/>
            <a:endParaRPr lang="en-US" sz="2000" dirty="0"/>
          </a:p>
          <a:p>
            <a:pPr algn="r" rtl="1"/>
            <a:r>
              <a:rPr lang="he-IL" sz="2000" dirty="0"/>
              <a:t>העתקת כל הקבצים בעלי הסיומת </a:t>
            </a:r>
            <a:r>
              <a:rPr lang="en-US" sz="2000" dirty="0"/>
              <a:t>txt </a:t>
            </a:r>
            <a:r>
              <a:rPr lang="he-IL" sz="2000" dirty="0" smtClean="0"/>
              <a:t> לתוך </a:t>
            </a:r>
            <a:r>
              <a:rPr lang="he-IL" sz="2000" dirty="0" err="1" smtClean="0"/>
              <a:t>הספריה</a:t>
            </a:r>
            <a:r>
              <a:rPr lang="he-IL" sz="2000" dirty="0" smtClean="0"/>
              <a:t> </a:t>
            </a:r>
            <a:r>
              <a:rPr lang="en-US" sz="2000" dirty="0" err="1" smtClean="0"/>
              <a:t>txts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lvl="1" algn="l"/>
            <a:r>
              <a:rPr lang="en-US" sz="2000" dirty="0" err="1" smtClean="0"/>
              <a:t>cp</a:t>
            </a:r>
            <a:r>
              <a:rPr lang="en-US" sz="2000" dirty="0" smtClean="0"/>
              <a:t> </a:t>
            </a:r>
            <a:r>
              <a:rPr lang="en-US" sz="2000" dirty="0"/>
              <a:t>*.txt </a:t>
            </a:r>
            <a:r>
              <a:rPr lang="en-US" sz="2000" dirty="0" smtClean="0"/>
              <a:t> /home/op/</a:t>
            </a:r>
            <a:r>
              <a:rPr lang="en-US" sz="2000" dirty="0" err="1" smtClean="0"/>
              <a:t>txts</a:t>
            </a:r>
            <a:endParaRPr lang="en-US" sz="2000" dirty="0"/>
          </a:p>
          <a:p>
            <a:pPr algn="r" rtl="1"/>
            <a:endParaRPr lang="en-US" sz="2000" dirty="0"/>
          </a:p>
        </p:txBody>
      </p:sp>
      <p:pic>
        <p:nvPicPr>
          <p:cNvPr id="1026" name="Picture 2" descr="C:\Users\Shani\Downloads\Screenshot from 2014-10-22 13_56_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" t="3184" r="33881" b="83881"/>
          <a:stretch/>
        </p:blipFill>
        <p:spPr bwMode="auto">
          <a:xfrm>
            <a:off x="1143001" y="4876800"/>
            <a:ext cx="7239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 smtClean="0"/>
              <a:t>שינוי הרשאות לקובץ.</a:t>
            </a:r>
          </a:p>
          <a:p>
            <a:pPr algn="r" rtl="1"/>
            <a:endParaRPr lang="he-IL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שינוי הרשאות לקובץ </a:t>
            </a:r>
            <a:r>
              <a:rPr lang="en-US" sz="2000" dirty="0" err="1" smtClean="0"/>
              <a:t>myfile</a:t>
            </a:r>
            <a:r>
              <a:rPr lang="he-IL" sz="2000" dirty="0" smtClean="0"/>
              <a:t> כך שכל מי שנוגע בקובץ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יוכל לקרוא, לכתוב ולהריץ (</a:t>
            </a:r>
            <a:r>
              <a:rPr lang="en-US" sz="2000" dirty="0" err="1" smtClean="0"/>
              <a:t>r,w,x</a:t>
            </a:r>
            <a:r>
              <a:rPr lang="he-IL" sz="2000" dirty="0" smtClean="0"/>
              <a:t>)</a:t>
            </a:r>
            <a:endParaRPr lang="he-IL" sz="2000" dirty="0"/>
          </a:p>
          <a:p>
            <a:pPr lvl="1" algn="l"/>
            <a:endParaRPr lang="en-US" sz="2000" dirty="0" smtClean="0"/>
          </a:p>
          <a:p>
            <a:pPr lvl="1" algn="l"/>
            <a:r>
              <a:rPr lang="en-US" sz="2000" dirty="0" err="1" smtClean="0"/>
              <a:t>Chmod</a:t>
            </a:r>
            <a:r>
              <a:rPr lang="en-US" sz="2000" dirty="0" smtClean="0"/>
              <a:t> 777 </a:t>
            </a:r>
            <a:r>
              <a:rPr lang="en-US" sz="2000" dirty="0" err="1" smtClean="0"/>
              <a:t>myfile</a:t>
            </a:r>
            <a:endParaRPr lang="he-IL" sz="2000" dirty="0" smtClean="0"/>
          </a:p>
          <a:p>
            <a:pPr lvl="1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4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המדפיסה תוכן של </a:t>
            </a:r>
            <a:r>
              <a:rPr lang="he-IL" sz="2000" dirty="0" smtClean="0"/>
              <a:t>קובץ</a:t>
            </a:r>
            <a:r>
              <a:rPr lang="en-US" sz="2000" dirty="0" smtClean="0"/>
              <a:t> </a:t>
            </a:r>
            <a:r>
              <a:rPr lang="he-IL" sz="2000" dirty="0"/>
              <a:t> </a:t>
            </a:r>
            <a:r>
              <a:rPr lang="he-IL" sz="2000" dirty="0" smtClean="0"/>
              <a:t>אל המסך.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הדפסת </a:t>
            </a:r>
            <a:r>
              <a:rPr lang="he-IL" sz="2000" dirty="0"/>
              <a:t>הקובץ </a:t>
            </a:r>
            <a:r>
              <a:rPr lang="en-US" sz="2000" dirty="0" err="1"/>
              <a:t>myfile</a:t>
            </a:r>
            <a:r>
              <a:rPr lang="en-US" sz="2000" dirty="0"/>
              <a:t> </a:t>
            </a:r>
            <a:r>
              <a:rPr lang="he-IL" sz="2000" dirty="0" smtClean="0"/>
              <a:t> אל המסך</a:t>
            </a:r>
            <a:endParaRPr lang="en-US" sz="2000" dirty="0" smtClean="0"/>
          </a:p>
          <a:p>
            <a:pPr lvl="1" algn="l"/>
            <a:r>
              <a:rPr lang="en-US" sz="2000" dirty="0" smtClean="0"/>
              <a:t>cat </a:t>
            </a:r>
            <a:r>
              <a:rPr lang="en-US" sz="2000" dirty="0" err="1" smtClean="0"/>
              <a:t>myfile</a:t>
            </a:r>
            <a:endParaRPr lang="he-IL" sz="2000" dirty="0" smtClean="0"/>
          </a:p>
          <a:p>
            <a:pPr lvl="1" algn="l"/>
            <a:endParaRPr lang="en-US" sz="2000" dirty="0"/>
          </a:p>
          <a:p>
            <a:pPr algn="r" rtl="1"/>
            <a:r>
              <a:rPr lang="he-IL" sz="2000" dirty="0"/>
              <a:t>הדפסת הקובץ </a:t>
            </a:r>
            <a:r>
              <a:rPr lang="en-US" sz="2000" dirty="0" err="1"/>
              <a:t>myfile</a:t>
            </a:r>
            <a:r>
              <a:rPr lang="en-US" sz="2000" dirty="0"/>
              <a:t> </a:t>
            </a:r>
            <a:r>
              <a:rPr lang="he-IL" sz="2000" dirty="0" smtClean="0"/>
              <a:t> לתוך </a:t>
            </a:r>
            <a:r>
              <a:rPr lang="he-IL" sz="2000" dirty="0"/>
              <a:t>קובץ </a:t>
            </a:r>
            <a:r>
              <a:rPr lang="he-IL" sz="2000" dirty="0" smtClean="0"/>
              <a:t>אחר</a:t>
            </a:r>
            <a:endParaRPr lang="en-US" sz="2000" dirty="0" smtClean="0"/>
          </a:p>
          <a:p>
            <a:pPr lvl="1" algn="l"/>
            <a:r>
              <a:rPr lang="en-US" sz="2000" dirty="0" smtClean="0"/>
              <a:t>cat </a:t>
            </a:r>
            <a:r>
              <a:rPr lang="en-US" sz="2000" dirty="0" err="1"/>
              <a:t>myfile</a:t>
            </a:r>
            <a:r>
              <a:rPr lang="en-US" sz="2000" dirty="0"/>
              <a:t> &gt; </a:t>
            </a:r>
            <a:r>
              <a:rPr lang="en-US" sz="2000" dirty="0" err="1"/>
              <a:t>yourfile</a:t>
            </a:r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9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קומפיילר לשפת התכנות </a:t>
            </a:r>
            <a:r>
              <a:rPr lang="en-US" sz="2000" dirty="0" smtClean="0"/>
              <a:t>C</a:t>
            </a:r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הידור </a:t>
            </a:r>
            <a:r>
              <a:rPr lang="he-IL" sz="2000" dirty="0"/>
              <a:t>הקובץ </a:t>
            </a:r>
            <a:r>
              <a:rPr lang="en-US" sz="2000" dirty="0" err="1"/>
              <a:t>myprog.c</a:t>
            </a:r>
            <a:r>
              <a:rPr lang="en-US" sz="2000" dirty="0"/>
              <a:t> </a:t>
            </a:r>
            <a:r>
              <a:rPr lang="he-IL" sz="2000" dirty="0" smtClean="0"/>
              <a:t>, שם </a:t>
            </a:r>
            <a:r>
              <a:rPr lang="he-IL" sz="2000" dirty="0"/>
              <a:t>הקובץ ההרצה יהיה </a:t>
            </a:r>
            <a:r>
              <a:rPr lang="en-US" sz="2000" dirty="0" err="1" smtClean="0"/>
              <a:t>a.out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lvl="1" algn="l"/>
            <a:r>
              <a:rPr lang="en-US" sz="1600" dirty="0" err="1" smtClean="0"/>
              <a:t>gcc</a:t>
            </a:r>
            <a:r>
              <a:rPr lang="en-US" sz="1600" dirty="0" smtClean="0"/>
              <a:t> </a:t>
            </a:r>
            <a:r>
              <a:rPr lang="en-US" sz="1600" dirty="0" err="1"/>
              <a:t>myprog.c</a:t>
            </a:r>
            <a:endParaRPr lang="en-US" sz="16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הידור </a:t>
            </a:r>
            <a:r>
              <a:rPr lang="he-IL" sz="2000" dirty="0"/>
              <a:t>הקובץ </a:t>
            </a:r>
            <a:r>
              <a:rPr lang="en-US" sz="2000" dirty="0" err="1"/>
              <a:t>myprog.c</a:t>
            </a:r>
            <a:r>
              <a:rPr lang="en-US" sz="2000" dirty="0"/>
              <a:t> </a:t>
            </a:r>
            <a:r>
              <a:rPr lang="he-IL" sz="2000" dirty="0" smtClean="0"/>
              <a:t> והפעם </a:t>
            </a:r>
            <a:r>
              <a:rPr lang="he-IL" sz="2000" dirty="0"/>
              <a:t>שם קובץ ההרצה יהיה </a:t>
            </a:r>
            <a:r>
              <a:rPr lang="en-US" sz="2000" dirty="0" err="1" smtClean="0"/>
              <a:t>myprog</a:t>
            </a:r>
            <a:endParaRPr lang="he-IL" sz="2000" dirty="0" smtClean="0"/>
          </a:p>
          <a:p>
            <a:pPr lvl="1" algn="l"/>
            <a:endParaRPr lang="he-IL" sz="1600" dirty="0"/>
          </a:p>
          <a:p>
            <a:pPr lvl="1" algn="l"/>
            <a:r>
              <a:rPr lang="en-US" sz="1600" dirty="0" err="1" smtClean="0"/>
              <a:t>gcc</a:t>
            </a:r>
            <a:r>
              <a:rPr lang="en-US" sz="1600" dirty="0" smtClean="0"/>
              <a:t> </a:t>
            </a:r>
            <a:r>
              <a:rPr lang="en-US" sz="1600" dirty="0" err="1"/>
              <a:t>myprog.c</a:t>
            </a:r>
            <a:r>
              <a:rPr lang="en-US" sz="1600" dirty="0"/>
              <a:t> -o </a:t>
            </a:r>
            <a:r>
              <a:rPr lang="en-US" sz="1600" dirty="0" err="1"/>
              <a:t>myprog</a:t>
            </a:r>
            <a:endParaRPr lang="en-US" sz="1600" dirty="0"/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88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פקודה להצגת דפי הסבר על פקודות המערכת </a:t>
            </a:r>
            <a:r>
              <a:rPr lang="he-IL" sz="2000" dirty="0" smtClean="0"/>
              <a:t>השונות</a:t>
            </a:r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הצגת </a:t>
            </a:r>
            <a:r>
              <a:rPr lang="he-IL" sz="2000" dirty="0"/>
              <a:t>דף הסבר של הפקודה </a:t>
            </a:r>
            <a:r>
              <a:rPr lang="en-US" sz="2000" dirty="0" err="1" smtClean="0"/>
              <a:t>ls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lvl="1"/>
            <a:r>
              <a:rPr lang="en-US" sz="2000" dirty="0" smtClean="0"/>
              <a:t>man </a:t>
            </a:r>
            <a:r>
              <a:rPr lang="en-US" sz="2000" dirty="0" err="1"/>
              <a:t>ls</a:t>
            </a:r>
            <a:endParaRPr lang="en-US" sz="2000" dirty="0"/>
          </a:p>
          <a:p>
            <a:pPr algn="r" rtl="1"/>
            <a:r>
              <a:rPr lang="he-IL" sz="2000" dirty="0"/>
              <a:t>הצגת דף הסבר של הפקודה </a:t>
            </a:r>
            <a:r>
              <a:rPr lang="en-US" sz="2000" dirty="0" err="1" smtClean="0"/>
              <a:t>cp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lvl="1" algn="l"/>
            <a:r>
              <a:rPr lang="en-US" sz="2000" dirty="0" smtClean="0"/>
              <a:t>man </a:t>
            </a:r>
            <a:r>
              <a:rPr lang="en-US" sz="2000" dirty="0" err="1"/>
              <a:t>cp</a:t>
            </a:r>
            <a:endParaRPr lang="en-US" sz="2000" dirty="0"/>
          </a:p>
          <a:p>
            <a:pPr algn="r" rtl="1"/>
            <a:r>
              <a:rPr lang="he-IL" sz="2000" dirty="0"/>
              <a:t>הצגת דף הסבר של הפקודה </a:t>
            </a:r>
            <a:r>
              <a:rPr lang="en-US" sz="2000" dirty="0" smtClean="0"/>
              <a:t>man</a:t>
            </a:r>
            <a:endParaRPr lang="he-IL" sz="2000" dirty="0" smtClean="0"/>
          </a:p>
          <a:p>
            <a:pPr marL="0" indent="0" algn="r" rtl="1">
              <a:buNone/>
            </a:pPr>
            <a:r>
              <a:rPr lang="he-IL" sz="2000" smtClean="0"/>
              <a:t>(דוגמא בשקף הבא...)</a:t>
            </a:r>
            <a:endParaRPr lang="he-IL" sz="2000" dirty="0" smtClean="0"/>
          </a:p>
          <a:p>
            <a:pPr lvl="1" algn="l"/>
            <a:r>
              <a:rPr lang="en-US" sz="2000" dirty="0" smtClean="0"/>
              <a:t>man </a:t>
            </a:r>
            <a:r>
              <a:rPr lang="en-US" sz="2000" dirty="0" err="1"/>
              <a:t>man</a:t>
            </a:r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0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pic>
        <p:nvPicPr>
          <p:cNvPr id="2050" name="Picture 2" descr="C:\Users\Shani\Downloads\Screenshot from 2014-10-22 14_09_4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2985" r="20895"/>
          <a:stretch/>
        </p:blipFill>
        <p:spPr bwMode="auto">
          <a:xfrm>
            <a:off x="990600" y="31845"/>
            <a:ext cx="6687403" cy="66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אדמיניסטרציה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סביבת עבודה</a:t>
            </a:r>
          </a:p>
          <a:p>
            <a:pPr lvl="1" algn="r" rtl="1"/>
            <a:r>
              <a:rPr lang="he-IL" dirty="0" smtClean="0"/>
              <a:t>מחשב אישי המריץ </a:t>
            </a:r>
            <a:r>
              <a:rPr lang="en-US" dirty="0" err="1" smtClean="0"/>
              <a:t>linux</a:t>
            </a:r>
            <a:r>
              <a:rPr lang="he-IL" dirty="0" smtClean="0"/>
              <a:t> </a:t>
            </a:r>
          </a:p>
          <a:p>
            <a:pPr lvl="1" algn="r" rtl="1"/>
            <a:r>
              <a:rPr lang="he-IL" dirty="0" smtClean="0"/>
              <a:t>מחשב אישי עם </a:t>
            </a:r>
            <a:r>
              <a:rPr lang="en-US" dirty="0" smtClean="0"/>
              <a:t>virtual machine</a:t>
            </a:r>
            <a:r>
              <a:rPr lang="he-IL" dirty="0" smtClean="0"/>
              <a:t> המריצה </a:t>
            </a:r>
            <a:r>
              <a:rPr lang="en-US" dirty="0" err="1" smtClean="0"/>
              <a:t>linux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התקנת לינוקס, כל גירסה שאתם רוצים (</a:t>
            </a:r>
            <a:r>
              <a:rPr lang="en-US" dirty="0" smtClean="0"/>
              <a:t>kernel&gt;=2.6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 smtClean="0"/>
              <a:t>מומלץ  </a:t>
            </a:r>
            <a:r>
              <a:rPr lang="en-US" b="1" dirty="0" smtClean="0"/>
              <a:t>Ubuntu 14.04.2 LTS</a:t>
            </a:r>
            <a:r>
              <a:rPr lang="he-IL" b="1" dirty="0" smtClean="0"/>
              <a:t>:</a:t>
            </a:r>
            <a:endParaRPr lang="en-US" b="1" dirty="0" smtClean="0"/>
          </a:p>
          <a:p>
            <a:pPr algn="l">
              <a:buNone/>
            </a:pPr>
            <a:r>
              <a:rPr lang="en-US" dirty="0" smtClean="0"/>
              <a:t>http://www.ubuntu.com/download/desktop</a:t>
            </a:r>
          </a:p>
          <a:p>
            <a:pPr algn="r" rtl="1">
              <a:buNone/>
            </a:pPr>
            <a:r>
              <a:rPr lang="he-IL" dirty="0" smtClean="0"/>
              <a:t>   אפשר להוריד את קובץ ההתקנה ולצרוב לדיסק/לדיסק און קי ומשם להתקין</a:t>
            </a:r>
          </a:p>
          <a:p>
            <a:pPr algn="r" rtl="1">
              <a:buNone/>
            </a:pPr>
            <a:r>
              <a:rPr lang="he-IL" dirty="0" smtClean="0"/>
              <a:t>   או שאפשר להוריד את המתקין האוטומטי לווינדוס </a:t>
            </a:r>
            <a:r>
              <a:rPr lang="en-US" dirty="0" err="1" smtClean="0"/>
              <a:t>Wubi</a:t>
            </a:r>
            <a:r>
              <a:rPr lang="he-IL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 smtClean="0"/>
              <a:t>פקודה השולחת סיגנל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 smtClean="0"/>
              <a:t>שליחת סיגנל על סיום תהליך בעל </a:t>
            </a:r>
            <a:r>
              <a:rPr lang="en-US" sz="2000" dirty="0" err="1" smtClean="0"/>
              <a:t>pid</a:t>
            </a:r>
            <a:r>
              <a:rPr lang="he-IL" sz="2000" dirty="0" smtClean="0"/>
              <a:t> 8735</a:t>
            </a:r>
            <a:endParaRPr lang="en-US" sz="2000" dirty="0" smtClean="0"/>
          </a:p>
          <a:p>
            <a:pPr algn="r" rtl="1"/>
            <a:endParaRPr lang="he-IL" sz="2000" dirty="0" smtClean="0"/>
          </a:p>
          <a:p>
            <a:pPr lvl="1"/>
            <a:r>
              <a:rPr lang="en-US" sz="2000" dirty="0" smtClean="0"/>
              <a:t>kill SIGKILL </a:t>
            </a:r>
            <a:r>
              <a:rPr lang="he-IL" sz="2000" dirty="0" smtClean="0"/>
              <a:t>8735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algn="r" rtl="1"/>
            <a:r>
              <a:rPr lang="he-IL" sz="2000" dirty="0"/>
              <a:t>שליחת סיגנל על </a:t>
            </a:r>
            <a:r>
              <a:rPr lang="he-IL" sz="2000" dirty="0" smtClean="0"/>
              <a:t>עצירת תהליך </a:t>
            </a:r>
            <a:r>
              <a:rPr lang="he-IL" sz="2000" dirty="0"/>
              <a:t>בעל </a:t>
            </a:r>
            <a:r>
              <a:rPr lang="en-US" sz="2000" dirty="0" err="1"/>
              <a:t>pid</a:t>
            </a:r>
            <a:r>
              <a:rPr lang="he-IL" sz="2000" dirty="0"/>
              <a:t> 8735</a:t>
            </a:r>
            <a:endParaRPr lang="en-US" sz="2000" dirty="0"/>
          </a:p>
          <a:p>
            <a:pPr marL="0" indent="0" algn="r" rtl="1">
              <a:buNone/>
            </a:pPr>
            <a:endParaRPr lang="he-IL" sz="2000" dirty="0" smtClean="0"/>
          </a:p>
          <a:p>
            <a:pPr lvl="1" algn="l"/>
            <a:r>
              <a:rPr lang="en-US" sz="2000" dirty="0"/>
              <a:t>k</a:t>
            </a:r>
            <a:r>
              <a:rPr lang="en-US" sz="2000" dirty="0" smtClean="0"/>
              <a:t>ill SIGSTOP 8735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43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אדמיניסטרציה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התקנת </a:t>
            </a:r>
            <a:r>
              <a:rPr lang="en-US" dirty="0" smtClean="0"/>
              <a:t>virtual machine</a:t>
            </a:r>
            <a:r>
              <a:rPr lang="he-IL" dirty="0" smtClean="0"/>
              <a:t>:</a:t>
            </a:r>
          </a:p>
          <a:p>
            <a:pPr lvl="1" algn="r" rtl="1"/>
            <a:r>
              <a:rPr lang="he-IL" dirty="0" smtClean="0"/>
              <a:t>מומלץ </a:t>
            </a:r>
            <a:r>
              <a:rPr lang="en-US" dirty="0" smtClean="0"/>
              <a:t>VMware-player </a:t>
            </a:r>
            <a:r>
              <a:rPr lang="he-IL" dirty="0" smtClean="0"/>
              <a:t>:</a:t>
            </a:r>
            <a:endParaRPr lang="en-US" dirty="0" smtClean="0"/>
          </a:p>
          <a:p>
            <a:pPr lvl="1" algn="r" rtl="1"/>
            <a:r>
              <a:rPr lang="en-US" dirty="0" smtClean="0"/>
              <a:t>https://my.vmware.com/web/vmware/free#desktop_end_user_computing/vmware_player/7_0</a:t>
            </a:r>
          </a:p>
          <a:p>
            <a:pPr lvl="1" algn="r" rtl="1"/>
            <a:r>
              <a:rPr lang="he-IL" dirty="0" smtClean="0"/>
              <a:t>צריך גם להוריד את קובץ ההתקנה של לינוקס (קישור בשקופית הקודמת)</a:t>
            </a:r>
          </a:p>
          <a:p>
            <a:pPr lvl="1" algn="r" rtl="1"/>
            <a:r>
              <a:rPr lang="he-IL" dirty="0" smtClean="0"/>
              <a:t>לאחר התקנת ה </a:t>
            </a:r>
            <a:r>
              <a:rPr lang="en-US" dirty="0" smtClean="0"/>
              <a:t>virtual machine</a:t>
            </a:r>
            <a:r>
              <a:rPr lang="he-IL" dirty="0" smtClean="0"/>
              <a:t> יש להתקין עליו את קובץ ה </a:t>
            </a:r>
            <a:r>
              <a:rPr lang="en-US" dirty="0" err="1" smtClean="0"/>
              <a:t>iso</a:t>
            </a:r>
            <a:r>
              <a:rPr lang="he-IL" dirty="0" smtClean="0"/>
              <a:t> של לינוקס.</a:t>
            </a:r>
          </a:p>
          <a:p>
            <a:pPr lvl="1"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://back-2me.com/wp-content/uploads/2014/10/%D7%94%D7%A9%D7%90%D7%99%D7%A8%D7%99-%D7%A9%D7%90%D7%9C%D7%94-840x103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63" b="90000" l="10000" r="963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54373"/>
            <a:ext cx="466077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מערכת הפעלה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מה היא מערכת ההפעלה?</a:t>
            </a:r>
          </a:p>
          <a:p>
            <a:pPr lvl="1" algn="r" rtl="1"/>
            <a:r>
              <a:rPr lang="he-IL" dirty="0" smtClean="0"/>
              <a:t>זו תוכנת מחשב!</a:t>
            </a:r>
          </a:p>
          <a:p>
            <a:pPr algn="r" rtl="1"/>
            <a:r>
              <a:rPr lang="he-IL" dirty="0" smtClean="0"/>
              <a:t>אוקיי, מה התפקיד של התכנה הזו?</a:t>
            </a:r>
          </a:p>
          <a:p>
            <a:pPr lvl="1" algn="r" rtl="1"/>
            <a:r>
              <a:rPr lang="he-IL" dirty="0" smtClean="0"/>
              <a:t>מנהלת את ההרצה של שאר התכניות (</a:t>
            </a:r>
            <a:r>
              <a:rPr lang="en-US" dirty="0" smtClean="0"/>
              <a:t>scheduler</a:t>
            </a:r>
            <a:r>
              <a:rPr lang="he-IL" dirty="0" smtClean="0"/>
              <a:t>)</a:t>
            </a:r>
          </a:p>
          <a:p>
            <a:pPr lvl="1" algn="r" rtl="1"/>
            <a:r>
              <a:rPr lang="he-IL" dirty="0" smtClean="0"/>
              <a:t>נותנת שירות לתכניות ולמשתמשים</a:t>
            </a:r>
          </a:p>
          <a:p>
            <a:pPr lvl="1" algn="r" rtl="1"/>
            <a:r>
              <a:rPr lang="he-IL" dirty="0" smtClean="0"/>
              <a:t>מנהלת את המשאבים של המערכת (זכרון, דיסק,מעבד, טבלאות מערכת)</a:t>
            </a:r>
          </a:p>
          <a:p>
            <a:pPr lvl="1" algn="r" rtl="1"/>
            <a:r>
              <a:rPr lang="he-IL" dirty="0" smtClean="0"/>
              <a:t>תיווך בין משתמש לחומרה: </a:t>
            </a:r>
            <a:r>
              <a:rPr lang="en-US" dirty="0" smtClean="0"/>
              <a:t>GUI</a:t>
            </a:r>
            <a:r>
              <a:rPr lang="he-IL" dirty="0" smtClean="0"/>
              <a:t>, מערכת קבצים, אשליית "משתמש יחיד".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ניהול זיכרון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ניהול הקצאה דינאמית של זכרון</a:t>
            </a:r>
          </a:p>
          <a:p>
            <a:pPr algn="r" rtl="1"/>
            <a:r>
              <a:rPr lang="he-IL" dirty="0" smtClean="0"/>
              <a:t>שימוש בדיסק הקשיח כדי לשמור זמנית חלק מהזכרון עליו בכדי לאפשר ריצה של תכנית/תכניות גדולות</a:t>
            </a:r>
          </a:p>
          <a:p>
            <a:pPr algn="r" rtl="1"/>
            <a:r>
              <a:rPr lang="he-IL" dirty="0" smtClean="0"/>
              <a:t>מחליטה אילו חלקים של תהליכים לטעון לזכרון</a:t>
            </a:r>
          </a:p>
          <a:p>
            <a:pPr algn="r" rtl="1"/>
            <a:r>
              <a:rPr lang="he-IL" dirty="0" smtClean="0"/>
              <a:t>שומרת מידע על כל תהליך (באילו חלקים משתמש בזכרון).</a:t>
            </a:r>
          </a:p>
          <a:p>
            <a:pPr algn="r" rtl="1"/>
            <a:r>
              <a:rPr lang="he-IL" dirty="0" smtClean="0"/>
              <a:t>זיכרון וירטואלי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94EF-A7AE-4A38-8139-68EDB3735F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8423</TotalTime>
  <Words>1892</Words>
  <Application>Microsoft Office PowerPoint</Application>
  <PresentationFormat>‫הצגה על המסך (4:3)</PresentationFormat>
  <Paragraphs>434</Paragraphs>
  <Slides>50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50</vt:i4>
      </vt:variant>
    </vt:vector>
  </HeadingPairs>
  <TitlesOfParts>
    <vt:vector size="55" baseType="lpstr">
      <vt:lpstr>Arial</vt:lpstr>
      <vt:lpstr>Calibri</vt:lpstr>
      <vt:lpstr>Verdana</vt:lpstr>
      <vt:lpstr>Wingdings</vt:lpstr>
      <vt:lpstr>cdb2004138l</vt:lpstr>
      <vt:lpstr>מערכות הפעלה 89-231</vt:lpstr>
      <vt:lpstr>Contents</vt:lpstr>
      <vt:lpstr>אדמיניסטרציה</vt:lpstr>
      <vt:lpstr>אדמיניסטרציה</vt:lpstr>
      <vt:lpstr>אדמיניסטרציה</vt:lpstr>
      <vt:lpstr>אדמיניסטרציה</vt:lpstr>
      <vt:lpstr>שאלות?</vt:lpstr>
      <vt:lpstr>מערכת הפעלה</vt:lpstr>
      <vt:lpstr>ניהול זיכרון</vt:lpstr>
      <vt:lpstr>ניהול קבצים</vt:lpstr>
      <vt:lpstr>ארכיטקטורת פון נוימן</vt:lpstr>
      <vt:lpstr>סוגי זכרונות</vt:lpstr>
      <vt:lpstr>Hard drive</vt:lpstr>
      <vt:lpstr>לינוקס</vt:lpstr>
      <vt:lpstr>לינוקס</vt:lpstr>
      <vt:lpstr>לינוקס</vt:lpstr>
      <vt:lpstr>לינוקס</vt:lpstr>
      <vt:lpstr> לינוקס - משתמשים</vt:lpstr>
      <vt:lpstr> לינוקס - משתמשים</vt:lpstr>
      <vt:lpstr>לינוקס - קבוצות</vt:lpstr>
      <vt:lpstr>לינוקס - קבוצות</vt:lpstr>
      <vt:lpstr>לינוקס - הרשאות</vt:lpstr>
      <vt:lpstr>לינוקס – היררכית משתמשים</vt:lpstr>
      <vt:lpstr>לינוקס – היררכית משתמשים</vt:lpstr>
      <vt:lpstr>לינוקס - umask</vt:lpstr>
      <vt:lpstr>umask example</vt:lpstr>
      <vt:lpstr>לינוקס -אבטחה</vt:lpstr>
      <vt:lpstr>לינוקס -אבטחה</vt:lpstr>
      <vt:lpstr>לינוקס -אבטחה</vt:lpstr>
      <vt:lpstr>מעבד ומערכת ההפעלה</vt:lpstr>
      <vt:lpstr>מעבד</vt:lpstr>
      <vt:lpstr>Descriptor Privilege Level</vt:lpstr>
      <vt:lpstr>מעבד</vt:lpstr>
      <vt:lpstr>PSW</vt:lpstr>
      <vt:lpstr>System call</vt:lpstr>
      <vt:lpstr>System call</vt:lpstr>
      <vt:lpstr>שיעורי בית</vt:lpstr>
      <vt:lpstr>ls</vt:lpstr>
      <vt:lpstr>pwd</vt:lpstr>
      <vt:lpstr>cd</vt:lpstr>
      <vt:lpstr>mkdir</vt:lpstr>
      <vt:lpstr>rmdir</vt:lpstr>
      <vt:lpstr>mv</vt:lpstr>
      <vt:lpstr>cp</vt:lpstr>
      <vt:lpstr>chmod</vt:lpstr>
      <vt:lpstr>cat</vt:lpstr>
      <vt:lpstr>gcc</vt:lpstr>
      <vt:lpstr>man</vt:lpstr>
      <vt:lpstr>man</vt:lpstr>
      <vt:lpstr>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95</cp:revision>
  <dcterms:created xsi:type="dcterms:W3CDTF">2013-02-06T14:53:06Z</dcterms:created>
  <dcterms:modified xsi:type="dcterms:W3CDTF">2017-03-23T12:26:50Z</dcterms:modified>
</cp:coreProperties>
</file>