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7" r:id="rId3"/>
    <p:sldId id="291" r:id="rId4"/>
    <p:sldId id="293" r:id="rId5"/>
    <p:sldId id="294" r:id="rId6"/>
    <p:sldId id="324" r:id="rId7"/>
    <p:sldId id="295" r:id="rId8"/>
    <p:sldId id="299" r:id="rId9"/>
    <p:sldId id="326" r:id="rId10"/>
    <p:sldId id="325" r:id="rId11"/>
    <p:sldId id="296" r:id="rId12"/>
    <p:sldId id="300" r:id="rId13"/>
    <p:sldId id="301" r:id="rId14"/>
    <p:sldId id="302" r:id="rId15"/>
    <p:sldId id="292" r:id="rId16"/>
    <p:sldId id="303" r:id="rId17"/>
    <p:sldId id="310" r:id="rId18"/>
    <p:sldId id="304" r:id="rId19"/>
    <p:sldId id="305" r:id="rId20"/>
    <p:sldId id="309" r:id="rId21"/>
    <p:sldId id="306" r:id="rId22"/>
    <p:sldId id="311" r:id="rId23"/>
    <p:sldId id="307" r:id="rId24"/>
    <p:sldId id="312" r:id="rId25"/>
    <p:sldId id="308" r:id="rId26"/>
    <p:sldId id="313" r:id="rId27"/>
    <p:sldId id="315" r:id="rId28"/>
    <p:sldId id="314" r:id="rId29"/>
    <p:sldId id="316" r:id="rId30"/>
    <p:sldId id="317" r:id="rId31"/>
    <p:sldId id="318" r:id="rId32"/>
    <p:sldId id="319" r:id="rId33"/>
    <p:sldId id="320" r:id="rId34"/>
    <p:sldId id="323" r:id="rId35"/>
    <p:sldId id="321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6EE"/>
    <a:srgbClr val="6F9AEF"/>
    <a:srgbClr val="6DCEF1"/>
    <a:srgbClr val="99CC00"/>
    <a:srgbClr val="93DADF"/>
    <a:srgbClr val="3BCBDF"/>
    <a:srgbClr val="4976D1"/>
    <a:srgbClr val="BED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4" autoAdjust="0"/>
    <p:restoredTop sz="92203" autoAdjust="0"/>
  </p:normalViewPr>
  <p:slideViewPr>
    <p:cSldViewPr>
      <p:cViewPr varScale="1">
        <p:scale>
          <a:sx n="68" d="100"/>
          <a:sy n="68" d="100"/>
        </p:scale>
        <p:origin x="149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F4F1C-D44F-4160-8592-AD44EA90F77C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E7735-BC16-49D5-BB76-C3E92BA0B3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1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PTHREAD_SCOPE_SYSTEM kernel-level thread</a:t>
            </a:r>
          </a:p>
          <a:p>
            <a:r>
              <a:rPr lang="en-US" dirty="0" smtClean="0"/>
              <a:t> PTHREAD_SCOPE_PROCESS user-level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compile: </a:t>
            </a:r>
            <a:r>
              <a:rPr lang="en-US" dirty="0" err="1" smtClean="0"/>
              <a:t>gcc</a:t>
            </a:r>
            <a:r>
              <a:rPr lang="en-US" dirty="0" smtClean="0"/>
              <a:t> -l </a:t>
            </a:r>
            <a:r>
              <a:rPr lang="en-US" dirty="0" err="1" smtClean="0"/>
              <a:t>pthread</a:t>
            </a:r>
            <a:r>
              <a:rPr lang="en-US" dirty="0" smtClean="0"/>
              <a:t> t7_1.c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1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אתחול מנעול שהוגדר כמשתנה סטטי:</a:t>
            </a:r>
          </a:p>
          <a:p>
            <a:r>
              <a:rPr lang="en-US" dirty="0" err="1" smtClean="0"/>
              <a:t>pthread_mutex_t</a:t>
            </a:r>
            <a:r>
              <a:rPr lang="en-US" dirty="0" smtClean="0"/>
              <a:t> </a:t>
            </a:r>
            <a:r>
              <a:rPr lang="en-US" i="1" dirty="0" err="1" smtClean="0"/>
              <a:t>mutex</a:t>
            </a:r>
            <a:r>
              <a:rPr lang="en-US" dirty="0" smtClean="0"/>
              <a:t> = PTHREAD_MUTEX_INITIALIZER;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3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Times New Roman" pitchFamily="18" charset="0"/>
              </a:rPr>
              <a:t>mutex</a:t>
            </a:r>
            <a:r>
              <a:rPr kumimoji="0" lang="he-I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Times New Roman" pitchFamily="18" charset="0"/>
              </a:rPr>
              <a:t> רקורסיבי</a:t>
            </a:r>
            <a:endParaRPr kumimoji="0" lang="he-I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r>
              <a:rPr lang="he-IL" dirty="0" smtClean="0"/>
              <a:t>שחרורו מוריד</a:t>
            </a:r>
            <a:r>
              <a:rPr lang="he-IL" baseline="0" dirty="0" smtClean="0"/>
              <a:t> מונה ב -1.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E7735-BC16-49D5-BB76-C3E92BA0B3B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60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23" y="1319"/>
            <a:chExt cx="5799" cy="946"/>
          </a:xfrm>
        </p:grpSpPr>
        <p:sp>
          <p:nvSpPr>
            <p:cNvPr id="3090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/>
              <a:ahLst/>
              <a:cxnLst>
                <a:cxn ang="0">
                  <a:pos x="6" y="454"/>
                </a:cxn>
                <a:cxn ang="0">
                  <a:pos x="355" y="454"/>
                </a:cxn>
                <a:cxn ang="0">
                  <a:pos x="757" y="1"/>
                </a:cxn>
                <a:cxn ang="0">
                  <a:pos x="2511" y="0"/>
                </a:cxn>
                <a:cxn ang="0">
                  <a:pos x="2646" y="144"/>
                </a:cxn>
                <a:cxn ang="0">
                  <a:pos x="5779" y="137"/>
                </a:cxn>
                <a:cxn ang="0">
                  <a:pos x="5779" y="772"/>
                </a:cxn>
                <a:cxn ang="0">
                  <a:pos x="2899" y="765"/>
                </a:cxn>
                <a:cxn ang="0">
                  <a:pos x="2757" y="946"/>
                </a:cxn>
                <a:cxn ang="0">
                  <a:pos x="1883" y="946"/>
                </a:cxn>
                <a:cxn ang="0">
                  <a:pos x="1663" y="687"/>
                </a:cxn>
                <a:cxn ang="0">
                  <a:pos x="0" y="687"/>
                </a:cxn>
                <a:cxn ang="0">
                  <a:pos x="35" y="480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9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/>
              <a:ahLst/>
              <a:cxnLst>
                <a:cxn ang="0">
                  <a:pos x="0" y="455"/>
                </a:cxn>
                <a:cxn ang="0">
                  <a:pos x="369" y="454"/>
                </a:cxn>
                <a:cxn ang="0">
                  <a:pos x="776" y="0"/>
                </a:cxn>
                <a:cxn ang="0">
                  <a:pos x="2496" y="0"/>
                </a:cxn>
                <a:cxn ang="0">
                  <a:pos x="2632" y="136"/>
                </a:cxn>
                <a:cxn ang="0">
                  <a:pos x="5799" y="136"/>
                </a:cxn>
                <a:cxn ang="0">
                  <a:pos x="5788" y="727"/>
                </a:cxn>
                <a:cxn ang="0">
                  <a:pos x="2883" y="708"/>
                </a:cxn>
                <a:cxn ang="0">
                  <a:pos x="2747" y="895"/>
                </a:cxn>
                <a:cxn ang="0">
                  <a:pos x="1899" y="895"/>
                </a:cxn>
                <a:cxn ang="0">
                  <a:pos x="1681" y="635"/>
                </a:cxn>
                <a:cxn ang="0">
                  <a:pos x="7" y="635"/>
                </a:cxn>
                <a:cxn ang="0">
                  <a:pos x="7" y="454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4953000"/>
            <a:ext cx="73152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Verdan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611188" y="1700213"/>
            <a:ext cx="8137525" cy="792162"/>
          </a:xfrm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C20A3-5914-443F-B0B8-8C66E6F04E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336D0-4CEB-4FDD-9F3D-AB43100148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3025"/>
            <a:ext cx="8229600" cy="51371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1888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2486B43F-D29D-4CB7-BA81-5841BD9C2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Avshalom Elmalech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694EF-A7AE-4A38-8139-68EDB3735F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35A1B-4FD8-4789-B1CE-F4B2DC5F5C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4A850-2251-4E65-BFD5-AB690027BC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9925E-24DF-4F08-96BC-3550DAB4D0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1D6C8-D91E-475D-B0D7-AD6319C502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DD813B-6A9E-4957-A32C-75EA93D04F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3807A-4B46-48B4-A8F9-9892D25D91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2889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55BC1-C091-4AC2-A669-70561B51A4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/>
            <a:ahLst/>
            <a:cxnLst>
              <a:cxn ang="0">
                <a:pos x="0" y="368"/>
              </a:cxn>
              <a:cxn ang="0">
                <a:pos x="440" y="368"/>
              </a:cxn>
              <a:cxn ang="0">
                <a:pos x="777" y="0"/>
              </a:cxn>
              <a:cxn ang="0">
                <a:pos x="2162" y="0"/>
              </a:cxn>
              <a:cxn ang="0">
                <a:pos x="2265" y="116"/>
              </a:cxn>
              <a:cxn ang="0">
                <a:pos x="5756" y="112"/>
              </a:cxn>
              <a:cxn ang="0">
                <a:pos x="5763" y="567"/>
              </a:cxn>
              <a:cxn ang="0">
                <a:pos x="6" y="556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/>
            <a:ahLst/>
            <a:cxnLst>
              <a:cxn ang="0">
                <a:pos x="449" y="370"/>
              </a:cxn>
              <a:cxn ang="0">
                <a:pos x="768" y="1"/>
              </a:cxn>
              <a:cxn ang="0">
                <a:pos x="2158" y="0"/>
              </a:cxn>
              <a:cxn ang="0">
                <a:pos x="2258" y="115"/>
              </a:cxn>
              <a:cxn ang="0">
                <a:pos x="5784" y="115"/>
              </a:cxn>
              <a:cxn ang="0">
                <a:pos x="5779" y="528"/>
              </a:cxn>
              <a:cxn ang="0">
                <a:pos x="0" y="519"/>
              </a:cxn>
              <a:cxn ang="0">
                <a:pos x="0" y="371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15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r>
              <a:rPr lang="en-US" dirty="0" smtClean="0"/>
              <a:t>Avshalom Elmalech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1888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j-lt"/>
              </a:defRPr>
            </a:lvl1pPr>
          </a:lstStyle>
          <a:p>
            <a:fld id="{4303C685-E663-4DCF-BD9D-69D199BF06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jpeg"/><Relationship Id="rId7" Type="http://schemas.openxmlformats.org/officeDocument/2006/relationships/image" Target="../media/image2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.die.net/include/pthread.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97025"/>
            <a:ext cx="7239000" cy="1012825"/>
          </a:xfrm>
        </p:spPr>
        <p:txBody>
          <a:bodyPr/>
          <a:lstStyle/>
          <a:p>
            <a:r>
              <a:rPr lang="he-IL" sz="4000" dirty="0" smtClean="0"/>
              <a:t>מערכות הפעלה</a:t>
            </a: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שני </a:t>
            </a:r>
            <a:r>
              <a:rPr lang="he-IL" dirty="0" err="1" smtClean="0"/>
              <a:t>אלקובי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err="1" smtClean="0"/>
              <a:t>פריאל</a:t>
            </a:r>
            <a:r>
              <a:rPr lang="he-IL" smtClean="0"/>
              <a:t> לוי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/>
              <a:t>קבוצת חוטים (</a:t>
            </a:r>
            <a:r>
              <a:rPr lang="en-US" dirty="0"/>
              <a:t>thread group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80000"/>
              </a:lnSpc>
            </a:pPr>
            <a:r>
              <a:rPr lang="he-IL" sz="2800" dirty="0" smtClean="0"/>
              <a:t>ביצוע פעולת </a:t>
            </a:r>
            <a:r>
              <a:rPr lang="en-US" sz="2800" dirty="0" err="1" smtClean="0"/>
              <a:t>getpid</a:t>
            </a:r>
            <a:r>
              <a:rPr lang="en-US" sz="2800" dirty="0" smtClean="0"/>
              <a:t>()</a:t>
            </a:r>
            <a:r>
              <a:rPr lang="he-IL" sz="2800" dirty="0" smtClean="0"/>
              <a:t> מחזיר את </a:t>
            </a:r>
            <a:r>
              <a:rPr lang="en-US" sz="2800" dirty="0" smtClean="0"/>
              <a:t>current-&gt;</a:t>
            </a:r>
            <a:r>
              <a:rPr lang="en-US" sz="2800" dirty="0" err="1" smtClean="0"/>
              <a:t>tgid</a:t>
            </a:r>
            <a:r>
              <a:rPr lang="he-IL" sz="2800" dirty="0" smtClean="0"/>
              <a:t>.</a:t>
            </a:r>
          </a:p>
          <a:p>
            <a:pPr algn="r" rtl="1">
              <a:lnSpc>
                <a:spcPct val="80000"/>
              </a:lnSpc>
            </a:pPr>
            <a:endParaRPr lang="he-IL" sz="2800" dirty="0" smtClean="0"/>
          </a:p>
          <a:p>
            <a:pPr algn="r" rtl="1">
              <a:lnSpc>
                <a:spcPct val="80000"/>
              </a:lnSpc>
            </a:pPr>
            <a:r>
              <a:rPr lang="he-IL" sz="2800" dirty="0" smtClean="0"/>
              <a:t>פעולות על ה-</a:t>
            </a:r>
            <a:r>
              <a:rPr lang="en-US" sz="2800" dirty="0" smtClean="0"/>
              <a:t>PID</a:t>
            </a:r>
            <a:r>
              <a:rPr lang="he-IL" sz="2800" dirty="0" smtClean="0"/>
              <a:t> המשותף מתורגמות לפעולה על קבוצת החוטים המתאימה ל-</a:t>
            </a:r>
            <a:r>
              <a:rPr lang="en-US" sz="2800" dirty="0" smtClean="0"/>
              <a:t>PID</a:t>
            </a:r>
            <a:r>
              <a:rPr lang="he-IL" sz="2800" dirty="0" smtClean="0"/>
              <a:t>.</a:t>
            </a:r>
          </a:p>
          <a:p>
            <a:pPr algn="r" rtl="1">
              <a:lnSpc>
                <a:spcPct val="80000"/>
              </a:lnSpc>
            </a:pPr>
            <a:endParaRPr lang="he-IL" sz="2800" dirty="0" smtClean="0"/>
          </a:p>
          <a:p>
            <a:pPr algn="r" rtl="1">
              <a:lnSpc>
                <a:spcPct val="80000"/>
              </a:lnSpc>
            </a:pPr>
            <a:r>
              <a:rPr lang="he-IL" sz="2800" dirty="0" smtClean="0"/>
              <a:t>אם לחוט כלשהו יש בנים (תהליכים), הם הופכים להיות בנים של חוט אחר בקבוצת האב לאחר מותו.</a:t>
            </a:r>
            <a:endParaRPr lang="en-US" sz="2800" dirty="0" smtClean="0"/>
          </a:p>
          <a:p>
            <a:pPr algn="r" rtl="1"/>
            <a:endParaRPr lang="en-US" dirty="0"/>
          </a:p>
        </p:txBody>
      </p:sp>
      <p:grpSp>
        <p:nvGrpSpPr>
          <p:cNvPr id="4" name="קבוצה 3"/>
          <p:cNvGrpSpPr/>
          <p:nvPr/>
        </p:nvGrpSpPr>
        <p:grpSpPr>
          <a:xfrm>
            <a:off x="457200" y="4360164"/>
            <a:ext cx="3505200" cy="2094611"/>
            <a:chOff x="4533900" y="2028825"/>
            <a:chExt cx="3505200" cy="2094611"/>
          </a:xfrm>
        </p:grpSpPr>
        <p:pic>
          <p:nvPicPr>
            <p:cNvPr id="2050" name="Picture 2" descr="Image result for adopti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742"/>
            <a:stretch/>
          </p:blipFill>
          <p:spPr bwMode="auto">
            <a:xfrm>
              <a:off x="4533900" y="3581400"/>
              <a:ext cx="3505200" cy="542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Image result for adopti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974"/>
            <a:stretch/>
          </p:blipFill>
          <p:spPr bwMode="auto">
            <a:xfrm>
              <a:off x="4533900" y="2028825"/>
              <a:ext cx="3505200" cy="1552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6864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pthread_create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>
              <a:lnSpc>
                <a:spcPct val="105000"/>
              </a:lnSpc>
            </a:pPr>
            <a:r>
              <a:rPr lang="he-IL" dirty="0" smtClean="0"/>
              <a:t>יצירת חוט: </a:t>
            </a:r>
            <a:r>
              <a:rPr lang="en-US" dirty="0" err="1" smtClean="0"/>
              <a:t>pthread_create</a:t>
            </a:r>
            <a:r>
              <a:rPr lang="en-US" dirty="0" smtClean="0"/>
              <a:t>()</a:t>
            </a:r>
            <a:endParaRPr lang="he-IL" dirty="0" smtClean="0"/>
          </a:p>
          <a:p>
            <a:pPr algn="r" rtl="1">
              <a:lnSpc>
                <a:spcPct val="105000"/>
              </a:lnSpc>
            </a:pPr>
            <a:r>
              <a:rPr lang="he-IL" dirty="0" smtClean="0"/>
              <a:t>תחביר:</a:t>
            </a:r>
            <a:endParaRPr lang="en-US" dirty="0" smtClean="0"/>
          </a:p>
          <a:p>
            <a:pPr>
              <a:lnSpc>
                <a:spcPct val="105000"/>
              </a:lnSpc>
            </a:pPr>
            <a:r>
              <a:rPr lang="en-US" b="1" dirty="0" smtClean="0"/>
              <a:t>#include &lt;</a:t>
            </a:r>
            <a:r>
              <a:rPr lang="en-US" b="1" dirty="0" err="1" smtClean="0"/>
              <a:t>pthread.h</a:t>
            </a:r>
            <a:r>
              <a:rPr lang="en-US" b="1" dirty="0" smtClean="0"/>
              <a:t>&gt;</a:t>
            </a:r>
            <a:endParaRPr lang="en-US" dirty="0" smtClean="0"/>
          </a:p>
          <a:p>
            <a:pPr>
              <a:lnSpc>
                <a:spcPct val="105000"/>
              </a:lnSpc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pthread_create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pthread_t</a:t>
            </a:r>
            <a:r>
              <a:rPr lang="en-US" dirty="0" smtClean="0"/>
              <a:t> *thread, </a:t>
            </a:r>
            <a:r>
              <a:rPr lang="en-US" dirty="0" err="1" smtClean="0"/>
              <a:t>pthread_attr_t</a:t>
            </a:r>
            <a:r>
              <a:rPr lang="en-US" dirty="0" smtClean="0"/>
              <a:t> *</a:t>
            </a:r>
            <a:r>
              <a:rPr lang="en-US" dirty="0" err="1" smtClean="0"/>
              <a:t>attr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void </a:t>
            </a:r>
            <a:r>
              <a:rPr lang="en-US" dirty="0"/>
              <a:t>*(* </a:t>
            </a:r>
            <a:r>
              <a:rPr lang="en-US" dirty="0" err="1" smtClean="0"/>
              <a:t>start_func</a:t>
            </a:r>
            <a:r>
              <a:rPr lang="he-IL" dirty="0"/>
              <a:t>(</a:t>
            </a:r>
            <a:r>
              <a:rPr lang="en-US" dirty="0" smtClean="0"/>
              <a:t> </a:t>
            </a:r>
            <a:r>
              <a:rPr lang="he-IL" dirty="0" smtClean="0"/>
              <a:t>)</a:t>
            </a:r>
            <a:r>
              <a:rPr lang="en-US" dirty="0" smtClean="0"/>
              <a:t>void*),void *</a:t>
            </a:r>
            <a:r>
              <a:rPr lang="en-US" dirty="0" err="1" smtClean="0"/>
              <a:t>arg</a:t>
            </a:r>
            <a:r>
              <a:rPr lang="en-US" dirty="0" smtClean="0"/>
              <a:t>)</a:t>
            </a:r>
          </a:p>
          <a:p>
            <a:pPr algn="r" rtl="1">
              <a:lnSpc>
                <a:spcPct val="105000"/>
              </a:lnSpc>
            </a:pPr>
            <a:r>
              <a:rPr lang="he-IL" dirty="0" smtClean="0"/>
              <a:t>פעולה: יוצרת חוט חדש המתבצע במקביל לחוט הקורא בתוך אותו תהליך. החוט החדש מתחיל לבצע את הפונקציה המופיעה בפרמטר </a:t>
            </a:r>
            <a:r>
              <a:rPr lang="en-US" dirty="0" err="1" smtClean="0"/>
              <a:t>start_func</a:t>
            </a:r>
            <a:r>
              <a:rPr lang="he-IL" dirty="0" smtClean="0"/>
              <a:t> ונהרג בסיום ביצוע הפונקציה</a:t>
            </a:r>
            <a:endParaRPr lang="en-US" dirty="0" smtClean="0"/>
          </a:p>
          <a:p>
            <a:pPr algn="r" rt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/>
          <p:cNvSpPr/>
          <p:nvPr/>
        </p:nvSpPr>
        <p:spPr>
          <a:xfrm>
            <a:off x="8153400" y="33503"/>
            <a:ext cx="990600" cy="34590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/>
          <p:cNvSpPr/>
          <p:nvPr/>
        </p:nvSpPr>
        <p:spPr>
          <a:xfrm>
            <a:off x="5678658" y="16752"/>
            <a:ext cx="2474742" cy="31616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3727938" y="16752"/>
            <a:ext cx="1950720" cy="31616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1905000" y="33504"/>
            <a:ext cx="1828800" cy="29940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pthread_create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r" rtl="1">
              <a:lnSpc>
                <a:spcPct val="115000"/>
              </a:lnSpc>
            </a:pPr>
            <a:r>
              <a:rPr lang="he-IL" sz="2000" dirty="0" smtClean="0"/>
              <a:t>פרמטרים:</a:t>
            </a:r>
          </a:p>
          <a:p>
            <a:pPr lvl="2" algn="r" rtl="1">
              <a:lnSpc>
                <a:spcPct val="115000"/>
              </a:lnSpc>
            </a:pPr>
            <a:r>
              <a:rPr lang="en-US" sz="1800" dirty="0" smtClean="0"/>
              <a:t>thread</a:t>
            </a:r>
            <a:r>
              <a:rPr lang="he-IL" sz="1800" dirty="0" smtClean="0"/>
              <a:t> – מצביע למקום בו יאוחסן מזהה (לכל חוט יש מזהה אישי) החוט החדש במקרה של סיום הפונקציה בהצלחה</a:t>
            </a:r>
          </a:p>
          <a:p>
            <a:pPr lvl="2" algn="r" rtl="1">
              <a:lnSpc>
                <a:spcPct val="115000"/>
              </a:lnSpc>
            </a:pPr>
            <a:r>
              <a:rPr lang="en-US" sz="1800" dirty="0" err="1" smtClean="0"/>
              <a:t>attr</a:t>
            </a:r>
            <a:r>
              <a:rPr lang="he-IL" sz="1800" dirty="0" smtClean="0"/>
              <a:t> – מאפיינים המתארים את תכונות החוט החדש, כגון האם החוט הוא חוט מערכת</a:t>
            </a:r>
            <a:r>
              <a:rPr lang="en-US" sz="1800" dirty="0" smtClean="0"/>
              <a:t> </a:t>
            </a:r>
            <a:r>
              <a:rPr lang="he-IL" sz="1800" dirty="0" smtClean="0"/>
              <a:t>(</a:t>
            </a:r>
            <a:r>
              <a:rPr lang="en-US" sz="1800" dirty="0" smtClean="0"/>
              <a:t>PTHREAD_SCOPE_SYSTEM</a:t>
            </a:r>
            <a:r>
              <a:rPr lang="he-IL" sz="1800" dirty="0" smtClean="0"/>
              <a:t>) או חוט משתמש (</a:t>
            </a:r>
            <a:r>
              <a:rPr lang="en-US" sz="1800" dirty="0"/>
              <a:t>PTHREAD_SCOPE_PROCESS</a:t>
            </a:r>
            <a:r>
              <a:rPr lang="he-IL" sz="1800" dirty="0" smtClean="0"/>
              <a:t>), האם ניתן לבצע לו </a:t>
            </a:r>
            <a:r>
              <a:rPr lang="en-US" sz="1800" dirty="0" smtClean="0"/>
              <a:t>join</a:t>
            </a:r>
            <a:r>
              <a:rPr lang="he-IL" sz="1800" dirty="0" smtClean="0"/>
              <a:t>, כלומר להמתין לסיומו, וכו'. בד"כ נספק ערך </a:t>
            </a:r>
            <a:r>
              <a:rPr lang="en-US" sz="1800" dirty="0" smtClean="0"/>
              <a:t>NULL</a:t>
            </a:r>
            <a:r>
              <a:rPr lang="he-IL" sz="1800" dirty="0" smtClean="0"/>
              <a:t> המציין חוט </a:t>
            </a:r>
            <a:r>
              <a:rPr lang="he-IL" sz="1800" dirty="0" smtClean="0"/>
              <a:t>מ</a:t>
            </a:r>
            <a:r>
              <a:rPr lang="he-IL" sz="1800" dirty="0" smtClean="0"/>
              <a:t>שתמש</a:t>
            </a:r>
            <a:r>
              <a:rPr lang="he-IL" sz="1800" dirty="0" smtClean="0"/>
              <a:t> </a:t>
            </a:r>
            <a:r>
              <a:rPr lang="he-IL" sz="1800" dirty="0" smtClean="0"/>
              <a:t>שניתן להמתין לסיומו</a:t>
            </a:r>
            <a:r>
              <a:rPr lang="en-US" sz="1800" dirty="0"/>
              <a:t>.</a:t>
            </a:r>
            <a:endParaRPr lang="he-IL" sz="1800" dirty="0" smtClean="0"/>
          </a:p>
          <a:p>
            <a:pPr lvl="2" algn="r" rtl="1">
              <a:lnSpc>
                <a:spcPct val="115000"/>
              </a:lnSpc>
            </a:pPr>
            <a:r>
              <a:rPr lang="en-US" sz="1800" dirty="0" err="1" smtClean="0"/>
              <a:t>start_func</a:t>
            </a:r>
            <a:r>
              <a:rPr lang="he-IL" sz="1800" dirty="0" smtClean="0"/>
              <a:t> – מצביע לפונקציה שתהווה את קוד החוט. הערך המוחזר מפונקציה זו במקרה של סיומה הטבעי הינו ערך הסיום של החוט</a:t>
            </a:r>
            <a:r>
              <a:rPr lang="en-US" sz="1800" dirty="0"/>
              <a:t>.</a:t>
            </a:r>
            <a:endParaRPr lang="he-IL" sz="1800" dirty="0" smtClean="0"/>
          </a:p>
          <a:p>
            <a:pPr lvl="2" algn="r" rtl="1">
              <a:lnSpc>
                <a:spcPct val="115000"/>
              </a:lnSpc>
            </a:pPr>
            <a:r>
              <a:rPr lang="en-US" sz="1800" dirty="0" err="1" smtClean="0"/>
              <a:t>arg</a:t>
            </a:r>
            <a:r>
              <a:rPr lang="he-IL" sz="1800" dirty="0" smtClean="0"/>
              <a:t> – פרמטר שיסופק לפונקציה עם הפעלתה, </a:t>
            </a:r>
            <a:r>
              <a:rPr lang="he-IL" sz="1800" u="sng" dirty="0" smtClean="0"/>
              <a:t>שימו לב</a:t>
            </a:r>
            <a:r>
              <a:rPr lang="he-IL" sz="1800" dirty="0" smtClean="0"/>
              <a:t> יש לשלוח את הפרמטרים עם </a:t>
            </a:r>
            <a:r>
              <a:rPr lang="en-US" sz="1800" dirty="0" smtClean="0"/>
              <a:t> casting</a:t>
            </a:r>
            <a:r>
              <a:rPr lang="he-IL" sz="1800" dirty="0" smtClean="0"/>
              <a:t>לסוג </a:t>
            </a:r>
            <a:r>
              <a:rPr lang="en-US" sz="1800" b="1" dirty="0" smtClean="0"/>
              <a:t>void *</a:t>
            </a:r>
            <a:r>
              <a:rPr lang="he-IL" sz="1800" dirty="0" smtClean="0"/>
              <a:t> ולבצע </a:t>
            </a:r>
            <a:r>
              <a:rPr lang="en-US" sz="1800" dirty="0" smtClean="0"/>
              <a:t>casting</a:t>
            </a:r>
            <a:r>
              <a:rPr lang="he-IL" sz="1800" dirty="0" smtClean="0"/>
              <a:t> מתאים בתוך הפונקציה המקבלת</a:t>
            </a:r>
            <a:r>
              <a:rPr lang="en-US" sz="1800" dirty="0"/>
              <a:t>.</a:t>
            </a:r>
            <a:endParaRPr lang="he-IL" sz="1800" dirty="0" smtClean="0"/>
          </a:p>
          <a:p>
            <a:pPr lvl="1" algn="r" rtl="1">
              <a:lnSpc>
                <a:spcPct val="115000"/>
              </a:lnSpc>
            </a:pPr>
            <a:r>
              <a:rPr lang="he-IL" sz="2000" dirty="0" smtClean="0"/>
              <a:t>ערך מוחזר:</a:t>
            </a:r>
          </a:p>
          <a:p>
            <a:pPr lvl="2" algn="r" rtl="1">
              <a:lnSpc>
                <a:spcPct val="115000"/>
              </a:lnSpc>
            </a:pPr>
            <a:r>
              <a:rPr lang="he-IL" sz="1800" dirty="0" smtClean="0"/>
              <a:t>0 במקרה של הצלחה,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)</a:t>
            </a:r>
            <a:r>
              <a:rPr lang="he-IL" sz="1800" dirty="0" smtClean="0"/>
              <a:t>המזהה של החוט החדש נשמר במצביע </a:t>
            </a:r>
            <a:r>
              <a:rPr lang="en-US" sz="1800" dirty="0" smtClean="0"/>
              <a:t>(thread</a:t>
            </a:r>
            <a:endParaRPr lang="he-IL" sz="1800" dirty="0" smtClean="0"/>
          </a:p>
          <a:p>
            <a:pPr lvl="2" algn="r" rtl="1">
              <a:lnSpc>
                <a:spcPct val="115000"/>
              </a:lnSpc>
            </a:pPr>
            <a:r>
              <a:rPr lang="he-IL" sz="1800" dirty="0" smtClean="0"/>
              <a:t>קוד שגיאה אחר במקרה של כישלון</a:t>
            </a:r>
            <a:endParaRPr lang="en-US" sz="1800" dirty="0"/>
          </a:p>
        </p:txBody>
      </p:sp>
      <p:sp>
        <p:nvSpPr>
          <p:cNvPr id="4" name="מלבן 3"/>
          <p:cNvSpPr/>
          <p:nvPr/>
        </p:nvSpPr>
        <p:spPr>
          <a:xfrm>
            <a:off x="-33997" y="16752"/>
            <a:ext cx="10174458" cy="35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 smtClean="0"/>
              <a:t>pthread_create</a:t>
            </a:r>
            <a:r>
              <a:rPr lang="en-US" sz="1600" b="1" dirty="0" smtClean="0"/>
              <a:t> (</a:t>
            </a:r>
            <a:r>
              <a:rPr lang="en-US" sz="1600" b="1" dirty="0" err="1" smtClean="0"/>
              <a:t>pthread_t</a:t>
            </a:r>
            <a:r>
              <a:rPr lang="en-US" sz="1600" b="1" dirty="0" smtClean="0"/>
              <a:t> </a:t>
            </a:r>
            <a:r>
              <a:rPr lang="en-US" sz="1600" b="1" dirty="0"/>
              <a:t>*thread, </a:t>
            </a:r>
            <a:r>
              <a:rPr lang="en-US" sz="1600" b="1" dirty="0" err="1"/>
              <a:t>pthread_attr_t</a:t>
            </a:r>
            <a:r>
              <a:rPr lang="en-US" sz="1600" b="1" dirty="0"/>
              <a:t> *</a:t>
            </a:r>
            <a:r>
              <a:rPr lang="en-US" sz="1600" b="1" dirty="0" err="1" smtClean="0"/>
              <a:t>attr</a:t>
            </a:r>
            <a:r>
              <a:rPr lang="en-US" sz="1600" b="1" dirty="0" smtClean="0"/>
              <a:t>,</a:t>
            </a:r>
            <a:r>
              <a:rPr lang="he-IL" sz="1600" b="1" dirty="0" smtClean="0"/>
              <a:t> </a:t>
            </a:r>
            <a:r>
              <a:rPr lang="en-US" sz="1600" b="1" dirty="0" smtClean="0"/>
              <a:t>void </a:t>
            </a:r>
            <a:r>
              <a:rPr lang="en-US" sz="1600" b="1" dirty="0"/>
              <a:t>*(* </a:t>
            </a:r>
            <a:r>
              <a:rPr lang="en-US" sz="1600" b="1" dirty="0" err="1" smtClean="0"/>
              <a:t>start_func</a:t>
            </a:r>
            <a:r>
              <a:rPr lang="en-US" sz="1600" b="1" dirty="0" smtClean="0"/>
              <a:t>)(void</a:t>
            </a:r>
            <a:r>
              <a:rPr lang="en-US" sz="1600" b="1" dirty="0"/>
              <a:t>*),void *</a:t>
            </a:r>
            <a:r>
              <a:rPr lang="en-US" sz="1600" b="1" dirty="0" err="1"/>
              <a:t>arg</a:t>
            </a:r>
            <a:r>
              <a:rPr lang="en-US" sz="1600" b="1" dirty="0"/>
              <a:t>)</a:t>
            </a: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3"/>
          <a:srcRect l="19546" t="19792" r="19547" b="9375"/>
          <a:stretch/>
        </p:blipFill>
        <p:spPr>
          <a:xfrm>
            <a:off x="-33997" y="465291"/>
            <a:ext cx="9206754" cy="601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 animBg="1"/>
      <p:bldP spid="7" grpId="1" animBg="1"/>
      <p:bldP spid="6" grpId="0" animBg="1"/>
      <p:bldP spid="6" grpId="1" animBg="1"/>
      <p:bldP spid="5" grpId="0" animBg="1"/>
      <p:bldP spid="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pthread_self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800" dirty="0" smtClean="0"/>
              <a:t>קבלת מזהה החוט – </a:t>
            </a:r>
            <a:r>
              <a:rPr lang="en-US" sz="2800" dirty="0" err="1" smtClean="0"/>
              <a:t>pthread_self</a:t>
            </a:r>
            <a:r>
              <a:rPr lang="en-US" sz="2800" dirty="0" smtClean="0"/>
              <a:t>()</a:t>
            </a:r>
            <a:endParaRPr lang="he-IL" sz="2800" dirty="0" smtClean="0"/>
          </a:p>
          <a:p>
            <a:pPr lvl="1" algn="r" rtl="1"/>
            <a:r>
              <a:rPr lang="he-IL" sz="2400" dirty="0" smtClean="0"/>
              <a:t>תחביר:</a:t>
            </a:r>
          </a:p>
          <a:p>
            <a:pPr lvl="1" algn="l">
              <a:buNone/>
            </a:pPr>
            <a:r>
              <a:rPr lang="en-US" sz="2400" dirty="0" err="1" smtClean="0"/>
              <a:t>pthread_t</a:t>
            </a:r>
            <a:r>
              <a:rPr lang="en-US" sz="2400" dirty="0" smtClean="0"/>
              <a:t> </a:t>
            </a:r>
            <a:r>
              <a:rPr lang="en-US" sz="2400" dirty="0" err="1" smtClean="0"/>
              <a:t>pthread_self</a:t>
            </a:r>
            <a:r>
              <a:rPr lang="en-US" sz="2400" dirty="0" smtClean="0"/>
              <a:t>();</a:t>
            </a:r>
          </a:p>
          <a:p>
            <a:pPr lvl="1" algn="r" rtl="1"/>
            <a:r>
              <a:rPr lang="he-IL" sz="2400" dirty="0" smtClean="0"/>
              <a:t>פעולה: החוט הקורא מקבל את המזהה של עצמו. מזהה זה הוא פנימי לספרייה </a:t>
            </a:r>
            <a:r>
              <a:rPr lang="en-US" sz="2400" dirty="0" smtClean="0"/>
              <a:t>Linux Threads</a:t>
            </a:r>
            <a:r>
              <a:rPr lang="he-IL" sz="2400" dirty="0" smtClean="0"/>
              <a:t> ואינו קשור במישרין ל-</a:t>
            </a:r>
            <a:r>
              <a:rPr lang="en-US" sz="2400" dirty="0" smtClean="0"/>
              <a:t>PID</a:t>
            </a:r>
            <a:r>
              <a:rPr lang="he-IL" sz="2400" dirty="0" smtClean="0"/>
              <a:t> של החוט</a:t>
            </a:r>
          </a:p>
          <a:p>
            <a:pPr lvl="1" algn="r" rtl="1"/>
            <a:r>
              <a:rPr lang="he-IL" sz="2400" dirty="0" smtClean="0"/>
              <a:t>פרמטרים: אין</a:t>
            </a:r>
          </a:p>
          <a:p>
            <a:pPr lvl="1" algn="r" rtl="1"/>
            <a:r>
              <a:rPr lang="he-IL" sz="2400" dirty="0" smtClean="0"/>
              <a:t>ערך מוחזר: מזהה החוט</a:t>
            </a:r>
            <a:endParaRPr lang="en-US" sz="2400" dirty="0" smtClean="0"/>
          </a:p>
          <a:p>
            <a:pPr algn="r" rt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t10_1.c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דוגמא ליצירת חוט והדפסת המזהה שלו</a:t>
            </a:r>
            <a:endParaRPr lang="en-US" dirty="0" smtClean="0"/>
          </a:p>
          <a:p>
            <a:pPr algn="r" rtl="1">
              <a:buNone/>
            </a:pPr>
            <a:endParaRPr lang="en-US" dirty="0" smtClean="0"/>
          </a:p>
          <a:p>
            <a:pPr algn="l">
              <a:buNone/>
            </a:pPr>
            <a:r>
              <a:rPr lang="en-US" dirty="0" smtClean="0">
                <a:solidFill>
                  <a:srgbClr val="FF0000"/>
                </a:solidFill>
              </a:rPr>
              <a:t>To compile: </a:t>
            </a:r>
            <a:r>
              <a:rPr lang="en-US" dirty="0" err="1" smtClean="0">
                <a:solidFill>
                  <a:srgbClr val="FF0000"/>
                </a:solidFill>
              </a:rPr>
              <a:t>gcc</a:t>
            </a:r>
            <a:r>
              <a:rPr lang="en-US" dirty="0" smtClean="0">
                <a:solidFill>
                  <a:srgbClr val="FF0000"/>
                </a:solidFill>
              </a:rPr>
              <a:t> -l </a:t>
            </a:r>
            <a:r>
              <a:rPr lang="en-US" dirty="0" err="1" smtClean="0">
                <a:solidFill>
                  <a:srgbClr val="FF0000"/>
                </a:solidFill>
              </a:rPr>
              <a:t>pthread</a:t>
            </a:r>
            <a:r>
              <a:rPr lang="en-US" dirty="0" smtClean="0">
                <a:solidFill>
                  <a:srgbClr val="FF0000"/>
                </a:solidFill>
              </a:rPr>
              <a:t> t10_1.c</a:t>
            </a:r>
          </a:p>
          <a:p>
            <a:pPr algn="r" rtl="1">
              <a:buNone/>
            </a:pP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505200"/>
            <a:ext cx="7142669" cy="2232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pthread_join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800" dirty="0" smtClean="0"/>
              <a:t>המתנה לסיום חוט: </a:t>
            </a:r>
            <a:r>
              <a:rPr lang="en-US" sz="2800" dirty="0" err="1" smtClean="0"/>
              <a:t>pthread_join</a:t>
            </a:r>
            <a:r>
              <a:rPr lang="en-US" sz="2800" dirty="0" smtClean="0"/>
              <a:t>()</a:t>
            </a:r>
            <a:endParaRPr lang="he-IL" sz="2800" dirty="0" smtClean="0"/>
          </a:p>
          <a:p>
            <a:pPr lvl="1" algn="r" rtl="1"/>
            <a:r>
              <a:rPr lang="he-IL" sz="2400" dirty="0" smtClean="0"/>
              <a:t>תחביר:</a:t>
            </a:r>
          </a:p>
          <a:p>
            <a:pPr lvl="1" algn="l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pthread_join</a:t>
            </a:r>
            <a:r>
              <a:rPr lang="en-US" sz="2400" dirty="0" smtClean="0"/>
              <a:t>(</a:t>
            </a:r>
            <a:r>
              <a:rPr lang="en-US" sz="2400" dirty="0" err="1" smtClean="0"/>
              <a:t>pthread_t</a:t>
            </a:r>
            <a:r>
              <a:rPr lang="en-US" sz="2400" dirty="0" smtClean="0"/>
              <a:t> </a:t>
            </a:r>
            <a:r>
              <a:rPr lang="en-US" sz="2400" dirty="0" err="1" smtClean="0"/>
              <a:t>th</a:t>
            </a:r>
            <a:r>
              <a:rPr lang="en-US" sz="2400" dirty="0" smtClean="0"/>
              <a:t>, void **</a:t>
            </a:r>
            <a:r>
              <a:rPr lang="en-US" sz="2400" dirty="0" err="1" smtClean="0"/>
              <a:t>thread_return</a:t>
            </a:r>
            <a:r>
              <a:rPr lang="en-US" sz="2400" dirty="0" smtClean="0"/>
              <a:t>);</a:t>
            </a:r>
          </a:p>
          <a:p>
            <a:pPr lvl="1" algn="r" rtl="1"/>
            <a:endParaRPr lang="en-US" sz="2400" dirty="0" smtClean="0"/>
          </a:p>
          <a:p>
            <a:pPr lvl="1" algn="r" rtl="1"/>
            <a:r>
              <a:rPr lang="he-IL" sz="2400" dirty="0" smtClean="0"/>
              <a:t>פעולה: החוט הקורא ממתין לסיום החוט המזוהה ע"י </a:t>
            </a:r>
            <a:r>
              <a:rPr lang="en-US" sz="2400" dirty="0" err="1" smtClean="0"/>
              <a:t>th</a:t>
            </a:r>
            <a:r>
              <a:rPr lang="he-IL" sz="2400" dirty="0" smtClean="0"/>
              <a:t> </a:t>
            </a:r>
          </a:p>
          <a:p>
            <a:pPr lvl="2" algn="r" rtl="1"/>
            <a:r>
              <a:rPr lang="he-IL" sz="2000" b="1" dirty="0" smtClean="0"/>
              <a:t>ניתן להמתין לסיום אותו חוט פעם אחת לכל היותר</a:t>
            </a:r>
            <a:r>
              <a:rPr lang="en-US" sz="2000" b="1" dirty="0" smtClean="0"/>
              <a:t>.</a:t>
            </a:r>
            <a:endParaRPr lang="he-IL" sz="2000" b="1" dirty="0" smtClean="0"/>
          </a:p>
          <a:p>
            <a:pPr lvl="3" algn="r" rtl="1"/>
            <a:r>
              <a:rPr lang="he-IL" sz="1800" dirty="0" smtClean="0"/>
              <a:t>ביצוע </a:t>
            </a:r>
            <a:r>
              <a:rPr lang="en-US" sz="1800" dirty="0" err="1" smtClean="0"/>
              <a:t>pthread_join</a:t>
            </a:r>
            <a:r>
              <a:rPr lang="he-IL" sz="1800" dirty="0" smtClean="0"/>
              <a:t> על אותו חוט יותר מפעם אחת </a:t>
            </a:r>
            <a:r>
              <a:rPr lang="he-IL" sz="1800" u="sng" dirty="0" smtClean="0"/>
              <a:t>ייכשל</a:t>
            </a:r>
            <a:r>
              <a:rPr lang="en-US" sz="1800" u="sng" dirty="0" smtClean="0"/>
              <a:t>.</a:t>
            </a:r>
            <a:endParaRPr lang="he-IL" sz="1800" u="sng" dirty="0" smtClean="0"/>
          </a:p>
          <a:p>
            <a:pPr lvl="2" algn="r" rtl="1"/>
            <a:r>
              <a:rPr lang="he-IL" sz="2000" dirty="0" smtClean="0"/>
              <a:t>כל חוט יכול להמתין לסיום כל חוט אחר באותו תהליך</a:t>
            </a:r>
            <a:r>
              <a:rPr lang="en-US" sz="2000" dirty="0"/>
              <a:t>.</a:t>
            </a:r>
            <a:endParaRPr lang="he-IL" sz="2000" dirty="0" smtClean="0"/>
          </a:p>
          <a:p>
            <a:pPr lvl="2" algn="r" rtl="1"/>
            <a:r>
              <a:rPr lang="he-IL" sz="2000" dirty="0" smtClean="0"/>
              <a:t>ההמתנה על סיום החוט משחררת את מידע הניהול של החוט ברמת </a:t>
            </a:r>
            <a:r>
              <a:rPr lang="en-US" sz="2000" dirty="0" smtClean="0"/>
              <a:t>Linux Threads</a:t>
            </a:r>
            <a:r>
              <a:rPr lang="he-IL" sz="2000" dirty="0" smtClean="0"/>
              <a:t> וברמת הגרעין</a:t>
            </a:r>
            <a:r>
              <a:rPr lang="en-US" sz="2000" dirty="0" smtClean="0"/>
              <a:t>.</a:t>
            </a:r>
          </a:p>
          <a:p>
            <a:pPr lvl="2" algn="r" rtl="1"/>
            <a:r>
              <a:rPr lang="he-IL" sz="2000" dirty="0" smtClean="0"/>
              <a:t>אם מספר חוטים שונים באותו תהליך מנסים להשתמש ב </a:t>
            </a:r>
            <a:r>
              <a:rPr lang="en-US" sz="2000" dirty="0" err="1"/>
              <a:t>pthread_join</a:t>
            </a:r>
            <a:r>
              <a:rPr lang="en-US" sz="2000" dirty="0" smtClean="0"/>
              <a:t>()</a:t>
            </a:r>
            <a:r>
              <a:rPr lang="he-IL" sz="2000" dirty="0"/>
              <a:t> </a:t>
            </a:r>
            <a:r>
              <a:rPr lang="he-IL" sz="2000" dirty="0" smtClean="0"/>
              <a:t>עבור אותו חוט התוצאה היא לא מוגדרת (תלוית מעבד).</a:t>
            </a:r>
            <a:endParaRPr lang="he-IL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pthread_join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r" rtl="1">
              <a:lnSpc>
                <a:spcPct val="115000"/>
              </a:lnSpc>
            </a:pPr>
            <a:r>
              <a:rPr lang="he-IL" sz="2400" dirty="0" smtClean="0"/>
              <a:t>פרמטרים:</a:t>
            </a:r>
          </a:p>
          <a:p>
            <a:pPr lvl="2" algn="r" rtl="1">
              <a:lnSpc>
                <a:spcPct val="115000"/>
              </a:lnSpc>
            </a:pPr>
            <a:r>
              <a:rPr lang="en-US" sz="2000" dirty="0" err="1" smtClean="0"/>
              <a:t>th</a:t>
            </a:r>
            <a:r>
              <a:rPr lang="he-IL" sz="2000" dirty="0" smtClean="0"/>
              <a:t> – מזהה החוט שממתינים לסיומו</a:t>
            </a:r>
          </a:p>
          <a:p>
            <a:pPr lvl="3" algn="r" rtl="1">
              <a:lnSpc>
                <a:spcPct val="115000"/>
              </a:lnSpc>
            </a:pPr>
            <a:r>
              <a:rPr lang="he-IL" sz="1800" dirty="0" smtClean="0"/>
              <a:t>לא ניתן להמתין ל"סיום חוט כלשהו" בדומה ל-</a:t>
            </a:r>
            <a:r>
              <a:rPr lang="en-US" sz="1800" dirty="0" smtClean="0"/>
              <a:t>wait()</a:t>
            </a:r>
            <a:endParaRPr lang="he-IL" sz="1800" dirty="0" smtClean="0"/>
          </a:p>
          <a:p>
            <a:pPr lvl="2" algn="r" rtl="1">
              <a:lnSpc>
                <a:spcPct val="115000"/>
              </a:lnSpc>
            </a:pPr>
            <a:r>
              <a:rPr lang="en-US" sz="2000" dirty="0" err="1" smtClean="0"/>
              <a:t>thread_return</a:t>
            </a:r>
            <a:r>
              <a:rPr lang="he-IL" sz="2000" dirty="0" smtClean="0"/>
              <a:t> – מצביע </a:t>
            </a:r>
            <a:r>
              <a:rPr lang="he-IL" sz="2000" dirty="0" smtClean="0"/>
              <a:t>לכתובת שבה </a:t>
            </a:r>
            <a:r>
              <a:rPr lang="he-IL" sz="2000" dirty="0" smtClean="0"/>
              <a:t>יאוחסן ערך הסיום של החוט עבורו ממתינים</a:t>
            </a:r>
          </a:p>
          <a:p>
            <a:pPr lvl="3" algn="r" rtl="1">
              <a:lnSpc>
                <a:spcPct val="115000"/>
              </a:lnSpc>
            </a:pPr>
            <a:r>
              <a:rPr lang="he-IL" sz="1800" dirty="0" smtClean="0"/>
              <a:t>ניתן לציין </a:t>
            </a:r>
            <a:r>
              <a:rPr lang="en-US" sz="1800" dirty="0" smtClean="0"/>
              <a:t>NULL</a:t>
            </a:r>
            <a:r>
              <a:rPr lang="he-IL" sz="1800" dirty="0" smtClean="0"/>
              <a:t> כדי להתעלם מערך הסיום</a:t>
            </a:r>
          </a:p>
          <a:p>
            <a:pPr lvl="1" algn="r" rtl="1">
              <a:lnSpc>
                <a:spcPct val="115000"/>
              </a:lnSpc>
            </a:pPr>
            <a:r>
              <a:rPr lang="he-IL" sz="2400" dirty="0" smtClean="0"/>
              <a:t>ערך מוחזר:</a:t>
            </a:r>
          </a:p>
          <a:p>
            <a:pPr lvl="2" algn="r" rtl="1">
              <a:lnSpc>
                <a:spcPct val="115000"/>
              </a:lnSpc>
            </a:pPr>
            <a:r>
              <a:rPr lang="he-IL" sz="2000" dirty="0" smtClean="0"/>
              <a:t>0 במקרה של הצלחה,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he-IL" sz="2000" dirty="0" smtClean="0"/>
              <a:t>כמו כן, ערך יציאה ב- </a:t>
            </a:r>
            <a:r>
              <a:rPr lang="en-US" sz="2000" dirty="0" err="1" smtClean="0"/>
              <a:t>thread_return</a:t>
            </a:r>
            <a:r>
              <a:rPr lang="he-IL" sz="2000" dirty="0" smtClean="0"/>
              <a:t> (אם אינו </a:t>
            </a:r>
            <a:r>
              <a:rPr lang="en-US" sz="2000" dirty="0" smtClean="0"/>
              <a:t>NULL</a:t>
            </a:r>
            <a:r>
              <a:rPr lang="he-IL" sz="2000" dirty="0" smtClean="0"/>
              <a:t>)</a:t>
            </a:r>
          </a:p>
          <a:p>
            <a:pPr lvl="2" algn="r" rtl="1">
              <a:lnSpc>
                <a:spcPct val="115000"/>
              </a:lnSpc>
            </a:pPr>
            <a:r>
              <a:rPr lang="he-IL" sz="2000" dirty="0" smtClean="0"/>
              <a:t>אחר במקרה של כישלון</a:t>
            </a:r>
            <a:endParaRPr lang="en-US" sz="2000" dirty="0" smtClean="0"/>
          </a:p>
          <a:p>
            <a:pPr algn="r" rt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t10_2.c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דוגמא ל </a:t>
            </a:r>
            <a:r>
              <a:rPr lang="en-US" dirty="0" err="1" smtClean="0"/>
              <a:t>pthread_join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88"/>
            <a:ext cx="4034253" cy="6833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pthread_cancel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15000"/>
              </a:lnSpc>
            </a:pPr>
            <a:r>
              <a:rPr lang="he-IL" sz="2800" dirty="0" smtClean="0"/>
              <a:t>הריגת חוט: </a:t>
            </a:r>
            <a:r>
              <a:rPr lang="en-US" sz="2800" dirty="0" err="1" smtClean="0"/>
              <a:t>pthread_cancel</a:t>
            </a:r>
            <a:r>
              <a:rPr lang="en-US" sz="2800" dirty="0" smtClean="0"/>
              <a:t>()</a:t>
            </a:r>
            <a:endParaRPr lang="he-IL" sz="2800" dirty="0" smtClean="0"/>
          </a:p>
          <a:p>
            <a:pPr lvl="1" algn="r" rtl="1">
              <a:lnSpc>
                <a:spcPct val="115000"/>
              </a:lnSpc>
            </a:pPr>
            <a:r>
              <a:rPr lang="he-IL" sz="2400" dirty="0" smtClean="0"/>
              <a:t>תחביר:</a:t>
            </a:r>
          </a:p>
          <a:p>
            <a:pPr lvl="1" algn="l">
              <a:lnSpc>
                <a:spcPct val="115000"/>
              </a:lnSpc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pthread_cancel</a:t>
            </a:r>
            <a:r>
              <a:rPr lang="en-US" sz="2400" dirty="0" smtClean="0"/>
              <a:t>(</a:t>
            </a:r>
            <a:r>
              <a:rPr lang="en-US" sz="2400" dirty="0" err="1" smtClean="0"/>
              <a:t>pthread_t</a:t>
            </a:r>
            <a:r>
              <a:rPr lang="en-US" sz="2400" dirty="0" smtClean="0"/>
              <a:t> thread);</a:t>
            </a:r>
          </a:p>
          <a:p>
            <a:pPr lvl="1" algn="r" rtl="1">
              <a:lnSpc>
                <a:spcPct val="115000"/>
              </a:lnSpc>
            </a:pPr>
            <a:r>
              <a:rPr lang="he-IL" sz="2400" dirty="0" smtClean="0"/>
              <a:t>פעולה: סיום ביצוע החוט המזוהה ע"י </a:t>
            </a:r>
            <a:r>
              <a:rPr lang="en-US" sz="2400" dirty="0" smtClean="0"/>
              <a:t>thread</a:t>
            </a:r>
          </a:p>
          <a:p>
            <a:pPr lvl="1" algn="r" rtl="1">
              <a:lnSpc>
                <a:spcPct val="115000"/>
              </a:lnSpc>
            </a:pPr>
            <a:r>
              <a:rPr lang="he-IL" sz="2800" dirty="0" smtClean="0"/>
              <a:t>פרמטרים:</a:t>
            </a:r>
          </a:p>
          <a:p>
            <a:pPr lvl="2" algn="r" rtl="1">
              <a:lnSpc>
                <a:spcPct val="115000"/>
              </a:lnSpc>
            </a:pPr>
            <a:r>
              <a:rPr lang="en-US" sz="2000" dirty="0" smtClean="0"/>
              <a:t>thread</a:t>
            </a:r>
            <a:r>
              <a:rPr lang="he-IL" sz="2000" dirty="0" smtClean="0"/>
              <a:t> – מזהה החוט המיועד לסיום</a:t>
            </a:r>
          </a:p>
          <a:p>
            <a:pPr lvl="1" algn="r" rtl="1">
              <a:lnSpc>
                <a:spcPct val="115000"/>
              </a:lnSpc>
            </a:pPr>
            <a:r>
              <a:rPr lang="he-IL" sz="2400" dirty="0" smtClean="0"/>
              <a:t>ערך מוחזר:</a:t>
            </a:r>
          </a:p>
          <a:p>
            <a:pPr lvl="2" algn="r" rtl="1">
              <a:lnSpc>
                <a:spcPct val="115000"/>
              </a:lnSpc>
            </a:pPr>
            <a:r>
              <a:rPr lang="he-IL" sz="2000" dirty="0" smtClean="0"/>
              <a:t>0 במקרה של הצלחה</a:t>
            </a:r>
          </a:p>
          <a:p>
            <a:pPr lvl="2" algn="r" rtl="1">
              <a:lnSpc>
                <a:spcPct val="115000"/>
              </a:lnSpc>
            </a:pPr>
            <a:r>
              <a:rPr lang="he-IL" sz="2000" dirty="0" smtClean="0"/>
              <a:t>אחר במקרה כישלון</a:t>
            </a:r>
            <a:endParaRPr lang="en-US" sz="2000" dirty="0" smtClean="0"/>
          </a:p>
          <a:p>
            <a:pPr algn="r" rt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pthread_exit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05000"/>
              </a:lnSpc>
            </a:pPr>
            <a:r>
              <a:rPr lang="he-IL" sz="2800" dirty="0" smtClean="0"/>
              <a:t>סיום חוט: </a:t>
            </a:r>
            <a:r>
              <a:rPr lang="en-US" sz="2800" dirty="0" err="1" smtClean="0"/>
              <a:t>pthread_exit</a:t>
            </a:r>
            <a:r>
              <a:rPr lang="en-US" sz="2800" dirty="0" smtClean="0"/>
              <a:t>()</a:t>
            </a:r>
            <a:endParaRPr lang="he-IL" sz="2800" dirty="0" smtClean="0"/>
          </a:p>
          <a:p>
            <a:pPr lvl="1" algn="r" rtl="1">
              <a:lnSpc>
                <a:spcPct val="105000"/>
              </a:lnSpc>
            </a:pPr>
            <a:r>
              <a:rPr lang="he-IL" sz="2400" dirty="0" smtClean="0"/>
              <a:t>תחביר:</a:t>
            </a:r>
          </a:p>
          <a:p>
            <a:pPr lvl="1" algn="l">
              <a:lnSpc>
                <a:spcPct val="105000"/>
              </a:lnSpc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pthread_exit</a:t>
            </a:r>
            <a:r>
              <a:rPr lang="en-US" sz="2400" dirty="0" smtClean="0"/>
              <a:t>(void *</a:t>
            </a:r>
            <a:r>
              <a:rPr lang="en-US" sz="2400" dirty="0" err="1" smtClean="0"/>
              <a:t>retval</a:t>
            </a:r>
            <a:r>
              <a:rPr lang="en-US" sz="2400" dirty="0" smtClean="0"/>
              <a:t>);</a:t>
            </a:r>
          </a:p>
          <a:p>
            <a:pPr lvl="1" algn="r" rtl="1">
              <a:lnSpc>
                <a:spcPct val="105000"/>
              </a:lnSpc>
            </a:pPr>
            <a:r>
              <a:rPr lang="he-IL" sz="2400" dirty="0" smtClean="0"/>
              <a:t>פעולה: החוט הקורא מסיים את פעולתו. ערך הסיום יוחזר לחוט שימתין לסיום חוט זה</a:t>
            </a:r>
          </a:p>
          <a:p>
            <a:pPr lvl="2" algn="r" rtl="1">
              <a:lnSpc>
                <a:spcPct val="105000"/>
              </a:lnSpc>
            </a:pPr>
            <a:r>
              <a:rPr lang="he-IL" sz="2000" dirty="0" smtClean="0"/>
              <a:t>סיום פעולת החוט הראשי ע"י </a:t>
            </a:r>
            <a:r>
              <a:rPr lang="en-US" sz="2000" dirty="0" err="1" smtClean="0"/>
              <a:t>pthread_exit</a:t>
            </a:r>
            <a:r>
              <a:rPr lang="en-US" sz="2000" dirty="0" smtClean="0"/>
              <a:t>()</a:t>
            </a:r>
            <a:r>
              <a:rPr lang="he-IL" sz="2000" dirty="0" smtClean="0"/>
              <a:t> </a:t>
            </a:r>
            <a:r>
              <a:rPr lang="he-IL" sz="2000" b="1" u="sng" dirty="0" smtClean="0"/>
              <a:t>אינו</a:t>
            </a:r>
            <a:r>
              <a:rPr lang="he-IL" sz="2000" dirty="0" smtClean="0"/>
              <a:t> מסיים את כל החוטים בתהליך</a:t>
            </a:r>
          </a:p>
          <a:p>
            <a:pPr lvl="1" algn="r" rtl="1">
              <a:lnSpc>
                <a:spcPct val="105000"/>
              </a:lnSpc>
            </a:pPr>
            <a:r>
              <a:rPr lang="he-IL" sz="2400" dirty="0" smtClean="0"/>
              <a:t>פרמטרים:</a:t>
            </a:r>
          </a:p>
          <a:p>
            <a:pPr lvl="2" algn="r" rtl="1">
              <a:lnSpc>
                <a:spcPct val="105000"/>
              </a:lnSpc>
            </a:pPr>
            <a:r>
              <a:rPr lang="en-US" sz="2000" dirty="0" err="1" smtClean="0"/>
              <a:t>retval</a:t>
            </a:r>
            <a:r>
              <a:rPr lang="he-IL" sz="2000" dirty="0" smtClean="0"/>
              <a:t> – ערך סיום (בדומה לזה של </a:t>
            </a:r>
            <a:r>
              <a:rPr lang="en-US" sz="2000" dirty="0" smtClean="0"/>
              <a:t>exit()</a:t>
            </a:r>
            <a:r>
              <a:rPr lang="he-IL" sz="2000" dirty="0" smtClean="0"/>
              <a:t>)</a:t>
            </a:r>
          </a:p>
          <a:p>
            <a:pPr lvl="1" algn="r" rtl="1">
              <a:lnSpc>
                <a:spcPct val="105000"/>
              </a:lnSpc>
            </a:pPr>
            <a:r>
              <a:rPr lang="he-IL" sz="2400" dirty="0" smtClean="0"/>
              <a:t>ערך מוחזר: אין</a:t>
            </a:r>
            <a:endParaRPr lang="en-US" sz="2400" dirty="0" smtClean="0"/>
          </a:p>
          <a:p>
            <a:pPr algn="r" rt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86121" name="Group 105"/>
          <p:cNvGrpSpPr>
            <a:grpSpLocks/>
          </p:cNvGrpSpPr>
          <p:nvPr/>
        </p:nvGrpSpPr>
        <p:grpSpPr bwMode="auto">
          <a:xfrm>
            <a:off x="2012950" y="2057400"/>
            <a:ext cx="5410200" cy="665163"/>
            <a:chOff x="1268" y="1296"/>
            <a:chExt cx="3408" cy="419"/>
          </a:xfrm>
        </p:grpSpPr>
        <p:grpSp>
          <p:nvGrpSpPr>
            <p:cNvPr id="86091" name="Group 75"/>
            <p:cNvGrpSpPr>
              <a:grpSpLocks/>
            </p:cNvGrpSpPr>
            <p:nvPr/>
          </p:nvGrpSpPr>
          <p:grpSpPr bwMode="auto">
            <a:xfrm>
              <a:off x="1268" y="1296"/>
              <a:ext cx="480" cy="419"/>
              <a:chOff x="1110" y="2656"/>
              <a:chExt cx="1549" cy="1351"/>
            </a:xfrm>
          </p:grpSpPr>
          <p:sp>
            <p:nvSpPr>
              <p:cNvPr id="86092" name="AutoShape 7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3" name="AutoShape 7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4" name="AutoShape 7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99" name="Line 83"/>
            <p:cNvSpPr>
              <a:spLocks noChangeShapeType="1"/>
            </p:cNvSpPr>
            <p:nvPr/>
          </p:nvSpPr>
          <p:spPr bwMode="auto">
            <a:xfrm>
              <a:off x="1652" y="168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Text Box 84"/>
            <p:cNvSpPr txBox="1">
              <a:spLocks noChangeArrowheads="1"/>
            </p:cNvSpPr>
            <p:nvPr/>
          </p:nvSpPr>
          <p:spPr bwMode="auto">
            <a:xfrm>
              <a:off x="2276" y="1344"/>
              <a:ext cx="2107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000000"/>
                  </a:solidFill>
                </a:rPr>
                <a:t>Introduction to Threads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1" name="Text Box 85"/>
            <p:cNvSpPr txBox="1">
              <a:spLocks noChangeArrowheads="1"/>
            </p:cNvSpPr>
            <p:nvPr/>
          </p:nvSpPr>
          <p:spPr bwMode="gray">
            <a:xfrm>
              <a:off x="1392" y="1358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6122" name="Group 106"/>
          <p:cNvGrpSpPr>
            <a:grpSpLocks/>
          </p:cNvGrpSpPr>
          <p:nvPr/>
        </p:nvGrpSpPr>
        <p:grpSpPr bwMode="auto">
          <a:xfrm>
            <a:off x="2012950" y="2971800"/>
            <a:ext cx="5410200" cy="665163"/>
            <a:chOff x="1268" y="1872"/>
            <a:chExt cx="3408" cy="419"/>
          </a:xfrm>
        </p:grpSpPr>
        <p:grpSp>
          <p:nvGrpSpPr>
            <p:cNvPr id="86095" name="Group 79"/>
            <p:cNvGrpSpPr>
              <a:grpSpLocks/>
            </p:cNvGrpSpPr>
            <p:nvPr/>
          </p:nvGrpSpPr>
          <p:grpSpPr bwMode="auto">
            <a:xfrm>
              <a:off x="1268" y="1872"/>
              <a:ext cx="480" cy="419"/>
              <a:chOff x="3174" y="2656"/>
              <a:chExt cx="1549" cy="1351"/>
            </a:xfrm>
          </p:grpSpPr>
          <p:sp>
            <p:nvSpPr>
              <p:cNvPr id="86096" name="AutoShape 8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7" name="AutoShape 8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98" name="AutoShape 8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02" name="Line 86"/>
            <p:cNvSpPr>
              <a:spLocks noChangeShapeType="1"/>
            </p:cNvSpPr>
            <p:nvPr/>
          </p:nvSpPr>
          <p:spPr bwMode="auto">
            <a:xfrm>
              <a:off x="1652" y="225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3" name="Text Box 87"/>
            <p:cNvSpPr txBox="1">
              <a:spLocks noChangeArrowheads="1"/>
            </p:cNvSpPr>
            <p:nvPr/>
          </p:nvSpPr>
          <p:spPr bwMode="auto">
            <a:xfrm>
              <a:off x="2276" y="1920"/>
              <a:ext cx="1470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000000"/>
                  </a:solidFill>
                </a:rPr>
                <a:t>POSIX Threads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4" name="Text Box 88"/>
            <p:cNvSpPr txBox="1">
              <a:spLocks noChangeArrowheads="1"/>
            </p:cNvSpPr>
            <p:nvPr/>
          </p:nvSpPr>
          <p:spPr bwMode="gray">
            <a:xfrm>
              <a:off x="1392" y="193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6123" name="Group 107"/>
          <p:cNvGrpSpPr>
            <a:grpSpLocks/>
          </p:cNvGrpSpPr>
          <p:nvPr/>
        </p:nvGrpSpPr>
        <p:grpSpPr bwMode="auto">
          <a:xfrm>
            <a:off x="2012950" y="3860800"/>
            <a:ext cx="5410200" cy="665163"/>
            <a:chOff x="1268" y="2432"/>
            <a:chExt cx="3408" cy="419"/>
          </a:xfrm>
        </p:grpSpPr>
        <p:sp>
          <p:nvSpPr>
            <p:cNvPr id="86105" name="Line 89"/>
            <p:cNvSpPr>
              <a:spLocks noChangeShapeType="1"/>
            </p:cNvSpPr>
            <p:nvPr/>
          </p:nvSpPr>
          <p:spPr bwMode="auto">
            <a:xfrm>
              <a:off x="1652" y="2818"/>
              <a:ext cx="302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Text Box 90"/>
            <p:cNvSpPr txBox="1">
              <a:spLocks noChangeArrowheads="1"/>
            </p:cNvSpPr>
            <p:nvPr/>
          </p:nvSpPr>
          <p:spPr bwMode="auto">
            <a:xfrm>
              <a:off x="2276" y="2482"/>
              <a:ext cx="64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err="1" smtClean="0">
                  <a:solidFill>
                    <a:srgbClr val="000000"/>
                  </a:solidFill>
                </a:rPr>
                <a:t>Mutex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6107" name="Text Box 91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  <p:grpSp>
          <p:nvGrpSpPr>
            <p:cNvPr id="86111" name="Group 95"/>
            <p:cNvGrpSpPr>
              <a:grpSpLocks/>
            </p:cNvGrpSpPr>
            <p:nvPr/>
          </p:nvGrpSpPr>
          <p:grpSpPr bwMode="auto">
            <a:xfrm>
              <a:off x="1268" y="2432"/>
              <a:ext cx="480" cy="419"/>
              <a:chOff x="1110" y="2656"/>
              <a:chExt cx="1549" cy="1351"/>
            </a:xfrm>
          </p:grpSpPr>
          <p:sp>
            <p:nvSpPr>
              <p:cNvPr id="86112" name="AutoShape 96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3" name="AutoShape 97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114" name="AutoShape 98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115" name="Text Box 99"/>
            <p:cNvSpPr txBox="1">
              <a:spLocks noChangeArrowheads="1"/>
            </p:cNvSpPr>
            <p:nvPr/>
          </p:nvSpPr>
          <p:spPr bwMode="gray">
            <a:xfrm>
              <a:off x="1392" y="249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209800" y="5867400"/>
            <a:ext cx="419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מבוסס על השקפים של ארז חדד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סיום ביצוע תהליכים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80000"/>
              </a:lnSpc>
            </a:pPr>
            <a:r>
              <a:rPr lang="he-IL" sz="2800" dirty="0" smtClean="0"/>
              <a:t>אם חוט כלשהו מתוך תהליך קורא ל-</a:t>
            </a:r>
            <a:r>
              <a:rPr lang="en-US" sz="2800" dirty="0" smtClean="0"/>
              <a:t>exit()</a:t>
            </a:r>
            <a:r>
              <a:rPr lang="he-IL" sz="2800" dirty="0" smtClean="0"/>
              <a:t> מתבצע סיום ביצוע </a:t>
            </a:r>
            <a:r>
              <a:rPr lang="he-IL" sz="2800" b="1" dirty="0" smtClean="0"/>
              <a:t>התהליך כולו</a:t>
            </a:r>
          </a:p>
          <a:p>
            <a:pPr lvl="1" algn="r" rtl="1">
              <a:lnSpc>
                <a:spcPct val="80000"/>
              </a:lnSpc>
            </a:pPr>
            <a:r>
              <a:rPr lang="he-IL" sz="2400" dirty="0" smtClean="0"/>
              <a:t>כל החוטים בקבוצה מופסקים</a:t>
            </a:r>
            <a:endParaRPr lang="en-US" sz="2400" dirty="0" smtClean="0"/>
          </a:p>
          <a:p>
            <a:pPr lvl="1" algn="r" rtl="1">
              <a:lnSpc>
                <a:spcPct val="80000"/>
              </a:lnSpc>
            </a:pPr>
            <a:endParaRPr lang="he-IL" sz="2400" dirty="0" smtClean="0"/>
          </a:p>
          <a:p>
            <a:pPr algn="r" rtl="1">
              <a:lnSpc>
                <a:spcPct val="80000"/>
              </a:lnSpc>
            </a:pPr>
            <a:r>
              <a:rPr lang="he-IL" sz="2800" dirty="0" smtClean="0"/>
              <a:t>לאחר סיום ביצוע קוד החוט הראשי מתבצעת קריאה אוטומטית –ל</a:t>
            </a:r>
            <a:r>
              <a:rPr lang="en-US" sz="2800" dirty="0" smtClean="0"/>
              <a:t>exit()</a:t>
            </a:r>
            <a:r>
              <a:rPr lang="he-IL" sz="2800" dirty="0" smtClean="0"/>
              <a:t> הגורמת לסיום ביצוע התהליך</a:t>
            </a:r>
            <a:endParaRPr lang="en-US" sz="2800" dirty="0" smtClean="0"/>
          </a:p>
          <a:p>
            <a:pPr algn="r" rtl="1">
              <a:lnSpc>
                <a:spcPct val="80000"/>
              </a:lnSpc>
            </a:pPr>
            <a:endParaRPr lang="he-IL" sz="2800" dirty="0" smtClean="0"/>
          </a:p>
          <a:p>
            <a:pPr algn="r" rtl="1">
              <a:lnSpc>
                <a:spcPct val="80000"/>
              </a:lnSpc>
            </a:pPr>
            <a:r>
              <a:rPr lang="he-IL" sz="2800" dirty="0" smtClean="0"/>
              <a:t>אם כל החוטים בתהליך מסיימים באמצעות </a:t>
            </a:r>
            <a:r>
              <a:rPr lang="en-US" sz="2800" dirty="0" err="1" smtClean="0"/>
              <a:t>pthread_exit</a:t>
            </a:r>
            <a:r>
              <a:rPr lang="en-US" sz="2800" dirty="0" smtClean="0"/>
              <a:t>()</a:t>
            </a:r>
            <a:r>
              <a:rPr lang="he-IL" sz="2800" dirty="0" smtClean="0"/>
              <a:t>, אזי סיום החוט האחרון הוא סיום התהליך</a:t>
            </a:r>
            <a:endParaRPr lang="en-US" sz="2800" dirty="0" smtClean="0"/>
          </a:p>
          <a:p>
            <a:pPr algn="r" rt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סיום חוט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חוט יכול להסתיים כתוצאה ממספר אפשרויות שונות:</a:t>
            </a:r>
          </a:p>
          <a:p>
            <a:pPr lvl="1" algn="r" rtl="1"/>
            <a:r>
              <a:rPr lang="he-IL" dirty="0" smtClean="0"/>
              <a:t>חזרה מהפונקציה הראשית של החוט</a:t>
            </a:r>
            <a:r>
              <a:rPr lang="en-US" dirty="0"/>
              <a:t>.</a:t>
            </a:r>
            <a:endParaRPr lang="he-IL" dirty="0" smtClean="0"/>
          </a:p>
          <a:p>
            <a:pPr lvl="1" algn="r" rtl="1"/>
            <a:r>
              <a:rPr lang="he-IL" dirty="0" smtClean="0"/>
              <a:t>קריאה ל-</a:t>
            </a:r>
            <a:r>
              <a:rPr lang="en-US" dirty="0" err="1" smtClean="0"/>
              <a:t>pthread_exit</a:t>
            </a:r>
            <a:r>
              <a:rPr lang="en-US" dirty="0" smtClean="0"/>
              <a:t>()</a:t>
            </a:r>
            <a:r>
              <a:rPr lang="he-IL" dirty="0" smtClean="0"/>
              <a:t> בתוך קוד החוט</a:t>
            </a:r>
            <a:r>
              <a:rPr lang="en-US" dirty="0" smtClean="0"/>
              <a:t>.</a:t>
            </a:r>
            <a:endParaRPr lang="he-IL" dirty="0" smtClean="0"/>
          </a:p>
          <a:p>
            <a:pPr lvl="1" algn="r" rtl="1"/>
            <a:r>
              <a:rPr lang="he-IL" dirty="0" smtClean="0"/>
              <a:t>קריאה ל-</a:t>
            </a:r>
            <a:r>
              <a:rPr lang="en-US" dirty="0" smtClean="0"/>
              <a:t>exit()</a:t>
            </a:r>
            <a:r>
              <a:rPr lang="he-IL" dirty="0" smtClean="0"/>
              <a:t> ע"י חוט כלשהו בקבוצה של החוט המדובר</a:t>
            </a:r>
            <a:r>
              <a:rPr lang="en-US" dirty="0" smtClean="0"/>
              <a:t>.</a:t>
            </a:r>
          </a:p>
          <a:p>
            <a:pPr lvl="1" algn="r" rtl="1"/>
            <a:r>
              <a:rPr lang="he-IL" dirty="0" smtClean="0"/>
              <a:t>סיום "טבעי" של החוט הראשי</a:t>
            </a:r>
            <a:r>
              <a:rPr lang="en-US" dirty="0" smtClean="0"/>
              <a:t>.</a:t>
            </a:r>
            <a:endParaRPr lang="he-IL" dirty="0" smtClean="0"/>
          </a:p>
          <a:p>
            <a:pPr lvl="1" algn="r" rtl="1"/>
            <a:r>
              <a:rPr lang="he-IL" dirty="0" smtClean="0"/>
              <a:t>הריגת החוט ע"י קריאה ל-</a:t>
            </a:r>
            <a:r>
              <a:rPr lang="en-US" dirty="0" err="1" smtClean="0"/>
              <a:t>pthread_cancel</a:t>
            </a:r>
            <a:r>
              <a:rPr lang="en-US" dirty="0" smtClean="0"/>
              <a:t>()</a:t>
            </a:r>
            <a:r>
              <a:rPr lang="he-IL" dirty="0" smtClean="0"/>
              <a:t> מחוט אחר כלשהו ביישום</a:t>
            </a:r>
            <a:r>
              <a:rPr lang="en-US" dirty="0" smtClean="0"/>
              <a:t>.</a:t>
            </a:r>
          </a:p>
          <a:p>
            <a:pPr algn="r" rt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t10_3.c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דוגמא ל </a:t>
            </a:r>
            <a:r>
              <a:rPr lang="en-US" dirty="0" err="1" smtClean="0"/>
              <a:t>pthread_exit</a:t>
            </a:r>
            <a:r>
              <a:rPr lang="he-IL" dirty="0" smtClean="0"/>
              <a:t> מהחוט הראשי.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89" y="2057400"/>
            <a:ext cx="7034422" cy="14478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89" y="3911600"/>
            <a:ext cx="694487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fork </a:t>
            </a:r>
            <a:r>
              <a:rPr lang="he-IL" dirty="0" smtClean="0"/>
              <a:t> בתוך חוט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90000"/>
              </a:lnSpc>
            </a:pPr>
            <a:r>
              <a:rPr lang="he-IL" sz="2800" dirty="0" smtClean="0"/>
              <a:t>כאשר חוט קורא ל-</a:t>
            </a:r>
            <a:r>
              <a:rPr lang="en-US" sz="2800" dirty="0" smtClean="0"/>
              <a:t>fork()</a:t>
            </a:r>
            <a:r>
              <a:rPr lang="he-IL" sz="2800" dirty="0" smtClean="0"/>
              <a:t>, נוצר תהליך חדש שהוא הבן של החוט הקורא בלבד</a:t>
            </a:r>
          </a:p>
          <a:p>
            <a:pPr lvl="1" algn="r" rtl="1">
              <a:lnSpc>
                <a:spcPct val="90000"/>
              </a:lnSpc>
            </a:pPr>
            <a:r>
              <a:rPr lang="he-IL" sz="2400" dirty="0" smtClean="0"/>
              <a:t>חוט אחר בקבוצה של החוט הקורא לא יכול לבצע </a:t>
            </a:r>
            <a:r>
              <a:rPr lang="en-US" sz="2400" dirty="0" smtClean="0"/>
              <a:t>wait()</a:t>
            </a:r>
            <a:r>
              <a:rPr lang="he-IL" sz="2400" dirty="0" smtClean="0"/>
              <a:t> על תהליך הבן שנוצר</a:t>
            </a:r>
            <a:r>
              <a:rPr lang="en-US" sz="2400" dirty="0"/>
              <a:t>.</a:t>
            </a:r>
            <a:endParaRPr lang="en-US" sz="2400" dirty="0" smtClean="0"/>
          </a:p>
          <a:p>
            <a:pPr lvl="1" algn="r" rtl="1">
              <a:lnSpc>
                <a:spcPct val="90000"/>
              </a:lnSpc>
            </a:pPr>
            <a:endParaRPr lang="he-IL" sz="2400" dirty="0" smtClean="0"/>
          </a:p>
          <a:p>
            <a:pPr algn="r" rtl="1">
              <a:lnSpc>
                <a:spcPct val="90000"/>
              </a:lnSpc>
            </a:pPr>
            <a:r>
              <a:rPr lang="he-IL" sz="2800" dirty="0" smtClean="0"/>
              <a:t>לתהליך הבן החדש יש חוטים משלו. בהתחלה, חוט יחיד – החוט הראשי</a:t>
            </a:r>
            <a:r>
              <a:rPr lang="en-US" sz="2800" dirty="0"/>
              <a:t>.</a:t>
            </a:r>
            <a:endParaRPr lang="he-IL" sz="2800" dirty="0" smtClean="0"/>
          </a:p>
          <a:p>
            <a:pPr algn="r" rtl="1">
              <a:lnSpc>
                <a:spcPct val="90000"/>
              </a:lnSpc>
            </a:pPr>
            <a:r>
              <a:rPr lang="he-IL" sz="2800" dirty="0" smtClean="0"/>
              <a:t>חוטים נוספים יכולים להיווצר בהמשך בתהליך הבן</a:t>
            </a:r>
            <a:r>
              <a:rPr lang="en-US" sz="2800" dirty="0" smtClean="0"/>
              <a:t>.</a:t>
            </a:r>
            <a:endParaRPr lang="he-IL" sz="2800" dirty="0" smtClean="0"/>
          </a:p>
          <a:p>
            <a:pPr algn="r" rtl="1">
              <a:lnSpc>
                <a:spcPct val="90000"/>
              </a:lnSpc>
            </a:pPr>
            <a:r>
              <a:rPr lang="he-IL" sz="2800" dirty="0" smtClean="0"/>
              <a:t>גם אם תהליך הבן מכיל יותר מחוט אחד, חוט האב יכול לבצע </a:t>
            </a:r>
            <a:r>
              <a:rPr lang="en-US" sz="2800" dirty="0" smtClean="0"/>
              <a:t>wait()</a:t>
            </a:r>
            <a:r>
              <a:rPr lang="he-IL" sz="2800" dirty="0" smtClean="0"/>
              <a:t> על תהליך הבן פעם אחת בלבד – להמתין לסיום </a:t>
            </a:r>
            <a:r>
              <a:rPr lang="he-IL" sz="2800" b="1" dirty="0" smtClean="0"/>
              <a:t>תהליך </a:t>
            </a:r>
            <a:r>
              <a:rPr lang="he-IL" sz="2800" dirty="0" smtClean="0"/>
              <a:t>הבן.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t10_4.c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דוגמא לחוט ו </a:t>
            </a:r>
            <a:r>
              <a:rPr lang="en-US" dirty="0" smtClean="0"/>
              <a:t>fork</a:t>
            </a: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t="13541" r="59370" b="59375"/>
          <a:stretch/>
        </p:blipFill>
        <p:spPr>
          <a:xfrm>
            <a:off x="152400" y="2133600"/>
            <a:ext cx="8539529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exec</a:t>
            </a:r>
            <a:r>
              <a:rPr lang="he-IL" dirty="0" smtClean="0"/>
              <a:t> בתוך חוט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אם קריאה ל-</a:t>
            </a:r>
            <a:r>
              <a:rPr lang="en-US" dirty="0" err="1" smtClean="0"/>
              <a:t>execv</a:t>
            </a:r>
            <a:r>
              <a:rPr lang="en-US" dirty="0" smtClean="0"/>
              <a:t>()</a:t>
            </a:r>
            <a:r>
              <a:rPr lang="he-IL" dirty="0" smtClean="0"/>
              <a:t> מצליחה, החוט הקורא מתחיל מחדש בתור חוט ראשי בקבוצה חדשה של תהליך חדש</a:t>
            </a:r>
          </a:p>
          <a:p>
            <a:pPr lvl="1" algn="r" rtl="1"/>
            <a:r>
              <a:rPr lang="he-IL" dirty="0" smtClean="0"/>
              <a:t>כולל הקצאת משאבים מחדש: זיכרון וכו'</a:t>
            </a:r>
            <a:r>
              <a:rPr lang="en-US" dirty="0" smtClean="0"/>
              <a:t>.</a:t>
            </a:r>
            <a:endParaRPr lang="he-IL" dirty="0" smtClean="0"/>
          </a:p>
          <a:p>
            <a:pPr lvl="1" algn="r" rtl="1"/>
            <a:r>
              <a:rPr lang="he-IL" dirty="0" smtClean="0"/>
              <a:t>כל החוטים האחרים מופסקים</a:t>
            </a:r>
            <a:r>
              <a:rPr lang="en-US" dirty="0" smtClean="0"/>
              <a:t>.</a:t>
            </a:r>
          </a:p>
          <a:p>
            <a:pPr algn="r" rtl="1"/>
            <a:endParaRPr lang="en-US" dirty="0"/>
          </a:p>
        </p:txBody>
      </p:sp>
      <p:pic>
        <p:nvPicPr>
          <p:cNvPr id="2050" name="Picture 2" descr="http://384uqqh5pka2ma24ild282mv.wpengine.netdna-cdn.com/wp-content/uploads/2014/01/fredForBl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227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t10_5.c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דוגמא ל </a:t>
            </a:r>
            <a:r>
              <a:rPr lang="en-US" dirty="0" smtClean="0"/>
              <a:t>exec</a:t>
            </a:r>
            <a:r>
              <a:rPr lang="he-IL" dirty="0" smtClean="0"/>
              <a:t> וחוטים.</a:t>
            </a: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t="13541" r="41215" b="70834"/>
          <a:stretch/>
        </p:blipFill>
        <p:spPr>
          <a:xfrm>
            <a:off x="152400" y="2209800"/>
            <a:ext cx="8668385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מוטיבציה:  </a:t>
            </a:r>
            <a:r>
              <a:rPr lang="en-US" dirty="0" smtClean="0"/>
              <a:t>t10_6.c</a:t>
            </a:r>
            <a:endParaRPr lang="en-US" dirty="0"/>
          </a:p>
        </p:txBody>
      </p:sp>
      <p:pic>
        <p:nvPicPr>
          <p:cNvPr id="1026" name="Picture 2" descr="http://vichargrave.com/wp-content/uploads/2013/08/Mutex-lock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0000" l="9953" r="89810">
                        <a14:foregroundMark x1="42654" y1="16905" x2="55687" y2="8095"/>
                        <a14:foregroundMark x1="76777" y1="20952" x2="78436" y2="26905"/>
                        <a14:foregroundMark x1="76066" y1="20238" x2="80569" y2="24048"/>
                        <a14:foregroundMark x1="79384" y1="25476" x2="78436" y2="35238"/>
                        <a14:backgroundMark x1="63744" y1="85476" x2="81517" y2="34524"/>
                        <a14:backgroundMark x1="44787" y1="31667" x2="55213" y2="180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015874"/>
            <a:ext cx="401955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286000"/>
            <a:ext cx="5796065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90000"/>
              </a:lnSpc>
            </a:pPr>
            <a:r>
              <a:rPr lang="he-IL" altLang="en-US" dirty="0"/>
              <a:t>מנעול </a:t>
            </a:r>
            <a:r>
              <a:rPr lang="en-US" altLang="en-US" dirty="0" err="1"/>
              <a:t>mutex</a:t>
            </a:r>
            <a:r>
              <a:rPr lang="he-IL" altLang="en-US" dirty="0"/>
              <a:t> מאפשר לחוט אחד בדיוק להחזיק </a:t>
            </a:r>
            <a:r>
              <a:rPr lang="he-IL" altLang="en-US" dirty="0" smtClean="0"/>
              <a:t>בו (</a:t>
            </a:r>
            <a:r>
              <a:rPr lang="he-IL" altLang="en-US" dirty="0" smtClean="0">
                <a:solidFill>
                  <a:srgbClr val="FF0000"/>
                </a:solidFill>
              </a:rPr>
              <a:t>לנעול</a:t>
            </a:r>
            <a:r>
              <a:rPr lang="he-IL" altLang="en-US" dirty="0" smtClean="0"/>
              <a:t> </a:t>
            </a:r>
            <a:r>
              <a:rPr lang="he-IL" altLang="en-US" dirty="0"/>
              <a:t>אותו).</a:t>
            </a:r>
          </a:p>
          <a:p>
            <a:pPr lvl="1" algn="r" rtl="1">
              <a:lnSpc>
                <a:spcPct val="90000"/>
              </a:lnSpc>
            </a:pPr>
            <a:r>
              <a:rPr lang="he-IL" altLang="en-US" dirty="0"/>
              <a:t>כל חוט אחר המבקש להחזיק במנעול ייחסם עד אשר המנעול </a:t>
            </a:r>
            <a:r>
              <a:rPr lang="he-IL" altLang="en-US" dirty="0" smtClean="0"/>
              <a:t>ישוחרר</a:t>
            </a:r>
            <a:r>
              <a:rPr lang="en-US" altLang="en-US" dirty="0"/>
              <a:t>.</a:t>
            </a:r>
            <a:endParaRPr lang="he-IL" altLang="en-US" dirty="0"/>
          </a:p>
          <a:p>
            <a:pPr lvl="1" algn="r" rtl="1">
              <a:lnSpc>
                <a:spcPct val="90000"/>
              </a:lnSpc>
            </a:pPr>
            <a:r>
              <a:rPr lang="he-IL" altLang="en-US" dirty="0"/>
              <a:t>רק החוט המחזיק במנעול אמור לשחרר אותו (</a:t>
            </a:r>
            <a:r>
              <a:rPr lang="he-IL" altLang="en-US" dirty="0">
                <a:solidFill>
                  <a:srgbClr val="FF0000"/>
                </a:solidFill>
              </a:rPr>
              <a:t>בעלות</a:t>
            </a:r>
            <a:r>
              <a:rPr lang="he-IL" altLang="en-US" dirty="0"/>
              <a:t> על המנעול</a:t>
            </a:r>
            <a:r>
              <a:rPr lang="he-IL" altLang="en-US" dirty="0" smtClean="0"/>
              <a:t>)</a:t>
            </a:r>
            <a:r>
              <a:rPr lang="en-US" altLang="en-US" dirty="0" smtClean="0"/>
              <a:t>.</a:t>
            </a:r>
            <a:endParaRPr lang="he-IL" altLang="en-US" dirty="0"/>
          </a:p>
          <a:p>
            <a:pPr algn="r" rtl="1">
              <a:lnSpc>
                <a:spcPct val="90000"/>
              </a:lnSpc>
            </a:pPr>
            <a:r>
              <a:rPr lang="he-IL" altLang="en-US" dirty="0"/>
              <a:t>מנעולי </a:t>
            </a:r>
            <a:r>
              <a:rPr lang="en-US" altLang="en-US" dirty="0" err="1"/>
              <a:t>mutex</a:t>
            </a:r>
            <a:r>
              <a:rPr lang="he-IL" altLang="en-US" dirty="0"/>
              <a:t> משמשים בדרך-כלל להגנה על גישה לנתונים משותפים, בתוך קטע </a:t>
            </a:r>
            <a:r>
              <a:rPr lang="he-IL" altLang="en-US" dirty="0">
                <a:solidFill>
                  <a:srgbClr val="FF0000"/>
                </a:solidFill>
              </a:rPr>
              <a:t>קוד קריטי</a:t>
            </a:r>
            <a:r>
              <a:rPr lang="he-IL" altLang="en-US" dirty="0"/>
              <a:t>, ע"י נעילת המנעול בכניסה לקטע הקריטי ושחרורו בסופו.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endParaRPr lang="en-US" dirty="0"/>
          </a:p>
        </p:txBody>
      </p:sp>
      <p:pic>
        <p:nvPicPr>
          <p:cNvPr id="5" name="Content Placeholder 4" descr="m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1" y="1524001"/>
            <a:ext cx="3850460" cy="2286000"/>
          </a:xfrm>
        </p:spPr>
      </p:pic>
      <p:grpSp>
        <p:nvGrpSpPr>
          <p:cNvPr id="16" name="קבוצה 15"/>
          <p:cNvGrpSpPr/>
          <p:nvPr/>
        </p:nvGrpSpPr>
        <p:grpSpPr>
          <a:xfrm>
            <a:off x="4495800" y="4191000"/>
            <a:ext cx="4343400" cy="2286000"/>
            <a:chOff x="4495800" y="4191000"/>
            <a:chExt cx="4343400" cy="2286000"/>
          </a:xfrm>
        </p:grpSpPr>
        <p:pic>
          <p:nvPicPr>
            <p:cNvPr id="8" name="Picture 7" descr="m4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00" y="4191000"/>
              <a:ext cx="4343400" cy="2286000"/>
            </a:xfrm>
            <a:prstGeom prst="rect">
              <a:avLst/>
            </a:prstGeom>
          </p:spPr>
        </p:pic>
        <p:pic>
          <p:nvPicPr>
            <p:cNvPr id="10" name="Picture 2" descr="http://media.netpetshop.co.uk/media/catalog/product/cache/1/image/9df78eab33525d08d6e5fb8d27136e95/2/4/24796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908" b="100000" l="0" r="9926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1107" y="5105400"/>
              <a:ext cx="1584325" cy="952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קבוצה 16"/>
          <p:cNvGrpSpPr/>
          <p:nvPr/>
        </p:nvGrpSpPr>
        <p:grpSpPr>
          <a:xfrm>
            <a:off x="4836340" y="1524000"/>
            <a:ext cx="3850460" cy="2286000"/>
            <a:chOff x="4836340" y="1524000"/>
            <a:chExt cx="3850460" cy="2286000"/>
          </a:xfrm>
        </p:grpSpPr>
        <p:pic>
          <p:nvPicPr>
            <p:cNvPr id="6" name="Picture 5" descr="m2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6340" y="1524000"/>
              <a:ext cx="3850460" cy="2286000"/>
            </a:xfrm>
            <a:prstGeom prst="rect">
              <a:avLst/>
            </a:prstGeom>
          </p:spPr>
        </p:pic>
        <p:pic>
          <p:nvPicPr>
            <p:cNvPr id="11" name="Picture 2" descr="http://media.netpetshop.co.uk/media/catalog/product/cache/1/image/9df78eab33525d08d6e5fb8d27136e95/2/4/24796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908" b="100000" l="0" r="9926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3875" y="2438399"/>
              <a:ext cx="1584325" cy="952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קבוצה 14"/>
          <p:cNvGrpSpPr/>
          <p:nvPr/>
        </p:nvGrpSpPr>
        <p:grpSpPr>
          <a:xfrm>
            <a:off x="457201" y="4260517"/>
            <a:ext cx="3809999" cy="2292683"/>
            <a:chOff x="457201" y="4260517"/>
            <a:chExt cx="3809999" cy="2292683"/>
          </a:xfrm>
        </p:grpSpPr>
        <p:pic>
          <p:nvPicPr>
            <p:cNvPr id="7" name="Picture 6" descr="m3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1" y="4260517"/>
              <a:ext cx="3809999" cy="2292683"/>
            </a:xfrm>
            <a:prstGeom prst="rect">
              <a:avLst/>
            </a:prstGeom>
          </p:spPr>
        </p:pic>
        <p:grpSp>
          <p:nvGrpSpPr>
            <p:cNvPr id="14" name="קבוצה 13"/>
            <p:cNvGrpSpPr/>
            <p:nvPr/>
          </p:nvGrpSpPr>
          <p:grpSpPr>
            <a:xfrm>
              <a:off x="2351079" y="4886433"/>
              <a:ext cx="1673420" cy="1390866"/>
              <a:chOff x="-1597220" y="4015992"/>
              <a:chExt cx="1673420" cy="1390866"/>
            </a:xfrm>
          </p:grpSpPr>
          <p:sp>
            <p:nvSpPr>
              <p:cNvPr id="13" name="מלבן 12"/>
              <p:cNvSpPr/>
              <p:nvPr/>
            </p:nvSpPr>
            <p:spPr>
              <a:xfrm>
                <a:off x="-1597220" y="4191000"/>
                <a:ext cx="1673420" cy="12158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קבוצה 2"/>
              <p:cNvGrpSpPr/>
              <p:nvPr/>
            </p:nvGrpSpPr>
            <p:grpSpPr>
              <a:xfrm>
                <a:off x="-1597220" y="4015992"/>
                <a:ext cx="1584325" cy="1390866"/>
                <a:chOff x="-1127124" y="4191000"/>
                <a:chExt cx="1584325" cy="1390866"/>
              </a:xfrm>
            </p:grpSpPr>
            <p:pic>
              <p:nvPicPr>
                <p:cNvPr id="9" name="Picture 2" descr="http://media.netpetshop.co.uk/media/catalog/product/cache/1/image/9df78eab33525d08d6e5fb8d27136e95/2/4/24796.jp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4908" b="100000" l="0" r="99262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127124" y="4628933"/>
                  <a:ext cx="1584325" cy="95293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Picture 6" descr="m3.jpg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32362" b="70262" l="59123" r="81930">
                              <a14:foregroundMark x1="65439" y1="50729" x2="62982" y2="57434"/>
                              <a14:foregroundMark x1="64737" y1="65889" x2="67719" y2="62974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60000" t="33528" r="18000" b="29913"/>
                <a:stretch/>
              </p:blipFill>
              <p:spPr>
                <a:xfrm>
                  <a:off x="-838200" y="4191000"/>
                  <a:ext cx="838200" cy="838200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21" name="Picture 2" descr="http://media.netpetshop.co.uk/media/catalog/product/cache/1/image/9df78eab33525d08d6e5fb8d27136e95/2/4/24796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908" b="100000" l="0" r="992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626" y="2430656"/>
            <a:ext cx="1584325" cy="95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הקדמה לחוטים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חוט הוא יחידת ביצוע עצמאית בתוך תהליך. 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תהליך ב-</a:t>
            </a:r>
            <a:r>
              <a:rPr lang="en-US" dirty="0" smtClean="0"/>
              <a:t>Linux</a:t>
            </a:r>
            <a:r>
              <a:rPr lang="he-IL" dirty="0" smtClean="0"/>
              <a:t> יכול לכלול מספר חוטים</a:t>
            </a:r>
            <a:r>
              <a:rPr lang="en-US" dirty="0" smtClean="0"/>
              <a:t> </a:t>
            </a:r>
            <a:r>
              <a:rPr lang="he-IL" dirty="0" smtClean="0"/>
              <a:t>המשתפים ביניהם את כל משאבי התהליך : </a:t>
            </a:r>
            <a:endParaRPr lang="en-US" dirty="0" smtClean="0"/>
          </a:p>
          <a:p>
            <a:pPr lvl="1" algn="r" rtl="1"/>
            <a:r>
              <a:rPr lang="he-IL" dirty="0" smtClean="0"/>
              <a:t>מרחב </a:t>
            </a:r>
            <a:r>
              <a:rPr lang="he-IL" dirty="0" smtClean="0"/>
              <a:t>הזיכרון</a:t>
            </a:r>
            <a:r>
              <a:rPr lang="en-US" dirty="0" smtClean="0"/>
              <a:t>.</a:t>
            </a:r>
            <a:endParaRPr lang="en-US" dirty="0" smtClean="0"/>
          </a:p>
          <a:p>
            <a:pPr lvl="1" algn="r" rtl="1"/>
            <a:r>
              <a:rPr lang="he-IL" dirty="0" smtClean="0"/>
              <a:t>גישה לקבצים והתקני </a:t>
            </a:r>
            <a:r>
              <a:rPr lang="he-IL" dirty="0" smtClean="0"/>
              <a:t>חומרה</a:t>
            </a:r>
            <a:r>
              <a:rPr lang="en-US" dirty="0"/>
              <a:t>.</a:t>
            </a:r>
            <a:endParaRPr lang="en-US" dirty="0" smtClean="0"/>
          </a:p>
          <a:p>
            <a:pPr lvl="1" algn="r" rtl="1"/>
            <a:r>
              <a:rPr lang="he-IL" dirty="0" smtClean="0"/>
              <a:t>מנגנונים שונים של מערכת ההפעלה.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כל חוט בתהליך מהווה הקשר ביצוע נפרד – </a:t>
            </a:r>
            <a:r>
              <a:rPr lang="he-IL" dirty="0" smtClean="0">
                <a:solidFill>
                  <a:srgbClr val="FF0000"/>
                </a:solidFill>
              </a:rPr>
              <a:t>לכל חוט מחסנית ורגיסטרים משלו.</a:t>
            </a:r>
          </a:p>
          <a:p>
            <a:pPr algn="r" rtl="1"/>
            <a:endParaRPr lang="en-US" dirty="0"/>
          </a:p>
        </p:txBody>
      </p:sp>
      <p:pic>
        <p:nvPicPr>
          <p:cNvPr id="4" name="Picture 2" descr="תוצאת תמונה עבור ‪process address space and thread address space‬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7" b="7691"/>
          <a:stretch/>
        </p:blipFill>
        <p:spPr bwMode="auto">
          <a:xfrm>
            <a:off x="631874" y="1282699"/>
            <a:ext cx="7924800" cy="525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אתחול </a:t>
            </a:r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#include &lt;</a:t>
            </a:r>
            <a:r>
              <a:rPr lang="en-US" b="1" dirty="0" err="1" smtClean="0">
                <a:hlinkClick r:id="rId3"/>
              </a:rPr>
              <a:t>pthread.h</a:t>
            </a:r>
            <a:r>
              <a:rPr lang="en-US" b="1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pthread_mutex_init</a:t>
            </a:r>
            <a:r>
              <a:rPr lang="en-US" dirty="0" smtClean="0"/>
              <a:t>(</a:t>
            </a:r>
            <a:r>
              <a:rPr lang="en-US" dirty="0" err="1" smtClean="0"/>
              <a:t>pthread_mutex_t</a:t>
            </a:r>
            <a:r>
              <a:rPr lang="en-US" dirty="0" smtClean="0"/>
              <a:t> *</a:t>
            </a:r>
            <a:r>
              <a:rPr lang="en-US" i="1" dirty="0" err="1" smtClean="0"/>
              <a:t>mutex</a:t>
            </a:r>
            <a:r>
              <a:rPr lang="en-US" dirty="0" smtClean="0"/>
              <a:t>, const </a:t>
            </a:r>
            <a:r>
              <a:rPr lang="en-US" dirty="0" err="1" smtClean="0"/>
              <a:t>pthread_mutexattr_t</a:t>
            </a:r>
            <a:r>
              <a:rPr lang="en-US" dirty="0" smtClean="0"/>
              <a:t> *</a:t>
            </a:r>
            <a:r>
              <a:rPr lang="en-US" i="1" dirty="0" err="1" smtClean="0"/>
              <a:t>attr</a:t>
            </a:r>
            <a:r>
              <a:rPr lang="en-US" dirty="0" smtClean="0"/>
              <a:t>);</a:t>
            </a:r>
            <a:endParaRPr lang="he-IL" dirty="0" smtClean="0"/>
          </a:p>
          <a:p>
            <a:pPr algn="r" rtl="1">
              <a:buNone/>
            </a:pPr>
            <a:endParaRPr lang="en-US" i="1" dirty="0" smtClean="0"/>
          </a:p>
          <a:p>
            <a:pPr algn="r" rtl="1">
              <a:buNone/>
            </a:pPr>
            <a:r>
              <a:rPr lang="en-US" i="1" dirty="0" err="1" smtClean="0"/>
              <a:t>mutex</a:t>
            </a:r>
            <a:r>
              <a:rPr lang="he-IL" i="1" dirty="0" smtClean="0"/>
              <a:t>- כתובת של אובייקט מסוג </a:t>
            </a:r>
            <a:r>
              <a:rPr lang="en-US" dirty="0" err="1" smtClean="0"/>
              <a:t>pthread_mutex_t</a:t>
            </a:r>
            <a:r>
              <a:rPr lang="en-US" dirty="0" smtClean="0"/>
              <a:t>                                   </a:t>
            </a:r>
          </a:p>
          <a:p>
            <a:pPr algn="r" rtl="1">
              <a:buNone/>
            </a:pPr>
            <a:r>
              <a:rPr lang="en-US" i="1" dirty="0" err="1" smtClean="0"/>
              <a:t>attr</a:t>
            </a:r>
            <a:r>
              <a:rPr lang="he-IL" i="1" dirty="0" smtClean="0"/>
              <a:t>:</a:t>
            </a:r>
          </a:p>
          <a:p>
            <a:r>
              <a:rPr lang="en-US" b="1" dirty="0" smtClean="0"/>
              <a:t>PTHREAD_MUTEX_NORMAL</a:t>
            </a:r>
            <a:r>
              <a:rPr lang="en-US" dirty="0" smtClean="0"/>
              <a:t> - for ‘‘fast’’ </a:t>
            </a:r>
            <a:r>
              <a:rPr lang="en-US" dirty="0" err="1" smtClean="0"/>
              <a:t>mutexes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PTHREAD_MUTEX_RECURSIVE</a:t>
            </a:r>
            <a:r>
              <a:rPr lang="en-US" dirty="0" smtClean="0"/>
              <a:t> </a:t>
            </a:r>
            <a:r>
              <a:rPr lang="en-US" b="1" dirty="0" smtClean="0"/>
              <a:t>PTHREAD_MUTEX_ERRORCHECK</a:t>
            </a:r>
            <a:endParaRPr lang="he-IL" dirty="0" smtClean="0"/>
          </a:p>
          <a:p>
            <a:r>
              <a:rPr lang="en-US" b="1" dirty="0" smtClean="0"/>
              <a:t>PTHREAD_MUTEX_DEFAULT (or NULL)</a:t>
            </a:r>
            <a:endParaRPr lang="he-IL" dirty="0" smtClean="0"/>
          </a:p>
          <a:p>
            <a:pPr algn="r" rtl="1"/>
            <a:r>
              <a:rPr lang="he-IL" dirty="0" smtClean="0"/>
              <a:t>אתחול מנעול שכבר מאותחל – יגרור תופעה לא מוגדרת(תלוי ארכיטקטורת מעבד)</a:t>
            </a:r>
            <a:r>
              <a:rPr lang="en-US" dirty="0"/>
              <a:t>.</a:t>
            </a:r>
            <a:endParaRPr lang="he-IL" dirty="0" smtClean="0"/>
          </a:p>
          <a:p>
            <a:pPr algn="r" rtl="1"/>
            <a:r>
              <a:rPr lang="he-IL" altLang="en-US" u="sng" dirty="0"/>
              <a:t>מומלץ</a:t>
            </a:r>
            <a:r>
              <a:rPr lang="he-IL" altLang="en-US" dirty="0"/>
              <a:t> לעבוד עם </a:t>
            </a:r>
            <a:r>
              <a:rPr lang="en-US" altLang="en-US" dirty="0" err="1"/>
              <a:t>mutex</a:t>
            </a:r>
            <a:r>
              <a:rPr lang="he-IL" altLang="en-US" dirty="0"/>
              <a:t> מסוג "בודק שגיאות", כדי למנוע מצבים בעייתיים כגון אלו המסומנים באדום בשקף הבא</a:t>
            </a:r>
            <a:r>
              <a:rPr lang="he-IL" dirty="0" smtClean="0"/>
              <a:t> </a:t>
            </a:r>
            <a:endParaRPr lang="en-US" dirty="0" smtClean="0"/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10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he-IL" dirty="0" smtClean="0"/>
              <a:t>סוגי </a:t>
            </a:r>
            <a:r>
              <a:rPr lang="en-US" dirty="0" err="1" smtClean="0"/>
              <a:t>Mutex</a:t>
            </a:r>
            <a:endParaRPr lang="en-US" dirty="0" smtClean="0"/>
          </a:p>
        </p:txBody>
      </p:sp>
      <p:graphicFrame>
        <p:nvGraphicFramePr>
          <p:cNvPr id="281713" name="Group 113"/>
          <p:cNvGraphicFramePr>
            <a:graphicFrameLocks noGrp="1"/>
          </p:cNvGraphicFramePr>
          <p:nvPr>
            <p:ph idx="1"/>
          </p:nvPr>
        </p:nvGraphicFramePr>
        <p:xfrm>
          <a:off x="457200" y="1484313"/>
          <a:ext cx="8229600" cy="4840287"/>
        </p:xfrm>
        <a:graphic>
          <a:graphicData uri="http://schemas.openxmlformats.org/drawingml/2006/table">
            <a:tbl>
              <a:tblPr rtl="1"/>
              <a:tblGrid>
                <a:gridCol w="2049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5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9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17756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סוג ה-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mutex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נעילה חוזרת ע"י החוט המחזיק במנעול</a:t>
                      </a:r>
                      <a:endParaRPr kumimoji="0" lang="he-I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שחרור מנעול ע"י חוט שאינו מחזיק במנעול</a:t>
                      </a:r>
                      <a:endParaRPr kumimoji="0" lang="he-I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שחרור מנעול שכבר משוחרר</a:t>
                      </a:r>
                      <a:endParaRPr kumimoji="0" lang="he-I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29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mutex</a:t>
                      </a:r>
                      <a:r>
                        <a:rPr kumimoji="0" lang="he-I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מהיר</a:t>
                      </a:r>
                      <a:endParaRPr kumimoji="0" lang="he-I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DEADLOCK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תוצאה לא מוגדרת</a:t>
                      </a:r>
                      <a:endParaRPr kumimoji="0" lang="he-I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תוצאה לא מוגדרת</a:t>
                      </a:r>
                      <a:endParaRPr kumimoji="0" lang="he-I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2024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mutex</a:t>
                      </a:r>
                      <a:r>
                        <a:rPr kumimoji="0" lang="he-I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רקורסיבי</a:t>
                      </a:r>
                      <a:endParaRPr kumimoji="0" lang="he-I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הצלחה, מגדיל מונה נעילה עצמית ב-1</a:t>
                      </a:r>
                      <a:endParaRPr kumimoji="0" lang="he-I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כשלון</a:t>
                      </a:r>
                      <a:endParaRPr kumimoji="0" lang="he-I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כשלון</a:t>
                      </a:r>
                      <a:endParaRPr kumimoji="0" lang="he-I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139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mutex</a:t>
                      </a:r>
                      <a:r>
                        <a:rPr kumimoji="0" lang="he-I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בודק שגיאות</a:t>
                      </a:r>
                      <a:endParaRPr kumimoji="0" lang="he-I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כשלון</a:t>
                      </a:r>
                      <a:endParaRPr kumimoji="0" lang="he-I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כשלון</a:t>
                      </a:r>
                      <a:endParaRPr kumimoji="0" lang="he-I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כשלון</a:t>
                      </a:r>
                      <a:endParaRPr kumimoji="0" lang="he-I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0139"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mutex</a:t>
                      </a:r>
                      <a:r>
                        <a:rPr kumimoji="0" lang="he-I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ברירת מחדל</a:t>
                      </a:r>
                      <a:endParaRPr kumimoji="0" lang="he-I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לא מוגדר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לא מוגדר</a:t>
                      </a:r>
                    </a:p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לא מוגדר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הריסת </a:t>
            </a:r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pthread_mutex_destroy</a:t>
            </a:r>
            <a:r>
              <a:rPr lang="en-US" sz="2800" dirty="0" smtClean="0"/>
              <a:t>(</a:t>
            </a:r>
            <a:r>
              <a:rPr lang="en-US" sz="2800" dirty="0" err="1" smtClean="0"/>
              <a:t>pthread_mutex_t</a:t>
            </a:r>
            <a:r>
              <a:rPr lang="en-US" sz="2800" dirty="0" smtClean="0"/>
              <a:t> *</a:t>
            </a:r>
            <a:r>
              <a:rPr lang="en-US" sz="2800" i="1" dirty="0" err="1" smtClean="0"/>
              <a:t>mutex</a:t>
            </a:r>
            <a:r>
              <a:rPr lang="en-US" sz="2800" dirty="0" smtClean="0"/>
              <a:t>);</a:t>
            </a:r>
            <a:endParaRPr lang="he-IL" sz="2800" dirty="0" smtClean="0"/>
          </a:p>
          <a:p>
            <a:pPr>
              <a:buNone/>
            </a:pPr>
            <a:endParaRPr lang="en-US" sz="2400" dirty="0" smtClean="0"/>
          </a:p>
          <a:p>
            <a:pPr algn="r" rtl="1"/>
            <a:r>
              <a:rPr lang="he-IL" sz="2800" dirty="0" smtClean="0"/>
              <a:t>הריסת מנעול גורמת לכך שלא יהיה אפשר להשתמש בו.</a:t>
            </a:r>
          </a:p>
          <a:p>
            <a:pPr algn="r" rtl="1"/>
            <a:r>
              <a:rPr lang="he-IL" sz="2800" dirty="0" smtClean="0"/>
              <a:t>כדי להשתמש שוב במנעול אפשר להפעיל עליו את הפונקציה   </a:t>
            </a:r>
            <a:r>
              <a:rPr lang="en-US" sz="2800" dirty="0" err="1" smtClean="0"/>
              <a:t>pthread_mutex_init</a:t>
            </a:r>
            <a:endParaRPr lang="he-IL" sz="2800" dirty="0" smtClean="0"/>
          </a:p>
          <a:p>
            <a:pPr algn="r" rtl="1"/>
            <a:r>
              <a:rPr lang="he-IL" sz="2800" dirty="0" smtClean="0"/>
              <a:t>הריסת מנעול שנמצא במצב נעול או לא מאותחל תגרור תופעה לא מוגדרת.</a:t>
            </a:r>
          </a:p>
          <a:p>
            <a:pPr algn="r" rt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נעילה, נסיון נעילה ושחרור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800" u="sng" dirty="0" smtClean="0"/>
              <a:t>נעילת</a:t>
            </a:r>
            <a:r>
              <a:rPr lang="he-IL" sz="2800" dirty="0" smtClean="0"/>
              <a:t> </a:t>
            </a:r>
            <a:r>
              <a:rPr lang="en-US" sz="2800" dirty="0" err="1" smtClean="0"/>
              <a:t>mutex</a:t>
            </a:r>
            <a:r>
              <a:rPr lang="he-IL" sz="2800" dirty="0" smtClean="0"/>
              <a:t>:</a:t>
            </a:r>
          </a:p>
          <a:p>
            <a:pPr algn="l">
              <a:buNone/>
            </a:pPr>
            <a:r>
              <a:rPr lang="en-US" sz="2000" dirty="0" err="1" smtClean="0">
                <a:cs typeface="Courier New" pitchFamily="49" charset="0"/>
              </a:rPr>
              <a:t>int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pthread_mutex_lock</a:t>
            </a:r>
            <a:r>
              <a:rPr lang="en-US" sz="2000" dirty="0" smtClean="0">
                <a:cs typeface="Courier New" pitchFamily="49" charset="0"/>
              </a:rPr>
              <a:t>(</a:t>
            </a:r>
            <a:r>
              <a:rPr lang="en-US" sz="2000" dirty="0" err="1" smtClean="0">
                <a:cs typeface="Courier New" pitchFamily="49" charset="0"/>
              </a:rPr>
              <a:t>pthread_mutex_t</a:t>
            </a:r>
            <a:r>
              <a:rPr lang="en-US" sz="2000" dirty="0" smtClean="0">
                <a:cs typeface="Courier New" pitchFamily="49" charset="0"/>
              </a:rPr>
              <a:t> *</a:t>
            </a:r>
            <a:r>
              <a:rPr lang="en-US" sz="2000" dirty="0" err="1" smtClean="0">
                <a:cs typeface="Courier New" pitchFamily="49" charset="0"/>
              </a:rPr>
              <a:t>mutex</a:t>
            </a:r>
            <a:r>
              <a:rPr lang="en-US" sz="2000" dirty="0" smtClean="0">
                <a:cs typeface="Courier New" pitchFamily="49" charset="0"/>
              </a:rPr>
              <a:t>);</a:t>
            </a:r>
          </a:p>
          <a:p>
            <a:pPr lvl="1" algn="r" rtl="1"/>
            <a:r>
              <a:rPr lang="he-IL" sz="2400" dirty="0" smtClean="0"/>
              <a:t>הפעולה חוסמת עד שה-</a:t>
            </a:r>
            <a:r>
              <a:rPr lang="en-US" sz="2400" dirty="0" err="1" smtClean="0"/>
              <a:t>mutex</a:t>
            </a:r>
            <a:r>
              <a:rPr lang="he-IL" sz="2400" dirty="0" smtClean="0"/>
              <a:t> מתפנה ואז נועלת אותו</a:t>
            </a:r>
          </a:p>
          <a:p>
            <a:pPr lvl="1" algn="r" rtl="1">
              <a:buNone/>
            </a:pPr>
            <a:endParaRPr lang="en-US" sz="2400" dirty="0" smtClean="0"/>
          </a:p>
          <a:p>
            <a:pPr algn="r" rtl="1"/>
            <a:r>
              <a:rPr lang="he-IL" sz="2800" u="sng" dirty="0" smtClean="0"/>
              <a:t>נסיון לנעילת</a:t>
            </a:r>
            <a:r>
              <a:rPr lang="he-IL" sz="2800" dirty="0" smtClean="0"/>
              <a:t> </a:t>
            </a:r>
            <a:r>
              <a:rPr lang="en-US" sz="2800" dirty="0" err="1" smtClean="0"/>
              <a:t>mutex</a:t>
            </a:r>
            <a:r>
              <a:rPr lang="he-IL" sz="2800" dirty="0" smtClean="0"/>
              <a:t>:</a:t>
            </a:r>
          </a:p>
          <a:p>
            <a:pPr algn="l">
              <a:buNone/>
            </a:pPr>
            <a:r>
              <a:rPr lang="en-US" sz="2000" dirty="0" err="1" smtClean="0">
                <a:cs typeface="Courier New" pitchFamily="49" charset="0"/>
              </a:rPr>
              <a:t>int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pthread_mutex_trylock</a:t>
            </a:r>
            <a:r>
              <a:rPr lang="en-US" sz="2000" dirty="0" smtClean="0">
                <a:cs typeface="Courier New" pitchFamily="49" charset="0"/>
              </a:rPr>
              <a:t>(</a:t>
            </a:r>
            <a:r>
              <a:rPr lang="en-US" sz="2000" dirty="0" err="1" smtClean="0">
                <a:cs typeface="Courier New" pitchFamily="49" charset="0"/>
              </a:rPr>
              <a:t>pthread_mutex_t</a:t>
            </a:r>
            <a:r>
              <a:rPr lang="en-US" sz="2000" dirty="0" smtClean="0">
                <a:cs typeface="Courier New" pitchFamily="49" charset="0"/>
              </a:rPr>
              <a:t> *</a:t>
            </a:r>
            <a:r>
              <a:rPr lang="en-US" sz="2000" dirty="0" err="1" smtClean="0">
                <a:cs typeface="Courier New" pitchFamily="49" charset="0"/>
              </a:rPr>
              <a:t>mutex</a:t>
            </a:r>
            <a:r>
              <a:rPr lang="en-US" sz="2000" dirty="0" smtClean="0">
                <a:cs typeface="Courier New" pitchFamily="49" charset="0"/>
              </a:rPr>
              <a:t>);</a:t>
            </a:r>
          </a:p>
          <a:p>
            <a:pPr lvl="1" algn="r" rtl="1"/>
            <a:r>
              <a:rPr lang="he-IL" sz="2400" dirty="0" smtClean="0"/>
              <a:t>הפעולה נכשלת אם ה-</a:t>
            </a:r>
            <a:r>
              <a:rPr lang="en-US" sz="2400" dirty="0" err="1" smtClean="0"/>
              <a:t>mutex</a:t>
            </a:r>
            <a:r>
              <a:rPr lang="he-IL" sz="2400" dirty="0" smtClean="0"/>
              <a:t> כבר נעול, אחרת נועלת אותו.</a:t>
            </a:r>
          </a:p>
          <a:p>
            <a:pPr lvl="1" algn="r" rtl="1">
              <a:buNone/>
            </a:pPr>
            <a:endParaRPr lang="en-US" sz="2400" dirty="0" smtClean="0"/>
          </a:p>
          <a:p>
            <a:pPr algn="r" rtl="1"/>
            <a:r>
              <a:rPr lang="he-IL" sz="2800" u="sng" dirty="0" smtClean="0"/>
              <a:t>שחרור</a:t>
            </a:r>
            <a:r>
              <a:rPr lang="he-IL" sz="2800" dirty="0" smtClean="0"/>
              <a:t> </a:t>
            </a:r>
            <a:r>
              <a:rPr lang="en-US" sz="2800" dirty="0" err="1" smtClean="0"/>
              <a:t>mutex</a:t>
            </a:r>
            <a:r>
              <a:rPr lang="he-IL" sz="2800" dirty="0" smtClean="0"/>
              <a:t> נעול:</a:t>
            </a:r>
          </a:p>
          <a:p>
            <a:pPr algn="l">
              <a:buNone/>
            </a:pPr>
            <a:r>
              <a:rPr lang="en-US" sz="2000" dirty="0" err="1" smtClean="0">
                <a:cs typeface="Courier New" pitchFamily="49" charset="0"/>
              </a:rPr>
              <a:t>int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en-US" sz="2000" dirty="0" err="1" smtClean="0">
                <a:cs typeface="Courier New" pitchFamily="49" charset="0"/>
              </a:rPr>
              <a:t>pthread_mutex_unlock</a:t>
            </a:r>
            <a:r>
              <a:rPr lang="en-US" sz="2000" dirty="0" smtClean="0">
                <a:cs typeface="Courier New" pitchFamily="49" charset="0"/>
              </a:rPr>
              <a:t>(</a:t>
            </a:r>
            <a:r>
              <a:rPr lang="en-US" sz="2000" dirty="0" err="1" smtClean="0">
                <a:cs typeface="Courier New" pitchFamily="49" charset="0"/>
              </a:rPr>
              <a:t>pthread_mutex_t</a:t>
            </a:r>
            <a:r>
              <a:rPr lang="en-US" sz="2000" dirty="0" smtClean="0">
                <a:cs typeface="Courier New" pitchFamily="49" charset="0"/>
              </a:rPr>
              <a:t> *</a:t>
            </a:r>
            <a:r>
              <a:rPr lang="en-US" sz="2000" dirty="0" err="1" smtClean="0">
                <a:cs typeface="Courier New" pitchFamily="49" charset="0"/>
              </a:rPr>
              <a:t>mutex</a:t>
            </a:r>
            <a:r>
              <a:rPr lang="en-US" sz="2000" dirty="0" smtClean="0">
                <a:cs typeface="Courier New" pitchFamily="49" charset="0"/>
              </a:rPr>
              <a:t>);</a:t>
            </a:r>
          </a:p>
          <a:p>
            <a:pPr algn="r" rt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altLang="en-US" dirty="0"/>
              <a:t>דוגמה:</a:t>
            </a:r>
            <a:r>
              <a:rPr lang="en-US" altLang="en-US" dirty="0"/>
              <a:t> </a:t>
            </a:r>
            <a:r>
              <a:rPr lang="he-IL" altLang="en-US" dirty="0"/>
              <a:t>מנעולי </a:t>
            </a:r>
            <a:r>
              <a:rPr lang="en-US" altLang="en-US" dirty="0" err="1"/>
              <a:t>mutex</a:t>
            </a:r>
            <a:endParaRPr lang="en-US" altLang="en-US" dirty="0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773238"/>
            <a:ext cx="4038600" cy="2286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pthread_mutex_t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m;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altLang="en-US" sz="1800" dirty="0">
              <a:latin typeface="Courier New" pitchFamily="49" charset="0"/>
              <a:cs typeface="Courier New" pitchFamily="49" charset="0"/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update_count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pthread_mutex_lock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(&amp;m);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	count = count * 5 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count++;</a:t>
            </a:r>
            <a:endParaRPr lang="en-US" altLang="en-US" sz="1800" dirty="0">
              <a:latin typeface="Courier New" pitchFamily="49" charset="0"/>
              <a:cs typeface="Courier New" pitchFamily="49" charset="0"/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pthread_mutex_unlock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(&amp;m);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836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773238"/>
            <a:ext cx="4038600" cy="2303462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int get_count() 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	int c;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	pthread_mutex_lock(&amp;m);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	c = count;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	pthread_mutex_unlock(&amp;m);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	return c;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533400" y="4419600"/>
            <a:ext cx="8196263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001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73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45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17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289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861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433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0005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lnSpc>
                <a:spcPct val="110000"/>
              </a:lnSpc>
              <a:buClrTx/>
              <a:buSzTx/>
              <a:buFontTx/>
              <a:buAutoNum type="arabicPeriod"/>
            </a:pPr>
            <a:r>
              <a:rPr lang="he-IL" altLang="en-US" dirty="0"/>
              <a:t>מדוע צריך להגן על הגישה ל-</a:t>
            </a:r>
            <a:r>
              <a:rPr lang="en-US" altLang="en-US" dirty="0"/>
              <a:t>count</a:t>
            </a:r>
            <a:r>
              <a:rPr lang="he-IL" altLang="en-US" dirty="0"/>
              <a:t> בתוך </a:t>
            </a:r>
            <a:r>
              <a:rPr lang="en-US" altLang="en-US" dirty="0" err="1"/>
              <a:t>update_count</a:t>
            </a:r>
            <a:r>
              <a:rPr lang="en-US" altLang="en-US" dirty="0"/>
              <a:t>()</a:t>
            </a:r>
            <a:r>
              <a:rPr lang="he-IL" altLang="en-US" dirty="0"/>
              <a:t>?</a:t>
            </a:r>
          </a:p>
          <a:p>
            <a:pPr algn="r" rtl="1">
              <a:lnSpc>
                <a:spcPct val="110000"/>
              </a:lnSpc>
              <a:buClrTx/>
              <a:buSzTx/>
              <a:buFontTx/>
              <a:buNone/>
            </a:pPr>
            <a:r>
              <a:rPr lang="he-IL" altLang="en-US" sz="1800" dirty="0"/>
              <a:t>	</a:t>
            </a:r>
            <a:r>
              <a:rPr lang="he-IL" altLang="en-US" sz="1800" dirty="0">
                <a:solidFill>
                  <a:srgbClr val="0000FF"/>
                </a:solidFill>
              </a:rPr>
              <a:t>כדי למנוע שיבוש ערך </a:t>
            </a:r>
            <a:r>
              <a:rPr lang="en-US" altLang="en-US" sz="1800" dirty="0">
                <a:solidFill>
                  <a:srgbClr val="0000FF"/>
                </a:solidFill>
              </a:rPr>
              <a:t>count</a:t>
            </a:r>
            <a:r>
              <a:rPr lang="he-IL" altLang="en-US" sz="1800" dirty="0">
                <a:solidFill>
                  <a:srgbClr val="0000FF"/>
                </a:solidFill>
              </a:rPr>
              <a:t> בעדכונים מחוטים שונים. </a:t>
            </a:r>
          </a:p>
          <a:p>
            <a:pPr algn="r" rtl="1">
              <a:lnSpc>
                <a:spcPct val="110000"/>
              </a:lnSpc>
              <a:buClrTx/>
              <a:buSzTx/>
              <a:buFontTx/>
              <a:buAutoNum type="arabicPeriod" startAt="2"/>
            </a:pPr>
            <a:r>
              <a:rPr lang="he-IL" altLang="en-US" dirty="0"/>
              <a:t>מדוע צריך להגן על הגישה ל-</a:t>
            </a:r>
            <a:r>
              <a:rPr lang="en-US" altLang="en-US" dirty="0"/>
              <a:t>count</a:t>
            </a:r>
            <a:r>
              <a:rPr lang="he-IL" altLang="en-US" dirty="0"/>
              <a:t> בתוך </a:t>
            </a:r>
            <a:r>
              <a:rPr lang="en-US" altLang="en-US" dirty="0" err="1"/>
              <a:t>get_count</a:t>
            </a:r>
            <a:r>
              <a:rPr lang="en-US" altLang="en-US" dirty="0"/>
              <a:t>()</a:t>
            </a:r>
            <a:r>
              <a:rPr lang="he-IL" altLang="en-US" dirty="0"/>
              <a:t>?</a:t>
            </a:r>
          </a:p>
          <a:p>
            <a:pPr algn="r" rtl="1">
              <a:lnSpc>
                <a:spcPct val="110000"/>
              </a:lnSpc>
              <a:buClrTx/>
              <a:buSzTx/>
              <a:buFontTx/>
              <a:buNone/>
            </a:pPr>
            <a:r>
              <a:rPr lang="he-IL" altLang="en-US" sz="1800" dirty="0"/>
              <a:t>	</a:t>
            </a:r>
            <a:r>
              <a:rPr lang="he-IL" altLang="en-US" sz="1800" dirty="0">
                <a:solidFill>
                  <a:srgbClr val="0000FF"/>
                </a:solidFill>
              </a:rPr>
              <a:t>כדי למנוע קבלת תוצאות חלקיות הנוצרות במהלך העדכון</a:t>
            </a:r>
          </a:p>
          <a:p>
            <a:pPr algn="r" rtl="1">
              <a:lnSpc>
                <a:spcPct val="110000"/>
              </a:lnSpc>
              <a:buClrTx/>
              <a:buSzTx/>
              <a:buFontTx/>
              <a:buNone/>
            </a:pPr>
            <a:r>
              <a:rPr lang="he-IL" altLang="en-US" sz="1800" b="1" dirty="0">
                <a:solidFill>
                  <a:srgbClr val="FF0000"/>
                </a:solidFill>
              </a:rPr>
              <a:t>שימו לב! גם אם ביטוי ההגדלה היה </a:t>
            </a:r>
            <a:r>
              <a:rPr lang="en-US" altLang="en-US" sz="1800" b="1" dirty="0">
                <a:solidFill>
                  <a:srgbClr val="FF0000"/>
                </a:solidFill>
              </a:rPr>
              <a:t>count++</a:t>
            </a:r>
            <a:r>
              <a:rPr lang="he-IL" altLang="en-US" sz="1800" b="1" dirty="0">
                <a:solidFill>
                  <a:srgbClr val="FF0000"/>
                </a:solidFill>
              </a:rPr>
              <a:t>, לא מובטח שהקוד הנפרש באסמבלר הינו</a:t>
            </a:r>
          </a:p>
          <a:p>
            <a:pPr algn="r" rtl="1">
              <a:lnSpc>
                <a:spcPct val="110000"/>
              </a:lnSpc>
              <a:buClrTx/>
              <a:buSzTx/>
              <a:buFontTx/>
              <a:buNone/>
            </a:pPr>
            <a:r>
              <a:rPr lang="he-IL" altLang="en-US" sz="1800" b="1" dirty="0">
                <a:solidFill>
                  <a:srgbClr val="FF0000"/>
                </a:solidFill>
              </a:rPr>
              <a:t>אטומי, ולכן יש להפעיל מנגנון סנכרון לפי הצורך.</a:t>
            </a:r>
            <a:endParaRPr lang="en-US" altLang="en-US" sz="1800" b="1" dirty="0">
              <a:solidFill>
                <a:srgbClr val="FF0000"/>
              </a:solidFill>
            </a:endParaRPr>
          </a:p>
        </p:txBody>
      </p:sp>
      <p:pic>
        <p:nvPicPr>
          <p:cNvPr id="283655" name="Picture 7" descr="BS00714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557213"/>
            <a:ext cx="1131888" cy="111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98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3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3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3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3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נעילה, נסיון נעילה ושחרור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sz="2800" dirty="0" smtClean="0"/>
              <a:t>t10_7.c</a:t>
            </a:r>
            <a:endParaRPr lang="en-US" sz="2000" dirty="0" smtClean="0">
              <a:cs typeface="Courier New" pitchFamily="49" charset="0"/>
            </a:endParaRPr>
          </a:p>
          <a:p>
            <a:pPr algn="r" rtl="1"/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49525"/>
            <a:ext cx="6744468" cy="1362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הקדמה לחוטים - יתרונות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החוטים נועדו לאפשר ביצוע בלתי תלוי של חלקים מהמשימה של אותו תהליך.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מספר חוטים של אותו תהליך יכולים לרוץ במקביל על </a:t>
            </a:r>
            <a:r>
              <a:rPr lang="he-IL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מעבדים שונים</a:t>
            </a:r>
            <a:r>
              <a:rPr lang="he-IL" dirty="0" smtClean="0"/>
              <a:t>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ניתן לשפר את ביצוע תהליך באמצעות שימוש בריבוי חוטים גם על מעבד יחיד – חוט אחד יכול לבצע הוראה חוסמת וחוט אחר ימשיך בביצוע חלק אחר של התכנית.</a:t>
            </a:r>
          </a:p>
          <a:p>
            <a:pPr algn="r" rtl="1"/>
            <a:endParaRPr lang="en-US" dirty="0" smtClean="0"/>
          </a:p>
          <a:p>
            <a:pPr algn="r" rtl="1"/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l="42972" t="62500" r="28917" b="36342"/>
          <a:stretch/>
        </p:blipFill>
        <p:spPr>
          <a:xfrm>
            <a:off x="990600" y="5715000"/>
            <a:ext cx="7848600" cy="96520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l="42972" t="62500" r="28917" b="36342"/>
          <a:stretch/>
        </p:blipFill>
        <p:spPr>
          <a:xfrm>
            <a:off x="762000" y="5197475"/>
            <a:ext cx="2590800" cy="63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הקדמה לחוטים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110000"/>
              </a:lnSpc>
            </a:pPr>
            <a:r>
              <a:rPr lang="he-IL" sz="2800" dirty="0" smtClean="0"/>
              <a:t>תהליך נוצר לראשונה עם חוט יחיד, </a:t>
            </a:r>
            <a:r>
              <a:rPr lang="he-IL" sz="2800" dirty="0" smtClean="0">
                <a:solidFill>
                  <a:srgbClr val="FF0000"/>
                </a:solidFill>
              </a:rPr>
              <a:t>החוט הראשי </a:t>
            </a:r>
            <a:r>
              <a:rPr lang="he-IL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primary thread</a:t>
            </a:r>
            <a:r>
              <a:rPr lang="he-IL" sz="2800" dirty="0" smtClean="0"/>
              <a:t>)</a:t>
            </a:r>
            <a:r>
              <a:rPr lang="en-US" sz="2800" dirty="0" smtClean="0"/>
              <a:t>.</a:t>
            </a:r>
          </a:p>
          <a:p>
            <a:pPr algn="r" rtl="1">
              <a:lnSpc>
                <a:spcPct val="110000"/>
              </a:lnSpc>
            </a:pPr>
            <a:endParaRPr lang="he-IL" sz="4000" dirty="0" smtClean="0"/>
          </a:p>
          <a:p>
            <a:pPr algn="r" rtl="1"/>
            <a:r>
              <a:rPr lang="he-IL" sz="2800" dirty="0" smtClean="0"/>
              <a:t>התקשורת בין חוטים של אותו תהליך היא פשוטה ביותר: קריאה וכתיבה למשתנים משותפים.</a:t>
            </a:r>
          </a:p>
          <a:p>
            <a:pPr lvl="1" algn="r" rtl="1"/>
            <a:r>
              <a:rPr lang="he-IL" sz="2400" dirty="0" smtClean="0"/>
              <a:t>זהו גם חסרון: יש לתאם את הפעולות בין חוטים הניגשים לאותם משתנים על-מנת למנוע את שיבוש הנתונים</a:t>
            </a:r>
          </a:p>
          <a:p>
            <a:pPr algn="r" rtl="1"/>
            <a:r>
              <a:rPr lang="he-IL" sz="2800" dirty="0" smtClean="0"/>
              <a:t>הוספת חוט לביצוע תכנית זולה בהרבה מהוספת תהליך לאותה מטרה, מפני שאינה כרוכה בהקצאת משאבים נוספים כגון זיכרון, גישה לחומרה וכו'.</a:t>
            </a:r>
          </a:p>
          <a:p>
            <a:pPr algn="r" rtl="1"/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l="42972" t="62500" r="28917" b="36342"/>
          <a:stretch/>
        </p:blipFill>
        <p:spPr>
          <a:xfrm>
            <a:off x="1219200" y="4144962"/>
            <a:ext cx="4953000" cy="3810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2"/>
          <a:srcRect l="42972" t="62500" r="28917" b="36342"/>
          <a:stretch/>
        </p:blipFill>
        <p:spPr>
          <a:xfrm>
            <a:off x="1676400" y="4535487"/>
            <a:ext cx="6324600" cy="381000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2"/>
          <a:srcRect l="42972" t="62500" r="28917" b="36342"/>
          <a:stretch/>
        </p:blipFill>
        <p:spPr>
          <a:xfrm>
            <a:off x="3429000" y="3663950"/>
            <a:ext cx="4876800" cy="38100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2"/>
          <a:srcRect l="42972" t="62500" r="28917" b="36342"/>
          <a:stretch/>
        </p:blipFill>
        <p:spPr>
          <a:xfrm>
            <a:off x="6172200" y="4166222"/>
            <a:ext cx="1980028" cy="381000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2"/>
          <a:srcRect l="42972" t="62500" r="28917" b="36342"/>
          <a:stretch/>
        </p:blipFill>
        <p:spPr>
          <a:xfrm>
            <a:off x="0" y="5472490"/>
            <a:ext cx="6324600" cy="381000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 rotWithShape="1">
          <a:blip r:embed="rId2"/>
          <a:srcRect l="42972" t="62500" r="28917" b="36342"/>
          <a:stretch/>
        </p:blipFill>
        <p:spPr>
          <a:xfrm>
            <a:off x="1981200" y="5853490"/>
            <a:ext cx="6324600" cy="440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descriptor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80000"/>
              </a:lnSpc>
            </a:pPr>
            <a:r>
              <a:rPr lang="he-IL" altLang="en-US" dirty="0"/>
              <a:t>לכל תהליך ב-</a:t>
            </a:r>
            <a:r>
              <a:rPr lang="en-US" altLang="en-US" dirty="0"/>
              <a:t>Linux</a:t>
            </a:r>
            <a:r>
              <a:rPr lang="he-IL" altLang="en-US" dirty="0"/>
              <a:t> קיים בגרעין </a:t>
            </a:r>
            <a:r>
              <a:rPr lang="he-IL" altLang="en-US" u="sng" dirty="0"/>
              <a:t>מתאר תהליך (</a:t>
            </a:r>
            <a:r>
              <a:rPr lang="en-US" altLang="en-US" u="sng" dirty="0"/>
              <a:t>process descriptor</a:t>
            </a:r>
            <a:r>
              <a:rPr lang="he-IL" altLang="en-US" u="sng" dirty="0"/>
              <a:t>)</a:t>
            </a:r>
            <a:r>
              <a:rPr lang="he-IL" altLang="en-US" dirty="0"/>
              <a:t>, שהוא </a:t>
            </a:r>
            <a:r>
              <a:rPr lang="he-IL" altLang="en-US" dirty="0" smtClean="0"/>
              <a:t>רשומה המכילה:</a:t>
            </a:r>
          </a:p>
          <a:p>
            <a:pPr algn="r" rtl="1">
              <a:lnSpc>
                <a:spcPct val="80000"/>
              </a:lnSpc>
            </a:pPr>
            <a:endParaRPr lang="he-IL" altLang="en-US" dirty="0"/>
          </a:p>
          <a:p>
            <a:pPr lvl="1" algn="r" rtl="1">
              <a:lnSpc>
                <a:spcPct val="80000"/>
              </a:lnSpc>
            </a:pPr>
            <a:r>
              <a:rPr lang="he-IL" altLang="en-US" dirty="0"/>
              <a:t>מצב התהליך</a:t>
            </a:r>
          </a:p>
          <a:p>
            <a:pPr lvl="1" algn="r" rtl="1">
              <a:lnSpc>
                <a:spcPct val="80000"/>
              </a:lnSpc>
            </a:pPr>
            <a:r>
              <a:rPr lang="he-IL" altLang="en-US" dirty="0"/>
              <a:t>עדיפות התהליך</a:t>
            </a:r>
          </a:p>
          <a:p>
            <a:pPr lvl="1" algn="r" rtl="1">
              <a:lnSpc>
                <a:spcPct val="80000"/>
              </a:lnSpc>
            </a:pPr>
            <a:r>
              <a:rPr lang="he-IL" altLang="en-US" dirty="0"/>
              <a:t>מזהה התהליך (</a:t>
            </a:r>
            <a:r>
              <a:rPr lang="en-US" altLang="en-US" dirty="0" err="1"/>
              <a:t>pid</a:t>
            </a:r>
            <a:r>
              <a:rPr lang="he-IL" altLang="en-US" dirty="0"/>
              <a:t>)</a:t>
            </a:r>
          </a:p>
          <a:p>
            <a:pPr lvl="1" algn="r" rtl="1">
              <a:lnSpc>
                <a:spcPct val="80000"/>
              </a:lnSpc>
            </a:pPr>
            <a:r>
              <a:rPr lang="he-IL" altLang="en-US" dirty="0"/>
              <a:t>מצביע לטבלת </a:t>
            </a:r>
            <a:r>
              <a:rPr lang="he-IL" altLang="en-US" dirty="0" err="1"/>
              <a:t>איזורי</a:t>
            </a:r>
            <a:r>
              <a:rPr lang="he-IL" altLang="en-US" dirty="0"/>
              <a:t> הזיכרון של התהליך</a:t>
            </a:r>
          </a:p>
          <a:p>
            <a:pPr lvl="1" algn="r" rtl="1">
              <a:lnSpc>
                <a:spcPct val="80000"/>
              </a:lnSpc>
            </a:pPr>
            <a:r>
              <a:rPr lang="he-IL" altLang="en-US" dirty="0"/>
              <a:t>מצביע לטבלת הקבצים הפתוחים של התהליך</a:t>
            </a:r>
          </a:p>
          <a:p>
            <a:pPr lvl="1" algn="r" rtl="1">
              <a:lnSpc>
                <a:spcPct val="80000"/>
              </a:lnSpc>
            </a:pPr>
            <a:r>
              <a:rPr lang="he-IL" altLang="en-US" dirty="0" smtClean="0"/>
              <a:t>ועוד</a:t>
            </a:r>
            <a:r>
              <a:rPr lang="he-IL" altLang="en-US" dirty="0"/>
              <a:t>..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065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הקדמה לחוטים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90000"/>
              </a:lnSpc>
            </a:pPr>
            <a:r>
              <a:rPr lang="he-IL" sz="2400" dirty="0" smtClean="0"/>
              <a:t>התמיכה בחוטים ב-</a:t>
            </a:r>
            <a:r>
              <a:rPr lang="en-US" sz="2400" dirty="0" smtClean="0"/>
              <a:t>Linux</a:t>
            </a:r>
            <a:r>
              <a:rPr lang="he-IL" sz="2400" dirty="0" smtClean="0"/>
              <a:t> שואפת להתאים לתקן הכללי של מימוש חוטים במערכות </a:t>
            </a:r>
            <a:r>
              <a:rPr lang="en-US" sz="2400" dirty="0" smtClean="0"/>
              <a:t>Unix</a:t>
            </a:r>
            <a:r>
              <a:rPr lang="he-IL" sz="2400" dirty="0" smtClean="0"/>
              <a:t> הקרוי </a:t>
            </a:r>
            <a:r>
              <a:rPr lang="en-US" sz="2400" dirty="0" smtClean="0">
                <a:solidFill>
                  <a:srgbClr val="FF0000"/>
                </a:solidFill>
              </a:rPr>
              <a:t>POSIX Threads</a:t>
            </a:r>
            <a:r>
              <a:rPr lang="he-IL" sz="2400" dirty="0" smtClean="0">
                <a:solidFill>
                  <a:srgbClr val="FF0000"/>
                </a:solidFill>
              </a:rPr>
              <a:t> </a:t>
            </a:r>
            <a:r>
              <a:rPr lang="he-IL" sz="2400" dirty="0" smtClean="0"/>
              <a:t>(שבו כל החוטים של אותו תהליך מאוגדים ביחד).</a:t>
            </a:r>
          </a:p>
          <a:p>
            <a:pPr algn="r" rtl="1">
              <a:lnSpc>
                <a:spcPct val="90000"/>
              </a:lnSpc>
            </a:pPr>
            <a:endParaRPr lang="he-IL" sz="2400" dirty="0" smtClean="0"/>
          </a:p>
          <a:p>
            <a:pPr algn="r" rtl="1">
              <a:lnSpc>
                <a:spcPct val="90000"/>
              </a:lnSpc>
            </a:pPr>
            <a:r>
              <a:rPr lang="he-IL" sz="2400" dirty="0" smtClean="0"/>
              <a:t>בלינוקס:</a:t>
            </a:r>
          </a:p>
          <a:p>
            <a:pPr algn="r" rtl="1">
              <a:lnSpc>
                <a:spcPct val="90000"/>
              </a:lnSpc>
            </a:pPr>
            <a:endParaRPr lang="he-IL" sz="2400" dirty="0" smtClean="0"/>
          </a:p>
          <a:p>
            <a:pPr lvl="1" algn="r" rtl="1">
              <a:lnSpc>
                <a:spcPct val="90000"/>
              </a:lnSpc>
            </a:pPr>
            <a:r>
              <a:rPr lang="he-IL" sz="2000" dirty="0" smtClean="0"/>
              <a:t>ההתייחסות לחוט הינה כאל תהליך </a:t>
            </a:r>
            <a:r>
              <a:rPr lang="he-IL" sz="2000" dirty="0"/>
              <a:t>ר</a:t>
            </a:r>
            <a:r>
              <a:rPr lang="he-IL" sz="2000" dirty="0" smtClean="0"/>
              <a:t>גיל ולכן לכל חוט אמור להיות </a:t>
            </a:r>
            <a:r>
              <a:rPr lang="he-IL" sz="2000" b="1" dirty="0" smtClean="0"/>
              <a:t>מתאר</a:t>
            </a:r>
            <a:r>
              <a:rPr lang="he-IL" sz="2000" dirty="0" smtClean="0"/>
              <a:t> משלו ו-</a:t>
            </a:r>
            <a:r>
              <a:rPr lang="en-US" sz="2000" b="1" dirty="0" smtClean="0"/>
              <a:t>PID</a:t>
            </a:r>
            <a:r>
              <a:rPr lang="he-IL" sz="2000" dirty="0" smtClean="0"/>
              <a:t> משלו.</a:t>
            </a:r>
          </a:p>
          <a:p>
            <a:pPr algn="r" rtl="1">
              <a:lnSpc>
                <a:spcPct val="90000"/>
              </a:lnSpc>
            </a:pPr>
            <a:endParaRPr lang="he-IL" sz="2400" dirty="0" smtClean="0"/>
          </a:p>
          <a:p>
            <a:pPr lvl="1" algn="r" rtl="1">
              <a:lnSpc>
                <a:spcPct val="90000"/>
              </a:lnSpc>
            </a:pPr>
            <a:r>
              <a:rPr lang="he-IL" sz="2000" dirty="0" smtClean="0"/>
              <a:t>מצד שני, המתכנת, בהתאם לתקן </a:t>
            </a:r>
            <a:r>
              <a:rPr lang="en-US" sz="2000" dirty="0" smtClean="0"/>
              <a:t>POSIX</a:t>
            </a:r>
            <a:r>
              <a:rPr lang="he-IL" sz="2000" dirty="0" smtClean="0"/>
              <a:t>, מצפה שלכל החוטים השייכים לאותו תהליך</a:t>
            </a:r>
            <a:r>
              <a:rPr lang="en-US" sz="2000" dirty="0" smtClean="0"/>
              <a:t> </a:t>
            </a:r>
            <a:r>
              <a:rPr lang="he-IL" sz="2000" dirty="0" smtClean="0"/>
              <a:t> ניתן יהיה להתייחס דרך </a:t>
            </a:r>
            <a:r>
              <a:rPr lang="en-US" sz="2000" dirty="0" smtClean="0"/>
              <a:t>PID</a:t>
            </a:r>
            <a:r>
              <a:rPr lang="he-IL" sz="2000" dirty="0" smtClean="0"/>
              <a:t> יחיד – של התהליך המכיל אותם.</a:t>
            </a:r>
          </a:p>
          <a:p>
            <a:pPr lvl="2" algn="r" rtl="1">
              <a:lnSpc>
                <a:spcPct val="90000"/>
              </a:lnSpc>
            </a:pPr>
            <a:r>
              <a:rPr lang="he-IL" sz="1600" dirty="0" smtClean="0"/>
              <a:t>ולכן הוא מצפה ש:</a:t>
            </a:r>
            <a:endParaRPr lang="he-IL" sz="2000" dirty="0" smtClean="0"/>
          </a:p>
          <a:p>
            <a:pPr lvl="3" algn="r" rtl="1">
              <a:lnSpc>
                <a:spcPct val="90000"/>
              </a:lnSpc>
            </a:pPr>
            <a:r>
              <a:rPr lang="he-IL" sz="1600" dirty="0" smtClean="0"/>
              <a:t>פעולות על ה-</a:t>
            </a:r>
            <a:r>
              <a:rPr lang="en-US" sz="1600" dirty="0" smtClean="0"/>
              <a:t>PID</a:t>
            </a:r>
            <a:r>
              <a:rPr lang="he-IL" sz="1600" dirty="0" smtClean="0"/>
              <a:t> של התהליך ישפיעו על כל החוטים בתהליך.</a:t>
            </a:r>
          </a:p>
          <a:p>
            <a:pPr lvl="3" algn="r" rtl="1">
              <a:lnSpc>
                <a:spcPct val="90000"/>
              </a:lnSpc>
            </a:pPr>
            <a:r>
              <a:rPr lang="he-IL" sz="1600" dirty="0" smtClean="0"/>
              <a:t>פעולת </a:t>
            </a:r>
            <a:r>
              <a:rPr lang="en-US" sz="1600" dirty="0" err="1" smtClean="0"/>
              <a:t>getpid</a:t>
            </a:r>
            <a:r>
              <a:rPr lang="en-US" sz="1600" dirty="0" smtClean="0"/>
              <a:t>()</a:t>
            </a:r>
            <a:r>
              <a:rPr lang="he-IL" sz="1600" dirty="0" smtClean="0"/>
              <a:t> בכל חוט תחזיר את אותו ה </a:t>
            </a:r>
            <a:r>
              <a:rPr lang="en-US" sz="1600" dirty="0" smtClean="0"/>
              <a:t>PID</a:t>
            </a:r>
            <a:r>
              <a:rPr lang="he-IL" sz="1600" dirty="0" smtClean="0"/>
              <a:t> (של התהליך המכיל את החוט).</a:t>
            </a:r>
          </a:p>
          <a:p>
            <a:pPr algn="r" rt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/>
              <a:t>קבוצת חוטים (</a:t>
            </a:r>
            <a:r>
              <a:rPr lang="en-US" dirty="0"/>
              <a:t>thread group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80000"/>
              </a:lnSpc>
            </a:pPr>
            <a:r>
              <a:rPr lang="he-IL" sz="2400" dirty="0" smtClean="0"/>
              <a:t>הפתרון:</a:t>
            </a:r>
          </a:p>
          <a:p>
            <a:pPr algn="r" rtl="1">
              <a:lnSpc>
                <a:spcPct val="80000"/>
              </a:lnSpc>
            </a:pPr>
            <a:endParaRPr lang="he-IL" sz="2400" dirty="0"/>
          </a:p>
          <a:p>
            <a:pPr algn="r" rtl="1">
              <a:lnSpc>
                <a:spcPct val="80000"/>
              </a:lnSpc>
            </a:pPr>
            <a:endParaRPr lang="he-IL" sz="2400" dirty="0" smtClean="0"/>
          </a:p>
          <a:p>
            <a:pPr algn="r" rtl="1">
              <a:lnSpc>
                <a:spcPct val="80000"/>
              </a:lnSpc>
            </a:pPr>
            <a:endParaRPr lang="he-IL" sz="2400" dirty="0" smtClean="0"/>
          </a:p>
          <a:p>
            <a:pPr algn="r" rtl="1">
              <a:lnSpc>
                <a:spcPct val="80000"/>
              </a:lnSpc>
            </a:pPr>
            <a:endParaRPr lang="he-IL" sz="2400" dirty="0"/>
          </a:p>
          <a:p>
            <a:pPr algn="r" rtl="1">
              <a:lnSpc>
                <a:spcPct val="80000"/>
              </a:lnSpc>
            </a:pPr>
            <a:endParaRPr lang="he-IL" sz="2400" dirty="0" smtClean="0"/>
          </a:p>
          <a:p>
            <a:pPr algn="r" rtl="1">
              <a:lnSpc>
                <a:spcPct val="80000"/>
              </a:lnSpc>
            </a:pPr>
            <a:r>
              <a:rPr lang="he-IL" sz="2400" dirty="0" smtClean="0"/>
              <a:t>כל החוטים השייכים לאותו תהליך נמצאים בקבוצה אחת.</a:t>
            </a:r>
          </a:p>
          <a:p>
            <a:pPr algn="r" rtl="1">
              <a:lnSpc>
                <a:spcPct val="80000"/>
              </a:lnSpc>
            </a:pPr>
            <a:endParaRPr lang="he-IL" sz="2400" dirty="0" smtClean="0"/>
          </a:p>
          <a:p>
            <a:pPr algn="r" rtl="1">
              <a:lnSpc>
                <a:spcPct val="80000"/>
              </a:lnSpc>
            </a:pPr>
            <a:r>
              <a:rPr lang="he-IL" sz="2400" dirty="0" smtClean="0"/>
              <a:t>קבוצת החוטים מוגדרת בגרעין של </a:t>
            </a:r>
            <a:r>
              <a:rPr lang="en-US" sz="2400" dirty="0" smtClean="0"/>
              <a:t>Linux</a:t>
            </a:r>
            <a:r>
              <a:rPr lang="he-IL" sz="2400" dirty="0" smtClean="0"/>
              <a:t> (מגרסת </a:t>
            </a:r>
            <a:r>
              <a:rPr lang="en-US" sz="2400" dirty="0" smtClean="0"/>
              <a:t>2.4.X</a:t>
            </a:r>
            <a:r>
              <a:rPr lang="he-IL" sz="2400" dirty="0" smtClean="0"/>
              <a:t> ומעלה) כדי לאפשר התייחסות משותפת לכל החוטים באותו תהליך.</a:t>
            </a:r>
          </a:p>
          <a:p>
            <a:pPr algn="r" rtl="1">
              <a:lnSpc>
                <a:spcPct val="80000"/>
              </a:lnSpc>
            </a:pPr>
            <a:endParaRPr lang="he-IL" sz="2400" dirty="0" smtClean="0"/>
          </a:p>
          <a:p>
            <a:pPr algn="r" rtl="1">
              <a:lnSpc>
                <a:spcPct val="80000"/>
              </a:lnSpc>
            </a:pPr>
            <a:endParaRPr lang="he-IL" sz="2400" dirty="0" smtClean="0"/>
          </a:p>
          <a:p>
            <a:pPr algn="r" rtl="1">
              <a:lnSpc>
                <a:spcPct val="80000"/>
              </a:lnSpc>
            </a:pPr>
            <a:endParaRPr lang="he-IL" sz="2400" dirty="0" smtClean="0"/>
          </a:p>
          <a:p>
            <a:pPr algn="r" rtl="1">
              <a:lnSpc>
                <a:spcPct val="80000"/>
              </a:lnSpc>
            </a:pPr>
            <a:endParaRPr lang="he-IL" sz="2400" dirty="0" smtClean="0"/>
          </a:p>
          <a:p>
            <a:pPr algn="r" rtl="1">
              <a:lnSpc>
                <a:spcPct val="80000"/>
              </a:lnSpc>
            </a:pPr>
            <a:endParaRPr lang="he-IL" sz="2400" dirty="0"/>
          </a:p>
          <a:p>
            <a:pPr algn="r" rtl="1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1981200"/>
            <a:ext cx="5867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thread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/>
              <a:t>קבוצת חוטים (</a:t>
            </a:r>
            <a:r>
              <a:rPr lang="en-US" dirty="0"/>
              <a:t>thread group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80000"/>
              </a:lnSpc>
            </a:pPr>
            <a:endParaRPr lang="he-IL" sz="2400" dirty="0" smtClean="0"/>
          </a:p>
          <a:p>
            <a:pPr marL="0" indent="0" algn="r" rtl="1">
              <a:lnSpc>
                <a:spcPct val="80000"/>
              </a:lnSpc>
              <a:buNone/>
            </a:pPr>
            <a:endParaRPr lang="he-IL" sz="2400" dirty="0" smtClean="0"/>
          </a:p>
          <a:p>
            <a:pPr algn="r" rtl="1">
              <a:lnSpc>
                <a:spcPct val="80000"/>
              </a:lnSpc>
            </a:pPr>
            <a:r>
              <a:rPr lang="he-IL" sz="2400" dirty="0" smtClean="0"/>
              <a:t>מתארי התהליכים של כל החוטים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באותה קבוצה מקושרים באמצעות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שדה </a:t>
            </a:r>
            <a:r>
              <a:rPr lang="en-US" sz="2400" b="1" dirty="0" err="1" smtClean="0"/>
              <a:t>thread_group</a:t>
            </a:r>
            <a:r>
              <a:rPr lang="he-IL" sz="2400" dirty="0" smtClean="0"/>
              <a:t> במתאר התהליך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he-IL" sz="2400" dirty="0" smtClean="0"/>
              <a:t>(שהוא ה</a:t>
            </a:r>
            <a:r>
              <a:rPr lang="en-US" sz="2400" dirty="0" smtClean="0"/>
              <a:t>primary thread</a:t>
            </a:r>
            <a:r>
              <a:rPr lang="he-IL" sz="2400" dirty="0" smtClean="0"/>
              <a:t>).</a:t>
            </a:r>
          </a:p>
          <a:p>
            <a:pPr algn="r" rtl="1">
              <a:lnSpc>
                <a:spcPct val="80000"/>
              </a:lnSpc>
            </a:pPr>
            <a:endParaRPr lang="he-IL" sz="2400" dirty="0" smtClean="0"/>
          </a:p>
          <a:p>
            <a:pPr algn="r" rtl="1">
              <a:lnSpc>
                <a:spcPct val="80000"/>
              </a:lnSpc>
            </a:pPr>
            <a:endParaRPr lang="he-IL" sz="2400" dirty="0"/>
          </a:p>
          <a:p>
            <a:pPr algn="r" rtl="1">
              <a:lnSpc>
                <a:spcPct val="80000"/>
              </a:lnSpc>
            </a:pPr>
            <a:r>
              <a:rPr lang="he-IL" sz="2400" dirty="0" smtClean="0"/>
              <a:t>שדה </a:t>
            </a:r>
            <a:r>
              <a:rPr lang="en-US" sz="2400" b="1" dirty="0" err="1" smtClean="0"/>
              <a:t>tgid</a:t>
            </a:r>
            <a:r>
              <a:rPr lang="he-IL" sz="2400" dirty="0" smtClean="0"/>
              <a:t> במתאר התהליך מכיל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he-IL" sz="2400" dirty="0" smtClean="0"/>
              <a:t>את ה-</a:t>
            </a:r>
            <a:r>
              <a:rPr lang="en-US" sz="2400" dirty="0" smtClean="0"/>
              <a:t>PID</a:t>
            </a:r>
            <a:r>
              <a:rPr lang="he-IL" sz="2400" dirty="0" smtClean="0"/>
              <a:t> המשותף לכל החוטים באותה קבוצה. למעשה, זהו ערך ה-</a:t>
            </a:r>
            <a:r>
              <a:rPr lang="en-US" sz="2400" dirty="0" smtClean="0"/>
              <a:t>PID</a:t>
            </a:r>
            <a:r>
              <a:rPr lang="he-IL" sz="2400" dirty="0" smtClean="0"/>
              <a:t> של החוט הראשון של התהליך (ה</a:t>
            </a:r>
            <a:r>
              <a:rPr lang="en-US" sz="2400" dirty="0"/>
              <a:t>primary thread</a:t>
            </a:r>
            <a:r>
              <a:rPr lang="he-IL" sz="2400" dirty="0"/>
              <a:t>).</a:t>
            </a:r>
            <a:endParaRPr lang="en-US" sz="2400" dirty="0" smtClean="0"/>
          </a:p>
          <a:p>
            <a:pPr algn="r" rtl="1"/>
            <a:endParaRPr lang="en-US" sz="2400" dirty="0"/>
          </a:p>
        </p:txBody>
      </p:sp>
      <p:pic>
        <p:nvPicPr>
          <p:cNvPr id="1026" name="Picture 2" descr="Image result for thread gro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66471"/>
            <a:ext cx="3124200" cy="245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6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38l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6E71F0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cdb2004138l</Template>
  <TotalTime>2284</TotalTime>
  <Words>1532</Words>
  <Application>Microsoft Office PowerPoint</Application>
  <PresentationFormat>‫הצגה על המסך (4:3)</PresentationFormat>
  <Paragraphs>272</Paragraphs>
  <Slides>35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35</vt:i4>
      </vt:variant>
    </vt:vector>
  </HeadingPairs>
  <TitlesOfParts>
    <vt:vector size="42" baseType="lpstr">
      <vt:lpstr>Arial</vt:lpstr>
      <vt:lpstr>Calibri</vt:lpstr>
      <vt:lpstr>Courier New</vt:lpstr>
      <vt:lpstr>Times New Roman</vt:lpstr>
      <vt:lpstr>Verdana</vt:lpstr>
      <vt:lpstr>Wingdings</vt:lpstr>
      <vt:lpstr>cdb2004138l</vt:lpstr>
      <vt:lpstr>מערכות הפעלה</vt:lpstr>
      <vt:lpstr>Contents</vt:lpstr>
      <vt:lpstr>הקדמה לחוטים</vt:lpstr>
      <vt:lpstr>הקדמה לחוטים - יתרונות</vt:lpstr>
      <vt:lpstr>הקדמה לחוטים</vt:lpstr>
      <vt:lpstr>process descriptor</vt:lpstr>
      <vt:lpstr>הקדמה לחוטים</vt:lpstr>
      <vt:lpstr>קבוצת חוטים (thread group)</vt:lpstr>
      <vt:lpstr>קבוצת חוטים (thread group)</vt:lpstr>
      <vt:lpstr>קבוצת חוטים (thread group)</vt:lpstr>
      <vt:lpstr>pthread_create</vt:lpstr>
      <vt:lpstr>pthread_create</vt:lpstr>
      <vt:lpstr>pthread_self</vt:lpstr>
      <vt:lpstr>t10_1.c</vt:lpstr>
      <vt:lpstr>pthread_join</vt:lpstr>
      <vt:lpstr>pthread_join</vt:lpstr>
      <vt:lpstr>     t10_2.c</vt:lpstr>
      <vt:lpstr>pthread_cancel</vt:lpstr>
      <vt:lpstr>pthread_exit</vt:lpstr>
      <vt:lpstr>סיום ביצוע תהליכים</vt:lpstr>
      <vt:lpstr>סיום חוט</vt:lpstr>
      <vt:lpstr>t10_3.c</vt:lpstr>
      <vt:lpstr>fork  בתוך חוט</vt:lpstr>
      <vt:lpstr>t10_4.c</vt:lpstr>
      <vt:lpstr>exec בתוך חוט</vt:lpstr>
      <vt:lpstr>t10_5.c</vt:lpstr>
      <vt:lpstr>Mutex</vt:lpstr>
      <vt:lpstr>Mutex</vt:lpstr>
      <vt:lpstr>Mutex</vt:lpstr>
      <vt:lpstr>אתחול mutex</vt:lpstr>
      <vt:lpstr>סוגי Mutex</vt:lpstr>
      <vt:lpstr>הריסת mutex</vt:lpstr>
      <vt:lpstr>נעילה, נסיון נעילה ושחרור</vt:lpstr>
      <vt:lpstr>דוגמה: מנעולי mutex</vt:lpstr>
      <vt:lpstr>נעילה, נסיון נעילה ושחרור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avshalom</dc:creator>
  <cp:lastModifiedBy>user</cp:lastModifiedBy>
  <cp:revision>87</cp:revision>
  <dcterms:created xsi:type="dcterms:W3CDTF">2013-02-06T14:53:06Z</dcterms:created>
  <dcterms:modified xsi:type="dcterms:W3CDTF">2017-06-12T08:08:27Z</dcterms:modified>
</cp:coreProperties>
</file>