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77" r:id="rId3"/>
    <p:sldId id="314" r:id="rId4"/>
    <p:sldId id="315" r:id="rId5"/>
    <p:sldId id="316" r:id="rId6"/>
    <p:sldId id="317" r:id="rId7"/>
    <p:sldId id="318" r:id="rId8"/>
    <p:sldId id="319" r:id="rId9"/>
    <p:sldId id="291" r:id="rId10"/>
    <p:sldId id="335" r:id="rId11"/>
    <p:sldId id="336" r:id="rId12"/>
    <p:sldId id="337" r:id="rId13"/>
    <p:sldId id="338" r:id="rId14"/>
    <p:sldId id="339" r:id="rId15"/>
    <p:sldId id="321" r:id="rId16"/>
    <p:sldId id="320" r:id="rId17"/>
    <p:sldId id="345" r:id="rId18"/>
    <p:sldId id="346" r:id="rId19"/>
    <p:sldId id="353" r:id="rId20"/>
    <p:sldId id="347" r:id="rId21"/>
    <p:sldId id="348" r:id="rId22"/>
    <p:sldId id="349" r:id="rId23"/>
    <p:sldId id="350" r:id="rId24"/>
    <p:sldId id="354" r:id="rId25"/>
    <p:sldId id="355" r:id="rId26"/>
    <p:sldId id="351" r:id="rId27"/>
    <p:sldId id="356" r:id="rId28"/>
    <p:sldId id="357" r:id="rId29"/>
    <p:sldId id="352" r:id="rId30"/>
    <p:sldId id="322" r:id="rId31"/>
    <p:sldId id="361" r:id="rId32"/>
    <p:sldId id="360" r:id="rId33"/>
    <p:sldId id="292" r:id="rId34"/>
    <p:sldId id="358" r:id="rId35"/>
    <p:sldId id="359" r:id="rId36"/>
    <p:sldId id="295" r:id="rId37"/>
    <p:sldId id="325" r:id="rId38"/>
    <p:sldId id="326" r:id="rId39"/>
    <p:sldId id="296" r:id="rId40"/>
    <p:sldId id="297" r:id="rId41"/>
    <p:sldId id="298" r:id="rId42"/>
    <p:sldId id="327" r:id="rId43"/>
    <p:sldId id="328" r:id="rId44"/>
    <p:sldId id="362" r:id="rId45"/>
    <p:sldId id="363" r:id="rId46"/>
    <p:sldId id="343" r:id="rId47"/>
    <p:sldId id="364" r:id="rId48"/>
    <p:sldId id="299" r:id="rId49"/>
    <p:sldId id="330" r:id="rId50"/>
    <p:sldId id="329" r:id="rId51"/>
    <p:sldId id="303" r:id="rId52"/>
    <p:sldId id="334" r:id="rId53"/>
    <p:sldId id="331" r:id="rId54"/>
    <p:sldId id="365" r:id="rId55"/>
    <p:sldId id="301" r:id="rId56"/>
    <p:sldId id="332" r:id="rId57"/>
    <p:sldId id="344" r:id="rId58"/>
    <p:sldId id="302" r:id="rId59"/>
    <p:sldId id="333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4" autoAdjust="0"/>
    <p:restoredTop sz="94660" autoAdjust="0"/>
  </p:normalViewPr>
  <p:slideViewPr>
    <p:cSldViewPr>
      <p:cViewPr varScale="1">
        <p:scale>
          <a:sx n="69" d="100"/>
          <a:sy n="69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/etc/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61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Getall</a:t>
            </a:r>
            <a:r>
              <a:rPr lang="en-US" dirty="0" smtClean="0"/>
              <a:t> will put the value</a:t>
            </a:r>
            <a:r>
              <a:rPr lang="en-US" baseline="0" dirty="0" smtClean="0"/>
              <a:t> of all the </a:t>
            </a:r>
            <a:r>
              <a:rPr lang="en-US" baseline="0" dirty="0" err="1" smtClean="0"/>
              <a:t>subsemaphore</a:t>
            </a:r>
            <a:r>
              <a:rPr lang="en-US" baseline="0" dirty="0" smtClean="0"/>
              <a:t> in the array filled</a:t>
            </a:r>
            <a:r>
              <a:rPr lang="en-US" dirty="0" smtClean="0"/>
              <a:t>(the </a:t>
            </a:r>
            <a:r>
              <a:rPr lang="en-US" dirty="0" err="1" smtClean="0"/>
              <a:t>semnum</a:t>
            </a:r>
            <a:r>
              <a:rPr lang="en-US" dirty="0" smtClean="0"/>
              <a:t> is ignored)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GETNCNT will return a value that is correlated to the </a:t>
            </a:r>
            <a:r>
              <a:rPr lang="en-US" baseline="0" dirty="0" err="1" smtClean="0"/>
              <a:t>semunTH</a:t>
            </a:r>
            <a:r>
              <a:rPr lang="en-US" baseline="0" dirty="0" smtClean="0"/>
              <a:t> sub 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טוב כדי להמנע ממחיקה לא רצויה</a:t>
            </a:r>
            <a:endParaRPr lang="en-US" dirty="0" smtClean="0"/>
          </a:p>
          <a:p>
            <a:r>
              <a:rPr lang="en-US" dirty="0" smtClean="0"/>
              <a:t>Ls 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 –s /../old /../new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0 or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4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fsync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fd</a:t>
            </a:r>
            <a:r>
              <a:rPr lang="en-US" b="1" dirty="0" smtClean="0"/>
              <a:t>)</a:t>
            </a:r>
            <a:r>
              <a:rPr lang="he-IL" b="1" dirty="0" smtClean="0"/>
              <a:t> חיוב כתיבה פיזית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sigprocmask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he-IL" b="1" dirty="0" smtClean="0"/>
              <a:t> התנהגות</a:t>
            </a:r>
            <a:r>
              <a:rPr lang="he-IL" b="1" baseline="0" dirty="0" smtClean="0"/>
              <a:t> הפונקציה לא מוגדרת בריבוי חוטים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IPC_STAT is performed on the entire semaphore set (the </a:t>
            </a:r>
            <a:r>
              <a:rPr lang="en-US" dirty="0" err="1" smtClean="0"/>
              <a:t>semnum</a:t>
            </a:r>
            <a:r>
              <a:rPr lang="en-US" dirty="0" smtClean="0"/>
              <a:t> is ignored)</a:t>
            </a:r>
          </a:p>
          <a:p>
            <a:r>
              <a:rPr lang="en-US" dirty="0" smtClean="0"/>
              <a:t>IPC_SET  is performed on some of the sub-semaphores in the set</a:t>
            </a:r>
            <a:r>
              <a:rPr lang="en-US" baseline="0" dirty="0" smtClean="0"/>
              <a:t> </a:t>
            </a:r>
            <a:r>
              <a:rPr lang="en-US" dirty="0" smtClean="0"/>
              <a:t>(the </a:t>
            </a:r>
            <a:r>
              <a:rPr lang="en-US" dirty="0" err="1" smtClean="0"/>
              <a:t>semnum</a:t>
            </a:r>
            <a:r>
              <a:rPr lang="en-US" dirty="0" smtClean="0"/>
              <a:t> is ignored)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Buf</a:t>
            </a:r>
            <a:r>
              <a:rPr lang="en-US" dirty="0" smtClean="0"/>
              <a:t> will hold information about the </a:t>
            </a:r>
            <a:r>
              <a:rPr lang="en-US" dirty="0" err="1" smtClean="0"/>
              <a:t>semphore</a:t>
            </a:r>
            <a:r>
              <a:rPr lang="en-US" baseline="0" dirty="0" smtClean="0"/>
              <a:t> and NOT for sub-semaphores.</a:t>
            </a:r>
          </a:p>
          <a:p>
            <a:r>
              <a:rPr lang="en-US" baseline="0" dirty="0" err="1" smtClean="0"/>
              <a:t>Buf</a:t>
            </a:r>
            <a:r>
              <a:rPr lang="en-US" baseline="0" dirty="0" smtClean="0"/>
              <a:t> is a pointer to one object and NOT to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en-US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לינוקס - </a:t>
            </a:r>
            <a:r>
              <a:rPr lang="en-US" dirty="0" err="1" smtClean="0"/>
              <a:t>umask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תוספת אבטחה בעת יצירת קובץ.</a:t>
            </a:r>
          </a:p>
          <a:p>
            <a:pPr algn="r" rtl="1"/>
            <a:r>
              <a:rPr lang="he-IL" dirty="0" smtClean="0"/>
              <a:t>מגביל את היכולת של תכנית שרצה תחת היוזר שלנו ליצר קבצים עם הרשאות מסויימות.</a:t>
            </a:r>
            <a:endParaRPr lang="en-US" dirty="0" smtClean="0"/>
          </a:p>
          <a:p>
            <a:pPr algn="r" rtl="1"/>
            <a:r>
              <a:rPr lang="he-IL" dirty="0" smtClean="0"/>
              <a:t>הפקודה </a:t>
            </a:r>
            <a:r>
              <a:rPr lang="en-US" dirty="0" err="1" smtClean="0"/>
              <a:t>umask</a:t>
            </a:r>
            <a:r>
              <a:rPr lang="he-IL" dirty="0" smtClean="0"/>
              <a:t> מחזירה מספר שמסמל את ה </a:t>
            </a:r>
            <a:r>
              <a:rPr lang="en-US" dirty="0" smtClean="0"/>
              <a:t>mask</a:t>
            </a:r>
            <a:r>
              <a:rPr lang="he-IL" dirty="0" smtClean="0"/>
              <a:t> של המשתמש.</a:t>
            </a:r>
          </a:p>
          <a:p>
            <a:pPr algn="r" rtl="1"/>
            <a:r>
              <a:rPr lang="he-IL" dirty="0" smtClean="0"/>
              <a:t>כאשר מייצרים קובץ ההרשאות שלו נקבעים לפי הנוסחה הבאה:</a:t>
            </a:r>
          </a:p>
          <a:p>
            <a:pPr lvl="1" algn="r" rtl="1"/>
            <a:r>
              <a:rPr lang="en-US" dirty="0" smtClean="0"/>
              <a:t>~</a:t>
            </a:r>
            <a:r>
              <a:rPr lang="en-US" dirty="0" err="1" smtClean="0"/>
              <a:t>umask</a:t>
            </a:r>
            <a:r>
              <a:rPr lang="en-US" dirty="0" smtClean="0"/>
              <a:t> &amp; mode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3" descr="C:\Users\Shani\Downloads\Screenshot from 2016-02-23 11_56_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" t="8536" r="62313" b="81902"/>
          <a:stretch/>
        </p:blipFill>
        <p:spPr bwMode="auto">
          <a:xfrm>
            <a:off x="533400" y="5082654"/>
            <a:ext cx="4428661" cy="101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umask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the touch command would generate file with permission </a:t>
            </a:r>
            <a:r>
              <a:rPr lang="en-US" dirty="0" err="1" smtClean="0"/>
              <a:t>rw-rw-rw</a:t>
            </a:r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8674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0" y="1447800"/>
            <a:ext cx="118110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 = 000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 = 0</a:t>
            </a:r>
            <a:r>
              <a:rPr lang="he-IL" smtClean="0">
                <a:solidFill>
                  <a:schemeClr val="tx2"/>
                </a:solidFill>
              </a:rPr>
              <a:t>0</a:t>
            </a:r>
            <a:r>
              <a:rPr lang="en-US" smtClean="0">
                <a:solidFill>
                  <a:schemeClr val="tx2"/>
                </a:solidFill>
              </a:rPr>
              <a:t>1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2 = 010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3 = 011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4 = 100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5 = 101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6 = 110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7 = 111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-אבטחה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כידוע הקובץ </a:t>
            </a:r>
            <a:r>
              <a:rPr lang="en-US" dirty="0" smtClean="0"/>
              <a:t>/etc/</a:t>
            </a:r>
            <a:r>
              <a:rPr lang="en-US" dirty="0" err="1" smtClean="0"/>
              <a:t>passwd</a:t>
            </a:r>
            <a:r>
              <a:rPr lang="he-IL" dirty="0" smtClean="0"/>
              <a:t> מכיל את הסיסמאות של כל המשתמשים (מוצפנות).</a:t>
            </a:r>
          </a:p>
          <a:p>
            <a:pPr algn="r" rtl="1"/>
            <a:r>
              <a:rPr lang="he-IL" dirty="0" smtClean="0"/>
              <a:t>את הקובץ יצר </a:t>
            </a:r>
            <a:r>
              <a:rPr lang="en-US" dirty="0" smtClean="0"/>
              <a:t>root</a:t>
            </a:r>
            <a:r>
              <a:rPr lang="he-IL" dirty="0" smtClean="0"/>
              <a:t>, והקובץ ניתן לקריאה ע"י משתמש לא </a:t>
            </a:r>
            <a:r>
              <a:rPr lang="en-US" dirty="0" smtClean="0"/>
              <a:t>root</a:t>
            </a:r>
            <a:r>
              <a:rPr lang="he-IL" dirty="0" smtClean="0"/>
              <a:t>, אז איך אפשר לשנות סיסמא?</a:t>
            </a:r>
          </a:p>
          <a:p>
            <a:pPr algn="l">
              <a:buNone/>
            </a:pPr>
            <a:endParaRPr lang="he-IL" sz="2400" dirty="0" smtClean="0"/>
          </a:p>
          <a:p>
            <a:pPr algn="l">
              <a:buNone/>
            </a:pPr>
            <a:r>
              <a:rPr lang="en-US" sz="2400" dirty="0" smtClean="0"/>
              <a:t>ls –l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passwd</a:t>
            </a:r>
            <a:endParaRPr lang="en-US" sz="2400" dirty="0" smtClean="0"/>
          </a:p>
          <a:p>
            <a:pPr algn="l">
              <a:buNone/>
            </a:pPr>
            <a:r>
              <a:rPr lang="en-US" sz="2400" dirty="0" smtClean="0"/>
              <a:t>	-</a:t>
            </a:r>
            <a:r>
              <a:rPr lang="en-US" sz="2400" dirty="0" err="1" smtClean="0"/>
              <a:t>rw</a:t>
            </a:r>
            <a:r>
              <a:rPr lang="en-US" sz="2400" dirty="0" smtClean="0"/>
              <a:t>-r--r– 1 root </a:t>
            </a:r>
            <a:r>
              <a:rPr lang="en-US" sz="2400" dirty="0" err="1" smtClean="0"/>
              <a:t>root</a:t>
            </a:r>
            <a:r>
              <a:rPr lang="en-US" sz="2400" dirty="0" smtClean="0"/>
              <a:t> 775 Jun 12 12:45 </a:t>
            </a:r>
            <a:endParaRPr lang="he-IL" sz="2400" dirty="0" smtClean="0"/>
          </a:p>
          <a:p>
            <a:pPr algn="r" rtl="1">
              <a:buNone/>
            </a:pPr>
            <a:r>
              <a:rPr lang="he-IL" sz="2400" dirty="0" smtClean="0"/>
              <a:t> נסתכל על ההרשאות של קובץ הריצה </a:t>
            </a:r>
            <a:r>
              <a:rPr lang="en-US" sz="2400" dirty="0" err="1" smtClean="0"/>
              <a:t>passwd</a:t>
            </a:r>
            <a:r>
              <a:rPr lang="he-IL" sz="2400" dirty="0" smtClean="0"/>
              <a:t>:</a:t>
            </a:r>
          </a:p>
          <a:p>
            <a:pPr algn="l">
              <a:buNone/>
            </a:pPr>
            <a:r>
              <a:rPr lang="en-US" sz="2400" dirty="0" smtClean="0"/>
              <a:t>ls –l /</a:t>
            </a:r>
            <a:r>
              <a:rPr lang="en-US" sz="2400" dirty="0" err="1" smtClean="0"/>
              <a:t>usr</a:t>
            </a:r>
            <a:r>
              <a:rPr lang="en-US" sz="2400" dirty="0" smtClean="0"/>
              <a:t>/bin/</a:t>
            </a:r>
            <a:r>
              <a:rPr lang="en-US" sz="2400" dirty="0" err="1" smtClean="0"/>
              <a:t>passwd</a:t>
            </a:r>
            <a:endParaRPr lang="en-US" sz="2400" dirty="0" smtClean="0"/>
          </a:p>
          <a:p>
            <a:pPr algn="l">
              <a:buNone/>
            </a:pPr>
            <a:r>
              <a:rPr lang="en-US" sz="2400" dirty="0" smtClean="0"/>
              <a:t>	-</a:t>
            </a:r>
            <a:r>
              <a:rPr lang="en-US" sz="2400" dirty="0" err="1" smtClean="0"/>
              <a:t>rws</a:t>
            </a:r>
            <a:r>
              <a:rPr lang="en-US" sz="2400" dirty="0" smtClean="0"/>
              <a:t>--x--x 1 root bin 3964 Jan 3 10:34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-אבטחה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האות </a:t>
            </a:r>
            <a:r>
              <a:rPr lang="en-US" dirty="0" smtClean="0"/>
              <a:t>S</a:t>
            </a:r>
            <a:r>
              <a:rPr lang="he-IL" dirty="0" smtClean="0"/>
              <a:t> עושה בהרשאות ריצה של יוצר הקובץ (</a:t>
            </a:r>
            <a:r>
              <a:rPr lang="en-US" dirty="0" err="1" smtClean="0"/>
              <a:t>rws</a:t>
            </a:r>
            <a:r>
              <a:rPr lang="he-IL" dirty="0" smtClean="0"/>
              <a:t>)?</a:t>
            </a:r>
          </a:p>
          <a:p>
            <a:pPr algn="r" rtl="1"/>
            <a:r>
              <a:rPr lang="he-IL" dirty="0" smtClean="0"/>
              <a:t>כל מי שיש לו הרשאת הרצה של הקובץ (במקרה הזה כולם) יריץ את התוכנה לא עם ההרשאה שלו אלא עם הרשאת יוצר התוכנה (</a:t>
            </a:r>
            <a:r>
              <a:rPr lang="en-US" dirty="0" smtClean="0"/>
              <a:t>root</a:t>
            </a:r>
            <a:r>
              <a:rPr lang="he-IL" dirty="0" smtClean="0"/>
              <a:t> במקרה הזה)</a:t>
            </a:r>
          </a:p>
          <a:p>
            <a:pPr algn="r" rtl="1"/>
            <a:r>
              <a:rPr lang="he-IL" dirty="0" smtClean="0"/>
              <a:t>הדרך לקבע את ההרשאה הזו היא ע"י פקודת </a:t>
            </a:r>
            <a:r>
              <a:rPr lang="en-US" dirty="0" err="1" smtClean="0"/>
              <a:t>chmod</a:t>
            </a:r>
            <a:r>
              <a:rPr lang="he-IL" dirty="0" smtClean="0"/>
              <a:t> בתוספת מספר לפני מחרוזת ההרשאה הסטנדרטית.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-אבטחה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4- יקבע את ה "</a:t>
            </a:r>
            <a:r>
              <a:rPr lang="en-US" dirty="0" smtClean="0"/>
              <a:t>S</a:t>
            </a:r>
            <a:r>
              <a:rPr lang="he-IL" dirty="0" smtClean="0"/>
              <a:t>" של ה </a:t>
            </a:r>
            <a:r>
              <a:rPr lang="en-US" dirty="0" err="1" smtClean="0"/>
              <a:t>uid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pPr algn="r" rtl="1"/>
            <a:r>
              <a:rPr lang="he-IL" dirty="0" smtClean="0"/>
              <a:t>2- יקבע את ה "</a:t>
            </a:r>
            <a:r>
              <a:rPr lang="en-US" dirty="0" smtClean="0"/>
              <a:t>S</a:t>
            </a:r>
            <a:r>
              <a:rPr lang="he-IL" dirty="0" smtClean="0"/>
              <a:t>" של ה </a:t>
            </a:r>
            <a:r>
              <a:rPr lang="en-US" dirty="0" err="1" smtClean="0"/>
              <a:t>gid</a:t>
            </a:r>
            <a:endParaRPr lang="en-US" dirty="0"/>
          </a:p>
        </p:txBody>
      </p:sp>
      <p:pic>
        <p:nvPicPr>
          <p:cNvPr id="1026" name="Picture 2" descr="C:\Users\avshalom\Documents\PrintScreen Files\ScreenShot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19964"/>
            <a:ext cx="7086600" cy="307606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2333" y="3810000"/>
            <a:ext cx="77166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648200"/>
            <a:ext cx="77166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5486400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Privilege Level</a:t>
            </a:r>
          </a:p>
        </p:txBody>
      </p:sp>
      <p:pic>
        <p:nvPicPr>
          <p:cNvPr id="1028" name="Picture 4" descr="http://www.forth.org/svfig/osf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47" y="1295400"/>
            <a:ext cx="551565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 smtClean="0"/>
              <a:t>כאשר קוד מבקש לגשת לאיזור, החומרה מאשרת את הגישה במגבלות הבאות:</a:t>
            </a:r>
          </a:p>
          <a:p>
            <a:pPr lvl="1" algn="r" rtl="1"/>
            <a:r>
              <a:rPr lang="he-IL" sz="2400" dirty="0" smtClean="0"/>
              <a:t>לפי הפעולה המבוקשת: </a:t>
            </a:r>
            <a:r>
              <a:rPr lang="en-US" sz="2400" dirty="0" smtClean="0"/>
              <a:t>read/write/execute</a:t>
            </a:r>
            <a:r>
              <a:rPr lang="he-IL" sz="2400" dirty="0" smtClean="0"/>
              <a:t> . לכל איזור מוגדרות הרשאות המגבילות את סוג הפעולה</a:t>
            </a:r>
          </a:p>
          <a:p>
            <a:pPr lvl="1" algn="r" rtl="1"/>
            <a:r>
              <a:rPr lang="he-IL" sz="2400" dirty="0" smtClean="0"/>
              <a:t>לפי ה </a:t>
            </a:r>
            <a:r>
              <a:rPr lang="en-US" sz="2400" dirty="0" smtClean="0"/>
              <a:t>privilege</a:t>
            </a:r>
            <a:r>
              <a:rPr lang="he-IL" sz="2400" dirty="0" smtClean="0"/>
              <a:t> של המבקש:  לכל איזור מוגדר </a:t>
            </a:r>
            <a:r>
              <a:rPr lang="en-US" sz="2400" dirty="0" smtClean="0"/>
              <a:t>DPL</a:t>
            </a:r>
            <a:r>
              <a:rPr lang="he-IL" sz="2400" dirty="0" smtClean="0"/>
              <a:t> (</a:t>
            </a:r>
            <a:r>
              <a:rPr lang="en-US" sz="2400" dirty="0" smtClean="0"/>
              <a:t>Descriptor Privilege Level</a:t>
            </a:r>
            <a:r>
              <a:rPr lang="he-IL" sz="2400" dirty="0" smtClean="0"/>
              <a:t>). הגישה מותרת רק אם</a:t>
            </a:r>
            <a:r>
              <a:rPr lang="en-US" sz="2400" dirty="0" smtClean="0"/>
              <a:t>  </a:t>
            </a:r>
            <a:r>
              <a:rPr lang="he-IL" sz="2400" dirty="0" smtClean="0"/>
              <a:t> הפריוילגיה של המבקש קטנה מה </a:t>
            </a:r>
            <a:r>
              <a:rPr lang="en-US" sz="2400" dirty="0" smtClean="0"/>
              <a:t>DPL</a:t>
            </a:r>
            <a:r>
              <a:rPr lang="he-IL" sz="2400" dirty="0" smtClean="0"/>
              <a:t>. </a:t>
            </a:r>
          </a:p>
          <a:p>
            <a:pPr algn="r" rtl="1"/>
            <a:r>
              <a:rPr lang="en-US" sz="2800" dirty="0" smtClean="0"/>
              <a:t>Interrupt</a:t>
            </a:r>
            <a:r>
              <a:rPr lang="he-IL" sz="2800" dirty="0" smtClean="0"/>
              <a:t> </a:t>
            </a:r>
            <a:r>
              <a:rPr lang="he-IL" sz="2800" dirty="0"/>
              <a:t>– </a:t>
            </a:r>
            <a:r>
              <a:rPr lang="he-IL" sz="2800" dirty="0" smtClean="0"/>
              <a:t>פסיקה</a:t>
            </a:r>
          </a:p>
          <a:p>
            <a:pPr lvl="1" algn="r" rtl="1"/>
            <a:r>
              <a:rPr lang="he-IL" sz="2400" dirty="0" smtClean="0"/>
              <a:t> גורמת </a:t>
            </a:r>
            <a:r>
              <a:rPr lang="he-IL" sz="2400" dirty="0"/>
              <a:t>למעבד להפסיק את ריצתו והשליטה עוברת </a:t>
            </a:r>
            <a:r>
              <a:rPr lang="he-IL" sz="2400" dirty="0" smtClean="0"/>
              <a:t>למערכת ההפעלה. </a:t>
            </a:r>
          </a:p>
          <a:p>
            <a:pPr algn="r" rtl="1"/>
            <a:r>
              <a:rPr lang="en-US" sz="2800" dirty="0" smtClean="0"/>
              <a:t>PSW</a:t>
            </a:r>
            <a:r>
              <a:rPr lang="he-IL" sz="2800" dirty="0" smtClean="0"/>
              <a:t>.</a:t>
            </a:r>
          </a:p>
          <a:p>
            <a:pPr algn="r" rtl="1"/>
            <a:endParaRPr lang="he-IL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4876800"/>
            <a:ext cx="8763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שעון: נגמר הזמן שהוקצה לתהליך לרוץ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Exception</a:t>
            </a:r>
            <a:r>
              <a:rPr lang="he-IL" b="1" dirty="0"/>
              <a:t>: תהליך ביצע פעולה לא חוקית (גישה למקום אסור </a:t>
            </a:r>
            <a:r>
              <a:rPr lang="he-IL" b="1" dirty="0" err="1"/>
              <a:t>בזכרון</a:t>
            </a:r>
            <a:r>
              <a:rPr lang="he-IL" b="1" dirty="0"/>
              <a:t>, חלוקה באפס...)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מידע לא נמצא </a:t>
            </a:r>
            <a:r>
              <a:rPr lang="he-IL" b="1" dirty="0" err="1"/>
              <a:t>בזכרון</a:t>
            </a:r>
            <a:endParaRPr lang="he-IL" b="1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התכנית ביצעה קריאת מערכת </a:t>
            </a:r>
            <a:r>
              <a:rPr lang="en-US" b="1" dirty="0"/>
              <a:t>system call</a:t>
            </a:r>
            <a:r>
              <a:rPr lang="he-IL" b="1" dirty="0"/>
              <a:t> כדי לקבל שירות </a:t>
            </a:r>
            <a:r>
              <a:rPr lang="he-IL" b="1" dirty="0" err="1"/>
              <a:t>ממ"ה</a:t>
            </a:r>
            <a:r>
              <a:rPr lang="he-IL" b="1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128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Program status word</a:t>
            </a:r>
            <a:r>
              <a:rPr lang="he-IL" dirty="0" smtClean="0"/>
              <a:t>:</a:t>
            </a:r>
          </a:p>
          <a:p>
            <a:pPr lvl="1" algn="r" rtl="1"/>
            <a:r>
              <a:rPr lang="he-IL" dirty="0" smtClean="0"/>
              <a:t>אוגר שמבחין בין </a:t>
            </a:r>
            <a:r>
              <a:rPr lang="en-US" dirty="0"/>
              <a:t>User mode </a:t>
            </a:r>
            <a:r>
              <a:rPr lang="he-IL" dirty="0" smtClean="0"/>
              <a:t>לבין </a:t>
            </a:r>
            <a:r>
              <a:rPr lang="en-US" dirty="0" smtClean="0"/>
              <a:t> </a:t>
            </a:r>
            <a:r>
              <a:rPr lang="en-US" dirty="0"/>
              <a:t>kernel mode</a:t>
            </a:r>
          </a:p>
          <a:p>
            <a:pPr lvl="1" algn="r" rtl="1"/>
            <a:r>
              <a:rPr lang="he-IL" dirty="0" smtClean="0"/>
              <a:t>אם ביט מסויים באוגר הזה דולק אז התהליך שרץ חסום עבור פעולות מסוימות:</a:t>
            </a:r>
          </a:p>
          <a:p>
            <a:pPr lvl="2" algn="r" rtl="1"/>
            <a:r>
              <a:rPr lang="en-US" dirty="0" smtClean="0"/>
              <a:t>I/O</a:t>
            </a:r>
            <a:endParaRPr lang="he-IL" dirty="0" smtClean="0"/>
          </a:p>
          <a:p>
            <a:pPr lvl="2" algn="r" rtl="1"/>
            <a:r>
              <a:rPr lang="he-IL" dirty="0" smtClean="0"/>
              <a:t>גישה לכל חלקי הזכרון</a:t>
            </a:r>
          </a:p>
          <a:p>
            <a:pPr lvl="2" algn="r" rtl="1"/>
            <a:r>
              <a:rPr lang="he-IL" dirty="0" smtClean="0"/>
              <a:t>עדכון טבלאות/רגיסטיר</a:t>
            </a:r>
            <a:r>
              <a:rPr lang="he-IL" dirty="0"/>
              <a:t>י</a:t>
            </a:r>
            <a:r>
              <a:rPr lang="he-IL" dirty="0" smtClean="0"/>
              <a:t>ם</a:t>
            </a:r>
          </a:p>
          <a:p>
            <a:pPr lvl="1" algn="r" rtl="1"/>
            <a:r>
              <a:rPr lang="he-IL" dirty="0" smtClean="0"/>
              <a:t>אם הביט כבוי אז לתהליך ניתן גישה </a:t>
            </a:r>
            <a:r>
              <a:rPr lang="he-IL" dirty="0" err="1" smtClean="0"/>
              <a:t>להכל</a:t>
            </a:r>
            <a:r>
              <a:rPr lang="he-IL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file descriptors </a:t>
            </a:r>
          </a:p>
          <a:p>
            <a:pPr lvl="1"/>
            <a:r>
              <a:rPr lang="he-IL" dirty="0"/>
              <a:t>כדי לגשת לקובץ (בלינוקס</a:t>
            </a:r>
            <a:r>
              <a:rPr lang="he-IL" dirty="0" smtClean="0"/>
              <a:t>)</a:t>
            </a:r>
            <a:endParaRPr lang="en-US" dirty="0"/>
          </a:p>
          <a:p>
            <a:pPr algn="l"/>
            <a:r>
              <a:rPr lang="en-US" dirty="0" smtClean="0"/>
              <a:t>open file description</a:t>
            </a:r>
          </a:p>
          <a:p>
            <a:pPr lvl="1"/>
            <a:r>
              <a:rPr lang="he-IL" dirty="0"/>
              <a:t>מבנה המכיל מידע על קובץ.</a:t>
            </a:r>
          </a:p>
          <a:p>
            <a:pPr lvl="1"/>
            <a:r>
              <a:rPr lang="en-US" dirty="0"/>
              <a:t>Offset</a:t>
            </a:r>
            <a:r>
              <a:rPr lang="he-IL" dirty="0"/>
              <a:t>: איפה הכניסה הבאה לקובץ תהיה</a:t>
            </a:r>
          </a:p>
          <a:p>
            <a:pPr lvl="1"/>
            <a:r>
              <a:rPr lang="he-IL" dirty="0"/>
              <a:t>האם הקובץ ניתן לקריאה/כתיבה (לפי ההיררכיה).</a:t>
            </a:r>
          </a:p>
          <a:p>
            <a:pPr lvl="1"/>
            <a:r>
              <a:rPr lang="he-IL" dirty="0"/>
              <a:t>ועוד </a:t>
            </a:r>
            <a:r>
              <a:rPr lang="he-IL" dirty="0" smtClean="0"/>
              <a:t>דגלים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31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dirty="0" smtClean="0"/>
              <a:t>למערכת ההפעלה יש מערך של </a:t>
            </a:r>
            <a:r>
              <a:rPr lang="en-US" dirty="0" err="1" smtClean="0"/>
              <a:t>inodes</a:t>
            </a:r>
            <a:r>
              <a:rPr lang="he-IL" dirty="0" smtClean="0"/>
              <a:t>, כאשר כל אחד בעל מספר יחודי ומכיל אינפורמציה על קובץ.</a:t>
            </a:r>
          </a:p>
          <a:p>
            <a:r>
              <a:rPr lang="en-US" dirty="0" smtClean="0"/>
              <a:t>Size of file</a:t>
            </a:r>
          </a:p>
          <a:p>
            <a:r>
              <a:rPr lang="en-US" dirty="0" smtClean="0"/>
              <a:t>Device ID</a:t>
            </a:r>
          </a:p>
          <a:p>
            <a:r>
              <a:rPr lang="en-US" dirty="0" smtClean="0"/>
              <a:t>User ID of the file</a:t>
            </a:r>
          </a:p>
          <a:p>
            <a:r>
              <a:rPr lang="en-US" dirty="0" smtClean="0"/>
              <a:t>Group ID of the file</a:t>
            </a:r>
          </a:p>
          <a:p>
            <a:r>
              <a:rPr lang="en-US" dirty="0" smtClean="0"/>
              <a:t>The </a:t>
            </a:r>
            <a:r>
              <a:rPr lang="en-US" dirty="0"/>
              <a:t>access privileges for </a:t>
            </a:r>
            <a:r>
              <a:rPr lang="en-US" dirty="0" smtClean="0"/>
              <a:t>owner, group and others</a:t>
            </a:r>
          </a:p>
          <a:p>
            <a:r>
              <a:rPr lang="en-US" dirty="0" smtClean="0"/>
              <a:t>The timestamps for file creation, modification etc</a:t>
            </a:r>
          </a:p>
          <a:p>
            <a:r>
              <a:rPr lang="en-US" dirty="0" smtClean="0"/>
              <a:t>link counter to determine the number of hard links</a:t>
            </a:r>
          </a:p>
          <a:p>
            <a:r>
              <a:rPr lang="en-US" dirty="0" smtClean="0"/>
              <a:t>…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05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חזרה למבחן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מספר מצביעים לאותו </a:t>
            </a:r>
            <a:r>
              <a:rPr lang="en-US" dirty="0" err="1" smtClean="0"/>
              <a:t>inode</a:t>
            </a:r>
            <a:endParaRPr lang="he-IL" dirty="0" smtClean="0"/>
          </a:p>
          <a:p>
            <a:pPr algn="r" rtl="1"/>
            <a:r>
              <a:rPr lang="he-IL" dirty="0" smtClean="0"/>
              <a:t>גישה דרך כמה שמות לאותו תוכן.</a:t>
            </a:r>
          </a:p>
          <a:p>
            <a:pPr algn="r" rtl="1"/>
            <a:r>
              <a:rPr lang="he-IL" dirty="0" smtClean="0"/>
              <a:t>פועל רק על אותו </a:t>
            </a:r>
            <a:r>
              <a:rPr lang="en-US" dirty="0" smtClean="0"/>
              <a:t>partition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link(const char *</a:t>
            </a:r>
            <a:r>
              <a:rPr lang="en-US" sz="2000" i="1" dirty="0" err="1" smtClean="0"/>
              <a:t>oldpath</a:t>
            </a:r>
            <a:r>
              <a:rPr lang="en-US" sz="2000" b="1" dirty="0" smtClean="0"/>
              <a:t>, const char *</a:t>
            </a:r>
            <a:r>
              <a:rPr lang="en-US" sz="2000" i="1" dirty="0" err="1" smtClean="0"/>
              <a:t>newpath</a:t>
            </a:r>
            <a:r>
              <a:rPr lang="en-US" sz="2000" b="1" dirty="0" smtClean="0"/>
              <a:t>);</a:t>
            </a:r>
            <a:r>
              <a:rPr lang="en-US" sz="2000" dirty="0" smtClean="0"/>
              <a:t> </a:t>
            </a:r>
          </a:p>
          <a:p>
            <a:pPr algn="r" rtl="1">
              <a:buNone/>
            </a:pPr>
            <a:r>
              <a:rPr lang="he-IL" dirty="0" smtClean="0"/>
              <a:t>ב </a:t>
            </a:r>
            <a:r>
              <a:rPr lang="en-US" dirty="0" smtClean="0"/>
              <a:t>shell</a:t>
            </a:r>
            <a:r>
              <a:rPr lang="he-IL" dirty="0" smtClean="0"/>
              <a:t> משתמשים בפקודה </a:t>
            </a:r>
            <a:r>
              <a:rPr lang="en-US" dirty="0" err="1" smtClean="0"/>
              <a:t>ln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3581400"/>
          <a:ext cx="5486403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3400" y="2667000"/>
          <a:ext cx="21336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228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4983480"/>
          <a:ext cx="21336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6024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(soft)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פועל גם בין 2 </a:t>
            </a:r>
            <a:r>
              <a:rPr lang="en-US" dirty="0" smtClean="0"/>
              <a:t>partitions</a:t>
            </a:r>
            <a:r>
              <a:rPr lang="he-IL" dirty="0" smtClean="0"/>
              <a:t> שונים.</a:t>
            </a:r>
          </a:p>
          <a:p>
            <a:pPr algn="r" rtl="1"/>
            <a:r>
              <a:rPr lang="he-IL" dirty="0" smtClean="0"/>
              <a:t>מכיל את ה </a:t>
            </a:r>
            <a:r>
              <a:rPr lang="en-US" dirty="0" smtClean="0"/>
              <a:t>path</a:t>
            </a:r>
            <a:r>
              <a:rPr lang="he-IL" dirty="0" smtClean="0"/>
              <a:t> של הקובץ השני (ולא את ה </a:t>
            </a:r>
            <a:r>
              <a:rPr lang="en-US" dirty="0" err="1" smtClean="0"/>
              <a:t>inode</a:t>
            </a:r>
            <a:r>
              <a:rPr lang="he-IL" dirty="0" smtClean="0"/>
              <a:t> השני).</a:t>
            </a:r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 smtClean="0"/>
          </a:p>
          <a:p>
            <a:pPr algn="r" rtl="1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symlink</a:t>
            </a:r>
            <a:r>
              <a:rPr lang="en-US" sz="1600" b="1" dirty="0" smtClean="0"/>
              <a:t>(const char *</a:t>
            </a:r>
            <a:r>
              <a:rPr lang="en-US" sz="1600" i="1" dirty="0" err="1" smtClean="0"/>
              <a:t>oldpath</a:t>
            </a:r>
            <a:r>
              <a:rPr lang="en-US" sz="1600" b="1" dirty="0" smtClean="0"/>
              <a:t>, const char *</a:t>
            </a:r>
            <a:r>
              <a:rPr lang="en-US" sz="1600" i="1" dirty="0" err="1" smtClean="0"/>
              <a:t>newpath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</a:p>
          <a:p>
            <a:pPr algn="r" rtl="1">
              <a:buNone/>
            </a:pPr>
            <a:endParaRPr lang="en-US" sz="1600" dirty="0" smtClean="0"/>
          </a:p>
          <a:p>
            <a:pPr algn="r" rtl="1">
              <a:buNone/>
            </a:pPr>
            <a:r>
              <a:rPr lang="he-IL" sz="1600" dirty="0" smtClean="0"/>
              <a:t>ב </a:t>
            </a:r>
            <a:r>
              <a:rPr lang="en-US" sz="1600" dirty="0" smtClean="0"/>
              <a:t>shell</a:t>
            </a:r>
            <a:r>
              <a:rPr lang="he-IL" sz="1600" dirty="0" smtClean="0"/>
              <a:t> משתמשים בפקודה </a:t>
            </a:r>
            <a:r>
              <a:rPr lang="en-US" sz="1600" dirty="0" smtClean="0"/>
              <a:t> </a:t>
            </a:r>
            <a:r>
              <a:rPr lang="en-US" sz="1600" dirty="0" err="1" smtClean="0"/>
              <a:t>ln</a:t>
            </a:r>
            <a:r>
              <a:rPr lang="en-US" sz="1600" dirty="0" smtClean="0"/>
              <a:t> -s</a:t>
            </a:r>
          </a:p>
          <a:p>
            <a:pPr algn="r" rtl="1">
              <a:buNone/>
            </a:pPr>
            <a:endParaRPr lang="en-US" sz="1600" dirty="0" smtClean="0"/>
          </a:p>
          <a:p>
            <a:pPr algn="r" rtl="1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3581400"/>
          <a:ext cx="5486403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</a:p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3400" y="2773680"/>
          <a:ext cx="21336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23926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5095240"/>
          <a:ext cx="4419600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6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a.bkup.so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/…./Directory1/a.txt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6024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2400" dirty="0" smtClean="0"/>
              <a:t>open(</a:t>
            </a:r>
            <a:r>
              <a:rPr lang="fr-FR" sz="2400" dirty="0" err="1" smtClean="0"/>
              <a:t>const</a:t>
            </a:r>
            <a:r>
              <a:rPr lang="fr-FR" sz="2400" dirty="0" smtClean="0"/>
              <a:t> char *</a:t>
            </a:r>
            <a:r>
              <a:rPr lang="fr-FR" sz="2400" dirty="0" err="1" smtClean="0"/>
              <a:t>pathname</a:t>
            </a:r>
            <a:r>
              <a:rPr lang="fr-FR" sz="2400" dirty="0" smtClean="0"/>
              <a:t>, </a:t>
            </a:r>
            <a:r>
              <a:rPr lang="fr-FR" sz="2400" dirty="0" err="1" smtClean="0"/>
              <a:t>int</a:t>
            </a:r>
            <a:r>
              <a:rPr lang="fr-FR" sz="2400" dirty="0" smtClean="0"/>
              <a:t> flags, </a:t>
            </a:r>
            <a:r>
              <a:rPr lang="fr-FR" sz="2400" dirty="0" err="1" smtClean="0"/>
              <a:t>mode_t</a:t>
            </a:r>
            <a:r>
              <a:rPr lang="fr-FR" sz="2400" dirty="0" smtClean="0"/>
              <a:t> mode)</a:t>
            </a:r>
          </a:p>
          <a:p>
            <a:pPr algn="l"/>
            <a:endParaRPr lang="fr-FR" sz="2400" dirty="0" smtClean="0"/>
          </a:p>
          <a:p>
            <a:pPr algn="l"/>
            <a:r>
              <a:rPr lang="en-US" sz="2400" dirty="0" smtClean="0"/>
              <a:t>read(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fd</a:t>
            </a:r>
            <a:r>
              <a:rPr lang="en-US" sz="2400" dirty="0" smtClean="0"/>
              <a:t>, void*</a:t>
            </a:r>
            <a:r>
              <a:rPr lang="en-US" sz="2400" dirty="0" err="1" smtClean="0"/>
              <a:t>buff,size_t</a:t>
            </a:r>
            <a:r>
              <a:rPr lang="en-US" sz="2400" dirty="0" smtClean="0"/>
              <a:t> </a:t>
            </a:r>
            <a:r>
              <a:rPr lang="en-US" sz="2400" dirty="0" err="1" smtClean="0"/>
              <a:t>nbytes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write(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fd,void</a:t>
            </a:r>
            <a:r>
              <a:rPr lang="en-US" sz="2400" dirty="0" smtClean="0"/>
              <a:t>* buff,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dirty="0" err="1" smtClean="0"/>
              <a:t>nbytes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close(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fd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access(char* pathname, </a:t>
            </a:r>
            <a:r>
              <a:rPr lang="en-US" sz="2400" dirty="0" err="1"/>
              <a:t>int</a:t>
            </a:r>
            <a:r>
              <a:rPr lang="en-US" sz="2400" dirty="0"/>
              <a:t> mode</a:t>
            </a:r>
            <a:r>
              <a:rPr lang="en-US" sz="2400" dirty="0" smtClean="0"/>
              <a:t>)</a:t>
            </a:r>
            <a:endParaRPr lang="he-IL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033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access(char* pathname,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mode);</a:t>
            </a:r>
          </a:p>
          <a:p>
            <a:pPr algn="r" rtl="1"/>
            <a:r>
              <a:rPr lang="he-IL" dirty="0" smtClean="0"/>
              <a:t>כדי לבדוק האם לתהליך יש גישה לקובץ</a:t>
            </a:r>
          </a:p>
          <a:p>
            <a:pPr algn="r" rtl="1"/>
            <a:r>
              <a:rPr lang="en-US" dirty="0" smtClean="0"/>
              <a:t>Mode</a:t>
            </a:r>
            <a:r>
              <a:rPr lang="he-IL" dirty="0" smtClean="0"/>
              <a:t>:</a:t>
            </a:r>
          </a:p>
          <a:p>
            <a:pPr lvl="1" algn="r" rtl="1"/>
            <a:r>
              <a:rPr lang="en-US" dirty="0" smtClean="0"/>
              <a:t>R_OK</a:t>
            </a:r>
            <a:r>
              <a:rPr lang="he-IL" dirty="0" smtClean="0"/>
              <a:t> –האם לתהליך הנוכחי יש גישת קריאה</a:t>
            </a:r>
            <a:endParaRPr lang="en-US" dirty="0" smtClean="0"/>
          </a:p>
          <a:p>
            <a:pPr lvl="1" algn="r" rtl="1"/>
            <a:r>
              <a:rPr lang="en-US" dirty="0" smtClean="0"/>
              <a:t>W_OK</a:t>
            </a:r>
            <a:r>
              <a:rPr lang="he-IL" dirty="0" smtClean="0"/>
              <a:t> –האם לתהליך הנוכחי יש גישת כתיבה</a:t>
            </a:r>
          </a:p>
          <a:p>
            <a:pPr lvl="1" algn="r" rtl="1"/>
            <a:r>
              <a:rPr lang="en-US" dirty="0" smtClean="0"/>
              <a:t>X_OK</a:t>
            </a:r>
            <a:r>
              <a:rPr lang="he-IL" dirty="0" smtClean="0"/>
              <a:t> –האם לתהליך הנוכחי יש גישת הרצה</a:t>
            </a:r>
            <a:endParaRPr lang="en-US" dirty="0" smtClean="0"/>
          </a:p>
          <a:p>
            <a:pPr lvl="1" algn="r" rtl="1"/>
            <a:r>
              <a:rPr lang="en-US" dirty="0" smtClean="0"/>
              <a:t>F_OK</a:t>
            </a:r>
            <a:r>
              <a:rPr lang="he-IL" dirty="0" smtClean="0"/>
              <a:t> – האם הקובץ קיים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 על הקובץ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1371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dev_t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st_dev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ID of device containing file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ino_t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st_ino</a:t>
            </a:r>
            <a:r>
              <a:rPr lang="en-US" dirty="0" smtClean="0"/>
              <a:t> - </a:t>
            </a:r>
            <a:r>
              <a:rPr lang="en-US" dirty="0" err="1" smtClean="0"/>
              <a:t>inode</a:t>
            </a:r>
            <a:r>
              <a:rPr lang="en-US" dirty="0" smtClean="0"/>
              <a:t> number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mode_t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st_mode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– protection &amp; file type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nlink_t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st_nlink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number of hard links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uid_t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st_uid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user ID of owner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gid_t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st_gid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group ID of owner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off_t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st_size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-total size, in bytes</a:t>
            </a:r>
          </a:p>
          <a:p>
            <a:pPr>
              <a:buNone/>
            </a:pPr>
            <a:r>
              <a:rPr lang="en-US" altLang="he-IL" sz="2900" dirty="0"/>
              <a:t>/* Times are measured in seconds since 00:00:00 UTC, Jan. 1, 1970 */</a:t>
            </a:r>
            <a:endParaRPr lang="en-US" sz="29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time_t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st_atime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-time of last access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time_t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st_mtime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-time of last modification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time_t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st_ctime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time of last status change </a:t>
            </a:r>
          </a:p>
          <a:p>
            <a:pPr>
              <a:buNone/>
            </a:pPr>
            <a:r>
              <a:rPr lang="en-US" dirty="0" smtClean="0"/>
              <a:t>	and more…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קבוצה 6"/>
          <p:cNvGrpSpPr/>
          <p:nvPr/>
        </p:nvGrpSpPr>
        <p:grpSpPr>
          <a:xfrm>
            <a:off x="2329542" y="5381851"/>
            <a:ext cx="6128658" cy="1315811"/>
            <a:chOff x="2329542" y="5381851"/>
            <a:chExt cx="6128658" cy="1315811"/>
          </a:xfrm>
        </p:grpSpPr>
        <p:sp>
          <p:nvSpPr>
            <p:cNvPr id="4" name="הסבר מלבני 3"/>
            <p:cNvSpPr/>
            <p:nvPr/>
          </p:nvSpPr>
          <p:spPr>
            <a:xfrm>
              <a:off x="2362200" y="5418137"/>
              <a:ext cx="5562600" cy="1279525"/>
            </a:xfrm>
            <a:prstGeom prst="wedgeRectCallout">
              <a:avLst>
                <a:gd name="adj1" fmla="val 2314"/>
                <a:gd name="adj2" fmla="val -747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9542" y="5381851"/>
              <a:ext cx="61286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File status</a:t>
              </a:r>
              <a:r>
                <a:rPr lang="en-US" dirty="0"/>
                <a:t> is a two-byte code that indicates </a:t>
              </a:r>
              <a:r>
                <a:rPr lang="en-US" dirty="0" smtClean="0"/>
                <a:t>how a</a:t>
              </a:r>
              <a:r>
                <a:rPr lang="en-US" dirty="0"/>
                <a:t> </a:t>
              </a:r>
              <a:r>
                <a:rPr lang="en-US" b="1" dirty="0"/>
                <a:t>file</a:t>
              </a:r>
              <a:r>
                <a:rPr lang="en-US" dirty="0"/>
                <a:t> operation </a:t>
              </a:r>
              <a:r>
                <a:rPr lang="en-US" dirty="0" smtClean="0"/>
                <a:t>completed. either </a:t>
              </a:r>
              <a:r>
                <a:rPr lang="en-US" dirty="0"/>
                <a:t>successfully, or with some form of error. If an error occurs, then </a:t>
              </a:r>
              <a:r>
                <a:rPr lang="en-US" b="1" dirty="0"/>
                <a:t>file status</a:t>
              </a:r>
              <a:r>
                <a:rPr lang="en-US" dirty="0"/>
                <a:t> indicates the cause of the error.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 על קובץ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00175"/>
            <a:ext cx="8686800" cy="5137150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#include &lt;sys/types.h&gt; </a:t>
            </a:r>
          </a:p>
          <a:p>
            <a:pPr>
              <a:buNone/>
            </a:pPr>
            <a:r>
              <a:rPr lang="ro-RO" dirty="0" smtClean="0"/>
              <a:t>#include &lt;sys/stat.h&gt; </a:t>
            </a:r>
          </a:p>
          <a:p>
            <a:pPr>
              <a:buNone/>
            </a:pPr>
            <a:r>
              <a:rPr lang="ro-RO" b="1" dirty="0" smtClean="0"/>
              <a:t>int</a:t>
            </a:r>
            <a:r>
              <a:rPr lang="ro-RO" dirty="0" smtClean="0"/>
              <a:t> stat(</a:t>
            </a:r>
            <a:r>
              <a:rPr lang="ro-RO" b="1" dirty="0" smtClean="0"/>
              <a:t>const char*</a:t>
            </a:r>
            <a:r>
              <a:rPr lang="ro-RO" dirty="0" smtClean="0"/>
              <a:t> path, </a:t>
            </a:r>
            <a:r>
              <a:rPr lang="ro-RO" b="1" dirty="0" smtClean="0"/>
              <a:t>struct stat*</a:t>
            </a:r>
            <a:r>
              <a:rPr lang="ro-RO" dirty="0" smtClean="0"/>
              <a:t> buf);</a:t>
            </a:r>
          </a:p>
          <a:p>
            <a:pPr>
              <a:buNone/>
            </a:pPr>
            <a:r>
              <a:rPr lang="ro-RO" b="1" dirty="0" smtClean="0"/>
              <a:t>int</a:t>
            </a:r>
            <a:r>
              <a:rPr lang="ro-RO" dirty="0" smtClean="0"/>
              <a:t> lstat(</a:t>
            </a:r>
            <a:r>
              <a:rPr lang="ro-RO" b="1" dirty="0" smtClean="0"/>
              <a:t>const char*</a:t>
            </a:r>
            <a:r>
              <a:rPr lang="ro-RO" dirty="0" smtClean="0"/>
              <a:t> path, </a:t>
            </a:r>
            <a:r>
              <a:rPr lang="ro-RO" b="1" dirty="0" smtClean="0"/>
              <a:t>struct stat*</a:t>
            </a:r>
            <a:r>
              <a:rPr lang="ro-RO" dirty="0" smtClean="0"/>
              <a:t> buf);</a:t>
            </a:r>
            <a:endParaRPr lang="en-US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r>
              <a:rPr lang="en-US" altLang="he-IL" sz="2000" dirty="0" smtClean="0"/>
              <a:t>l</a:t>
            </a:r>
            <a:r>
              <a:rPr lang="he-IL" altLang="he-IL" sz="2000" dirty="0" smtClean="0"/>
              <a:t> </a:t>
            </a:r>
            <a:r>
              <a:rPr lang="he-IL" altLang="he-IL" sz="2000" dirty="0"/>
              <a:t>עבור בדיקת ה-</a:t>
            </a:r>
            <a:r>
              <a:rPr lang="en-US" altLang="he-IL" sz="2000" dirty="0"/>
              <a:t>Soft Link </a:t>
            </a:r>
            <a:r>
              <a:rPr lang="he-IL" altLang="he-IL" sz="2000" dirty="0"/>
              <a:t> עצמו ולא היעד </a:t>
            </a:r>
            <a:r>
              <a:rPr lang="he-IL" altLang="he-IL" sz="2000" dirty="0" smtClean="0"/>
              <a:t>שלו</a:t>
            </a:r>
            <a:endParaRPr lang="en-US" dirty="0" smtClean="0"/>
          </a:p>
          <a:p>
            <a:pPr>
              <a:buNone/>
            </a:pPr>
            <a:r>
              <a:rPr lang="ro-RO" b="1" dirty="0" smtClean="0"/>
              <a:t>int</a:t>
            </a:r>
            <a:r>
              <a:rPr lang="ro-RO" dirty="0" smtClean="0"/>
              <a:t> fstat(</a:t>
            </a:r>
            <a:r>
              <a:rPr lang="ro-RO" b="1" dirty="0" smtClean="0"/>
              <a:t>int</a:t>
            </a:r>
            <a:r>
              <a:rPr lang="ro-RO" dirty="0" smtClean="0"/>
              <a:t> </a:t>
            </a:r>
            <a:r>
              <a:rPr lang="en-US" dirty="0" err="1" smtClean="0"/>
              <a:t>fd</a:t>
            </a:r>
            <a:r>
              <a:rPr lang="ro-RO" dirty="0" smtClean="0"/>
              <a:t>, </a:t>
            </a:r>
            <a:r>
              <a:rPr lang="ro-RO" b="1" dirty="0" smtClean="0"/>
              <a:t>struct stat*</a:t>
            </a:r>
            <a:r>
              <a:rPr lang="ro-RO" dirty="0" smtClean="0"/>
              <a:t> buf); </a:t>
            </a:r>
          </a:p>
          <a:p>
            <a:pPr marL="342900" lvl="1" indent="-342900" algn="r" rtl="1">
              <a:buClr>
                <a:schemeClr val="hlink"/>
              </a:buClr>
              <a:buNone/>
            </a:pPr>
            <a:r>
              <a:rPr lang="en-US" altLang="he-IL" sz="2000" dirty="0" smtClean="0"/>
              <a:t>f</a:t>
            </a:r>
            <a:r>
              <a:rPr lang="he-IL" altLang="he-IL" sz="2000" dirty="0" smtClean="0"/>
              <a:t> </a:t>
            </a:r>
            <a:r>
              <a:rPr lang="he-IL" altLang="he-IL" sz="2000" dirty="0"/>
              <a:t>עבור </a:t>
            </a:r>
            <a:r>
              <a:rPr lang="en-US" altLang="he-IL" sz="2000" dirty="0"/>
              <a:t>File Descriptor</a:t>
            </a:r>
            <a:r>
              <a:rPr lang="he-IL" altLang="he-IL" sz="2000" dirty="0"/>
              <a:t> </a:t>
            </a:r>
            <a:endParaRPr lang="en-US" altLang="he-IL" sz="2000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endParaRPr lang="en-US" altLang="he-IL" sz="1800" dirty="0"/>
          </a:p>
          <a:p>
            <a:pPr marL="342900" lvl="1" indent="-342900" algn="r" rtl="1">
              <a:buClr>
                <a:schemeClr val="hlink"/>
              </a:buClr>
              <a:buNone/>
            </a:pPr>
            <a:r>
              <a:rPr lang="he-IL" altLang="he-IL" dirty="0" smtClean="0"/>
              <a:t>ערך מוחזר: 0 כאשר הפעולה מצליחה, 1- כאשר היא נכשלת.</a:t>
            </a:r>
            <a:r>
              <a:rPr lang="en-US" altLang="he-IL" dirty="0" smtClean="0"/>
              <a:t/>
            </a:r>
            <a:br>
              <a:rPr lang="en-US" altLang="he-IL" dirty="0" smtClean="0"/>
            </a:br>
            <a:endParaRPr lang="en-US" altLang="he-IL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endParaRPr lang="en-US" altLang="he-IL" sz="1800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endParaRPr lang="en-US" altLang="he-IL" sz="1800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endParaRPr lang="en-US" altLang="he-IL" sz="1800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endParaRPr lang="en-US" altLang="he-IL" sz="1800" dirty="0" smtClean="0"/>
          </a:p>
          <a:p>
            <a:pPr marL="342900" lvl="1" indent="-342900" algn="r" rtl="1">
              <a:buClr>
                <a:schemeClr val="hlink"/>
              </a:buClr>
              <a:buNone/>
            </a:pPr>
            <a:endParaRPr lang="he-IL" altLang="he-IL" sz="1800" dirty="0"/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 </a:t>
            </a:r>
          </a:p>
          <a:p>
            <a:pPr>
              <a:buNone/>
            </a:pP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fileno</a:t>
            </a:r>
            <a:r>
              <a:rPr lang="en-US" sz="2400" dirty="0">
                <a:solidFill>
                  <a:schemeClr val="tx2"/>
                </a:solidFill>
              </a:rPr>
              <a:t>(FILE *</a:t>
            </a:r>
            <a:r>
              <a:rPr lang="en-US" sz="2400" i="1" dirty="0">
                <a:solidFill>
                  <a:schemeClr val="tx2"/>
                </a:solidFill>
              </a:rPr>
              <a:t>stream</a:t>
            </a:r>
            <a:r>
              <a:rPr lang="en-US" sz="2400" dirty="0">
                <a:solidFill>
                  <a:schemeClr val="tx2"/>
                </a:solidFill>
              </a:rPr>
              <a:t>); \\ returns </a:t>
            </a:r>
            <a:r>
              <a:rPr lang="en-US" sz="2400" dirty="0" err="1">
                <a:solidFill>
                  <a:schemeClr val="tx2"/>
                </a:solidFill>
              </a:rPr>
              <a:t>fd</a:t>
            </a:r>
            <a:endParaRPr lang="ro-RO" sz="24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1" dirty="0" err="1" smtClean="0"/>
              <a:t>lseek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i="1" dirty="0" err="1" smtClean="0"/>
              <a:t>fd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off_t</a:t>
            </a:r>
            <a:r>
              <a:rPr lang="en-US" sz="2400" b="1" dirty="0" smtClean="0"/>
              <a:t> </a:t>
            </a:r>
            <a:r>
              <a:rPr lang="en-US" sz="2400" i="1" dirty="0" smtClean="0"/>
              <a:t>offset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i="1" dirty="0" smtClean="0"/>
              <a:t>whence</a:t>
            </a:r>
            <a:r>
              <a:rPr lang="en-US" sz="2400" b="1" dirty="0" smtClean="0"/>
              <a:t>)</a:t>
            </a:r>
            <a:r>
              <a:rPr lang="he-IL" sz="2400" b="1" dirty="0" smtClean="0"/>
              <a:t> </a:t>
            </a:r>
            <a:endParaRPr lang="en-US" sz="2400" b="1" dirty="0" smtClean="0"/>
          </a:p>
          <a:p>
            <a:pPr algn="l"/>
            <a:endParaRPr lang="en-US" sz="2400" b="1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err="1" smtClean="0"/>
              <a:t>chmod</a:t>
            </a:r>
            <a:r>
              <a:rPr lang="en-US" sz="2400" dirty="0" smtClean="0"/>
              <a:t>(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char*</a:t>
            </a:r>
            <a:r>
              <a:rPr lang="en-US" sz="2400" dirty="0" smtClean="0"/>
              <a:t> path, </a:t>
            </a:r>
            <a:r>
              <a:rPr lang="en-US" sz="2400" b="1" dirty="0" err="1" smtClean="0"/>
              <a:t>mode_t</a:t>
            </a:r>
            <a:r>
              <a:rPr lang="en-US" sz="2400" dirty="0" smtClean="0"/>
              <a:t> mod)</a:t>
            </a:r>
            <a:r>
              <a:rPr lang="he-IL" sz="2400" dirty="0" smtClean="0"/>
              <a:t> 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err="1" smtClean="0"/>
              <a:t>chdir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char *</a:t>
            </a:r>
            <a:r>
              <a:rPr lang="en-US" sz="2400" i="1" dirty="0" smtClean="0"/>
              <a:t>path</a:t>
            </a:r>
            <a:r>
              <a:rPr lang="en-US" sz="2400" b="1" dirty="0" smtClean="0"/>
              <a:t>)</a:t>
            </a:r>
          </a:p>
          <a:p>
            <a:pPr algn="l"/>
            <a:endParaRPr lang="en-US" sz="2400" dirty="0" smtClean="0"/>
          </a:p>
        </p:txBody>
      </p:sp>
      <p:sp>
        <p:nvSpPr>
          <p:cNvPr id="4" name="הסבר מלבני 3"/>
          <p:cNvSpPr/>
          <p:nvPr/>
        </p:nvSpPr>
        <p:spPr>
          <a:xfrm rot="5400000">
            <a:off x="7010443" y="429564"/>
            <a:ext cx="1378439" cy="2812473"/>
          </a:xfrm>
          <a:prstGeom prst="wedgeRectCallout">
            <a:avLst>
              <a:gd name="adj1" fmla="val -29691"/>
              <a:gd name="adj2" fmla="val 61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93426" y="1297191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1600" b="1" dirty="0" smtClean="0"/>
              <a:t>SEEK_SET</a:t>
            </a:r>
            <a:r>
              <a:rPr lang="he-IL" sz="1600" b="1" dirty="0" smtClean="0"/>
              <a:t> </a:t>
            </a:r>
            <a:r>
              <a:rPr lang="he-IL" sz="1600" b="1" dirty="0"/>
              <a:t>– מתחילת הקובץ</a:t>
            </a:r>
          </a:p>
          <a:p>
            <a:pPr lvl="1" algn="r" rtl="1"/>
            <a:r>
              <a:rPr lang="en-US" sz="1600" b="1" dirty="0"/>
              <a:t>SEEK_CUR</a:t>
            </a:r>
            <a:r>
              <a:rPr lang="he-IL" sz="1600" b="1" dirty="0"/>
              <a:t> – מהמיקום הנוכחי</a:t>
            </a:r>
          </a:p>
          <a:p>
            <a:pPr lvl="1" algn="r" rtl="1"/>
            <a:r>
              <a:rPr lang="en-US" sz="1600" b="1" dirty="0"/>
              <a:t>SEEK_END</a:t>
            </a:r>
            <a:r>
              <a:rPr lang="he-IL" sz="1600" b="1" dirty="0"/>
              <a:t> – מסוף </a:t>
            </a:r>
            <a:r>
              <a:rPr lang="he-IL" sz="1600" b="1" dirty="0" smtClean="0"/>
              <a:t>הקובץ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46876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 על תיקייה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 smtClean="0"/>
              <a:t>#include &lt;sys/types.h&gt; </a:t>
            </a:r>
          </a:p>
          <a:p>
            <a:pPr>
              <a:buNone/>
            </a:pPr>
            <a:r>
              <a:rPr lang="ro-RO" dirty="0" smtClean="0"/>
              <a:t>#include &lt;dirent.h&gt; </a:t>
            </a:r>
          </a:p>
          <a:p>
            <a:pPr algn="r" rtl="1">
              <a:buNone/>
            </a:pPr>
            <a:r>
              <a:rPr lang="he-IL" dirty="0" smtClean="0"/>
              <a:t>כדי לקבל מצביע על תיקייה יש להשתמש ב:</a:t>
            </a:r>
          </a:p>
          <a:p>
            <a:pPr>
              <a:buNone/>
            </a:pPr>
            <a:r>
              <a:rPr lang="ro-RO" b="1" dirty="0" smtClean="0"/>
              <a:t>DIR*</a:t>
            </a:r>
            <a:r>
              <a:rPr lang="ro-RO" dirty="0" smtClean="0"/>
              <a:t> opendir(</a:t>
            </a:r>
            <a:r>
              <a:rPr lang="ro-RO" b="1" dirty="0" smtClean="0"/>
              <a:t>const char*</a:t>
            </a:r>
            <a:r>
              <a:rPr lang="ro-RO" dirty="0" smtClean="0"/>
              <a:t> pathname);</a:t>
            </a:r>
            <a:endParaRPr lang="en-US" dirty="0" smtClean="0"/>
          </a:p>
          <a:p>
            <a:pPr algn="r" rtl="1">
              <a:buNone/>
            </a:pPr>
            <a:r>
              <a:rPr lang="he-IL" dirty="0" smtClean="0"/>
              <a:t>המצביע מכיל את המיקום שלנו בתיקייה</a:t>
            </a:r>
            <a:endParaRPr lang="en-US" dirty="0" smtClean="0"/>
          </a:p>
          <a:p>
            <a:pPr algn="r" rtl="1">
              <a:lnSpc>
                <a:spcPct val="100000"/>
              </a:lnSpc>
            </a:pPr>
            <a:r>
              <a:rPr lang="he-IL" altLang="he-IL" sz="2000" dirty="0"/>
              <a:t>ערך מוחזר:</a:t>
            </a:r>
          </a:p>
          <a:p>
            <a:pPr lvl="1" algn="r" rtl="1">
              <a:lnSpc>
                <a:spcPct val="100000"/>
              </a:lnSpc>
            </a:pPr>
            <a:r>
              <a:rPr lang="he-IL" altLang="he-IL" sz="1800" dirty="0"/>
              <a:t>בהצלחה מצביע למבנה מסוג </a:t>
            </a:r>
            <a:r>
              <a:rPr lang="en-US" altLang="he-IL" sz="1800" dirty="0"/>
              <a:t>DIR</a:t>
            </a:r>
            <a:r>
              <a:rPr lang="he-IL" altLang="he-IL" sz="1800" dirty="0"/>
              <a:t>, </a:t>
            </a:r>
            <a:r>
              <a:rPr lang="he-IL" altLang="he-IL" sz="1800" dirty="0" smtClean="0"/>
              <a:t>בכישלון </a:t>
            </a:r>
            <a:r>
              <a:rPr lang="en-US" altLang="he-IL" sz="1800" dirty="0" smtClean="0"/>
              <a:t>NULL</a:t>
            </a:r>
            <a:endParaRPr lang="en-US" dirty="0"/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כדי לסגור תיקייה יש להשתמש ב: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closedir</a:t>
            </a:r>
            <a:r>
              <a:rPr lang="en-US" dirty="0" smtClean="0"/>
              <a:t>(</a:t>
            </a:r>
            <a:r>
              <a:rPr lang="en-US" b="1" dirty="0" smtClean="0"/>
              <a:t>DIR*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);</a:t>
            </a:r>
          </a:p>
          <a:p>
            <a:pPr algn="r" rtl="1">
              <a:lnSpc>
                <a:spcPct val="100000"/>
              </a:lnSpc>
            </a:pPr>
            <a:r>
              <a:rPr lang="he-IL" altLang="he-IL" sz="2000" dirty="0"/>
              <a:t>ערך מוחזר:</a:t>
            </a:r>
          </a:p>
          <a:p>
            <a:pPr lvl="1" algn="r" rtl="1">
              <a:lnSpc>
                <a:spcPct val="100000"/>
              </a:lnSpc>
            </a:pPr>
            <a:r>
              <a:rPr lang="he-IL" altLang="he-IL" sz="1800" dirty="0"/>
              <a:t>בהצלחה </a:t>
            </a:r>
            <a:r>
              <a:rPr lang="he-IL" altLang="he-IL" sz="1800" dirty="0" smtClean="0"/>
              <a:t>מוחזר </a:t>
            </a:r>
            <a:r>
              <a:rPr lang="he-IL" altLang="he-IL" sz="1800" dirty="0"/>
              <a:t>0</a:t>
            </a:r>
          </a:p>
          <a:p>
            <a:pPr lvl="1" algn="r" rtl="1">
              <a:lnSpc>
                <a:spcPct val="100000"/>
              </a:lnSpc>
            </a:pPr>
            <a:r>
              <a:rPr lang="he-IL" altLang="he-IL" sz="1800" dirty="0" smtClean="0"/>
              <a:t>בכישלון </a:t>
            </a:r>
            <a:r>
              <a:rPr lang="en-US" altLang="he-IL" sz="1800" dirty="0"/>
              <a:t>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 על תיקייה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sz="2800" dirty="0" smtClean="0"/>
              <a:t>struct dirent {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ro-RO" sz="2800" dirty="0" smtClean="0"/>
              <a:t>ino_t d_fileno;  // i-node nr. 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ro-RO" sz="2800" dirty="0" smtClean="0"/>
              <a:t>char d_name[NAM</a:t>
            </a:r>
            <a:r>
              <a:rPr lang="en-US" sz="2800" dirty="0" smtClean="0"/>
              <a:t>E_MAX</a:t>
            </a:r>
            <a:r>
              <a:rPr lang="ro-RO" sz="2800" dirty="0" smtClean="0"/>
              <a:t> + 1]; // file name</a:t>
            </a:r>
          </a:p>
          <a:p>
            <a:pPr>
              <a:buNone/>
            </a:pPr>
            <a:r>
              <a:rPr lang="ro-RO" sz="2800" dirty="0" smtClean="0"/>
              <a:t>}</a:t>
            </a:r>
          </a:p>
          <a:p>
            <a:pPr algn="r" rtl="1"/>
            <a:r>
              <a:rPr lang="he-IL" sz="2800" dirty="0" smtClean="0"/>
              <a:t>כדי לקבל מידע על נתון בתיקייה יש להשתמש ב:</a:t>
            </a:r>
          </a:p>
          <a:p>
            <a:pPr>
              <a:buNone/>
            </a:pPr>
            <a:r>
              <a:rPr lang="ro-RO" sz="2800" b="1" dirty="0" smtClean="0"/>
              <a:t>struct dirent*</a:t>
            </a:r>
            <a:r>
              <a:rPr lang="ro-RO" sz="2800" dirty="0" smtClean="0"/>
              <a:t> readdir(</a:t>
            </a:r>
            <a:r>
              <a:rPr lang="ro-RO" sz="2800" b="1" dirty="0" smtClean="0"/>
              <a:t>DIR*</a:t>
            </a:r>
            <a:r>
              <a:rPr lang="ro-RO" sz="2800" dirty="0" smtClean="0"/>
              <a:t> dp);</a:t>
            </a:r>
            <a:endParaRPr lang="en-US" sz="2800" dirty="0" smtClean="0"/>
          </a:p>
          <a:p>
            <a:pPr algn="r" rtl="1"/>
            <a:r>
              <a:rPr lang="he-IL" sz="2800" dirty="0" smtClean="0"/>
              <a:t>כל קריאה לפונקציה תחזיר מידע על הנתון הבא בתיקייה עד שלבסוף יחזור </a:t>
            </a:r>
            <a:r>
              <a:rPr lang="en-US" sz="2800" dirty="0" smtClean="0"/>
              <a:t>NULL</a:t>
            </a:r>
            <a:r>
              <a:rPr lang="he-IL" sz="2800" dirty="0" smtClean="0"/>
              <a:t>.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הפונקציה לא מבטיחה סדר מסוים בנתונים החוזרים.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fsync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fd</a:t>
            </a:r>
            <a:r>
              <a:rPr lang="en-US" b="1" dirty="0" smtClean="0"/>
              <a:t>)</a:t>
            </a:r>
          </a:p>
          <a:p>
            <a:pPr algn="l"/>
            <a:endParaRPr lang="he-IL" b="1" dirty="0" smtClean="0"/>
          </a:p>
          <a:p>
            <a:pPr algn="l"/>
            <a:r>
              <a:rPr lang="en-US" dirty="0" smtClean="0"/>
              <a:t>dup(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oldfd</a:t>
            </a:r>
            <a:r>
              <a:rPr lang="en-US" dirty="0" smtClean="0"/>
              <a:t>)</a:t>
            </a:r>
          </a:p>
          <a:p>
            <a:pPr algn="l"/>
            <a:endParaRPr lang="he-IL" dirty="0" smtClean="0"/>
          </a:p>
          <a:p>
            <a:pPr algn="l"/>
            <a:r>
              <a:rPr lang="en-US" dirty="0" smtClean="0"/>
              <a:t>dup2(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ToCopy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ToReplace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he-IL" dirty="0" smtClean="0"/>
              <a:t>ראינו ביצוע של "ניתוב מחדש" ע"י שימוש באחת מהפונקציות האלו.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הפעלה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היא מערכת ההפעלה?</a:t>
            </a:r>
          </a:p>
          <a:p>
            <a:pPr lvl="1" algn="r" rtl="1"/>
            <a:r>
              <a:rPr lang="he-IL" dirty="0"/>
              <a:t>זו תוכנת מחשב!</a:t>
            </a:r>
          </a:p>
          <a:p>
            <a:pPr algn="r" rtl="1"/>
            <a:r>
              <a:rPr lang="he-IL" dirty="0" smtClean="0"/>
              <a:t>מה </a:t>
            </a:r>
            <a:r>
              <a:rPr lang="he-IL" dirty="0"/>
              <a:t>התפקיד של התכנה הזו?</a:t>
            </a:r>
          </a:p>
          <a:p>
            <a:pPr lvl="1" algn="r" rtl="1"/>
            <a:r>
              <a:rPr lang="he-IL" dirty="0"/>
              <a:t>מנהלת את ההרצה של שאר התכניות (</a:t>
            </a:r>
            <a:r>
              <a:rPr lang="en-US" dirty="0"/>
              <a:t>scheduler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נותנת שירות לתכניות ולמשתמשים</a:t>
            </a:r>
          </a:p>
          <a:p>
            <a:pPr lvl="1" algn="r" rtl="1"/>
            <a:r>
              <a:rPr lang="he-IL" dirty="0"/>
              <a:t>מנהלת את המשאבים של המערכת (</a:t>
            </a:r>
            <a:r>
              <a:rPr lang="he-IL" dirty="0" err="1"/>
              <a:t>זכרון</a:t>
            </a:r>
            <a:r>
              <a:rPr lang="he-IL" dirty="0"/>
              <a:t>, </a:t>
            </a:r>
            <a:r>
              <a:rPr lang="he-IL" dirty="0" err="1"/>
              <a:t>דיסק,מעבד</a:t>
            </a:r>
            <a:r>
              <a:rPr lang="he-IL" dirty="0"/>
              <a:t>, טבלאות מערכת)</a:t>
            </a:r>
          </a:p>
          <a:p>
            <a:pPr lvl="1" algn="r" rtl="1"/>
            <a:r>
              <a:rPr lang="he-IL" dirty="0"/>
              <a:t>תיווך בין משתמש לחומרה: </a:t>
            </a:r>
            <a:r>
              <a:rPr lang="en-US" dirty="0"/>
              <a:t>GUI</a:t>
            </a:r>
            <a:r>
              <a:rPr lang="he-IL" dirty="0"/>
              <a:t>, מערכת קבצים, אשליית "משתמש יחיד".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תהליכים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PID</a:t>
            </a:r>
            <a:r>
              <a:rPr lang="he-IL" dirty="0" smtClean="0"/>
              <a:t>, </a:t>
            </a:r>
            <a:r>
              <a:rPr lang="en-US" dirty="0" smtClean="0"/>
              <a:t>UID</a:t>
            </a:r>
            <a:r>
              <a:rPr lang="he-IL" dirty="0" smtClean="0"/>
              <a:t>, </a:t>
            </a:r>
            <a:r>
              <a:rPr lang="en-US" dirty="0" smtClean="0"/>
              <a:t>PPID</a:t>
            </a:r>
            <a:endParaRPr lang="he-IL" dirty="0" smtClean="0"/>
          </a:p>
          <a:p>
            <a:pPr algn="r" rtl="1"/>
            <a:r>
              <a:rPr lang="en-US" dirty="0" smtClean="0"/>
              <a:t>Process table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Content Placeholder 4" descr="process_control_block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1362" y="1476829"/>
            <a:ext cx="7950200" cy="454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90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chemeClr val="tx2"/>
                </a:solidFill>
              </a:rPr>
              <a:t>כאשר מערכת ההפעלה נטענת הגרעין יוצר 2 תהליכים: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Swapper</a:t>
            </a:r>
            <a:r>
              <a:rPr lang="he-IL" b="1" dirty="0">
                <a:solidFill>
                  <a:schemeClr val="tx2"/>
                </a:solidFill>
              </a:rPr>
              <a:t>: </a:t>
            </a:r>
            <a:r>
              <a:rPr lang="en-US" b="1" dirty="0" err="1">
                <a:solidFill>
                  <a:schemeClr val="tx2"/>
                </a:solidFill>
              </a:rPr>
              <a:t>pid</a:t>
            </a:r>
            <a:r>
              <a:rPr lang="en-US" b="1" dirty="0">
                <a:solidFill>
                  <a:schemeClr val="tx2"/>
                </a:solidFill>
              </a:rPr>
              <a:t>=0</a:t>
            </a:r>
            <a:r>
              <a:rPr lang="he-IL" b="1" dirty="0">
                <a:solidFill>
                  <a:schemeClr val="tx2"/>
                </a:solidFill>
              </a:rPr>
              <a:t>, אחראי על ניהול </a:t>
            </a:r>
            <a:r>
              <a:rPr lang="he-IL" b="1" dirty="0" err="1">
                <a:solidFill>
                  <a:schemeClr val="tx2"/>
                </a:solidFill>
              </a:rPr>
              <a:t>זכרון</a:t>
            </a:r>
            <a:endParaRPr lang="he-IL" b="1" dirty="0">
              <a:solidFill>
                <a:schemeClr val="tx2"/>
              </a:solidFill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</a:rPr>
              <a:t>Init</a:t>
            </a:r>
            <a:r>
              <a:rPr lang="he-IL" b="1" dirty="0">
                <a:solidFill>
                  <a:schemeClr val="tx2"/>
                </a:solidFill>
              </a:rPr>
              <a:t>: </a:t>
            </a:r>
            <a:r>
              <a:rPr lang="en-US" b="1" dirty="0" err="1">
                <a:solidFill>
                  <a:schemeClr val="tx2"/>
                </a:solidFill>
              </a:rPr>
              <a:t>pid</a:t>
            </a:r>
            <a:r>
              <a:rPr lang="en-US" b="1" dirty="0">
                <a:solidFill>
                  <a:schemeClr val="tx2"/>
                </a:solidFill>
              </a:rPr>
              <a:t>=1</a:t>
            </a:r>
            <a:r>
              <a:rPr lang="he-IL" b="1" dirty="0">
                <a:solidFill>
                  <a:schemeClr val="tx2"/>
                </a:solidFill>
              </a:rPr>
              <a:t>, האב של כל התהליכים, כל התהליכים צאצאים שלו.</a:t>
            </a:r>
          </a:p>
          <a:p>
            <a:endParaRPr lang="en-US" dirty="0" smtClean="0"/>
          </a:p>
          <a:p>
            <a:r>
              <a:rPr lang="en-US" dirty="0" smtClean="0"/>
              <a:t>fork</a:t>
            </a:r>
            <a:r>
              <a:rPr lang="en-US" dirty="0"/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33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משפחת </a:t>
            </a: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execl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path</a:t>
            </a:r>
            <a:r>
              <a:rPr lang="en-US" sz="2800" b="1" dirty="0" smtClean="0"/>
              <a:t>, const char *</a:t>
            </a:r>
            <a:r>
              <a:rPr lang="en-US" sz="2800" i="1" dirty="0" err="1" smtClean="0"/>
              <a:t>arg</a:t>
            </a:r>
            <a:r>
              <a:rPr lang="en-US" sz="2800" b="1" dirty="0" smtClean="0"/>
              <a:t>, ...);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execlp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file</a:t>
            </a:r>
            <a:r>
              <a:rPr lang="en-US" sz="2800" b="1" dirty="0" smtClean="0"/>
              <a:t>, const char *</a:t>
            </a:r>
            <a:r>
              <a:rPr lang="en-US" sz="2800" i="1" dirty="0" err="1" smtClean="0"/>
              <a:t>arg</a:t>
            </a:r>
            <a:r>
              <a:rPr lang="en-US" sz="2800" b="1" dirty="0" smtClean="0"/>
              <a:t>, ...);</a:t>
            </a:r>
            <a:r>
              <a:rPr lang="en-US" sz="28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-look for the command in the path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execv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path</a:t>
            </a:r>
            <a:r>
              <a:rPr lang="en-US" sz="2800" b="1" dirty="0" smtClean="0"/>
              <a:t>, char *const </a:t>
            </a:r>
            <a:r>
              <a:rPr lang="en-US" sz="2800" i="1" dirty="0" err="1" smtClean="0"/>
              <a:t>argv</a:t>
            </a:r>
            <a:r>
              <a:rPr lang="en-US" sz="2800" b="1" dirty="0" smtClean="0"/>
              <a:t>[]);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execvp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file</a:t>
            </a:r>
            <a:r>
              <a:rPr lang="en-US" sz="2800" b="1" dirty="0" smtClean="0"/>
              <a:t>, char *const </a:t>
            </a:r>
            <a:r>
              <a:rPr lang="en-US" sz="2800" i="1" dirty="0" err="1" smtClean="0"/>
              <a:t>argv</a:t>
            </a:r>
            <a:r>
              <a:rPr lang="en-US" sz="2800" b="1" dirty="0" smtClean="0"/>
              <a:t>[]);</a:t>
            </a:r>
            <a:r>
              <a:rPr lang="en-US" sz="28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-look for the command in the path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execle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path</a:t>
            </a:r>
            <a:r>
              <a:rPr lang="en-US" sz="2800" b="1" dirty="0" smtClean="0"/>
              <a:t>, const char *</a:t>
            </a:r>
            <a:r>
              <a:rPr lang="en-US" sz="2800" i="1" dirty="0" err="1" smtClean="0"/>
              <a:t>arg</a:t>
            </a:r>
            <a:r>
              <a:rPr lang="en-US" sz="2800" dirty="0" smtClean="0"/>
              <a:t> </a:t>
            </a:r>
            <a:r>
              <a:rPr lang="en-US" sz="2800" b="1" dirty="0" smtClean="0"/>
              <a:t>, ..., char * const </a:t>
            </a:r>
            <a:r>
              <a:rPr lang="en-US" sz="2800" i="1" dirty="0" err="1" smtClean="0"/>
              <a:t>envp</a:t>
            </a:r>
            <a:r>
              <a:rPr lang="en-US" sz="2800" b="1" dirty="0" smtClean="0"/>
              <a:t>[]);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execve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 path</a:t>
            </a:r>
            <a:r>
              <a:rPr lang="en-US" sz="2800" b="1" dirty="0" smtClean="0"/>
              <a:t>, char *const </a:t>
            </a:r>
            <a:r>
              <a:rPr lang="en-US" sz="2800" i="1" dirty="0" err="1" smtClean="0"/>
              <a:t>argv</a:t>
            </a:r>
            <a:r>
              <a:rPr lang="en-US" sz="2800" dirty="0" smtClean="0"/>
              <a:t> </a:t>
            </a:r>
            <a:r>
              <a:rPr lang="en-US" sz="2800" b="1" dirty="0" smtClean="0"/>
              <a:t>[], char *const </a:t>
            </a:r>
            <a:r>
              <a:rPr lang="en-US" sz="2800" i="1" dirty="0" err="1" smtClean="0"/>
              <a:t>envp</a:t>
            </a:r>
            <a:r>
              <a:rPr lang="en-US" sz="2800" b="1" dirty="0" smtClean="0"/>
              <a:t>[]);</a:t>
            </a:r>
          </a:p>
          <a:p>
            <a:pPr lvl="1">
              <a:buNone/>
            </a:pPr>
            <a:r>
              <a:rPr lang="en-US" sz="2400" b="1" dirty="0" smtClean="0"/>
              <a:t>-pass the environ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534400" cy="5137150"/>
          </a:xfrm>
        </p:spPr>
        <p:txBody>
          <a:bodyPr>
            <a:normAutofit/>
          </a:bodyPr>
          <a:lstStyle/>
          <a:p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/>
              <a:t>wait(</a:t>
            </a:r>
            <a:r>
              <a:rPr lang="en-US" dirty="0" err="1"/>
              <a:t>int</a:t>
            </a:r>
            <a:r>
              <a:rPr lang="en-US" dirty="0"/>
              <a:t> *status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*status, </a:t>
            </a:r>
            <a:r>
              <a:rPr lang="en-US" dirty="0" err="1"/>
              <a:t>int</a:t>
            </a:r>
            <a:r>
              <a:rPr lang="en-US" dirty="0"/>
              <a:t> options)</a:t>
            </a:r>
            <a:endParaRPr lang="he-IL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_exit() Vs. exit() </a:t>
            </a:r>
          </a:p>
          <a:p>
            <a:pPr algn="l"/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atexit</a:t>
            </a:r>
            <a:r>
              <a:rPr lang="en-US" dirty="0" smtClean="0"/>
              <a:t>(void (*function)(void))</a:t>
            </a:r>
            <a:endParaRPr lang="he-IL" dirty="0" smtClean="0"/>
          </a:p>
          <a:p>
            <a:pPr lvl="1" algn="r" rtl="1"/>
            <a:endParaRPr lang="en-US" dirty="0"/>
          </a:p>
        </p:txBody>
      </p:sp>
      <p:cxnSp>
        <p:nvCxnSpPr>
          <p:cNvPr id="6" name="מחבר חץ ישר 5"/>
          <p:cNvCxnSpPr/>
          <p:nvPr/>
        </p:nvCxnSpPr>
        <p:spPr>
          <a:xfrm flipV="1">
            <a:off x="2209800" y="4646613"/>
            <a:ext cx="914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הסבר מלבני 3"/>
          <p:cNvSpPr/>
          <p:nvPr/>
        </p:nvSpPr>
        <p:spPr>
          <a:xfrm>
            <a:off x="5153891" y="3427485"/>
            <a:ext cx="3505200" cy="685800"/>
          </a:xfrm>
          <a:prstGeom prst="wedgeRectCallout">
            <a:avLst>
              <a:gd name="adj1" fmla="val -105418"/>
              <a:gd name="adj2" fmla="val 645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הסבר מלבני 6"/>
          <p:cNvSpPr/>
          <p:nvPr/>
        </p:nvSpPr>
        <p:spPr>
          <a:xfrm>
            <a:off x="5181600" y="1600200"/>
            <a:ext cx="3505200" cy="685800"/>
          </a:xfrm>
          <a:prstGeom prst="wedgeRectCallout">
            <a:avLst>
              <a:gd name="adj1" fmla="val -152849"/>
              <a:gd name="adj2" fmla="val 3473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4100" y="178893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9246" y="359148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library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יתומים ואימוץ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אב מסיים את פעולתו והבן עדיין חי אז הבן נחשב </a:t>
            </a:r>
            <a:r>
              <a:rPr lang="en-US" dirty="0" smtClean="0"/>
              <a:t>orphan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התהליך </a:t>
            </a:r>
            <a:r>
              <a:rPr lang="en-US" dirty="0" smtClean="0"/>
              <a:t>init</a:t>
            </a:r>
            <a:r>
              <a:rPr lang="he-IL" dirty="0" smtClean="0"/>
              <a:t> מאמץ את כל היתומים.</a:t>
            </a:r>
            <a:endParaRPr lang="en-US" dirty="0"/>
          </a:p>
        </p:txBody>
      </p:sp>
      <p:pic>
        <p:nvPicPr>
          <p:cNvPr id="5" name="Picture 4" descr="imutzyeladi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971800"/>
            <a:ext cx="5397500" cy="3581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זהירות זומבים!!!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בן מסתיים והאב לא המתין לו, הבן הזה נחשב זומבי...</a:t>
            </a:r>
            <a:endParaRPr lang="en-US" dirty="0"/>
          </a:p>
        </p:txBody>
      </p:sp>
      <p:pic>
        <p:nvPicPr>
          <p:cNvPr id="5" name="Picture 4" descr="119676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14600"/>
            <a:ext cx="4826000" cy="3619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sz="2400" dirty="0"/>
              <a:t>Signals</a:t>
            </a:r>
            <a:r>
              <a:rPr lang="he-IL" sz="2400" dirty="0"/>
              <a:t> הינו מכניזם שבעזרתו תהליכים מיודעים על מאורעות המתרחשים במערכת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algn="r" rtl="1"/>
            <a:r>
              <a:rPr lang="he-IL" sz="2400" dirty="0"/>
              <a:t>מי יכול לאותת לתהליך?</a:t>
            </a:r>
          </a:p>
          <a:p>
            <a:pPr lvl="1" algn="r" rtl="1"/>
            <a:r>
              <a:rPr lang="he-IL" sz="2000" dirty="0"/>
              <a:t>מערכת ההפעלה</a:t>
            </a:r>
          </a:p>
          <a:p>
            <a:pPr lvl="1" algn="r" rtl="1"/>
            <a:r>
              <a:rPr lang="he-IL" sz="2000" dirty="0"/>
              <a:t>תהליך אחר</a:t>
            </a:r>
          </a:p>
          <a:p>
            <a:pPr lvl="1" algn="r" rtl="1"/>
            <a:r>
              <a:rPr lang="he-IL" sz="2000" dirty="0"/>
              <a:t>התהליך </a:t>
            </a:r>
            <a:r>
              <a:rPr lang="he-IL" sz="2000" dirty="0" smtClean="0"/>
              <a:t>עצמו</a:t>
            </a:r>
            <a:endParaRPr lang="en-US" sz="2000" dirty="0" smtClean="0"/>
          </a:p>
          <a:p>
            <a:pPr lvl="1" algn="r" rtl="1"/>
            <a:endParaRPr lang="en-US" sz="2400" dirty="0" smtClean="0"/>
          </a:p>
          <a:p>
            <a:r>
              <a:rPr lang="en-US" sz="2400" b="1" dirty="0" err="1"/>
              <a:t>typedef</a:t>
            </a:r>
            <a:r>
              <a:rPr lang="en-US" sz="2400" b="1" dirty="0"/>
              <a:t> void (*</a:t>
            </a:r>
            <a:r>
              <a:rPr lang="en-US" sz="2400" b="1" dirty="0" err="1"/>
              <a:t>sighandler_t</a:t>
            </a:r>
            <a:r>
              <a:rPr lang="en-US" sz="2400" b="1" dirty="0"/>
              <a:t>)(</a:t>
            </a:r>
            <a:r>
              <a:rPr lang="en-US" sz="2400" b="1" dirty="0" err="1"/>
              <a:t>int</a:t>
            </a:r>
            <a:r>
              <a:rPr lang="en-US" sz="2400" b="1" dirty="0"/>
              <a:t>);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 err="1"/>
              <a:t>sighandler_t</a:t>
            </a:r>
            <a:r>
              <a:rPr lang="en-US" sz="2400" b="1" dirty="0"/>
              <a:t> signal(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i="1" dirty="0" err="1"/>
              <a:t>signum</a:t>
            </a:r>
            <a:r>
              <a:rPr lang="en-US" sz="2400" b="1" dirty="0"/>
              <a:t>, </a:t>
            </a:r>
            <a:r>
              <a:rPr lang="en-US" sz="2400" b="1" dirty="0" err="1"/>
              <a:t>sighandler_t</a:t>
            </a:r>
            <a:r>
              <a:rPr lang="en-US" sz="2400" b="1" dirty="0"/>
              <a:t> </a:t>
            </a:r>
            <a:r>
              <a:rPr lang="en-US" sz="2400" i="1" dirty="0"/>
              <a:t>handler</a:t>
            </a:r>
            <a:r>
              <a:rPr lang="en-US" sz="2400" b="1" dirty="0" smtClean="0"/>
              <a:t>);</a:t>
            </a:r>
            <a:endParaRPr lang="he-IL" dirty="0" smtClean="0"/>
          </a:p>
        </p:txBody>
      </p:sp>
      <p:pic>
        <p:nvPicPr>
          <p:cNvPr id="4" name="Content Placeholder 4" descr="ScreenShot0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90600" y="1129145"/>
            <a:ext cx="7086600" cy="481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kill(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i="1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sig</a:t>
            </a:r>
            <a:r>
              <a:rPr lang="en-US" dirty="0" smtClean="0"/>
              <a:t>)</a:t>
            </a:r>
            <a:endParaRPr lang="he-IL" dirty="0" smtClean="0"/>
          </a:p>
          <a:p>
            <a:pPr algn="l"/>
            <a:r>
              <a:rPr lang="en-US" dirty="0" smtClean="0"/>
              <a:t>pause(void)</a:t>
            </a:r>
          </a:p>
          <a:p>
            <a:pPr lvl="1" algn="r" rtl="1"/>
            <a:r>
              <a:rPr lang="he-IL" dirty="0"/>
              <a:t>הפונקציה חוזרת רק כאשר פונקציית </a:t>
            </a:r>
            <a:r>
              <a:rPr lang="en-US" dirty="0"/>
              <a:t>signal handler</a:t>
            </a:r>
            <a:r>
              <a:rPr lang="he-IL" dirty="0"/>
              <a:t> תפסה איתות</a:t>
            </a:r>
            <a:r>
              <a:rPr lang="he-IL" b="1" dirty="0"/>
              <a:t> וסיימה פעולתה</a:t>
            </a:r>
            <a:r>
              <a:rPr lang="he-IL" b="1" dirty="0" smtClean="0"/>
              <a:t>.</a:t>
            </a:r>
            <a:endParaRPr lang="en-US" b="1" dirty="0" smtClean="0"/>
          </a:p>
          <a:p>
            <a:pPr lvl="1" algn="r" rtl="1"/>
            <a:r>
              <a:rPr lang="he-IL" dirty="0" smtClean="0"/>
              <a:t>אינו מונע מסיגנל לסיים תהליך!</a:t>
            </a:r>
          </a:p>
          <a:p>
            <a:pPr algn="l"/>
            <a:r>
              <a:rPr lang="en-US" dirty="0" smtClean="0"/>
              <a:t>alarm(unsigned </a:t>
            </a:r>
            <a:r>
              <a:rPr lang="en-US" i="1" dirty="0" smtClean="0"/>
              <a:t>seconds</a:t>
            </a:r>
            <a:r>
              <a:rPr lang="en-US" dirty="0" smtClean="0"/>
              <a:t>)</a:t>
            </a:r>
            <a:endParaRPr lang="he-IL" dirty="0" smtClean="0"/>
          </a:p>
          <a:p>
            <a:pPr lvl="1" algn="r" rtl="1"/>
            <a:r>
              <a:rPr lang="en-US" dirty="0" smtClean="0"/>
              <a:t>alarm(0)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יקרה אם ישלח איתות </a:t>
            </a:r>
            <a:r>
              <a:rPr lang="he-IL" dirty="0" smtClean="0"/>
              <a:t>אחר</a:t>
            </a:r>
            <a:r>
              <a:rPr lang="en-US" dirty="0" smtClean="0"/>
              <a:t> </a:t>
            </a:r>
            <a:r>
              <a:rPr lang="he-IL" dirty="0" smtClean="0"/>
              <a:t>(זהה לאיתות שלנו? שונה משלנו?) </a:t>
            </a:r>
            <a:r>
              <a:rPr lang="he-IL" dirty="0"/>
              <a:t>בזמן שפונקציית </a:t>
            </a:r>
            <a:r>
              <a:rPr lang="en-US" dirty="0"/>
              <a:t>handler</a:t>
            </a:r>
            <a:r>
              <a:rPr lang="he-IL" dirty="0"/>
              <a:t> מתבצעת</a:t>
            </a:r>
            <a:r>
              <a:rPr lang="he-IL" dirty="0" smtClean="0"/>
              <a:t>?</a:t>
            </a:r>
            <a:endParaRPr lang="en-US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פתרון: לא להשתמש ב </a:t>
            </a:r>
            <a:r>
              <a:rPr lang="en-US" dirty="0"/>
              <a:t>signal</a:t>
            </a:r>
            <a:r>
              <a:rPr lang="he-IL" dirty="0"/>
              <a:t> כדי להגדיר </a:t>
            </a:r>
            <a:r>
              <a:rPr lang="en-US" dirty="0"/>
              <a:t>handlers</a:t>
            </a:r>
            <a:r>
              <a:rPr lang="he-IL" dirty="0"/>
              <a:t>, אלא להשתמש במנגנון בטוח של </a:t>
            </a:r>
            <a:r>
              <a:rPr lang="en-US" dirty="0"/>
              <a:t>POSIX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Sigaction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signal.h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sigaction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i="1" dirty="0" err="1" smtClean="0"/>
              <a:t>signum</a:t>
            </a:r>
            <a:r>
              <a:rPr lang="en-US" b="1" dirty="0" smtClean="0"/>
              <a:t>, const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sigaction</a:t>
            </a:r>
            <a:r>
              <a:rPr lang="en-US" b="1" dirty="0" smtClean="0"/>
              <a:t> *</a:t>
            </a:r>
            <a:r>
              <a:rPr lang="en-US" i="1" dirty="0" smtClean="0"/>
              <a:t>act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sigaction</a:t>
            </a:r>
            <a:r>
              <a:rPr lang="en-US" b="1" dirty="0" smtClean="0"/>
              <a:t> *</a:t>
            </a:r>
            <a:r>
              <a:rPr lang="en-US" i="1" dirty="0" err="1" smtClean="0"/>
              <a:t>oldact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sigaction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		void (*</a:t>
            </a:r>
            <a:r>
              <a:rPr lang="en-US" dirty="0" err="1" smtClean="0"/>
              <a:t>sa_handler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sigset_t</a:t>
            </a:r>
            <a:r>
              <a:rPr lang="en-US" dirty="0" smtClean="0"/>
              <a:t> </a:t>
            </a:r>
            <a:r>
              <a:rPr lang="en-US" dirty="0" err="1" smtClean="0"/>
              <a:t>sa_mask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sa_flags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  void (*</a:t>
            </a:r>
            <a:r>
              <a:rPr lang="en-US" dirty="0" err="1" smtClean="0"/>
              <a:t>sa_sigaction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siginfo_t</a:t>
            </a:r>
            <a:r>
              <a:rPr lang="en-US" dirty="0" smtClean="0"/>
              <a:t> *, </a:t>
            </a:r>
            <a:r>
              <a:rPr lang="en-US" strike="sngStrike" dirty="0" smtClean="0"/>
              <a:t>void *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הסבר חץ למטה 4"/>
          <p:cNvSpPr/>
          <p:nvPr/>
        </p:nvSpPr>
        <p:spPr>
          <a:xfrm>
            <a:off x="5212773" y="2940491"/>
            <a:ext cx="2057400" cy="2362200"/>
          </a:xfrm>
          <a:prstGeom prst="downArrowCallout">
            <a:avLst>
              <a:gd name="adj1" fmla="val 9689"/>
              <a:gd name="adj2" fmla="val 12205"/>
              <a:gd name="adj3" fmla="val 29785"/>
              <a:gd name="adj4" fmla="val 37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0373" y="294049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מכיל את המזהה של התהליך ששלח את הסיגנל</a:t>
            </a:r>
            <a:endParaRPr lang="en-US" dirty="0"/>
          </a:p>
        </p:txBody>
      </p:sp>
      <p:sp>
        <p:nvSpPr>
          <p:cNvPr id="7" name="הסבר חץ למטה 6"/>
          <p:cNvSpPr/>
          <p:nvPr/>
        </p:nvSpPr>
        <p:spPr>
          <a:xfrm rot="5400000">
            <a:off x="5063836" y="3296379"/>
            <a:ext cx="1066800" cy="33458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5287" y="46332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SA_NODEFER</a:t>
            </a:r>
            <a:endParaRPr lang="he-IL" dirty="0" smtClean="0"/>
          </a:p>
          <a:p>
            <a:pPr algn="ctr"/>
            <a:r>
              <a:rPr lang="en-US" dirty="0" smtClean="0"/>
              <a:t>SA</a:t>
            </a:r>
            <a:r>
              <a:rPr lang="he-IL" dirty="0" smtClean="0"/>
              <a:t>_</a:t>
            </a:r>
            <a:r>
              <a:rPr lang="en-US" dirty="0" smtClean="0"/>
              <a:t>SIGINFO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</a:t>
            </a:r>
            <a:r>
              <a:rPr lang="he-IL" dirty="0" err="1" smtClean="0"/>
              <a:t>זכרונות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/>
              <a:t>1.</a:t>
            </a:r>
          </a:p>
          <a:p>
            <a:pPr marL="0" indent="0" algn="r" rtl="1">
              <a:buNone/>
            </a:pPr>
            <a:endParaRPr lang="he-IL" sz="2800" dirty="0"/>
          </a:p>
          <a:p>
            <a:pPr marL="0" indent="0" algn="r" rtl="1">
              <a:buNone/>
            </a:pPr>
            <a:r>
              <a:rPr lang="he-IL" sz="2800" dirty="0" smtClean="0"/>
              <a:t>2.</a:t>
            </a:r>
          </a:p>
          <a:p>
            <a:pPr marL="0" indent="0" algn="r" rtl="1">
              <a:buNone/>
            </a:pPr>
            <a:endParaRPr lang="he-IL" sz="2800" dirty="0"/>
          </a:p>
          <a:p>
            <a:pPr marL="0" indent="0" algn="r" rtl="1">
              <a:buNone/>
            </a:pPr>
            <a:r>
              <a:rPr lang="he-IL" sz="2800" dirty="0" smtClean="0"/>
              <a:t>3.</a:t>
            </a:r>
          </a:p>
          <a:p>
            <a:pPr marL="0" indent="0" algn="r" rtl="1">
              <a:buNone/>
            </a:pPr>
            <a:endParaRPr lang="he-IL" sz="2800" dirty="0"/>
          </a:p>
          <a:p>
            <a:pPr marL="0" indent="0" algn="r" rtl="1">
              <a:buNone/>
            </a:pPr>
            <a:r>
              <a:rPr lang="he-IL" sz="2800" dirty="0" smtClean="0"/>
              <a:t>4.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13430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>
                <a:solidFill>
                  <a:srgbClr val="FF0000"/>
                </a:solidFill>
              </a:rPr>
              <a:t>זיכרון (</a:t>
            </a:r>
            <a:r>
              <a:rPr lang="en-US" sz="2400" b="1" dirty="0">
                <a:solidFill>
                  <a:srgbClr val="FF0000"/>
                </a:solidFill>
              </a:rPr>
              <a:t>random access memory</a:t>
            </a:r>
            <a:r>
              <a:rPr lang="he-IL" sz="2400" b="1" dirty="0" smtClean="0">
                <a:solidFill>
                  <a:srgbClr val="FF0000"/>
                </a:solidFill>
              </a:rPr>
              <a:t>)</a:t>
            </a:r>
            <a:r>
              <a:rPr lang="he-IL" sz="2400" b="1" dirty="0" smtClean="0"/>
              <a:t> – </a:t>
            </a:r>
            <a:r>
              <a:rPr lang="he-IL" sz="2400" b="1" dirty="0"/>
              <a:t>מאכסן את התכנית לביצוע והנתונים שהתכנית משתמשת בהם (נדיף).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830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>
                <a:solidFill>
                  <a:srgbClr val="FF0000"/>
                </a:solidFill>
              </a:rPr>
              <a:t>דיסק קשיח – (</a:t>
            </a:r>
            <a:r>
              <a:rPr lang="en-US" sz="2400" b="1" dirty="0">
                <a:solidFill>
                  <a:srgbClr val="FF0000"/>
                </a:solidFill>
              </a:rPr>
              <a:t>hard disk</a:t>
            </a:r>
            <a:r>
              <a:rPr lang="he-IL" sz="2400" b="1" dirty="0">
                <a:solidFill>
                  <a:srgbClr val="FF0000"/>
                </a:solidFill>
              </a:rPr>
              <a:t>), </a:t>
            </a:r>
            <a:r>
              <a:rPr lang="he-IL" sz="2400" b="1" dirty="0"/>
              <a:t>מאכסן בדרך כלל כמות גדולה של נתונים, מורכב מדסקיות (לא נדיף).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182" y="3400149"/>
            <a:ext cx="8212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>
                <a:solidFill>
                  <a:srgbClr val="FF0000"/>
                </a:solidFill>
              </a:rPr>
              <a:t>כונן קשיח – (</a:t>
            </a:r>
            <a:r>
              <a:rPr lang="en-US" sz="2400" b="1" dirty="0">
                <a:solidFill>
                  <a:srgbClr val="FF0000"/>
                </a:solidFill>
              </a:rPr>
              <a:t>SSD – solid state drive</a:t>
            </a:r>
            <a:r>
              <a:rPr lang="he-IL" sz="2400" b="1" dirty="0">
                <a:solidFill>
                  <a:srgbClr val="FF0000"/>
                </a:solidFill>
              </a:rPr>
              <a:t>), </a:t>
            </a:r>
            <a:r>
              <a:rPr lang="he-IL" sz="2400" b="1" dirty="0"/>
              <a:t>אמור לשמש תחליף לדיסק הקשיח, לאחר מספר שכתובים לא ניתן להשתמש בו</a:t>
            </a:r>
          </a:p>
          <a:p>
            <a:pPr algn="r" rt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3318" y="4477337"/>
            <a:ext cx="604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>
                <a:solidFill>
                  <a:srgbClr val="FF0000"/>
                </a:solidFill>
              </a:rPr>
              <a:t>התקנים חיצוניים </a:t>
            </a:r>
            <a:r>
              <a:rPr lang="he-IL" sz="2400" b="1" dirty="0"/>
              <a:t>– דיסקים, </a:t>
            </a:r>
            <a:r>
              <a:rPr lang="he-IL" sz="2400" b="1" dirty="0" smtClean="0"/>
              <a:t>דיסקטים.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05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en-US" dirty="0" err="1" smtClean="0"/>
              <a:t>sigset_t</a:t>
            </a:r>
            <a:r>
              <a:rPr lang="en-US" dirty="0" smtClean="0"/>
              <a:t> </a:t>
            </a:r>
            <a:r>
              <a:rPr lang="en-US" dirty="0" err="1" smtClean="0"/>
              <a:t>sa_mask</a:t>
            </a:r>
            <a:r>
              <a:rPr lang="he-IL" dirty="0" smtClean="0"/>
              <a:t>:</a:t>
            </a:r>
          </a:p>
          <a:p>
            <a:pPr lvl="1" algn="r" rtl="1"/>
            <a:r>
              <a:rPr lang="he-IL" dirty="0" smtClean="0"/>
              <a:t>איזה איתותים לחסום כאשר מתבצע ה </a:t>
            </a:r>
            <a:r>
              <a:rPr lang="en-US" dirty="0" smtClean="0"/>
              <a:t>handler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sigemptyset</a:t>
            </a:r>
            <a:r>
              <a:rPr lang="en-US" dirty="0" smtClean="0"/>
              <a:t>(</a:t>
            </a:r>
            <a:r>
              <a:rPr lang="en-US" dirty="0" err="1" smtClean="0"/>
              <a:t>sigset_t</a:t>
            </a:r>
            <a:r>
              <a:rPr lang="en-US" dirty="0" smtClean="0"/>
              <a:t> *mask);</a:t>
            </a:r>
          </a:p>
          <a:p>
            <a:pPr lvl="1"/>
            <a:r>
              <a:rPr lang="en-US" dirty="0" smtClean="0"/>
              <a:t>Clears the mask (no signals are flagged as blocked)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sigfillset</a:t>
            </a:r>
            <a:r>
              <a:rPr lang="en-US" dirty="0" smtClean="0"/>
              <a:t>(</a:t>
            </a:r>
            <a:r>
              <a:rPr lang="en-US" dirty="0" err="1" smtClean="0"/>
              <a:t>sigset_t</a:t>
            </a:r>
            <a:r>
              <a:rPr lang="en-US" dirty="0" smtClean="0"/>
              <a:t> * mask); </a:t>
            </a:r>
          </a:p>
          <a:p>
            <a:pPr lvl="1"/>
            <a:r>
              <a:rPr lang="en-US" dirty="0" smtClean="0"/>
              <a:t>All signals are flagged as blocked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sigaddset</a:t>
            </a:r>
            <a:r>
              <a:rPr lang="en-US" dirty="0" smtClean="0"/>
              <a:t>(</a:t>
            </a:r>
            <a:r>
              <a:rPr lang="en-US" dirty="0" err="1" smtClean="0"/>
              <a:t>sigset_t</a:t>
            </a:r>
            <a:r>
              <a:rPr lang="en-US" dirty="0" smtClean="0"/>
              <a:t> * mask,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Adds a </a:t>
            </a:r>
            <a:r>
              <a:rPr lang="en-US" dirty="0" err="1" smtClean="0"/>
              <a:t>signum</a:t>
            </a:r>
            <a:r>
              <a:rPr lang="en-US" dirty="0" smtClean="0"/>
              <a:t> to the blocked signals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sigdelset</a:t>
            </a:r>
            <a:r>
              <a:rPr lang="en-US" dirty="0" smtClean="0"/>
              <a:t>(</a:t>
            </a:r>
            <a:r>
              <a:rPr lang="en-US" dirty="0" err="1" smtClean="0"/>
              <a:t>sigset_t</a:t>
            </a:r>
            <a:r>
              <a:rPr lang="en-US" dirty="0" smtClean="0"/>
              <a:t> * mask,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); Removes a </a:t>
            </a:r>
            <a:r>
              <a:rPr lang="en-US" dirty="0" err="1" smtClean="0"/>
              <a:t>signum</a:t>
            </a:r>
            <a:r>
              <a:rPr lang="en-US" dirty="0" smtClean="0"/>
              <a:t> to the blocked signals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sigismember</a:t>
            </a:r>
            <a:r>
              <a:rPr lang="en-US" dirty="0" smtClean="0"/>
              <a:t>(</a:t>
            </a:r>
            <a:r>
              <a:rPr lang="en-US" dirty="0" err="1" smtClean="0"/>
              <a:t>sigset_t</a:t>
            </a:r>
            <a:r>
              <a:rPr lang="en-US" dirty="0" smtClean="0"/>
              <a:t> * mask,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);</a:t>
            </a:r>
            <a:r>
              <a:rPr lang="he-IL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Returns 0/1 if a particular signal is flagged as blocked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חסימת איתותים כללית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dirty="0" smtClean="0"/>
              <a:t>כל תהליך יכול לחסום רשימה של איתותים.</a:t>
            </a:r>
          </a:p>
          <a:p>
            <a:pPr algn="r" rtl="1"/>
            <a:r>
              <a:rPr lang="he-IL" dirty="0" smtClean="0"/>
              <a:t>כאשר החסימה מוסרת כל האיתותים שהמתינו מופעלים.</a:t>
            </a:r>
          </a:p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signal.h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endParaRPr lang="he-IL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sigprocmask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i="1" dirty="0" smtClean="0"/>
              <a:t>how</a:t>
            </a:r>
            <a:r>
              <a:rPr lang="en-US" b="1" dirty="0" smtClean="0"/>
              <a:t>, const </a:t>
            </a:r>
            <a:r>
              <a:rPr lang="en-US" b="1" dirty="0" err="1" smtClean="0"/>
              <a:t>sigset_t</a:t>
            </a:r>
            <a:r>
              <a:rPr lang="en-US" b="1" dirty="0" smtClean="0"/>
              <a:t> *</a:t>
            </a:r>
            <a:r>
              <a:rPr lang="en-US" i="1" dirty="0" smtClean="0"/>
              <a:t>set</a:t>
            </a:r>
            <a:r>
              <a:rPr lang="en-US" b="1" dirty="0" smtClean="0"/>
              <a:t>, </a:t>
            </a:r>
            <a:r>
              <a:rPr lang="en-US" b="1" dirty="0" err="1" smtClean="0"/>
              <a:t>sigset_t</a:t>
            </a:r>
            <a:r>
              <a:rPr lang="en-US" b="1" dirty="0" smtClean="0"/>
              <a:t> *</a:t>
            </a:r>
            <a:r>
              <a:rPr lang="en-US" i="1" dirty="0" err="1" smtClean="0"/>
              <a:t>oldset</a:t>
            </a:r>
            <a:r>
              <a:rPr lang="en-US" b="1" dirty="0" smtClean="0"/>
              <a:t>);</a:t>
            </a:r>
            <a:endParaRPr lang="he-IL" b="1" dirty="0" smtClean="0"/>
          </a:p>
          <a:p>
            <a:pPr algn="r" rtl="1"/>
            <a:r>
              <a:rPr lang="he-IL" dirty="0" smtClean="0"/>
              <a:t>פרמטר </a:t>
            </a:r>
            <a:r>
              <a:rPr lang="en-US" dirty="0" smtClean="0"/>
              <a:t>how</a:t>
            </a:r>
            <a:r>
              <a:rPr lang="he-IL" dirty="0" smtClean="0"/>
              <a:t>:</a:t>
            </a:r>
          </a:p>
          <a:p>
            <a:pPr lvl="1" algn="r" rtl="1"/>
            <a:r>
              <a:rPr lang="en-US" b="1" dirty="0" smtClean="0"/>
              <a:t>SIG_BLOCK</a:t>
            </a:r>
            <a:r>
              <a:rPr lang="he-IL" b="1" dirty="0" smtClean="0"/>
              <a:t> – במסכה מוגדרים רק האיתותים הנוספים שצריך לחסום</a:t>
            </a:r>
            <a:r>
              <a:rPr lang="en-US" b="1" dirty="0" smtClean="0"/>
              <a:t> </a:t>
            </a:r>
            <a:r>
              <a:rPr lang="he-IL" b="1" dirty="0" smtClean="0"/>
              <a:t> </a:t>
            </a:r>
          </a:p>
          <a:p>
            <a:pPr lvl="1" algn="r" rtl="1"/>
            <a:r>
              <a:rPr lang="en-US" b="1" dirty="0" smtClean="0"/>
              <a:t>SIG_UNBLOCK</a:t>
            </a:r>
            <a:r>
              <a:rPr lang="he-IL" dirty="0" smtClean="0"/>
              <a:t> - </a:t>
            </a:r>
            <a:r>
              <a:rPr lang="he-IL" b="1" dirty="0" smtClean="0"/>
              <a:t>במסכה מוגדרים רק האיתותים הנוספים שצריך להוריד את חסימתם.  </a:t>
            </a:r>
          </a:p>
          <a:p>
            <a:pPr lvl="1" algn="r" rtl="1"/>
            <a:r>
              <a:rPr lang="en-US" b="1" dirty="0" smtClean="0"/>
              <a:t>SIG_SETMASK</a:t>
            </a:r>
            <a:r>
              <a:rPr lang="he-IL" b="1" dirty="0" smtClean="0"/>
              <a:t> – המסכה הופכת להיות המסכה החדשה של התהליך</a:t>
            </a:r>
            <a:endParaRPr lang="en-US" dirty="0" smtClean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חסימת איתותים כללית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נבדוק </a:t>
            </a:r>
            <a:r>
              <a:rPr lang="he-IL" dirty="0"/>
              <a:t>האם יש איתותים חסומים שממתינים להורדת החסימה כדי </a:t>
            </a:r>
            <a:r>
              <a:rPr lang="he-IL" dirty="0" smtClean="0"/>
              <a:t>להתבצע?</a:t>
            </a:r>
            <a:endParaRPr lang="en-US" dirty="0" smtClean="0"/>
          </a:p>
          <a:p>
            <a:pPr algn="r" rtl="1"/>
            <a:endParaRPr lang="he-IL" dirty="0" smtClean="0"/>
          </a:p>
          <a:p>
            <a:pPr lvl="1" algn="l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sigpending</a:t>
            </a:r>
            <a:r>
              <a:rPr lang="en-US" b="1" dirty="0"/>
              <a:t>(</a:t>
            </a:r>
            <a:r>
              <a:rPr lang="en-US" b="1" dirty="0" err="1"/>
              <a:t>sigset_t</a:t>
            </a:r>
            <a:r>
              <a:rPr lang="en-US" b="1" dirty="0"/>
              <a:t> *</a:t>
            </a:r>
            <a:r>
              <a:rPr lang="en-US" i="1" dirty="0"/>
              <a:t>set</a:t>
            </a:r>
            <a:r>
              <a:rPr lang="en-US" b="1" dirty="0"/>
              <a:t>);</a:t>
            </a:r>
            <a:r>
              <a:rPr lang="en-US" dirty="0"/>
              <a:t> 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715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איך אפשר לתקשר בין תהליכים?</a:t>
            </a:r>
          </a:p>
          <a:p>
            <a:pPr lvl="1" algn="r" rtl="1"/>
            <a:r>
              <a:rPr lang="he-IL" dirty="0" smtClean="0"/>
              <a:t>ע"י סיגנלים </a:t>
            </a:r>
          </a:p>
          <a:p>
            <a:pPr lvl="2" algn="r" rtl="1"/>
            <a:r>
              <a:rPr lang="he-IL" dirty="0" smtClean="0"/>
              <a:t>בעייתי, כי אי אפשר להעביר עוד מידע חוץ ממספר הסיגנל.</a:t>
            </a:r>
          </a:p>
          <a:p>
            <a:pPr lvl="1" algn="r" rtl="1"/>
            <a:r>
              <a:rPr lang="he-IL" dirty="0" smtClean="0"/>
              <a:t>ע"י קבצים</a:t>
            </a:r>
          </a:p>
          <a:p>
            <a:pPr lvl="2" algn="r" rtl="1"/>
            <a:r>
              <a:rPr lang="he-IL" dirty="0" smtClean="0"/>
              <a:t>בעייתי, כי לוקח זמן וגם דורש סנכרון.</a:t>
            </a:r>
          </a:p>
          <a:p>
            <a:pPr lvl="2" algn="r" rtl="1"/>
            <a:endParaRPr lang="en-US" dirty="0" smtClean="0"/>
          </a:p>
          <a:p>
            <a:pPr algn="l"/>
            <a:r>
              <a:rPr lang="en-US" dirty="0" smtClean="0"/>
              <a:t>pipe(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filedes</a:t>
            </a:r>
            <a:r>
              <a:rPr lang="en-US" dirty="0" smtClean="0"/>
              <a:t>[2])</a:t>
            </a:r>
          </a:p>
          <a:p>
            <a:pPr algn="r" rtl="1">
              <a:buNone/>
            </a:pPr>
            <a:endParaRPr lang="he-IL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mkfifo</a:t>
            </a:r>
            <a:r>
              <a:rPr lang="en-US" dirty="0" smtClean="0"/>
              <a:t>(const char *pathname, </a:t>
            </a:r>
            <a:r>
              <a:rPr lang="en-US" dirty="0" err="1" smtClean="0"/>
              <a:t>mode_t</a:t>
            </a:r>
            <a:r>
              <a:rPr lang="en-US" dirty="0" smtClean="0"/>
              <a:t> mode)</a:t>
            </a:r>
          </a:p>
          <a:p>
            <a:pPr algn="r" rt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5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קריאה וכתיבה ל </a:t>
            </a:r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קריאה מ-</a:t>
            </a:r>
            <a:r>
              <a:rPr lang="en-US" sz="2800" dirty="0" smtClean="0"/>
              <a:t>pipe</a:t>
            </a:r>
            <a:r>
              <a:rPr lang="he-IL" sz="2800" dirty="0" smtClean="0"/>
              <a:t> תחזיר:</a:t>
            </a:r>
            <a:endParaRPr lang="en-US" sz="2800" dirty="0" smtClean="0"/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את כמות הנתונים המבוקשת אם היא נמצאת ב-</a:t>
            </a:r>
            <a:r>
              <a:rPr lang="en-US" sz="2400" dirty="0"/>
              <a:t>.</a:t>
            </a:r>
            <a:r>
              <a:rPr lang="en-US" sz="2400" dirty="0" smtClean="0"/>
              <a:t>pipe</a:t>
            </a:r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פחות</a:t>
            </a:r>
            <a:r>
              <a:rPr lang="he-IL" sz="2400" dirty="0" smtClean="0"/>
              <a:t> </a:t>
            </a:r>
            <a:r>
              <a:rPr lang="he-IL" sz="2400" b="1" dirty="0" smtClean="0"/>
              <a:t>מהכמות</a:t>
            </a:r>
            <a:r>
              <a:rPr lang="he-IL" sz="2400" dirty="0" smtClean="0"/>
              <a:t> המבוקשת אם זו הכמות הזמינה ב-</a:t>
            </a:r>
            <a:r>
              <a:rPr lang="en-US" sz="2400" dirty="0" smtClean="0"/>
              <a:t>pipe</a:t>
            </a:r>
            <a:r>
              <a:rPr lang="he-IL" sz="2400" dirty="0" smtClean="0"/>
              <a:t> בזמן הקריאה</a:t>
            </a:r>
            <a:r>
              <a:rPr lang="en-US" sz="2400" dirty="0"/>
              <a:t>.</a:t>
            </a: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 </a:t>
            </a:r>
            <a:r>
              <a:rPr lang="he-IL" sz="2400" b="1" dirty="0" smtClean="0"/>
              <a:t>0</a:t>
            </a:r>
            <a:r>
              <a:rPr lang="he-IL" sz="2400" dirty="0" smtClean="0"/>
              <a:t> (</a:t>
            </a:r>
            <a:r>
              <a:rPr lang="en-US" sz="2400" dirty="0" smtClean="0"/>
              <a:t>EOF</a:t>
            </a:r>
            <a:r>
              <a:rPr lang="he-IL" sz="2400" dirty="0" smtClean="0"/>
              <a:t>) כאשר כל ה-</a:t>
            </a:r>
            <a:r>
              <a:rPr lang="en-US" sz="2400" dirty="0" smtClean="0"/>
              <a:t>write descriptors</a:t>
            </a:r>
            <a:r>
              <a:rPr lang="he-IL" sz="2400" dirty="0" smtClean="0"/>
              <a:t> נסגרו וה-</a:t>
            </a:r>
            <a:r>
              <a:rPr lang="en-US" sz="2400" dirty="0" smtClean="0"/>
              <a:t>pipe</a:t>
            </a:r>
            <a:r>
              <a:rPr lang="he-IL" sz="2400" dirty="0" smtClean="0"/>
              <a:t> ריק</a:t>
            </a:r>
            <a:r>
              <a:rPr lang="en-US" sz="2400" dirty="0" smtClean="0"/>
              <a:t>.</a:t>
            </a:r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תחסום את התהליך </a:t>
            </a:r>
            <a:r>
              <a:rPr lang="he-IL" sz="2400" dirty="0" smtClean="0"/>
              <a:t>אם יש כותבים (</a:t>
            </a:r>
            <a:r>
              <a:rPr lang="en-US" sz="2400" dirty="0" smtClean="0"/>
              <a:t>write descriptors</a:t>
            </a:r>
            <a:r>
              <a:rPr lang="he-IL" sz="2400" dirty="0" smtClean="0"/>
              <a:t>) ל-</a:t>
            </a:r>
            <a:r>
              <a:rPr lang="en-US" sz="2400" dirty="0" smtClean="0"/>
              <a:t>pipe</a:t>
            </a:r>
            <a:r>
              <a:rPr lang="he-IL" sz="2400" dirty="0" smtClean="0"/>
              <a:t> וה-</a:t>
            </a:r>
            <a:r>
              <a:rPr lang="en-US" sz="2400" dirty="0" smtClean="0"/>
              <a:t>pipe</a:t>
            </a:r>
            <a:r>
              <a:rPr lang="he-IL" sz="2400" dirty="0" smtClean="0"/>
              <a:t> ריק. כאשר תתבצע כתיבה, יוחזרו הנתונים שנכתבו עד לכמות המבוקשת</a:t>
            </a:r>
            <a:r>
              <a:rPr lang="en-US" sz="2400" dirty="0" smtClean="0"/>
              <a:t>.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7451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קריאה וכתיבה ל </a:t>
            </a:r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כתיבה ל-</a:t>
            </a:r>
            <a:r>
              <a:rPr lang="en-US" sz="2800" dirty="0" smtClean="0"/>
              <a:t>pipe</a:t>
            </a:r>
            <a:r>
              <a:rPr lang="he-IL" sz="2800" dirty="0" smtClean="0"/>
              <a:t> תבצע:</a:t>
            </a:r>
            <a:endParaRPr lang="en-US" sz="2800" dirty="0" smtClean="0"/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אם יש מספיק מקום</a:t>
            </a:r>
            <a:r>
              <a:rPr lang="he-IL" sz="2400" dirty="0" smtClean="0"/>
              <a:t>:</a:t>
            </a:r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יש קוראים פתוחים – כתיבת כל הכמות</a:t>
            </a:r>
            <a:r>
              <a:rPr lang="en-US" sz="1800" dirty="0"/>
              <a:t>.</a:t>
            </a:r>
            <a:endParaRPr lang="he-IL" sz="1800" dirty="0" smtClean="0"/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אין קוראים פתוחים – כשלון </a:t>
            </a:r>
            <a:r>
              <a:rPr lang="en-US" sz="1800" b="1" dirty="0" smtClean="0"/>
              <a:t>SIGPIPE</a:t>
            </a:r>
            <a:r>
              <a:rPr lang="en-US" sz="1800" dirty="0" smtClean="0"/>
              <a:t> </a:t>
            </a:r>
            <a:r>
              <a:rPr lang="he-IL" sz="1800" dirty="0" smtClean="0"/>
              <a:t>.</a:t>
            </a:r>
            <a:endParaRPr lang="en-US" sz="1800" dirty="0" smtClean="0"/>
          </a:p>
          <a:p>
            <a:pPr lvl="2" algn="r" rtl="1">
              <a:lnSpc>
                <a:spcPct val="90000"/>
              </a:lnSpc>
            </a:pPr>
            <a:endParaRPr lang="en-US" sz="1800" dirty="0" smtClean="0"/>
          </a:p>
          <a:p>
            <a:pPr lvl="1" algn="r" rtl="1">
              <a:lnSpc>
                <a:spcPct val="90000"/>
              </a:lnSpc>
            </a:pPr>
            <a:r>
              <a:rPr lang="he-IL" sz="2400" b="1" dirty="0" smtClean="0"/>
              <a:t>אם אין מספיק מקום למידע שצריך להכתב:</a:t>
            </a:r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יש קוראים פתוחים – </a:t>
            </a:r>
            <a:r>
              <a:rPr lang="he-IL" sz="1800" b="1" dirty="0" smtClean="0"/>
              <a:t>הכתיבה תחסם עד שיתפנה מקום.</a:t>
            </a:r>
          </a:p>
          <a:p>
            <a:pPr lvl="2" algn="r" rtl="1">
              <a:lnSpc>
                <a:spcPct val="90000"/>
              </a:lnSpc>
            </a:pPr>
            <a:r>
              <a:rPr lang="he-IL" sz="1800" dirty="0" smtClean="0"/>
              <a:t>אם אין קוראים פתוחים – כשלון </a:t>
            </a:r>
            <a:r>
              <a:rPr lang="en-US" sz="1800" b="1" dirty="0" smtClean="0"/>
              <a:t>SIGPIPE</a:t>
            </a:r>
            <a:r>
              <a:rPr lang="en-US" sz="1800" dirty="0" smtClean="0"/>
              <a:t> </a:t>
            </a:r>
            <a:r>
              <a:rPr lang="he-IL" sz="1800" dirty="0" smtClean="0"/>
              <a:t>.</a:t>
            </a:r>
            <a:endParaRPr lang="en-US" sz="1800" dirty="0" smtClean="0"/>
          </a:p>
          <a:p>
            <a:pPr lvl="2" algn="r" rtl="1">
              <a:lnSpc>
                <a:spcPct val="90000"/>
              </a:lnSpc>
            </a:pPr>
            <a:endParaRPr lang="he-IL" sz="1800" b="1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he-IL" sz="2400" dirty="0" smtClean="0"/>
              <a:t>כתיבת פחות מ </a:t>
            </a:r>
            <a:r>
              <a:rPr lang="en-US" sz="2400" b="1" dirty="0" smtClean="0"/>
              <a:t>PIPE_BUF</a:t>
            </a:r>
            <a:r>
              <a:rPr lang="he-IL" sz="2400" b="1" dirty="0" smtClean="0"/>
              <a:t> בתים </a:t>
            </a:r>
            <a:r>
              <a:rPr lang="he-IL" sz="2400" dirty="0" smtClean="0"/>
              <a:t>(בדרך כלל 4096) נעשית בצורה אטומית</a:t>
            </a:r>
            <a:r>
              <a:rPr lang="en-US" sz="2400" dirty="0" smtClean="0"/>
              <a:t>.</a:t>
            </a:r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he-IL" sz="2400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he-IL" sz="2400" dirty="0" smtClean="0"/>
              <a:t>ה-</a:t>
            </a:r>
            <a:r>
              <a:rPr lang="en-US" sz="2400" dirty="0" smtClean="0"/>
              <a:t>pipe</a:t>
            </a:r>
            <a:r>
              <a:rPr lang="he-IL" sz="2400" dirty="0" smtClean="0"/>
              <a:t> מוגבל בגודלו (</a:t>
            </a:r>
            <a:r>
              <a:rPr lang="en-US" sz="2400" dirty="0" smtClean="0"/>
              <a:t>4k</a:t>
            </a:r>
            <a:r>
              <a:rPr lang="he-IL" sz="2400" dirty="0" smtClean="0"/>
              <a:t> בגרסאות </a:t>
            </a:r>
            <a:r>
              <a:rPr lang="en-US" sz="2400" dirty="0" smtClean="0"/>
              <a:t>kernel </a:t>
            </a:r>
            <a:r>
              <a:rPr lang="he-IL" sz="2400" dirty="0" smtClean="0"/>
              <a:t> ישנות יותר ו</a:t>
            </a:r>
            <a:r>
              <a:rPr lang="en-US" sz="2400" dirty="0" smtClean="0"/>
              <a:t>64k</a:t>
            </a:r>
            <a:r>
              <a:rPr lang="he-IL" sz="2400" dirty="0" smtClean="0"/>
              <a:t> בגרסאות החדשות).</a:t>
            </a:r>
            <a:endParaRPr lang="en-US" sz="2400" dirty="0" smtClean="0"/>
          </a:p>
          <a:p>
            <a:pPr marL="0" lvl="1" indent="0" algn="r" rtl="1">
              <a:buClr>
                <a:schemeClr val="hlink"/>
              </a:buClr>
              <a:buNone/>
            </a:pPr>
            <a:endParaRPr lang="he-I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613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redirection and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2238375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80000"/>
              </a:lnSpc>
            </a:pPr>
            <a:r>
              <a:rPr lang="he-IL" dirty="0" smtClean="0"/>
              <a:t>כאשר רוצים שהקלט יבוא מתוך (או הפלט ישלח אל</a:t>
            </a:r>
            <a:r>
              <a:rPr lang="en-US" dirty="0" smtClean="0"/>
              <a:t>(</a:t>
            </a:r>
            <a:r>
              <a:rPr lang="he-IL" dirty="0" smtClean="0"/>
              <a:t> תהליך אחר, מחליפים את התקן הקלט או הפלט ב-</a:t>
            </a:r>
            <a:r>
              <a:rPr lang="en-US" dirty="0" smtClean="0"/>
              <a:t>pipe</a:t>
            </a:r>
            <a:r>
              <a:rPr lang="he-IL" dirty="0" smtClean="0"/>
              <a:t> בין התהליכים בתור התקן</a:t>
            </a:r>
          </a:p>
          <a:p>
            <a:pPr algn="r" rtl="1">
              <a:lnSpc>
                <a:spcPct val="80000"/>
              </a:lnSpc>
            </a:pPr>
            <a:r>
              <a:rPr lang="he-IL" dirty="0" smtClean="0"/>
              <a:t>לדוגמה: אם נרצה שהפלט של </a:t>
            </a:r>
            <a:r>
              <a:rPr lang="en-US" dirty="0" err="1" smtClean="0"/>
              <a:t>ls</a:t>
            </a:r>
            <a:r>
              <a:rPr lang="he-IL" dirty="0" smtClean="0"/>
              <a:t> יודפס בעמודים עם הפסקות: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more</a:t>
            </a:r>
          </a:p>
          <a:p>
            <a:pPr algn="r" rtl="1">
              <a:lnSpc>
                <a:spcPct val="80000"/>
              </a:lnSpc>
            </a:pPr>
            <a:r>
              <a:rPr lang="he-IL" dirty="0" smtClean="0"/>
              <a:t>מה יבצע ה-</a:t>
            </a:r>
            <a:r>
              <a:rPr lang="en-US" dirty="0" smtClean="0"/>
              <a:t>shell</a:t>
            </a:r>
            <a:r>
              <a:rPr lang="he-IL" dirty="0" smtClean="0"/>
              <a:t> בתגובה לפקודה הנ"ל? (בערך..)</a:t>
            </a:r>
          </a:p>
          <a:p>
            <a:pPr algn="r" rtl="1"/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3573463"/>
            <a:ext cx="3462338" cy="2790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pipe(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status = fork();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== 0) {  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he-IL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/* first child */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close(1);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dup(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(“/bin/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”,…);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84663" y="3568700"/>
            <a:ext cx="3494087" cy="2790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status = fork();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== 0) {  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he-IL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child */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close(0);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dup(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(“/bin/more”,..);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[0]); close(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r>
              <a:rPr lang="he-IL" dirty="0" smtClean="0"/>
              <a:t> </a:t>
            </a:r>
            <a:r>
              <a:rPr lang="en-US" dirty="0" smtClean="0"/>
              <a:t> vs. FIFO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he-IL" dirty="0" smtClean="0"/>
              <a:t> </a:t>
            </a:r>
            <a:r>
              <a:rPr lang="en-US" sz="2400" dirty="0" smtClean="0"/>
              <a:t>pipes </a:t>
            </a:r>
            <a:r>
              <a:rPr lang="he-IL" sz="2400" dirty="0" smtClean="0"/>
              <a:t> (צינורות) הם ערוצי תקשורת חד-כיווניים ואילו </a:t>
            </a:r>
            <a:r>
              <a:rPr lang="en-US" sz="2400" dirty="0" smtClean="0"/>
              <a:t>FIFO </a:t>
            </a:r>
            <a:r>
              <a:rPr lang="he-IL" sz="2400" dirty="0" smtClean="0"/>
              <a:t> הוא ערוץ </a:t>
            </a:r>
            <a:r>
              <a:rPr lang="he-IL" sz="2400" dirty="0"/>
              <a:t>תקשורת </a:t>
            </a:r>
            <a:r>
              <a:rPr lang="he-IL" sz="2400" dirty="0" smtClean="0"/>
              <a:t>דו-כיווני, כלומר</a:t>
            </a:r>
            <a:r>
              <a:rPr lang="he-IL" dirty="0" smtClean="0"/>
              <a:t> </a:t>
            </a:r>
            <a:r>
              <a:rPr lang="he-IL" sz="2400" dirty="0"/>
              <a:t>ניתן לבצע הן קריאה והן כתיבה ל-</a:t>
            </a:r>
            <a:r>
              <a:rPr lang="en-US" sz="2400" dirty="0"/>
              <a:t>FIFO</a:t>
            </a:r>
            <a:r>
              <a:rPr lang="he-IL" sz="2400" dirty="0"/>
              <a:t> דרך </a:t>
            </a:r>
            <a:r>
              <a:rPr lang="he-IL" sz="2400" u="sng" dirty="0"/>
              <a:t>אותו </a:t>
            </a:r>
            <a:r>
              <a:rPr lang="en-US" sz="2400" u="sng" dirty="0" smtClean="0"/>
              <a:t>descriptor</a:t>
            </a:r>
            <a:endParaRPr lang="he-IL" sz="2400" u="sng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he-IL" sz="2400" u="sng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u="sng" dirty="0" smtClean="0"/>
              <a:t>Pipes</a:t>
            </a:r>
            <a:r>
              <a:rPr lang="he-IL" sz="2400" u="sng" dirty="0" smtClean="0"/>
              <a:t> </a:t>
            </a:r>
            <a:r>
              <a:rPr lang="he-IL" sz="2400" dirty="0" smtClean="0"/>
              <a:t>אינם </a:t>
            </a:r>
            <a:r>
              <a:rPr lang="he-IL" sz="2400" dirty="0"/>
              <a:t>מופיעים בהיררכיה של מערכת </a:t>
            </a:r>
            <a:r>
              <a:rPr lang="he-IL" sz="2400" dirty="0" smtClean="0"/>
              <a:t>הקבצים לעומת </a:t>
            </a:r>
            <a:r>
              <a:rPr lang="en-US" sz="2400" dirty="0" smtClean="0"/>
              <a:t>FIFO</a:t>
            </a:r>
            <a:r>
              <a:rPr lang="he-IL" sz="2400" dirty="0" smtClean="0"/>
              <a:t> שמופיע במערכת הקבצים בשמו.</a:t>
            </a:r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לאחר סיום השימוש ב-</a:t>
            </a:r>
            <a:r>
              <a:rPr lang="en-US" sz="2400" dirty="0"/>
              <a:t>pipe</a:t>
            </a:r>
            <a:r>
              <a:rPr lang="he-IL" sz="2400" dirty="0"/>
              <a:t> מצד כל התהליכים </a:t>
            </a:r>
            <a:r>
              <a:rPr lang="he-IL" sz="2400" dirty="0" smtClean="0"/>
              <a:t>(</a:t>
            </a:r>
            <a:r>
              <a:rPr lang="he-IL" sz="2400" dirty="0"/>
              <a:t>סגירת כל ה-</a:t>
            </a:r>
            <a:r>
              <a:rPr lang="en-US" sz="2400" dirty="0"/>
              <a:t>descriptors</a:t>
            </a:r>
            <a:r>
              <a:rPr lang="he-IL" sz="2400" dirty="0"/>
              <a:t>) מפונים משאבי ה-</a:t>
            </a:r>
            <a:r>
              <a:rPr lang="en-US" sz="2400" dirty="0"/>
              <a:t>pipe</a:t>
            </a:r>
            <a:r>
              <a:rPr lang="he-IL" sz="2400" dirty="0"/>
              <a:t> </a:t>
            </a:r>
            <a:r>
              <a:rPr lang="he-IL" sz="2400" dirty="0" smtClean="0"/>
              <a:t>באופן אוטומטי. ואילו </a:t>
            </a:r>
            <a:r>
              <a:rPr lang="en-US" sz="2400" dirty="0" smtClean="0"/>
              <a:t> </a:t>
            </a:r>
            <a:r>
              <a:rPr lang="en-US" sz="2400" dirty="0"/>
              <a:t>FIFO</a:t>
            </a:r>
            <a:r>
              <a:rPr lang="he-IL" sz="2400" dirty="0"/>
              <a:t> אינו משוחרר אוטומטית לאחר שהמשתמש האחרון בו סוגר את הקובץ, ולכן יש לפנותו בצורה </a:t>
            </a:r>
            <a:r>
              <a:rPr lang="he-IL" sz="2400" dirty="0" smtClean="0"/>
              <a:t>מפורשת.</a:t>
            </a:r>
            <a:endParaRPr lang="he-IL" sz="2400" dirty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57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3000" dirty="0" smtClean="0"/>
              <a:t>מהן שתי הבעיות המרכזיות בשימוש ב</a:t>
            </a:r>
            <a:r>
              <a:rPr lang="en-US" sz="3000" dirty="0" smtClean="0"/>
              <a:t>pipe</a:t>
            </a:r>
            <a:r>
              <a:rPr lang="he-IL" sz="3000" dirty="0" smtClean="0"/>
              <a:t> </a:t>
            </a:r>
            <a:r>
              <a:rPr lang="he-IL" sz="3000" dirty="0" err="1" smtClean="0"/>
              <a:t>וב</a:t>
            </a:r>
            <a:r>
              <a:rPr lang="en-US" sz="3000" dirty="0" smtClean="0"/>
              <a:t>FIFO</a:t>
            </a:r>
            <a:r>
              <a:rPr lang="he-IL" sz="3000" dirty="0" smtClean="0"/>
              <a:t>?</a:t>
            </a:r>
          </a:p>
          <a:p>
            <a:pPr lvl="1" algn="r" rtl="1"/>
            <a:r>
              <a:rPr lang="he-IL" sz="2400" dirty="0"/>
              <a:t>זמן... התערבות של מערכת ההפעלה בכל קריאה/כתיבה.</a:t>
            </a:r>
          </a:p>
          <a:p>
            <a:pPr lvl="1" algn="r" rtl="1"/>
            <a:r>
              <a:rPr lang="he-IL" sz="2400" dirty="0"/>
              <a:t>כאשר מידע נקרא מתוכם הוא נמחק ותהליכים אחרים לא יכולים לקרוא אותו.</a:t>
            </a:r>
          </a:p>
          <a:p>
            <a:pPr algn="r" rtl="1"/>
            <a:r>
              <a:rPr lang="he-IL" sz="3000" dirty="0" smtClean="0"/>
              <a:t>מה נעשה כדי לפתור זאת?</a:t>
            </a:r>
          </a:p>
          <a:p>
            <a:pPr lvl="1" algn="r" rtl="1"/>
            <a:r>
              <a:rPr lang="he-IL" sz="2600" dirty="0" smtClean="0"/>
              <a:t>נשתמש </a:t>
            </a:r>
            <a:r>
              <a:rPr lang="he-IL" sz="2600" dirty="0" err="1" smtClean="0"/>
              <a:t>בזכרון</a:t>
            </a:r>
            <a:r>
              <a:rPr lang="he-IL" sz="2600" dirty="0" smtClean="0"/>
              <a:t> משותף: </a:t>
            </a:r>
            <a:r>
              <a:rPr lang="he-IL" sz="2200" dirty="0" smtClean="0"/>
              <a:t>(למעשה מיפוי של דפים של תהליכים שונים לאותה מסגרת)</a:t>
            </a:r>
            <a:endParaRPr lang="he-IL" sz="2600" dirty="0" smtClean="0"/>
          </a:p>
          <a:p>
            <a:pPr lvl="1" algn="l"/>
            <a:r>
              <a:rPr lang="en-US" dirty="0" err="1"/>
              <a:t>ftok</a:t>
            </a:r>
            <a:r>
              <a:rPr lang="en-US" dirty="0"/>
              <a:t>(char *pathname, char </a:t>
            </a:r>
            <a:r>
              <a:rPr lang="en-US" dirty="0" err="1"/>
              <a:t>proj_id</a:t>
            </a:r>
            <a:r>
              <a:rPr lang="en-US" dirty="0"/>
              <a:t>);</a:t>
            </a:r>
            <a:endParaRPr lang="he-IL" dirty="0"/>
          </a:p>
          <a:p>
            <a:pPr lvl="1"/>
            <a:r>
              <a:rPr lang="en-US" dirty="0" err="1"/>
              <a:t>shmget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 key, 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void *</a:t>
            </a:r>
            <a:r>
              <a:rPr lang="en-US" dirty="0" err="1"/>
              <a:t>shmat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shmid</a:t>
            </a:r>
            <a:r>
              <a:rPr lang="en-US" dirty="0"/>
              <a:t>, const void *</a:t>
            </a:r>
            <a:r>
              <a:rPr lang="en-US" dirty="0" err="1"/>
              <a:t>shmaddr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shmflg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shmdt</a:t>
            </a:r>
            <a:r>
              <a:rPr lang="en-US" dirty="0"/>
              <a:t>(const void *</a:t>
            </a:r>
            <a:r>
              <a:rPr lang="en-US" dirty="0" err="1"/>
              <a:t>shmaddr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shmctl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shmid_ds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shmid_ds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shm_perm</a:t>
            </a:r>
            <a:r>
              <a:rPr lang="en-US" dirty="0" smtClean="0"/>
              <a:t>;/* operation perms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shm_segsz</a:t>
            </a:r>
            <a:r>
              <a:rPr lang="en-US" dirty="0" smtClean="0"/>
              <a:t>;		/* size of segment (bytes)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shm_atime</a:t>
            </a:r>
            <a:r>
              <a:rPr lang="en-US" dirty="0" smtClean="0"/>
              <a:t>;	/* last attach time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shm_dtime</a:t>
            </a:r>
            <a:r>
              <a:rPr lang="en-US" dirty="0" smtClean="0"/>
              <a:t>;	/* last detach time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shm_ctime</a:t>
            </a:r>
            <a:r>
              <a:rPr lang="en-US" dirty="0" smtClean="0"/>
              <a:t>;	/* last change time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unsigned short </a:t>
            </a:r>
            <a:r>
              <a:rPr lang="en-US" dirty="0" err="1" smtClean="0"/>
              <a:t>shm_cpid</a:t>
            </a:r>
            <a:r>
              <a:rPr lang="en-US" dirty="0" smtClean="0"/>
              <a:t>;	/* </a:t>
            </a:r>
            <a:r>
              <a:rPr lang="en-US" dirty="0" err="1" smtClean="0"/>
              <a:t>pid</a:t>
            </a:r>
            <a:r>
              <a:rPr lang="en-US" dirty="0" smtClean="0"/>
              <a:t> of creator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unsigned short </a:t>
            </a:r>
            <a:r>
              <a:rPr lang="en-US" dirty="0" err="1" smtClean="0"/>
              <a:t>shm_lpid</a:t>
            </a:r>
            <a:r>
              <a:rPr lang="en-US" dirty="0" smtClean="0"/>
              <a:t>;	/* </a:t>
            </a:r>
            <a:r>
              <a:rPr lang="en-US" dirty="0" err="1" smtClean="0"/>
              <a:t>pid</a:t>
            </a:r>
            <a:r>
              <a:rPr lang="en-US" dirty="0" smtClean="0"/>
              <a:t> of last operator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short </a:t>
            </a:r>
            <a:r>
              <a:rPr lang="en-US" dirty="0" err="1" smtClean="0"/>
              <a:t>shm_nattch</a:t>
            </a:r>
            <a:r>
              <a:rPr lang="en-US" dirty="0" smtClean="0"/>
              <a:t>;	/* no. of current attaches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...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ipc_perm</a:t>
            </a:r>
            <a:r>
              <a:rPr lang="en-US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key_t</a:t>
            </a:r>
            <a:r>
              <a:rPr lang="en-US" dirty="0" smtClean="0"/>
              <a:t>  key;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;	/* owner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gid</a:t>
            </a:r>
            <a:r>
              <a:rPr lang="en-US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cuid</a:t>
            </a:r>
            <a:r>
              <a:rPr lang="en-US" dirty="0" smtClean="0"/>
              <a:t>;	/* creator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cgid</a:t>
            </a:r>
            <a:r>
              <a:rPr lang="en-US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mode;	/* lower 9 bits of access modes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…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לינוקס - 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3025"/>
            <a:ext cx="8534400" cy="5137150"/>
          </a:xfrm>
        </p:spPr>
        <p:txBody>
          <a:bodyPr/>
          <a:lstStyle/>
          <a:p>
            <a:pPr algn="r" rtl="1"/>
            <a:r>
              <a:rPr lang="he-IL" sz="2800" dirty="0" smtClean="0"/>
              <a:t>הקובץ </a:t>
            </a:r>
            <a:r>
              <a:rPr lang="en-US" sz="2800" dirty="0" smtClean="0"/>
              <a:t>/etc/</a:t>
            </a:r>
            <a:r>
              <a:rPr lang="en-US" sz="2800" dirty="0" err="1" smtClean="0"/>
              <a:t>passwd</a:t>
            </a:r>
            <a:r>
              <a:rPr lang="he-IL" sz="2800" dirty="0" smtClean="0"/>
              <a:t> מכיל רשימה של כל המשתמשים במערכת. לכל משתמש נשמרת הרשומה: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err="1" smtClean="0"/>
              <a:t>Login_name</a:t>
            </a:r>
            <a:r>
              <a:rPr lang="en-US" sz="2400" dirty="0" smtClean="0"/>
              <a:t> (</a:t>
            </a:r>
            <a:r>
              <a:rPr lang="en-US" sz="2000" dirty="0" smtClean="0"/>
              <a:t>1 to 32 characters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/>
              <a:t>Password (</a:t>
            </a:r>
            <a:r>
              <a:rPr lang="en-US" sz="2000" dirty="0" smtClean="0"/>
              <a:t>x  - encrypted password</a:t>
            </a:r>
            <a:r>
              <a:rPr lang="en-US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User ID (</a:t>
            </a:r>
            <a:r>
              <a:rPr lang="en-US" sz="2000" dirty="0" smtClean="0"/>
              <a:t>UID 0 (zero) is reserved for root and UIDs 1-99 are reserved for other predefined accounts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/>
              <a:t>Group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User ID info ( </a:t>
            </a:r>
            <a:r>
              <a:rPr lang="en-US" sz="2000" dirty="0" smtClean="0"/>
              <a:t>extra information about the users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/>
              <a:t>Home Directory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Shell (</a:t>
            </a:r>
            <a:r>
              <a:rPr lang="en-US" sz="2000" dirty="0" smtClean="0"/>
              <a:t>The absolute path of a command or shell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 algn="l">
              <a:buFont typeface="+mj-lt"/>
              <a:buAutoNum type="arabicPeriod"/>
            </a:pPr>
            <a:endParaRPr lang="en-US" sz="2400" dirty="0" smtClean="0"/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/>
          </a:p>
        </p:txBody>
      </p:sp>
      <p:pic>
        <p:nvPicPr>
          <p:cNvPr id="16386" name="Picture 2" descr="http://files.cyberciti.biz/ssb.images/uploaded_images/passwd-file-7915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867400"/>
            <a:ext cx="5410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992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מהו ה </a:t>
            </a:r>
            <a:r>
              <a:rPr lang="en-US" dirty="0"/>
              <a:t>Critical </a:t>
            </a:r>
            <a:r>
              <a:rPr lang="en-US" dirty="0" smtClean="0"/>
              <a:t>section</a:t>
            </a:r>
            <a:r>
              <a:rPr lang="he-IL" dirty="0" smtClean="0"/>
              <a:t>?</a:t>
            </a:r>
          </a:p>
          <a:p>
            <a:pPr algn="r" rtl="1"/>
            <a:r>
              <a:rPr lang="he-IL" dirty="0" smtClean="0"/>
              <a:t>איך נוכל למנוע מתהליכים שונים להיכנס ביחד ל</a:t>
            </a:r>
            <a:r>
              <a:rPr lang="en-US" dirty="0"/>
              <a:t>Critical </a:t>
            </a:r>
            <a:r>
              <a:rPr lang="en-US" dirty="0" smtClean="0"/>
              <a:t>section</a:t>
            </a:r>
            <a:r>
              <a:rPr lang="he-IL" dirty="0" smtClean="0"/>
              <a:t> שלהם?</a:t>
            </a:r>
          </a:p>
          <a:p>
            <a:pPr lvl="1" algn="r" rtl="1"/>
            <a:r>
              <a:rPr lang="he-IL" dirty="0" smtClean="0"/>
              <a:t>על ידי שימוש </a:t>
            </a:r>
            <a:r>
              <a:rPr lang="he-IL" dirty="0" err="1" smtClean="0"/>
              <a:t>בסמפורים</a:t>
            </a:r>
            <a:r>
              <a:rPr lang="he-IL" dirty="0" smtClean="0"/>
              <a:t>.</a:t>
            </a:r>
          </a:p>
          <a:p>
            <a:pPr lvl="1" algn="l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semget</a:t>
            </a:r>
            <a:r>
              <a:rPr lang="en-US" dirty="0" smtClean="0"/>
              <a:t>(</a:t>
            </a:r>
            <a:r>
              <a:rPr lang="en-US" b="1" dirty="0" err="1" smtClean="0"/>
              <a:t>key_t</a:t>
            </a:r>
            <a:r>
              <a:rPr lang="en-US" b="1" dirty="0" smtClean="0"/>
              <a:t> 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nsems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 err="1"/>
              <a:t>semflg</a:t>
            </a:r>
            <a:r>
              <a:rPr lang="en-US" dirty="0" smtClean="0"/>
              <a:t>)</a:t>
            </a:r>
            <a:endParaRPr lang="he-IL" dirty="0" smtClean="0"/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semop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semid</a:t>
            </a:r>
            <a:r>
              <a:rPr lang="en-US" dirty="0"/>
              <a:t>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sembuf</a:t>
            </a:r>
            <a:r>
              <a:rPr lang="en-US" dirty="0"/>
              <a:t> *sops, </a:t>
            </a:r>
            <a:r>
              <a:rPr lang="en-US" b="1" dirty="0"/>
              <a:t>unsigned</a:t>
            </a:r>
            <a:r>
              <a:rPr lang="en-US" dirty="0"/>
              <a:t> </a:t>
            </a:r>
            <a:r>
              <a:rPr lang="en-US" dirty="0" err="1"/>
              <a:t>nsops</a:t>
            </a:r>
            <a:r>
              <a:rPr lang="en-US" b="1" dirty="0" smtClean="0"/>
              <a:t>)</a:t>
            </a:r>
            <a:endParaRPr lang="he-IL" b="1" dirty="0" smtClean="0"/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semctl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 err="1"/>
              <a:t>semid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semnum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b="1" dirty="0" err="1"/>
              <a:t>semun</a:t>
            </a:r>
            <a:r>
              <a:rPr lang="en-US" b="1" dirty="0"/>
              <a:t> </a:t>
            </a:r>
            <a:r>
              <a:rPr lang="en-US" i="1" dirty="0" err="1"/>
              <a:t>arg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הגנה על קטע קריטי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200" dirty="0" err="1" smtClean="0"/>
              <a:t>semget</a:t>
            </a:r>
            <a:r>
              <a:rPr lang="en-US" sz="2200" dirty="0" smtClean="0"/>
              <a:t>(</a:t>
            </a:r>
            <a:r>
              <a:rPr lang="en-US" sz="2200" dirty="0" err="1" smtClean="0"/>
              <a:t>key_t</a:t>
            </a:r>
            <a:r>
              <a:rPr lang="en-US" sz="2200" dirty="0" smtClean="0"/>
              <a:t> </a:t>
            </a:r>
            <a:r>
              <a:rPr lang="en-US" sz="2200" i="1" dirty="0" smtClean="0"/>
              <a:t>key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nsems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semflg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endParaRPr lang="he-IL" sz="2200" dirty="0"/>
          </a:p>
          <a:p>
            <a:pPr algn="r" rtl="1"/>
            <a:r>
              <a:rPr lang="en-US" sz="2000" b="1" dirty="0" err="1" smtClean="0"/>
              <a:t>semop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semid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sembuf</a:t>
            </a:r>
            <a:r>
              <a:rPr lang="en-US" sz="2000" dirty="0" smtClean="0"/>
              <a:t> *sops, </a:t>
            </a:r>
            <a:r>
              <a:rPr lang="en-US" sz="2000" b="1" dirty="0" smtClean="0"/>
              <a:t>unsigned</a:t>
            </a:r>
            <a:r>
              <a:rPr lang="en-US" sz="2000" dirty="0" smtClean="0"/>
              <a:t> </a:t>
            </a:r>
            <a:r>
              <a:rPr lang="en-US" sz="2000" dirty="0" err="1" smtClean="0"/>
              <a:t>nsops</a:t>
            </a:r>
            <a:r>
              <a:rPr lang="en-US" sz="2000" b="1" dirty="0" smtClean="0"/>
              <a:t>)</a:t>
            </a:r>
            <a:br>
              <a:rPr lang="en-US" sz="2000" b="1" dirty="0" smtClean="0"/>
            </a:br>
            <a:r>
              <a:rPr lang="en-US" sz="2000" b="1" dirty="0" smtClean="0"/>
              <a:t> </a:t>
            </a:r>
            <a:r>
              <a:rPr lang="he-IL" sz="2000" dirty="0" smtClean="0"/>
              <a:t>פרמטרים: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semid</a:t>
            </a:r>
            <a:r>
              <a:rPr lang="he-IL" sz="1800" i="1" dirty="0" smtClean="0"/>
              <a:t> – </a:t>
            </a:r>
            <a:r>
              <a:rPr lang="he-IL" sz="1800" dirty="0" smtClean="0"/>
              <a:t>מזהה האובייקט מהשקף </a:t>
            </a:r>
            <a:r>
              <a:rPr lang="en-US" sz="1800" dirty="0" smtClean="0"/>
              <a:t>get</a:t>
            </a:r>
            <a:endParaRPr lang="he-IL" sz="1800" dirty="0" smtClean="0"/>
          </a:p>
          <a:p>
            <a:pPr lvl="1" algn="r" rtl="1">
              <a:lnSpc>
                <a:spcPct val="80000"/>
              </a:lnSpc>
            </a:pPr>
            <a:r>
              <a:rPr lang="en-US" sz="1800" i="1" dirty="0" smtClean="0"/>
              <a:t>sops</a:t>
            </a:r>
            <a:r>
              <a:rPr lang="he-IL" sz="1800" dirty="0" smtClean="0"/>
              <a:t> – מערך של אוביקטים שמכילים את השדות הבאים:</a:t>
            </a:r>
          </a:p>
          <a:p>
            <a:pPr lvl="2" algn="r" rtl="1">
              <a:lnSpc>
                <a:spcPct val="80000"/>
              </a:lnSpc>
            </a:pPr>
            <a:r>
              <a:rPr lang="en-US" sz="1800" dirty="0" err="1" smtClean="0"/>
              <a:t>sem_num</a:t>
            </a:r>
            <a:r>
              <a:rPr lang="he-IL" sz="1800" dirty="0" smtClean="0"/>
              <a:t> – מספר ה-</a:t>
            </a:r>
            <a:r>
              <a:rPr lang="en-US" sz="1800" dirty="0" smtClean="0"/>
              <a:t>semaphore</a:t>
            </a:r>
            <a:r>
              <a:rPr lang="he-IL" sz="1800" dirty="0" smtClean="0"/>
              <a:t> הספציפי ב-</a:t>
            </a:r>
            <a:r>
              <a:rPr lang="en-US" sz="1800" dirty="0" smtClean="0"/>
              <a:t>set</a:t>
            </a:r>
            <a:r>
              <a:rPr lang="he-IL" sz="1800" dirty="0" smtClean="0"/>
              <a:t> עליו לבצע את הפעולה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800" dirty="0" err="1" smtClean="0"/>
              <a:t>sem_op</a:t>
            </a:r>
            <a:r>
              <a:rPr lang="he-IL" sz="1800" dirty="0" smtClean="0"/>
              <a:t> – סוג הפעולה</a:t>
            </a:r>
          </a:p>
          <a:p>
            <a:pPr lvl="3" algn="r" rtl="1">
              <a:lnSpc>
                <a:spcPct val="80000"/>
              </a:lnSpc>
            </a:pPr>
            <a:r>
              <a:rPr lang="he-IL" sz="1800" dirty="0" smtClean="0"/>
              <a:t>חיובי = הוספת מספר זה לסמפור, מקביל לשחרור משאב</a:t>
            </a:r>
          </a:p>
          <a:p>
            <a:pPr lvl="3" algn="r" rtl="1">
              <a:lnSpc>
                <a:spcPct val="80000"/>
              </a:lnSpc>
            </a:pPr>
            <a:r>
              <a:rPr lang="he-IL" sz="1800" dirty="0" smtClean="0"/>
              <a:t>שלילי = המתן עד שהערך של הסמפור גדול שווה לערך המוחלט של </a:t>
            </a:r>
            <a:r>
              <a:rPr lang="en-US" sz="1800" dirty="0" err="1" smtClean="0"/>
              <a:t>sem_op</a:t>
            </a:r>
            <a:r>
              <a:rPr lang="he-IL" sz="1800" dirty="0" smtClean="0"/>
              <a:t> ואז תחסר את הערך שיש ב </a:t>
            </a:r>
            <a:r>
              <a:rPr lang="en-US" sz="1800" dirty="0" err="1" smtClean="0"/>
              <a:t>sem_op</a:t>
            </a:r>
            <a:r>
              <a:rPr lang="he-IL" sz="1800" dirty="0" smtClean="0"/>
              <a:t>, קביל לנעילת הסמפור.</a:t>
            </a:r>
          </a:p>
          <a:p>
            <a:pPr lvl="3" algn="r" rtl="1">
              <a:lnSpc>
                <a:spcPct val="80000"/>
              </a:lnSpc>
            </a:pPr>
            <a:r>
              <a:rPr lang="he-IL" sz="1800" dirty="0" smtClean="0"/>
              <a:t>0 = המתן ל-</a:t>
            </a:r>
            <a:r>
              <a:rPr lang="en-US" sz="1800" dirty="0" err="1" smtClean="0"/>
              <a:t>val</a:t>
            </a:r>
            <a:r>
              <a:rPr lang="he-IL" sz="1800" dirty="0" smtClean="0"/>
              <a:t> שיהיה אפס (כלומר ניצול מלא – ורק אז תמשיך הלאה)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400" dirty="0" err="1" smtClean="0"/>
              <a:t>semp_flg</a:t>
            </a:r>
            <a:r>
              <a:rPr lang="he-IL" sz="1400" dirty="0" smtClean="0"/>
              <a:t> – (מופרד ע"י |)</a:t>
            </a:r>
          </a:p>
          <a:p>
            <a:pPr lvl="3" algn="r" rtl="1">
              <a:lnSpc>
                <a:spcPct val="80000"/>
              </a:lnSpc>
            </a:pPr>
            <a:r>
              <a:rPr lang="en-US" sz="1800" dirty="0" smtClean="0"/>
              <a:t>IPC_NOWAIT</a:t>
            </a:r>
            <a:r>
              <a:rPr lang="he-IL" sz="1800" dirty="0" smtClean="0"/>
              <a:t> – יגרום לפקודה להשתחרר  מיד, גם אם המשאב לא פנוי (יוחזר ערך </a:t>
            </a:r>
            <a:r>
              <a:rPr lang="en-US" sz="1800" dirty="0" smtClean="0"/>
              <a:t>-1</a:t>
            </a:r>
            <a:r>
              <a:rPr lang="he-IL" sz="1800" dirty="0" smtClean="0"/>
              <a:t> על כישלון)</a:t>
            </a:r>
          </a:p>
          <a:p>
            <a:pPr lvl="3" algn="r" rtl="1">
              <a:lnSpc>
                <a:spcPct val="80000"/>
              </a:lnSpc>
            </a:pPr>
            <a:r>
              <a:rPr lang="en-US" sz="1800" dirty="0" smtClean="0"/>
              <a:t>SEM_UNDO</a:t>
            </a:r>
            <a:r>
              <a:rPr lang="he-IL" sz="1800" dirty="0" smtClean="0"/>
              <a:t> –  אם התהליך מבצע </a:t>
            </a:r>
            <a:r>
              <a:rPr lang="en-US" sz="1800" dirty="0" smtClean="0"/>
              <a:t>exit</a:t>
            </a:r>
            <a:r>
              <a:rPr lang="he-IL" sz="1800" dirty="0" smtClean="0"/>
              <a:t> אז הפעולה שביצע על הסמפור נמחקת</a:t>
            </a:r>
            <a:r>
              <a:rPr lang="he-IL" sz="1800" smtClean="0"/>
              <a:t>.  </a:t>
            </a:r>
            <a:endParaRPr lang="en-US" sz="1800" dirty="0" smtClean="0"/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nsop</a:t>
            </a:r>
            <a:r>
              <a:rPr lang="he-IL" sz="1800" i="1" dirty="0" smtClean="0"/>
              <a:t> –</a:t>
            </a:r>
            <a:r>
              <a:rPr lang="he-IL" sz="1800" dirty="0" smtClean="0"/>
              <a:t> מספר האופרטורים במערך </a:t>
            </a:r>
            <a:r>
              <a:rPr lang="en-US" sz="1800" dirty="0" smtClean="0"/>
              <a:t>sops</a:t>
            </a:r>
            <a:endParaRPr lang="he-IL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semctl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000" dirty="0" smtClean="0"/>
              <a:t>שינוי פרמטר של האובייקט המשותף – גם להשמדה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dirty="0" smtClean="0"/>
              <a:t>#include &lt;sys/</a:t>
            </a:r>
            <a:r>
              <a:rPr lang="en-US" sz="2000" dirty="0" err="1" smtClean="0"/>
              <a:t>sem.h</a:t>
            </a:r>
            <a:r>
              <a:rPr lang="en-US" sz="2000" dirty="0" smtClean="0"/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semctl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semid</a:t>
            </a:r>
            <a:r>
              <a:rPr lang="en-US" sz="2000" b="1" dirty="0" smtClean="0"/>
              <a:t>,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semnum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err="1" smtClean="0"/>
              <a:t>cmd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semun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arg</a:t>
            </a:r>
            <a:r>
              <a:rPr lang="en-US" sz="2000" b="1" dirty="0" smtClean="0"/>
              <a:t>);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פעולה: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/>
              <a:t>מאפשר שליפה ועדכון של פרמטרים של הסמאפור המשותף, מאפשר השמדה</a:t>
            </a:r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פרמטרים: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semid</a:t>
            </a:r>
            <a:r>
              <a:rPr lang="he-IL" sz="1800" i="1" dirty="0" smtClean="0"/>
              <a:t> – </a:t>
            </a:r>
            <a:r>
              <a:rPr lang="he-IL" sz="1800" dirty="0" smtClean="0"/>
              <a:t>מזהה האובייקט מהשקף </a:t>
            </a:r>
            <a:r>
              <a:rPr lang="en-US" sz="1800" dirty="0" smtClean="0"/>
              <a:t>get</a:t>
            </a:r>
            <a:endParaRPr lang="he-IL" sz="1800" dirty="0" smtClean="0"/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semnum</a:t>
            </a:r>
            <a:r>
              <a:rPr lang="he-IL" sz="1800" dirty="0" smtClean="0"/>
              <a:t> – מזהה הסמאפור הספציפי בתוך ה- </a:t>
            </a:r>
            <a:r>
              <a:rPr lang="en-US" sz="1800" dirty="0" smtClean="0"/>
              <a:t>set</a:t>
            </a:r>
            <a:r>
              <a:rPr lang="he-IL" sz="1800" dirty="0" smtClean="0"/>
              <a:t> (מתחיל ב-0, כמו מערך</a:t>
            </a:r>
            <a:r>
              <a:rPr lang="en-US" sz="1800" dirty="0" smtClean="0"/>
              <a:t>(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cmd</a:t>
            </a:r>
            <a:r>
              <a:rPr lang="he-IL" sz="1800" i="1" dirty="0" smtClean="0"/>
              <a:t> –</a:t>
            </a:r>
            <a:r>
              <a:rPr lang="he-IL" sz="1800" dirty="0" smtClean="0"/>
              <a:t> (אופרטור יחיד!)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IPC_STAT</a:t>
            </a:r>
            <a:r>
              <a:rPr lang="he-IL" sz="1600" dirty="0" smtClean="0"/>
              <a:t> – מאפשר שליפה של הסטאטוס של הסמאפור</a:t>
            </a:r>
            <a:r>
              <a:rPr lang="en-US" sz="1600" dirty="0" smtClean="0"/>
              <a:t> </a:t>
            </a:r>
            <a:r>
              <a:rPr lang="he-IL" sz="1600" dirty="0" smtClean="0"/>
              <a:t>לתוך  </a:t>
            </a:r>
            <a:r>
              <a:rPr lang="en-US" sz="1600" i="1" dirty="0" err="1" smtClean="0"/>
              <a:t>arg.buf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he-IL" sz="1600" dirty="0" smtClean="0"/>
              <a:t> (מתעלמים מהפרמטר </a:t>
            </a:r>
            <a:r>
              <a:rPr lang="en-US" sz="1600" dirty="0" err="1" smtClean="0"/>
              <a:t>semnum</a:t>
            </a:r>
            <a:r>
              <a:rPr lang="he-IL" sz="1600" dirty="0" smtClean="0"/>
              <a:t>)</a:t>
            </a:r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IPC_SET</a:t>
            </a:r>
            <a:r>
              <a:rPr lang="he-IL" sz="1600" dirty="0" smtClean="0"/>
              <a:t> – מאפשר קביעה של חלק מפרמטרי הסמאפור מתוך </a:t>
            </a:r>
            <a:r>
              <a:rPr lang="en-US" sz="1600" dirty="0" smtClean="0"/>
              <a:t>arg.buf</a:t>
            </a:r>
            <a:br>
              <a:rPr lang="en-US" sz="1600" dirty="0" smtClean="0"/>
            </a:br>
            <a:r>
              <a:rPr lang="he-IL" sz="1600" dirty="0" smtClean="0"/>
              <a:t>	     ישנה את הפרמטרים: </a:t>
            </a:r>
            <a:r>
              <a:rPr lang="en-US" sz="1400" dirty="0" err="1" smtClean="0"/>
              <a:t>sem_perm.</a:t>
            </a:r>
            <a:r>
              <a:rPr lang="en-US" sz="1400" dirty="0" err="1" smtClean="0">
                <a:solidFill>
                  <a:srgbClr val="FF3300"/>
                </a:solidFill>
              </a:rPr>
              <a:t>mode</a:t>
            </a:r>
            <a:r>
              <a:rPr lang="en-US" sz="1400" dirty="0" smtClean="0"/>
              <a:t> </a:t>
            </a:r>
            <a:r>
              <a:rPr lang="en-US" sz="1400" dirty="0" err="1" smtClean="0"/>
              <a:t>sem_perm.</a:t>
            </a:r>
            <a:r>
              <a:rPr lang="en-US" sz="1400" dirty="0" err="1" smtClean="0">
                <a:solidFill>
                  <a:srgbClr val="FF3300"/>
                </a:solidFill>
              </a:rPr>
              <a:t>uid</a:t>
            </a:r>
            <a:r>
              <a:rPr lang="en-US" sz="1400" dirty="0" smtClean="0"/>
              <a:t> </a:t>
            </a:r>
            <a:r>
              <a:rPr lang="en-US" sz="1400" dirty="0" err="1" smtClean="0"/>
              <a:t>sem_perm.</a:t>
            </a:r>
            <a:r>
              <a:rPr lang="en-US" sz="1400" dirty="0" err="1" smtClean="0">
                <a:solidFill>
                  <a:srgbClr val="FF3300"/>
                </a:solidFill>
              </a:rPr>
              <a:t>gid</a:t>
            </a:r>
            <a:r>
              <a:rPr lang="en-US" sz="1400" dirty="0" smtClean="0"/>
              <a:t> </a:t>
            </a:r>
            <a:r>
              <a:rPr lang="he-IL" sz="1400" dirty="0" smtClean="0"/>
              <a:t>(מתעלמים מהפרמטר </a:t>
            </a:r>
            <a:r>
              <a:rPr lang="en-US" sz="1400" dirty="0" err="1" smtClean="0"/>
              <a:t>semnum</a:t>
            </a:r>
            <a:r>
              <a:rPr lang="he-IL" sz="1400" dirty="0" smtClean="0"/>
              <a:t>)</a:t>
            </a:r>
            <a:endParaRPr lang="he-IL" sz="1600" dirty="0" smtClean="0"/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IPC_RMID</a:t>
            </a:r>
            <a:r>
              <a:rPr lang="he-IL" sz="1600" dirty="0" smtClean="0"/>
              <a:t> – מורה על השמדה (מתעלמים מהפרמטר </a:t>
            </a:r>
            <a:r>
              <a:rPr lang="en-US" sz="1600" dirty="0" err="1" smtClean="0"/>
              <a:t>semnum</a:t>
            </a:r>
            <a:r>
              <a:rPr lang="he-IL" sz="1600" dirty="0" smtClean="0"/>
              <a:t>)</a:t>
            </a:r>
          </a:p>
          <a:p>
            <a:pPr lvl="2" algn="r" rtl="1">
              <a:lnSpc>
                <a:spcPct val="80000"/>
              </a:lnSpc>
            </a:pPr>
            <a:r>
              <a:rPr lang="he-IL" sz="1600" dirty="0" smtClean="0"/>
              <a:t>ראו שקף נוסף על פקודות נוספות (לאחר הגדרת ה-</a:t>
            </a:r>
            <a:r>
              <a:rPr lang="en-US" sz="1600" dirty="0" err="1" smtClean="0"/>
              <a:t>arg</a:t>
            </a:r>
            <a:r>
              <a:rPr lang="he-IL" sz="1600" dirty="0" smtClean="0"/>
              <a:t>)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arg</a:t>
            </a:r>
            <a:r>
              <a:rPr lang="he-IL" sz="1800" dirty="0" smtClean="0"/>
              <a:t> – מבנה הנתונים ייחודי שמותאם לשימוש עם </a:t>
            </a:r>
            <a:r>
              <a:rPr lang="en-US" sz="1800" dirty="0" err="1" smtClean="0"/>
              <a:t>cmd</a:t>
            </a:r>
            <a:r>
              <a:rPr lang="he-IL" sz="1800" dirty="0" smtClean="0"/>
              <a:t> (ראו שקף הבא)</a:t>
            </a:r>
          </a:p>
        </p:txBody>
      </p:sp>
      <p:sp>
        <p:nvSpPr>
          <p:cNvPr id="4" name="מלבן 3"/>
          <p:cNvSpPr/>
          <p:nvPr/>
        </p:nvSpPr>
        <p:spPr>
          <a:xfrm>
            <a:off x="4800600" y="4191000"/>
            <a:ext cx="26519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105400" y="4800599"/>
            <a:ext cx="2456109" cy="251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2362201" y="5052543"/>
            <a:ext cx="2667000" cy="176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הגדרות עבור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lnSpc>
                <a:spcPct val="80000"/>
              </a:lnSpc>
              <a:buNone/>
            </a:pPr>
            <a:r>
              <a:rPr lang="he-IL" dirty="0" smtClean="0"/>
              <a:t>צריך להגדיר את ה </a:t>
            </a:r>
            <a:r>
              <a:rPr lang="en-US" dirty="0" smtClean="0"/>
              <a:t>union</a:t>
            </a:r>
            <a:r>
              <a:rPr lang="he-IL" dirty="0" smtClean="0"/>
              <a:t> הבא כדי שנוכל להשתמש בו כיוון שהוא לא תמיד מוגדר ב </a:t>
            </a:r>
            <a:r>
              <a:rPr lang="en-US" dirty="0" smtClean="0"/>
              <a:t>&lt;sys/</a:t>
            </a:r>
            <a:r>
              <a:rPr lang="en-US" dirty="0" err="1" smtClean="0"/>
              <a:t>sem.h</a:t>
            </a:r>
            <a:r>
              <a:rPr lang="en-US" dirty="0" smtClean="0"/>
              <a:t>&gt;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union </a:t>
            </a:r>
            <a:r>
              <a:rPr lang="en-US" dirty="0" err="1" smtClean="0"/>
              <a:t>semun</a:t>
            </a:r>
            <a:r>
              <a:rPr lang="en-US" dirty="0" smtClean="0"/>
              <a:t> {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	</a:t>
            </a:r>
            <a:r>
              <a:rPr lang="en-US" sz="1800" dirty="0" smtClean="0"/>
              <a:t>// value for SETVAL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semid_ds</a:t>
            </a:r>
            <a:r>
              <a:rPr lang="en-US" dirty="0" smtClean="0"/>
              <a:t> *</a:t>
            </a:r>
            <a:r>
              <a:rPr lang="en-US" dirty="0" err="1" smtClean="0"/>
              <a:t>buf</a:t>
            </a:r>
            <a:r>
              <a:rPr lang="en-US" dirty="0" smtClean="0"/>
              <a:t>;	</a:t>
            </a:r>
            <a:r>
              <a:rPr lang="en-US" sz="1800" dirty="0" smtClean="0"/>
              <a:t>//</a:t>
            </a:r>
            <a:r>
              <a:rPr lang="he-IL" sz="1800" dirty="0" smtClean="0"/>
              <a:t> מידע כללי עבור הסמפור </a:t>
            </a:r>
            <a:r>
              <a:rPr lang="en-US" sz="1800" dirty="0" smtClean="0"/>
              <a:t>for IPC_STAT, IPC_SET </a:t>
            </a:r>
          </a:p>
          <a:p>
            <a:pPr>
              <a:buNone/>
            </a:pPr>
            <a:r>
              <a:rPr lang="en-US" dirty="0" smtClean="0"/>
              <a:t>	unsigned short *array;	</a:t>
            </a:r>
            <a:r>
              <a:rPr lang="en-US" sz="1800" dirty="0" smtClean="0"/>
              <a:t>// array for GETALL, SETALL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semid_ds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sem_perm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u_short</a:t>
            </a:r>
            <a:r>
              <a:rPr lang="en-US" dirty="0" smtClean="0"/>
              <a:t> </a:t>
            </a:r>
            <a:r>
              <a:rPr lang="en-US" dirty="0" err="1" smtClean="0"/>
              <a:t>sem_nsems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sem_otime</a:t>
            </a:r>
            <a:r>
              <a:rPr lang="en-US" dirty="0" smtClean="0"/>
              <a:t>;	//last time of </a:t>
            </a:r>
            <a:r>
              <a:rPr lang="en-US" dirty="0" err="1" smtClean="0"/>
              <a:t>semop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sem_ctime</a:t>
            </a:r>
            <a:r>
              <a:rPr lang="en-US" dirty="0" smtClean="0"/>
              <a:t>; 	//last time of </a:t>
            </a:r>
            <a:r>
              <a:rPr lang="en-US" smtClean="0"/>
              <a:t>semctl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GETNCNT</a:t>
            </a:r>
            <a:r>
              <a:rPr lang="he-IL" sz="1800" dirty="0" smtClean="0"/>
              <a:t> – יחזיר מהפונק' את מספר התהליכים שממתינים שמשאב ישתחרר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GETPID</a:t>
            </a:r>
            <a:r>
              <a:rPr lang="he-IL" sz="1800" dirty="0" smtClean="0"/>
              <a:t> – יחזיר מהפונק' את ה-</a:t>
            </a:r>
            <a:r>
              <a:rPr lang="en-US" sz="1800" dirty="0" smtClean="0"/>
              <a:t>PID</a:t>
            </a:r>
            <a:r>
              <a:rPr lang="he-IL" sz="1800" dirty="0" smtClean="0"/>
              <a:t> של מי שביצע </a:t>
            </a:r>
            <a:r>
              <a:rPr lang="en-US" sz="1800" dirty="0" err="1" smtClean="0"/>
              <a:t>semop</a:t>
            </a:r>
            <a:r>
              <a:rPr lang="en-US" sz="1800" dirty="0" smtClean="0"/>
              <a:t>()</a:t>
            </a:r>
            <a:r>
              <a:rPr lang="he-IL" sz="1800" dirty="0" smtClean="0"/>
              <a:t> לאחרונה</a:t>
            </a:r>
            <a:r>
              <a:rPr lang="en-US" sz="1800" dirty="0" smtClean="0"/>
              <a:t> </a:t>
            </a:r>
            <a:r>
              <a:rPr lang="he-IL" sz="1800" dirty="0" smtClean="0"/>
              <a:t>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GETZCNT</a:t>
            </a:r>
            <a:r>
              <a:rPr lang="he-IL" sz="1800" dirty="0" smtClean="0"/>
              <a:t> – יחזיר מהפונק' את מספר התהליכים שממתינים שמשאב יתפס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GETVAL</a:t>
            </a:r>
            <a:r>
              <a:rPr lang="he-IL" sz="1800" dirty="0" smtClean="0"/>
              <a:t> – יחזיר מהפונק' את הערך של הסמפור מתוך ה-</a:t>
            </a:r>
            <a:r>
              <a:rPr lang="en-US" sz="1800" dirty="0" smtClean="0"/>
              <a:t>set</a:t>
            </a:r>
            <a:r>
              <a:rPr lang="he-IL" sz="1800" dirty="0" smtClean="0"/>
              <a:t>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SETVAL</a:t>
            </a:r>
            <a:r>
              <a:rPr lang="he-IL" sz="1800" dirty="0" smtClean="0"/>
              <a:t> – יקבע את הערך 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 מתוך ה-</a:t>
            </a:r>
            <a:r>
              <a:rPr lang="en-US" sz="1800" dirty="0" smtClean="0"/>
              <a:t>set</a:t>
            </a:r>
            <a:r>
              <a:rPr lang="he-IL" sz="1800" dirty="0" smtClean="0"/>
              <a:t>, לפי השדה  </a:t>
            </a:r>
            <a:r>
              <a:rPr lang="en-US" sz="1800" dirty="0" err="1" smtClean="0"/>
              <a:t>val</a:t>
            </a:r>
            <a:r>
              <a:rPr lang="he-IL" sz="1800" dirty="0" smtClean="0"/>
              <a:t> מתוך ה-</a:t>
            </a:r>
            <a:r>
              <a:rPr lang="en-US" sz="1800" dirty="0" smtClean="0"/>
              <a:t>union</a:t>
            </a:r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GETALL</a:t>
            </a:r>
            <a:r>
              <a:rPr lang="he-IL" sz="1800" dirty="0" smtClean="0"/>
              <a:t> – יחזיר לתוך השדה </a:t>
            </a:r>
            <a:r>
              <a:rPr lang="en-US" sz="1800" dirty="0" smtClean="0"/>
              <a:t>array</a:t>
            </a:r>
            <a:r>
              <a:rPr lang="he-IL" sz="1800" dirty="0" smtClean="0"/>
              <a:t> את ערכי הסמאפורים ב-</a:t>
            </a:r>
            <a:r>
              <a:rPr lang="en-US" sz="1800" dirty="0" smtClean="0"/>
              <a:t>set</a:t>
            </a:r>
            <a:r>
              <a:rPr lang="he-IL" sz="1800" dirty="0" smtClean="0"/>
              <a:t> (מתעלמים מהפרמטר </a:t>
            </a:r>
            <a:r>
              <a:rPr lang="en-US" sz="1800" dirty="0" err="1" smtClean="0"/>
              <a:t>semnum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SETALL</a:t>
            </a:r>
            <a:r>
              <a:rPr lang="he-IL" sz="1800" dirty="0" smtClean="0"/>
              <a:t> – יקבע עבור כל הסמאפורים ב-</a:t>
            </a:r>
            <a:r>
              <a:rPr lang="en-US" sz="1800" dirty="0" smtClean="0"/>
              <a:t>set</a:t>
            </a:r>
            <a:r>
              <a:rPr lang="he-IL" sz="1800" dirty="0" smtClean="0"/>
              <a:t> את ערכם ע"פ המידע שבשדה </a:t>
            </a:r>
            <a:r>
              <a:rPr lang="en-US" sz="1800" dirty="0" smtClean="0"/>
              <a:t>array </a:t>
            </a:r>
            <a:r>
              <a:rPr lang="he-IL" sz="1800" dirty="0" smtClean="0"/>
              <a:t>(מתעלמים מהפרמטר </a:t>
            </a:r>
            <a:r>
              <a:rPr lang="en-US" sz="1800" dirty="0" err="1" smtClean="0"/>
              <a:t>semnum</a:t>
            </a:r>
            <a:r>
              <a:rPr lang="he-IL" sz="1800" dirty="0" smtClean="0"/>
              <a:t>)</a:t>
            </a:r>
          </a:p>
          <a:p>
            <a:pPr algn="r" rtl="1">
              <a:lnSpc>
                <a:spcPct val="80000"/>
              </a:lnSpc>
            </a:pPr>
            <a:endParaRPr lang="he-IL" sz="1800" dirty="0" smtClean="0"/>
          </a:p>
          <a:p>
            <a:pPr algn="r" rtl="1">
              <a:lnSpc>
                <a:spcPct val="80000"/>
              </a:lnSpc>
            </a:pPr>
            <a:r>
              <a:rPr lang="he-IL" sz="1800" b="1" dirty="0" smtClean="0"/>
              <a:t>הבהרות</a:t>
            </a:r>
            <a:r>
              <a:rPr lang="he-IL" sz="1800" dirty="0" smtClean="0"/>
              <a:t>:</a:t>
            </a:r>
          </a:p>
          <a:p>
            <a:pPr lvl="1" algn="r" rtl="1">
              <a:lnSpc>
                <a:spcPct val="80000"/>
              </a:lnSpc>
            </a:pPr>
            <a:r>
              <a:rPr lang="he-IL" sz="1600" dirty="0" smtClean="0"/>
              <a:t>הערך של ה-</a:t>
            </a:r>
            <a:r>
              <a:rPr lang="en-US" sz="1600" dirty="0" smtClean="0"/>
              <a:t>semaphore</a:t>
            </a:r>
            <a:r>
              <a:rPr lang="he-IL" sz="1600" dirty="0" smtClean="0"/>
              <a:t> הספציפי בתוך ה-</a:t>
            </a:r>
            <a:r>
              <a:rPr lang="en-US" sz="1600" dirty="0" smtClean="0"/>
              <a:t>set</a:t>
            </a:r>
            <a:r>
              <a:rPr lang="he-IL" sz="1600" dirty="0" smtClean="0"/>
              <a:t> = 0 כאשר המשאב שהסמאפור מתאר הינו בניצול מלא, אחרת ה-</a:t>
            </a:r>
            <a:r>
              <a:rPr lang="en-US" sz="1600" dirty="0" err="1" smtClean="0"/>
              <a:t>val</a:t>
            </a:r>
            <a:r>
              <a:rPr lang="he-IL" sz="1600" dirty="0" smtClean="0"/>
              <a:t> &gt; 0 וניתן לנצל שוב את אותו </a:t>
            </a:r>
            <a:r>
              <a:rPr lang="en-US" sz="1600" dirty="0" smtClean="0"/>
              <a:t>semaphore</a:t>
            </a:r>
            <a:endParaRPr lang="he-IL" sz="1600" dirty="0" smtClean="0"/>
          </a:p>
          <a:p>
            <a:pPr lvl="1" algn="r" rtl="1">
              <a:lnSpc>
                <a:spcPct val="80000"/>
              </a:lnSpc>
            </a:pPr>
            <a:r>
              <a:rPr lang="he-IL" sz="1600" dirty="0" smtClean="0"/>
              <a:t>השימוש ב-</a:t>
            </a:r>
            <a:r>
              <a:rPr lang="en-US" sz="1600" dirty="0" err="1" smtClean="0"/>
              <a:t>buf</a:t>
            </a:r>
            <a:r>
              <a:rPr lang="he-IL" sz="1600" dirty="0" smtClean="0"/>
              <a:t> הינו כמו בכל </a:t>
            </a:r>
            <a:r>
              <a:rPr lang="en-US" sz="1600" dirty="0" smtClean="0"/>
              <a:t>pointer</a:t>
            </a:r>
            <a:br>
              <a:rPr lang="en-US" sz="1600" dirty="0" smtClean="0"/>
            </a:br>
            <a:r>
              <a:rPr lang="he-IL" sz="1600" dirty="0" smtClean="0"/>
              <a:t>עליכם ליצור אובייקט </a:t>
            </a:r>
            <a:r>
              <a:rPr lang="en-US" sz="1600" dirty="0" err="1" smtClean="0"/>
              <a:t>sem</a:t>
            </a:r>
            <a:r>
              <a:rPr lang="he-IL" sz="1600" dirty="0" smtClean="0"/>
              <a:t> מקומי "למילוי"</a:t>
            </a:r>
          </a:p>
          <a:p>
            <a:pPr algn="r" rtl="1">
              <a:lnSpc>
                <a:spcPct val="80000"/>
              </a:lnSpc>
            </a:pPr>
            <a:endParaRPr lang="en-US" sz="1800" b="1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מהו חוט?</a:t>
            </a:r>
          </a:p>
          <a:p>
            <a:pPr lvl="1" algn="r" rtl="1"/>
            <a:r>
              <a:rPr lang="he-IL" dirty="0"/>
              <a:t>חוט הוא יחידת ביצוע עצמאית בתוך תהליך. </a:t>
            </a:r>
            <a:endParaRPr lang="he-IL" dirty="0" smtClean="0"/>
          </a:p>
          <a:p>
            <a:pPr marL="514350" indent="-457200" algn="r" rtl="1"/>
            <a:r>
              <a:rPr lang="he-IL" dirty="0" smtClean="0"/>
              <a:t>מה משתנה בין חוט לחוט, ומה זהה?</a:t>
            </a:r>
          </a:p>
          <a:p>
            <a:pPr marL="514350" indent="-457200" algn="r" rtl="1"/>
            <a:endParaRPr lang="he-IL" dirty="0" smtClean="0"/>
          </a:p>
          <a:p>
            <a:pPr algn="l"/>
            <a:r>
              <a:rPr lang="en-US" dirty="0" err="1" smtClean="0"/>
              <a:t>pthread_create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pthread_t</a:t>
            </a:r>
            <a:r>
              <a:rPr lang="en-US" dirty="0" smtClean="0"/>
              <a:t> *thread, </a:t>
            </a:r>
            <a:r>
              <a:rPr lang="en-US" dirty="0" err="1" smtClean="0"/>
              <a:t>pthread_attr_t</a:t>
            </a:r>
            <a:r>
              <a:rPr lang="en-US" dirty="0" smtClean="0"/>
              <a:t> *</a:t>
            </a:r>
            <a:r>
              <a:rPr lang="en-US" dirty="0" err="1" smtClean="0"/>
              <a:t>attr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void *(*</a:t>
            </a:r>
            <a:r>
              <a:rPr lang="en-US" dirty="0" err="1" smtClean="0"/>
              <a:t>start_routine</a:t>
            </a:r>
            <a:r>
              <a:rPr lang="en-US" dirty="0" smtClean="0"/>
              <a:t>, void*),void *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  <a:endParaRPr lang="he-IL" dirty="0" smtClean="0"/>
          </a:p>
          <a:p>
            <a:pPr algn="l"/>
            <a:r>
              <a:rPr lang="en-US" dirty="0" err="1" smtClean="0"/>
              <a:t>pthread_self</a:t>
            </a:r>
            <a:r>
              <a:rPr lang="en-US" dirty="0" smtClean="0"/>
              <a:t>()</a:t>
            </a:r>
            <a:endParaRPr lang="he-I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2673" y="1343025"/>
            <a:ext cx="7848600" cy="45243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/>
              <a:t>תהליך ב-</a:t>
            </a:r>
            <a:r>
              <a:rPr lang="en-US" sz="3200" dirty="0"/>
              <a:t>Linux</a:t>
            </a:r>
            <a:r>
              <a:rPr lang="he-IL" sz="3200" dirty="0"/>
              <a:t> יכול לכלול מספר חוטים</a:t>
            </a:r>
            <a:r>
              <a:rPr lang="en-US" sz="3200" dirty="0"/>
              <a:t> </a:t>
            </a:r>
            <a:r>
              <a:rPr lang="he-IL" sz="3200" dirty="0"/>
              <a:t>המשתפים ביניהם את כל משאבי התהליך : </a:t>
            </a:r>
            <a:endParaRPr lang="en-US" sz="3200" dirty="0"/>
          </a:p>
          <a:p>
            <a:pPr lvl="1" algn="r" rtl="1"/>
            <a:r>
              <a:rPr lang="he-IL" sz="3200" dirty="0"/>
              <a:t>מרחב הזיכרון</a:t>
            </a:r>
            <a:r>
              <a:rPr lang="en-US" sz="3200" dirty="0"/>
              <a:t>.</a:t>
            </a:r>
          </a:p>
          <a:p>
            <a:pPr lvl="1" algn="r" rtl="1"/>
            <a:r>
              <a:rPr lang="he-IL" sz="3200" dirty="0"/>
              <a:t>גישה לקבצים והתקני חומרה</a:t>
            </a:r>
            <a:r>
              <a:rPr lang="en-US" sz="3200" dirty="0"/>
              <a:t>.</a:t>
            </a:r>
          </a:p>
          <a:p>
            <a:pPr lvl="1" algn="r" rtl="1"/>
            <a:r>
              <a:rPr lang="he-IL" sz="3200" dirty="0"/>
              <a:t>מנגנונים שונים של מערכת ההפעלה.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כל חוט בתהליך מהווה הקשר ביצוע נפרד – </a:t>
            </a:r>
            <a:r>
              <a:rPr lang="he-IL" sz="3200" dirty="0">
                <a:solidFill>
                  <a:srgbClr val="FF0000"/>
                </a:solidFill>
              </a:rPr>
              <a:t>לכל חוט מחסנית ורגיסטרים משלו.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, void **</a:t>
            </a:r>
            <a:r>
              <a:rPr lang="en-US" dirty="0" err="1"/>
              <a:t>thread_return</a:t>
            </a:r>
            <a:r>
              <a:rPr lang="en-US" dirty="0"/>
              <a:t>)</a:t>
            </a:r>
            <a:endParaRPr lang="he-IL" dirty="0"/>
          </a:p>
          <a:p>
            <a:pPr algn="l"/>
            <a:endParaRPr lang="he-IL" dirty="0" smtClean="0"/>
          </a:p>
          <a:p>
            <a:pPr algn="l"/>
            <a:r>
              <a:rPr lang="en-US" dirty="0" err="1" smtClean="0"/>
              <a:t>pthread_cancel</a:t>
            </a:r>
            <a:r>
              <a:rPr lang="en-US" dirty="0" smtClean="0"/>
              <a:t>(</a:t>
            </a:r>
            <a:r>
              <a:rPr lang="en-US" dirty="0" err="1" smtClean="0"/>
              <a:t>pthread_t</a:t>
            </a:r>
            <a:r>
              <a:rPr lang="en-US" dirty="0" smtClean="0"/>
              <a:t> thread)</a:t>
            </a:r>
            <a:endParaRPr lang="he-IL" dirty="0" smtClean="0"/>
          </a:p>
          <a:p>
            <a:pPr algn="l"/>
            <a:endParaRPr lang="he-IL" dirty="0" smtClean="0"/>
          </a:p>
          <a:p>
            <a:pPr algn="l"/>
            <a:r>
              <a:rPr lang="en-US" dirty="0" err="1" smtClean="0"/>
              <a:t>pthread_exit</a:t>
            </a:r>
            <a:r>
              <a:rPr lang="en-US" dirty="0" smtClean="0"/>
              <a:t>(void *</a:t>
            </a:r>
            <a:r>
              <a:rPr lang="en-US" dirty="0" err="1" smtClean="0"/>
              <a:t>retval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סיום חוט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חוט יכול להסתיים כתוצאה ממספר אפשרויות שונות:</a:t>
            </a:r>
          </a:p>
          <a:p>
            <a:pPr lvl="1" algn="r" rtl="1"/>
            <a:r>
              <a:rPr lang="he-IL" dirty="0" smtClean="0"/>
              <a:t>חזרה מהפונקציה הראשית של החוט</a:t>
            </a:r>
            <a:r>
              <a:rPr lang="en-US" dirty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קריאה ל-</a:t>
            </a:r>
            <a:r>
              <a:rPr lang="en-US" dirty="0" err="1" smtClean="0"/>
              <a:t>pthread_exit</a:t>
            </a:r>
            <a:r>
              <a:rPr lang="en-US" dirty="0" smtClean="0"/>
              <a:t>()</a:t>
            </a:r>
            <a:r>
              <a:rPr lang="he-IL" dirty="0" smtClean="0"/>
              <a:t> בתוך קוד החוט</a:t>
            </a:r>
            <a:r>
              <a:rPr lang="en-US" dirty="0" smtClean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קריאה ל-</a:t>
            </a:r>
            <a:r>
              <a:rPr lang="en-US" dirty="0" smtClean="0"/>
              <a:t>exit()</a:t>
            </a:r>
            <a:r>
              <a:rPr lang="he-IL" dirty="0" smtClean="0"/>
              <a:t> ע"י חוט כלשהו בקבוצה של החוט המדובר</a:t>
            </a:r>
            <a:r>
              <a:rPr lang="en-US" dirty="0" smtClean="0"/>
              <a:t>.</a:t>
            </a:r>
          </a:p>
          <a:p>
            <a:pPr lvl="1" algn="r" rtl="1"/>
            <a:r>
              <a:rPr lang="he-IL" dirty="0" smtClean="0"/>
              <a:t>סיום "טבעי" של החוט הראשי</a:t>
            </a:r>
            <a:r>
              <a:rPr lang="en-US" dirty="0" smtClean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הריגת החוט ע"י קריאה ל-</a:t>
            </a:r>
            <a:r>
              <a:rPr lang="en-US" dirty="0" err="1" smtClean="0"/>
              <a:t>pthread_cancel</a:t>
            </a:r>
            <a:r>
              <a:rPr lang="en-US" dirty="0" smtClean="0"/>
              <a:t>()</a:t>
            </a:r>
            <a:r>
              <a:rPr lang="he-IL" dirty="0" smtClean="0"/>
              <a:t> מחוט אחר כלשהו ביישום</a:t>
            </a:r>
            <a:r>
              <a:rPr lang="en-US" dirty="0" smtClean="0"/>
              <a:t>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הגנה על קטע קריטי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pthread_mutex_init</a:t>
            </a:r>
            <a:r>
              <a:rPr lang="en-US" dirty="0" smtClean="0"/>
              <a:t>(</a:t>
            </a:r>
            <a:r>
              <a:rPr lang="en-US" dirty="0" err="1" smtClean="0"/>
              <a:t>pthread_mutex_t</a:t>
            </a:r>
            <a:r>
              <a:rPr lang="en-US" dirty="0" smtClean="0"/>
              <a:t> *</a:t>
            </a:r>
            <a:r>
              <a:rPr lang="en-US" i="1" dirty="0" err="1" smtClean="0"/>
              <a:t>mutex</a:t>
            </a:r>
            <a:r>
              <a:rPr lang="en-US" dirty="0" smtClean="0"/>
              <a:t>, const </a:t>
            </a:r>
            <a:r>
              <a:rPr lang="en-US" dirty="0" err="1" smtClean="0"/>
              <a:t>pthread_mutexattr_t</a:t>
            </a:r>
            <a:r>
              <a:rPr lang="en-US" dirty="0" smtClean="0"/>
              <a:t> *</a:t>
            </a:r>
            <a:r>
              <a:rPr lang="en-US" i="1" dirty="0" err="1" smtClean="0"/>
              <a:t>attr</a:t>
            </a:r>
            <a:r>
              <a:rPr lang="en-US" dirty="0" smtClean="0"/>
              <a:t>)</a:t>
            </a:r>
            <a:endParaRPr lang="he-IL" dirty="0" smtClean="0"/>
          </a:p>
          <a:p>
            <a:pPr algn="l">
              <a:buNone/>
            </a:pPr>
            <a:r>
              <a:rPr lang="en-US" i="1" dirty="0" err="1" smtClean="0"/>
              <a:t>attr</a:t>
            </a:r>
            <a:r>
              <a:rPr lang="he-IL" i="1" dirty="0" smtClean="0"/>
              <a:t>: </a:t>
            </a:r>
          </a:p>
          <a:p>
            <a:pPr lvl="1" algn="l"/>
            <a:r>
              <a:rPr lang="en-US" b="1" dirty="0" smtClean="0"/>
              <a:t>PTHREAD_MUTEX_NORMAL</a:t>
            </a:r>
            <a:r>
              <a:rPr lang="en-US" dirty="0" smtClean="0"/>
              <a:t> - for ‘‘fast’’ </a:t>
            </a:r>
            <a:r>
              <a:rPr lang="en-US" dirty="0" err="1" smtClean="0"/>
              <a:t>mutexes</a:t>
            </a:r>
            <a:r>
              <a:rPr lang="en-US" dirty="0" smtClean="0"/>
              <a:t> </a:t>
            </a:r>
          </a:p>
          <a:p>
            <a:pPr lvl="1" algn="l"/>
            <a:r>
              <a:rPr lang="en-US" b="1" dirty="0" smtClean="0"/>
              <a:t>PTHREAD_MUTEX_RECURSIVE</a:t>
            </a:r>
            <a:r>
              <a:rPr lang="en-US" dirty="0" smtClean="0"/>
              <a:t> - for ‘‘recursive’’ </a:t>
            </a:r>
            <a:r>
              <a:rPr lang="en-US" dirty="0" err="1" smtClean="0"/>
              <a:t>mutexes</a:t>
            </a:r>
            <a:r>
              <a:rPr lang="en-US" dirty="0" smtClean="0"/>
              <a:t>.</a:t>
            </a:r>
          </a:p>
          <a:p>
            <a:pPr lvl="1" algn="l"/>
            <a:r>
              <a:rPr lang="en-US" b="1" dirty="0" smtClean="0"/>
              <a:t>PTHREAD_MUTEX_ERRORCHECK</a:t>
            </a:r>
            <a:r>
              <a:rPr lang="en-US" dirty="0" smtClean="0"/>
              <a:t> - for ‘‘error checking’’ </a:t>
            </a:r>
            <a:r>
              <a:rPr lang="en-US" dirty="0" err="1" smtClean="0"/>
              <a:t>mutexes</a:t>
            </a:r>
            <a:r>
              <a:rPr lang="en-US" dirty="0" smtClean="0"/>
              <a:t>.</a:t>
            </a:r>
            <a:endParaRPr lang="he-IL" dirty="0" smtClean="0"/>
          </a:p>
          <a:p>
            <a:pPr lvl="1" algn="l"/>
            <a:r>
              <a:rPr lang="en-US" b="1" dirty="0" smtClean="0"/>
              <a:t>PTHREAD_MUTEX_DEFAULT</a:t>
            </a:r>
            <a:endParaRPr lang="he-IL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הגנה על קטע קריטי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pthread_mutex_destroy</a:t>
            </a:r>
            <a:r>
              <a:rPr lang="en-US" dirty="0" smtClean="0"/>
              <a:t>(</a:t>
            </a:r>
            <a:r>
              <a:rPr lang="en-US" dirty="0" err="1" smtClean="0"/>
              <a:t>pthread_mutex_t</a:t>
            </a:r>
            <a:r>
              <a:rPr lang="en-US" dirty="0" smtClean="0"/>
              <a:t> *</a:t>
            </a:r>
            <a:r>
              <a:rPr lang="en-US" i="1" dirty="0" err="1" smtClean="0"/>
              <a:t>mutex</a:t>
            </a:r>
            <a:r>
              <a:rPr lang="en-US" dirty="0" smtClean="0"/>
              <a:t>)</a:t>
            </a:r>
            <a:endParaRPr lang="he-IL" dirty="0" smtClean="0"/>
          </a:p>
          <a:p>
            <a:r>
              <a:rPr lang="en-US" dirty="0" err="1" smtClean="0">
                <a:cs typeface="Courier New" pitchFamily="49" charset="0"/>
              </a:rPr>
              <a:t>pthread_mutex_lock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pthread_mutex_t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mutex</a:t>
            </a:r>
            <a:r>
              <a:rPr lang="en-US" dirty="0" smtClean="0">
                <a:cs typeface="Courier New" pitchFamily="49" charset="0"/>
              </a:rPr>
              <a:t>)</a:t>
            </a:r>
            <a:endParaRPr lang="he-IL" dirty="0" smtClean="0">
              <a:cs typeface="Courier New" pitchFamily="49" charset="0"/>
            </a:endParaRPr>
          </a:p>
          <a:p>
            <a:pPr algn="l"/>
            <a:r>
              <a:rPr lang="en-US" dirty="0" err="1" smtClean="0">
                <a:cs typeface="Courier New" pitchFamily="49" charset="0"/>
              </a:rPr>
              <a:t>pthread_mutex_trylock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pthread_mutex_t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mutex</a:t>
            </a:r>
            <a:r>
              <a:rPr lang="en-US" dirty="0" smtClean="0">
                <a:cs typeface="Courier New" pitchFamily="49" charset="0"/>
              </a:rPr>
              <a:t>)</a:t>
            </a:r>
            <a:endParaRPr lang="he-IL" dirty="0" smtClean="0">
              <a:cs typeface="Courier New" pitchFamily="49" charset="0"/>
            </a:endParaRPr>
          </a:p>
          <a:p>
            <a:pPr algn="l"/>
            <a:r>
              <a:rPr lang="en-US" dirty="0" err="1" smtClean="0">
                <a:cs typeface="Courier New" pitchFamily="49" charset="0"/>
              </a:rPr>
              <a:t>pthread_mutex_unlock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pthread_mutex_t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mutex</a:t>
            </a:r>
            <a:r>
              <a:rPr lang="en-US" dirty="0" smtClean="0">
                <a:cs typeface="Courier New" pitchFamily="49" charset="0"/>
              </a:rPr>
              <a:t>)</a:t>
            </a:r>
            <a:endParaRPr lang="he-IL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 קבוצות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הקובץ </a:t>
            </a:r>
            <a:r>
              <a:rPr lang="en-US" dirty="0" smtClean="0"/>
              <a:t>/etc/group</a:t>
            </a:r>
            <a:r>
              <a:rPr lang="he-IL" dirty="0" smtClean="0"/>
              <a:t> מכיל רשימה של כל הקבוצות במערכת. לכל קבוצה נשמרת הרשומה:</a:t>
            </a:r>
          </a:p>
          <a:p>
            <a:pPr lvl="1" algn="r" rtl="1"/>
            <a:r>
              <a:rPr lang="en-US" dirty="0" smtClean="0"/>
              <a:t>Group Name</a:t>
            </a:r>
          </a:p>
          <a:p>
            <a:pPr lvl="1" algn="r" rtl="1"/>
            <a:r>
              <a:rPr lang="en-US" dirty="0" smtClean="0"/>
              <a:t>Password</a:t>
            </a:r>
          </a:p>
          <a:p>
            <a:pPr lvl="1" algn="r" rtl="1"/>
            <a:r>
              <a:rPr lang="en-US" dirty="0" smtClean="0"/>
              <a:t>Group ID</a:t>
            </a:r>
          </a:p>
          <a:p>
            <a:pPr lvl="1" algn="r" rtl="1"/>
            <a:r>
              <a:rPr lang="en-US" dirty="0" smtClean="0"/>
              <a:t>Users List</a:t>
            </a:r>
          </a:p>
          <a:p>
            <a:pPr lvl="1" algn="l">
              <a:buNone/>
            </a:pPr>
            <a:r>
              <a:rPr lang="en-US" dirty="0" smtClean="0"/>
              <a:t>root::0:root</a:t>
            </a:r>
          </a:p>
          <a:p>
            <a:pPr lvl="1" algn="l">
              <a:buNone/>
            </a:pPr>
            <a:r>
              <a:rPr lang="en-US" dirty="0" err="1" smtClean="0"/>
              <a:t>adm</a:t>
            </a:r>
            <a:r>
              <a:rPr lang="en-US" dirty="0" smtClean="0"/>
              <a:t>::2:root,admin</a:t>
            </a:r>
          </a:p>
          <a:p>
            <a:pPr lvl="1" algn="l">
              <a:buNone/>
            </a:pPr>
            <a:r>
              <a:rPr lang="en-US" dirty="0" smtClean="0"/>
              <a:t>users::3:avshalom,chen,david</a:t>
            </a:r>
          </a:p>
          <a:p>
            <a:pPr lvl="1" algn="l">
              <a:buNone/>
            </a:pPr>
            <a:r>
              <a:rPr lang="en-US" dirty="0" smtClean="0"/>
              <a:t>courses::4:89-110,89-120</a:t>
            </a:r>
          </a:p>
          <a:p>
            <a:pPr lvl="1" algn="l">
              <a:buNone/>
            </a:pPr>
            <a:r>
              <a:rPr lang="en-US" dirty="0" err="1" smtClean="0"/>
              <a:t>cssegel</a:t>
            </a:r>
            <a:r>
              <a:rPr lang="en-US" dirty="0" smtClean="0"/>
              <a:t>::5:sarne,rochlin</a:t>
            </a:r>
          </a:p>
          <a:p>
            <a:pPr lvl="1" algn="l">
              <a:buNone/>
            </a:pP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 הרשאות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 3 סוגי הרשאות:</a:t>
            </a:r>
          </a:p>
          <a:p>
            <a:pPr lvl="1" algn="r" rtl="1"/>
            <a:r>
              <a:rPr lang="en-US" b="1" dirty="0" smtClean="0"/>
              <a:t>r</a:t>
            </a:r>
            <a:r>
              <a:rPr lang="en-US" dirty="0" smtClean="0"/>
              <a:t>ead</a:t>
            </a:r>
            <a:endParaRPr lang="he-IL" dirty="0" smtClean="0"/>
          </a:p>
          <a:p>
            <a:pPr lvl="1" algn="r" rtl="1"/>
            <a:r>
              <a:rPr lang="en-US" b="1" dirty="0" smtClean="0"/>
              <a:t>w</a:t>
            </a:r>
            <a:r>
              <a:rPr lang="en-US" dirty="0" smtClean="0"/>
              <a:t>rite</a:t>
            </a:r>
          </a:p>
          <a:p>
            <a:pPr lvl="1" algn="r" rtl="1"/>
            <a:r>
              <a:rPr lang="en-US" dirty="0" smtClean="0"/>
              <a:t>e</a:t>
            </a:r>
            <a:r>
              <a:rPr lang="en-US" b="1" dirty="0" smtClean="0"/>
              <a:t>x</a:t>
            </a:r>
            <a:r>
              <a:rPr lang="en-US" dirty="0" smtClean="0"/>
              <a:t>ecute</a:t>
            </a:r>
          </a:p>
          <a:p>
            <a:pPr algn="r" rtl="1"/>
            <a:r>
              <a:rPr lang="he-IL" dirty="0" smtClean="0"/>
              <a:t>ההרשאות מסומנות ע"י מספר: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execute=1</a:t>
            </a:r>
            <a:r>
              <a:rPr lang="he-IL" dirty="0" smtClean="0"/>
              <a:t> </a:t>
            </a:r>
            <a:r>
              <a:rPr lang="en-US" dirty="0" smtClean="0"/>
              <a:t>read=4 write=2</a:t>
            </a:r>
            <a:br>
              <a:rPr lang="en-US" dirty="0" smtClean="0"/>
            </a:br>
            <a:endParaRPr lang="he-IL" dirty="0" smtClean="0"/>
          </a:p>
          <a:p>
            <a:pPr algn="r" rtl="1"/>
            <a:r>
              <a:rPr lang="he-IL" dirty="0" smtClean="0"/>
              <a:t>אז מה פירוש ההרשאה 7?</a:t>
            </a:r>
          </a:p>
          <a:p>
            <a:pPr lvl="1" algn="r" rtl="1"/>
            <a:r>
              <a:rPr lang="en-US" dirty="0" smtClean="0"/>
              <a:t>4+2+1=7</a:t>
            </a:r>
            <a:r>
              <a:rPr lang="he-IL" dirty="0" smtClean="0"/>
              <a:t>, כלומר הרשאות כתיבה,קריאה וביצוע.</a:t>
            </a:r>
            <a:endParaRPr lang="en-US" dirty="0"/>
          </a:p>
        </p:txBody>
      </p:sp>
      <p:pic>
        <p:nvPicPr>
          <p:cNvPr id="13314" name="Picture 2" descr="http://1-ps.googleusercontent.com/h/www.macinstruct.com/images/permissions/xpermissions1.png.pagespeed.ic.LFq9nTv-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26184"/>
            <a:ext cx="2438400" cy="2306198"/>
          </a:xfrm>
          <a:prstGeom prst="rect">
            <a:avLst/>
          </a:prstGeom>
          <a:noFill/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83382" t="59375" r="13104" b="34375"/>
          <a:stretch/>
        </p:blipFill>
        <p:spPr>
          <a:xfrm>
            <a:off x="8000999" y="4048699"/>
            <a:ext cx="457201" cy="4572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/>
          <a:srcRect l="83382" t="59375" r="13104" b="34375"/>
          <a:stretch/>
        </p:blipFill>
        <p:spPr>
          <a:xfrm>
            <a:off x="4457701" y="4054035"/>
            <a:ext cx="266700" cy="4572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l="83382" t="59375" r="13104" b="34375"/>
          <a:stretch/>
        </p:blipFill>
        <p:spPr>
          <a:xfrm>
            <a:off x="5867400" y="4048699"/>
            <a:ext cx="381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– היררכית 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בלינוקס יש 3 קבוצות משתמשים:</a:t>
            </a:r>
          </a:p>
          <a:p>
            <a:pPr lvl="1" algn="r" rtl="1"/>
            <a:r>
              <a:rPr lang="en-US" b="1" dirty="0" smtClean="0"/>
              <a:t>u</a:t>
            </a:r>
            <a:r>
              <a:rPr lang="en-US" dirty="0" smtClean="0"/>
              <a:t>ser</a:t>
            </a:r>
            <a:r>
              <a:rPr lang="he-IL" dirty="0" smtClean="0"/>
              <a:t> – בעל קובץ</a:t>
            </a:r>
            <a:endParaRPr lang="en-US" dirty="0" smtClean="0"/>
          </a:p>
          <a:p>
            <a:pPr lvl="1" algn="r" rtl="1"/>
            <a:r>
              <a:rPr lang="en-US" b="1" dirty="0" smtClean="0"/>
              <a:t>g</a:t>
            </a:r>
            <a:r>
              <a:rPr lang="en-US" dirty="0" smtClean="0"/>
              <a:t>roup</a:t>
            </a:r>
            <a:r>
              <a:rPr lang="he-IL" dirty="0" smtClean="0"/>
              <a:t> – כל מי שנמצא בקבוצה של בעל הקובץ</a:t>
            </a:r>
            <a:endParaRPr lang="en-US" dirty="0" smtClean="0"/>
          </a:p>
          <a:p>
            <a:pPr lvl="1" algn="r" rtl="1"/>
            <a:r>
              <a:rPr lang="en-US" b="1" dirty="0" smtClean="0"/>
              <a:t>o</a:t>
            </a:r>
            <a:r>
              <a:rPr lang="en-US" dirty="0" smtClean="0"/>
              <a:t>ther</a:t>
            </a:r>
            <a:r>
              <a:rPr lang="he-IL" dirty="0" smtClean="0"/>
              <a:t> – כל היתר</a:t>
            </a:r>
          </a:p>
        </p:txBody>
      </p:sp>
      <p:pic>
        <p:nvPicPr>
          <p:cNvPr id="12290" name="Picture 2" descr="http://www.cellbiol.com/bioinformatics_web_development/lib/exe/fetch.php/chapter_2_-_the_linux_operating_system/understanding_linux_files_permissions_6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63725"/>
            <a:ext cx="6172200" cy="3294276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457200" y="4067863"/>
            <a:ext cx="152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2286000" y="4067863"/>
            <a:ext cx="152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4419600" y="4220263"/>
            <a:ext cx="152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חזרה למבחן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הרשאות ואבטחה בלינוקס</a:t>
            </a:r>
          </a:p>
          <a:p>
            <a:pPr lvl="1" algn="r" rtl="1"/>
            <a:r>
              <a:rPr lang="he-IL" dirty="0"/>
              <a:t>שינוי הרשאות של קובץ לכל קבוצת משתמשים נעשה ע"י הפקודה </a:t>
            </a:r>
            <a:r>
              <a:rPr lang="en-US" dirty="0" err="1"/>
              <a:t>chmod</a:t>
            </a:r>
            <a:r>
              <a:rPr lang="he-IL" dirty="0"/>
              <a:t> :</a:t>
            </a:r>
          </a:p>
          <a:p>
            <a:pPr lvl="1"/>
            <a:r>
              <a:rPr lang="en-US" sz="2400" dirty="0" err="1"/>
              <a:t>chmod</a:t>
            </a:r>
            <a:r>
              <a:rPr lang="en-US" sz="2400" dirty="0"/>
              <a:t> &lt;number&gt; </a:t>
            </a:r>
            <a:r>
              <a:rPr lang="en-US" sz="2400" dirty="0" smtClean="0"/>
              <a:t>filename</a:t>
            </a:r>
            <a:endParaRPr lang="he-IL" sz="2400" dirty="0" smtClean="0"/>
          </a:p>
          <a:p>
            <a:pPr lvl="1"/>
            <a:endParaRPr lang="he-IL" sz="2400" dirty="0"/>
          </a:p>
          <a:p>
            <a:pPr lvl="1" algn="r" rtl="1"/>
            <a:r>
              <a:rPr lang="en-US" dirty="0" err="1" smtClean="0"/>
              <a:t>Umask</a:t>
            </a:r>
            <a:r>
              <a:rPr lang="he-IL" dirty="0" smtClean="0"/>
              <a:t>:</a:t>
            </a:r>
          </a:p>
          <a:p>
            <a:pPr lvl="2" algn="r" rtl="1"/>
            <a:r>
              <a:rPr lang="he-IL" dirty="0"/>
              <a:t>כאשר מייצרים קובץ ההרשאות שלו נקבעים לפי הנוסחה הבאה</a:t>
            </a:r>
            <a:r>
              <a:rPr lang="he-IL" dirty="0" smtClean="0"/>
              <a:t>: </a:t>
            </a:r>
            <a:r>
              <a:rPr lang="en-US" dirty="0" smtClean="0"/>
              <a:t>~</a:t>
            </a:r>
            <a:r>
              <a:rPr lang="en-US" dirty="0" err="1"/>
              <a:t>umask</a:t>
            </a:r>
            <a:r>
              <a:rPr lang="en-US" dirty="0"/>
              <a:t> &amp; </a:t>
            </a:r>
            <a:r>
              <a:rPr lang="en-US" dirty="0" smtClean="0"/>
              <a:t>mode</a:t>
            </a:r>
            <a:endParaRPr lang="en-US" dirty="0"/>
          </a:p>
          <a:p>
            <a:pPr lvl="3" algn="r" rtl="1"/>
            <a:endParaRPr lang="he-IL" dirty="0" smtClean="0"/>
          </a:p>
          <a:p>
            <a:pPr lvl="3" algn="r" rtl="1"/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1386</TotalTime>
  <Words>2929</Words>
  <Application>Microsoft Office PowerPoint</Application>
  <PresentationFormat>‫הצגה על המסך (4:3)</PresentationFormat>
  <Paragraphs>645</Paragraphs>
  <Slides>59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Verdana</vt:lpstr>
      <vt:lpstr>Wingdings</vt:lpstr>
      <vt:lpstr>cdb2004138l</vt:lpstr>
      <vt:lpstr>מערכות הפעלה</vt:lpstr>
      <vt:lpstr>Contents</vt:lpstr>
      <vt:lpstr>מערכת הפעלה</vt:lpstr>
      <vt:lpstr>סוגי זכרונות</vt:lpstr>
      <vt:lpstr> לינוקס - משתמשים</vt:lpstr>
      <vt:lpstr>לינוקס - קבוצות</vt:lpstr>
      <vt:lpstr>לינוקס - הרשאות</vt:lpstr>
      <vt:lpstr>לינוקס – היררכית משתמשים</vt:lpstr>
      <vt:lpstr>חזרה למבחן</vt:lpstr>
      <vt:lpstr>לינוקס - umask</vt:lpstr>
      <vt:lpstr>umask example</vt:lpstr>
      <vt:lpstr>לינוקס -אבטחה</vt:lpstr>
      <vt:lpstr>לינוקס -אבטחה</vt:lpstr>
      <vt:lpstr>לינוקס -אבטחה</vt:lpstr>
      <vt:lpstr> Privilege Level</vt:lpstr>
      <vt:lpstr>מעבד</vt:lpstr>
      <vt:lpstr>PSW</vt:lpstr>
      <vt:lpstr>קבצים</vt:lpstr>
      <vt:lpstr>inode</vt:lpstr>
      <vt:lpstr>Hard link</vt:lpstr>
      <vt:lpstr>Symbolic (soft) link</vt:lpstr>
      <vt:lpstr>קבצים</vt:lpstr>
      <vt:lpstr>Access syscall</vt:lpstr>
      <vt:lpstr>מידע על הקובץ</vt:lpstr>
      <vt:lpstr>מידע על קובץ</vt:lpstr>
      <vt:lpstr>קבצים</vt:lpstr>
      <vt:lpstr>מידע על תיקייה</vt:lpstr>
      <vt:lpstr>מידע על תיקייה</vt:lpstr>
      <vt:lpstr>קבצים</vt:lpstr>
      <vt:lpstr>תהליכים</vt:lpstr>
      <vt:lpstr>מצגת של PowerPoint‏</vt:lpstr>
      <vt:lpstr>משפחת exec</vt:lpstr>
      <vt:lpstr>תהליכים</vt:lpstr>
      <vt:lpstr>יתומים ואימוץ</vt:lpstr>
      <vt:lpstr>זהירות זומבים!!!</vt:lpstr>
      <vt:lpstr>signals</vt:lpstr>
      <vt:lpstr>signals</vt:lpstr>
      <vt:lpstr>signals</vt:lpstr>
      <vt:lpstr>Sigaction system call</vt:lpstr>
      <vt:lpstr>Signal Masks</vt:lpstr>
      <vt:lpstr>חסימת איתותים כללית</vt:lpstr>
      <vt:lpstr>חסימת איתותים כללית</vt:lpstr>
      <vt:lpstr>IPC</vt:lpstr>
      <vt:lpstr>קריאה וכתיבה ל pipe</vt:lpstr>
      <vt:lpstr>קריאה וכתיבה ל pipe</vt:lpstr>
      <vt:lpstr>I/O redirection and pipes</vt:lpstr>
      <vt:lpstr>Pipe  vs. FIFO</vt:lpstr>
      <vt:lpstr>IPC</vt:lpstr>
      <vt:lpstr>shmid_ds</vt:lpstr>
      <vt:lpstr>Critical section</vt:lpstr>
      <vt:lpstr>הגנה על קטע קריטי</vt:lpstr>
      <vt:lpstr>semctl</vt:lpstr>
      <vt:lpstr>הגדרות עבור args</vt:lpstr>
      <vt:lpstr>Special commands</vt:lpstr>
      <vt:lpstr>חוטים</vt:lpstr>
      <vt:lpstr>חוטים</vt:lpstr>
      <vt:lpstr>סיום חוט</vt:lpstr>
      <vt:lpstr>הגנה על קטע קריטי</vt:lpstr>
      <vt:lpstr>הגנה על קטע קריטי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99</cp:revision>
  <dcterms:created xsi:type="dcterms:W3CDTF">2013-02-06T14:53:06Z</dcterms:created>
  <dcterms:modified xsi:type="dcterms:W3CDTF">2017-06-19T08:06:39Z</dcterms:modified>
</cp:coreProperties>
</file>