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77" r:id="rId3"/>
    <p:sldId id="297" r:id="rId4"/>
    <p:sldId id="333" r:id="rId5"/>
    <p:sldId id="298" r:id="rId6"/>
    <p:sldId id="335" r:id="rId7"/>
    <p:sldId id="336" r:id="rId8"/>
    <p:sldId id="328" r:id="rId9"/>
    <p:sldId id="302" r:id="rId10"/>
    <p:sldId id="291" r:id="rId11"/>
    <p:sldId id="349" r:id="rId12"/>
    <p:sldId id="292" r:id="rId13"/>
    <p:sldId id="293" r:id="rId14"/>
    <p:sldId id="334" r:id="rId15"/>
    <p:sldId id="294" r:id="rId16"/>
    <p:sldId id="340" r:id="rId17"/>
    <p:sldId id="341" r:id="rId18"/>
    <p:sldId id="343" r:id="rId19"/>
    <p:sldId id="295" r:id="rId20"/>
    <p:sldId id="337" r:id="rId21"/>
    <p:sldId id="339" r:id="rId22"/>
    <p:sldId id="350" r:id="rId23"/>
    <p:sldId id="351" r:id="rId24"/>
    <p:sldId id="338" r:id="rId25"/>
    <p:sldId id="296" r:id="rId26"/>
    <p:sldId id="345" r:id="rId27"/>
    <p:sldId id="346" r:id="rId28"/>
    <p:sldId id="347" r:id="rId29"/>
    <p:sldId id="342" r:id="rId30"/>
    <p:sldId id="307" r:id="rId31"/>
    <p:sldId id="308" r:id="rId32"/>
    <p:sldId id="309" r:id="rId33"/>
    <p:sldId id="329" r:id="rId34"/>
    <p:sldId id="310" r:id="rId35"/>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6EE"/>
    <a:srgbClr val="6F9AEF"/>
    <a:srgbClr val="6DCEF1"/>
    <a:srgbClr val="99CC00"/>
    <a:srgbClr val="93DADF"/>
    <a:srgbClr val="3BCBDF"/>
    <a:srgbClr val="4976D1"/>
    <a:srgbClr val="BED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3429" autoAdjust="0"/>
  </p:normalViewPr>
  <p:slideViewPr>
    <p:cSldViewPr>
      <p:cViewPr varScale="1">
        <p:scale>
          <a:sx n="96" d="100"/>
          <a:sy n="96" d="100"/>
        </p:scale>
        <p:origin x="1956"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0CDF3314-AEC0-4D18-B221-6543C8D74822}" type="datetimeFigureOut">
              <a:rPr lang="en-US" smtClean="0"/>
              <a:t>28-Mar-17</a:t>
            </a:fld>
            <a:endParaRPr lang="en-US"/>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DCE75856-1F94-436E-88E1-29AEEEBA758B}" type="slidenum">
              <a:rPr lang="en-US" smtClean="0"/>
              <a:t>‹#›</a:t>
            </a:fld>
            <a:endParaRPr lang="en-US"/>
          </a:p>
        </p:txBody>
      </p:sp>
    </p:spTree>
    <p:extLst>
      <p:ext uri="{BB962C8B-B14F-4D97-AF65-F5344CB8AC3E}">
        <p14:creationId xmlns:p14="http://schemas.microsoft.com/office/powerpoint/2010/main" val="943947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0B6F4F1C-D44F-4160-8592-AD44EA90F77C}" type="datetimeFigureOut">
              <a:rPr lang="en-US" smtClean="0"/>
              <a:pPr/>
              <a:t>28-Mar-17</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16E7735-BC16-49D5-BB76-C3E92BA0B3BB}" type="slidenum">
              <a:rPr lang="en-US" smtClean="0"/>
              <a:pPr/>
              <a:t>‹#›</a:t>
            </a:fld>
            <a:endParaRPr lang="en-US"/>
          </a:p>
        </p:txBody>
      </p:sp>
    </p:spTree>
    <p:extLst>
      <p:ext uri="{BB962C8B-B14F-4D97-AF65-F5344CB8AC3E}">
        <p14:creationId xmlns:p14="http://schemas.microsoft.com/office/powerpoint/2010/main" val="28178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6</a:t>
            </a:fld>
            <a:endParaRPr lang="en-US"/>
          </a:p>
        </p:txBody>
      </p:sp>
    </p:spTree>
    <p:extLst>
      <p:ext uri="{BB962C8B-B14F-4D97-AF65-F5344CB8AC3E}">
        <p14:creationId xmlns:p14="http://schemas.microsoft.com/office/powerpoint/2010/main" val="142392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Return</a:t>
            </a:r>
            <a:r>
              <a:rPr lang="en-US" baseline="0" dirty="0" smtClean="0"/>
              <a:t> 0 or -1</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9</a:t>
            </a:fld>
            <a:endParaRPr lang="en-US"/>
          </a:p>
        </p:txBody>
      </p:sp>
    </p:spTree>
    <p:extLst>
      <p:ext uri="{BB962C8B-B14F-4D97-AF65-F5344CB8AC3E}">
        <p14:creationId xmlns:p14="http://schemas.microsoft.com/office/powerpoint/2010/main" val="67324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טוב כדי להמנע ממחיקה לא רצויה</a:t>
            </a:r>
            <a:endParaRPr lang="en-US" dirty="0" smtClean="0"/>
          </a:p>
          <a:p>
            <a:r>
              <a:rPr lang="en-US" dirty="0" smtClean="0"/>
              <a:t>Ls -</a:t>
            </a:r>
            <a:r>
              <a:rPr lang="en-US" dirty="0" err="1" smtClean="0"/>
              <a:t>i</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15</a:t>
            </a:fld>
            <a:endParaRPr lang="en-US"/>
          </a:p>
        </p:txBody>
      </p:sp>
    </p:spTree>
    <p:extLst>
      <p:ext uri="{BB962C8B-B14F-4D97-AF65-F5344CB8AC3E}">
        <p14:creationId xmlns:p14="http://schemas.microsoft.com/office/powerpoint/2010/main" val="272766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Ln</a:t>
            </a:r>
            <a:r>
              <a:rPr lang="en-US" dirty="0" smtClean="0"/>
              <a:t> –s /../old /../new</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19</a:t>
            </a:fld>
            <a:endParaRPr lang="en-US"/>
          </a:p>
        </p:txBody>
      </p:sp>
    </p:spTree>
    <p:extLst>
      <p:ext uri="{BB962C8B-B14F-4D97-AF65-F5344CB8AC3E}">
        <p14:creationId xmlns:p14="http://schemas.microsoft.com/office/powerpoint/2010/main" val="325697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Ln</a:t>
            </a:r>
            <a:r>
              <a:rPr lang="en-US" dirty="0" smtClean="0"/>
              <a:t> –s /../old /../new</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20</a:t>
            </a:fld>
            <a:endParaRPr lang="en-US"/>
          </a:p>
        </p:txBody>
      </p:sp>
    </p:spTree>
    <p:extLst>
      <p:ext uri="{BB962C8B-B14F-4D97-AF65-F5344CB8AC3E}">
        <p14:creationId xmlns:p14="http://schemas.microsoft.com/office/powerpoint/2010/main" val="390886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9" name="Group 17"/>
          <p:cNvGrpSpPr>
            <a:grpSpLocks/>
          </p:cNvGrpSpPr>
          <p:nvPr/>
        </p:nvGrpSpPr>
        <p:grpSpPr bwMode="auto">
          <a:xfrm>
            <a:off x="-9525" y="2708275"/>
            <a:ext cx="9183688" cy="1501775"/>
            <a:chOff x="-23" y="1319"/>
            <a:chExt cx="5799" cy="946"/>
          </a:xfrm>
        </p:grpSpPr>
        <p:sp>
          <p:nvSpPr>
            <p:cNvPr id="3090" name="Freeform 18"/>
            <p:cNvSpPr>
              <a:spLocks/>
            </p:cNvSpPr>
            <p:nvPr/>
          </p:nvSpPr>
          <p:spPr bwMode="gray">
            <a:xfrm>
              <a:off x="-20" y="1319"/>
              <a:ext cx="5779" cy="946"/>
            </a:xfrm>
            <a:custGeom>
              <a:avLst/>
              <a:gdLst/>
              <a:ahLst/>
              <a:cxnLst>
                <a:cxn ang="0">
                  <a:pos x="6" y="454"/>
                </a:cxn>
                <a:cxn ang="0">
                  <a:pos x="355" y="454"/>
                </a:cxn>
                <a:cxn ang="0">
                  <a:pos x="757" y="1"/>
                </a:cxn>
                <a:cxn ang="0">
                  <a:pos x="2511" y="0"/>
                </a:cxn>
                <a:cxn ang="0">
                  <a:pos x="2646" y="144"/>
                </a:cxn>
                <a:cxn ang="0">
                  <a:pos x="5779" y="137"/>
                </a:cxn>
                <a:cxn ang="0">
                  <a:pos x="5779" y="772"/>
                </a:cxn>
                <a:cxn ang="0">
                  <a:pos x="2899" y="765"/>
                </a:cxn>
                <a:cxn ang="0">
                  <a:pos x="2757" y="946"/>
                </a:cxn>
                <a:cxn ang="0">
                  <a:pos x="1883" y="946"/>
                </a:cxn>
                <a:cxn ang="0">
                  <a:pos x="1663" y="687"/>
                </a:cxn>
                <a:cxn ang="0">
                  <a:pos x="0" y="687"/>
                </a:cxn>
                <a:cxn ang="0">
                  <a:pos x="35" y="480"/>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9000"/>
                </a:srgbClr>
              </a:outerShdw>
            </a:effectLst>
          </p:spPr>
          <p:txBody>
            <a:bodyPr/>
            <a:lstStyle/>
            <a:p>
              <a:endParaRPr lang="en-US"/>
            </a:p>
          </p:txBody>
        </p:sp>
        <p:sp>
          <p:nvSpPr>
            <p:cNvPr id="3091" name="Freeform 19" descr="01_img(Global Digtal Desigm(imageState)"/>
            <p:cNvSpPr>
              <a:spLocks/>
            </p:cNvSpPr>
            <p:nvPr/>
          </p:nvSpPr>
          <p:spPr bwMode="gray">
            <a:xfrm>
              <a:off x="-23" y="1344"/>
              <a:ext cx="5799" cy="895"/>
            </a:xfrm>
            <a:custGeom>
              <a:avLst/>
              <a:gdLst/>
              <a:ahLst/>
              <a:cxnLst>
                <a:cxn ang="0">
                  <a:pos x="0" y="455"/>
                </a:cxn>
                <a:cxn ang="0">
                  <a:pos x="369" y="454"/>
                </a:cxn>
                <a:cxn ang="0">
                  <a:pos x="776" y="0"/>
                </a:cxn>
                <a:cxn ang="0">
                  <a:pos x="2496" y="0"/>
                </a:cxn>
                <a:cxn ang="0">
                  <a:pos x="2632" y="136"/>
                </a:cxn>
                <a:cxn ang="0">
                  <a:pos x="5799" y="136"/>
                </a:cxn>
                <a:cxn ang="0">
                  <a:pos x="5788" y="727"/>
                </a:cxn>
                <a:cxn ang="0">
                  <a:pos x="2883" y="708"/>
                </a:cxn>
                <a:cxn ang="0">
                  <a:pos x="2747" y="895"/>
                </a:cxn>
                <a:cxn ang="0">
                  <a:pos x="1899" y="895"/>
                </a:cxn>
                <a:cxn ang="0">
                  <a:pos x="1681" y="635"/>
                </a:cxn>
                <a:cxn ang="0">
                  <a:pos x="7" y="635"/>
                </a:cxn>
                <a:cxn ang="0">
                  <a:pos x="7" y="454"/>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endParaRPr lang="en-US"/>
            </a:p>
          </p:txBody>
        </p:sp>
      </p:grpSp>
      <p:sp>
        <p:nvSpPr>
          <p:cNvPr id="3075" name="Rectangle 3"/>
          <p:cNvSpPr>
            <a:spLocks noGrp="1" noChangeArrowheads="1"/>
          </p:cNvSpPr>
          <p:nvPr>
            <p:ph type="subTitle" idx="1"/>
          </p:nvPr>
        </p:nvSpPr>
        <p:spPr bwMode="black">
          <a:xfrm>
            <a:off x="990600" y="4953000"/>
            <a:ext cx="7315200" cy="381000"/>
          </a:xfrm>
        </p:spPr>
        <p:txBody>
          <a:bodyPr/>
          <a:lstStyle>
            <a:lvl1pPr marL="0" indent="0" algn="ctr">
              <a:buFont typeface="Wingdings" pitchFamily="2" charset="2"/>
              <a:buNone/>
              <a:defRPr sz="1800">
                <a:latin typeface="Verdana" pitchFamily="34" charset="0"/>
              </a:defRPr>
            </a:lvl1pPr>
          </a:lstStyle>
          <a:p>
            <a:r>
              <a:rPr lang="en-US" dirty="0" smtClean="0"/>
              <a:t>Click to edit Master subtitle style</a:t>
            </a:r>
            <a:endParaRPr lang="en-US" dirty="0"/>
          </a:p>
        </p:txBody>
      </p:sp>
      <p:sp>
        <p:nvSpPr>
          <p:cNvPr id="3092" name="Rectangle 20"/>
          <p:cNvSpPr>
            <a:spLocks noGrp="1" noChangeArrowheads="1"/>
          </p:cNvSpPr>
          <p:nvPr>
            <p:ph type="ctrTitle" sz="quarter"/>
          </p:nvPr>
        </p:nvSpPr>
        <p:spPr bwMode="black">
          <a:xfrm>
            <a:off x="611188" y="1700213"/>
            <a:ext cx="8137525" cy="792162"/>
          </a:xfrm>
          <a:effectLst>
            <a:outerShdw dist="53882" dir="2700000" algn="ctr" rotWithShape="0">
              <a:schemeClr val="bg2">
                <a:alpha val="50000"/>
              </a:schemeClr>
            </a:outerShdw>
          </a:effectLst>
        </p:spPr>
        <p:txBody>
          <a:bodyPr/>
          <a:lstStyle>
            <a:lvl1pPr>
              <a:defRPr sz="3600" b="1">
                <a:solidFill>
                  <a:schemeClr val="tx1"/>
                </a:solidFill>
              </a:defRPr>
            </a:lvl1pPr>
          </a:lstStyle>
          <a:p>
            <a:r>
              <a:rPr lang="en-US" altLang="ko-KR" smtClean="0"/>
              <a:t>Click to edit Master title style</a:t>
            </a: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089"/>
                                        </p:tgtEl>
                                        <p:attrNameLst>
                                          <p:attrName>style.visibility</p:attrName>
                                        </p:attrNameLst>
                                      </p:cBhvr>
                                      <p:to>
                                        <p:strVal val="visible"/>
                                      </p:to>
                                    </p:set>
                                    <p:animEffect transition="in" filter="barn(outHorizontal)">
                                      <p:cBhvr>
                                        <p:cTn id="7" dur="5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0C20A3-5914-443F-B0B8-8C66E6F04E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900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79438"/>
            <a:ext cx="6019800" cy="5900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D336D0-4CEB-4FDD-9F3D-AB431001488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79438"/>
            <a:ext cx="7848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43025"/>
            <a:ext cx="8229600" cy="5137150"/>
          </a:xfrm>
        </p:spPr>
        <p:txBody>
          <a:bodyPr/>
          <a:lstStyle/>
          <a:p>
            <a:r>
              <a:rPr lang="en-US" smtClean="0"/>
              <a:t>Click icon to add table</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5791200" y="6537325"/>
            <a:ext cx="2895600" cy="320675"/>
          </a:xfrm>
        </p:spPr>
        <p:txBody>
          <a:bodyPr/>
          <a:lstStyle>
            <a:lvl1pPr>
              <a:defRPr/>
            </a:lvl1pPr>
          </a:lstStyle>
          <a:p>
            <a:endParaRPr lang="en-US"/>
          </a:p>
        </p:txBody>
      </p:sp>
      <p:sp>
        <p:nvSpPr>
          <p:cNvPr id="6" name="Slide Number Placeholder 5"/>
          <p:cNvSpPr>
            <a:spLocks noGrp="1"/>
          </p:cNvSpPr>
          <p:nvPr>
            <p:ph type="sldNum" sz="quarter" idx="12"/>
          </p:nvPr>
        </p:nvSpPr>
        <p:spPr>
          <a:xfrm>
            <a:off x="3671888" y="6537325"/>
            <a:ext cx="2133600" cy="320675"/>
          </a:xfrm>
        </p:spPr>
        <p:txBody>
          <a:bodyPr/>
          <a:lstStyle>
            <a:lvl1pPr>
              <a:defRPr/>
            </a:lvl1pPr>
          </a:lstStyle>
          <a:p>
            <a:fld id="{2486B43F-D29D-4CB7-BA81-5841BD9C2A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F2694EF-A7AE-4A38-8139-68EDB3735F32}"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635A1B-4FD8-4789-B1CE-F4B2DC5F5CE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F4A850-2251-4E65-BFD5-AB690027BCC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119925E-24DF-4F08-96BC-3550DAB4D0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B1D6C8-D91E-475D-B0D7-AD6319C502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EDD813B-6A9E-4957-A32C-75EA93D04FB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53807A-4B46-48B4-A8F9-9892D25D91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E855BC1-C091-4AC2-A669-70561B51A42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40" name="Freeform 16"/>
          <p:cNvSpPr>
            <a:spLocks/>
          </p:cNvSpPr>
          <p:nvPr/>
        </p:nvSpPr>
        <p:spPr bwMode="gray">
          <a:xfrm>
            <a:off x="0" y="360363"/>
            <a:ext cx="9148763" cy="900112"/>
          </a:xfrm>
          <a:custGeom>
            <a:avLst/>
            <a:gdLst/>
            <a:ahLst/>
            <a:cxnLst>
              <a:cxn ang="0">
                <a:pos x="0" y="368"/>
              </a:cxn>
              <a:cxn ang="0">
                <a:pos x="440" y="368"/>
              </a:cxn>
              <a:cxn ang="0">
                <a:pos x="777" y="0"/>
              </a:cxn>
              <a:cxn ang="0">
                <a:pos x="2162" y="0"/>
              </a:cxn>
              <a:cxn ang="0">
                <a:pos x="2265" y="116"/>
              </a:cxn>
              <a:cxn ang="0">
                <a:pos x="5756" y="112"/>
              </a:cxn>
              <a:cxn ang="0">
                <a:pos x="5763" y="567"/>
              </a:cxn>
              <a:cxn ang="0">
                <a:pos x="6" y="556"/>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endParaRPr lang="en-US"/>
          </a:p>
        </p:txBody>
      </p:sp>
      <p:sp>
        <p:nvSpPr>
          <p:cNvPr id="1039" name="Freeform 15" descr="01b_img(Global Digtal Desigm(imageState)"/>
          <p:cNvSpPr>
            <a:spLocks/>
          </p:cNvSpPr>
          <p:nvPr/>
        </p:nvSpPr>
        <p:spPr bwMode="gray">
          <a:xfrm>
            <a:off x="-9525" y="336550"/>
            <a:ext cx="9182100" cy="838200"/>
          </a:xfrm>
          <a:custGeom>
            <a:avLst/>
            <a:gdLst/>
            <a:ahLst/>
            <a:cxnLst>
              <a:cxn ang="0">
                <a:pos x="449" y="370"/>
              </a:cxn>
              <a:cxn ang="0">
                <a:pos x="768" y="1"/>
              </a:cxn>
              <a:cxn ang="0">
                <a:pos x="2158" y="0"/>
              </a:cxn>
              <a:cxn ang="0">
                <a:pos x="2258" y="115"/>
              </a:cxn>
              <a:cxn ang="0">
                <a:pos x="5784" y="115"/>
              </a:cxn>
              <a:cxn ang="0">
                <a:pos x="5779" y="528"/>
              </a:cxn>
              <a:cxn ang="0">
                <a:pos x="0" y="519"/>
              </a:cxn>
              <a:cxn ang="0">
                <a:pos x="0" y="371"/>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5" cstate="print"/>
            <a:srcRect/>
            <a:stretch>
              <a:fillRect/>
            </a:stretch>
          </a:blipFill>
          <a:ln w="9525">
            <a:noFill/>
            <a:round/>
            <a:headEnd/>
            <a:tailEnd/>
          </a:ln>
          <a:effectLst/>
        </p:spPr>
        <p:txBody>
          <a:bodyPr/>
          <a:lstStyle/>
          <a:p>
            <a:endParaRPr lang="en-US"/>
          </a:p>
        </p:txBody>
      </p:sp>
      <p:sp>
        <p:nvSpPr>
          <p:cNvPr id="1027"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791200" y="65373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endParaRPr lang="en-US" dirty="0"/>
          </a:p>
        </p:txBody>
      </p:sp>
      <p:sp>
        <p:nvSpPr>
          <p:cNvPr id="1030" name="Rectangle 6"/>
          <p:cNvSpPr>
            <a:spLocks noGrp="1" noChangeArrowheads="1"/>
          </p:cNvSpPr>
          <p:nvPr>
            <p:ph type="sldNum" sz="quarter" idx="4"/>
          </p:nvPr>
        </p:nvSpPr>
        <p:spPr bwMode="auto">
          <a:xfrm>
            <a:off x="3671888"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j-lt"/>
              </a:defRPr>
            </a:lvl1pPr>
          </a:lstStyle>
          <a:p>
            <a:fld id="{4303C685-E663-4DCF-BD9D-69D199BF0682}" type="slidenum">
              <a:rPr lang="en-US"/>
              <a:pPr/>
              <a:t>‹#›</a:t>
            </a:fld>
            <a:endParaRPr lang="en-US"/>
          </a:p>
        </p:txBody>
      </p:sp>
      <p:sp>
        <p:nvSpPr>
          <p:cNvPr id="1026"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Computer_f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Ino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597025"/>
            <a:ext cx="7239000" cy="1012825"/>
          </a:xfrm>
        </p:spPr>
        <p:txBody>
          <a:bodyPr/>
          <a:lstStyle/>
          <a:p>
            <a:r>
              <a:rPr lang="he-IL" sz="4000" dirty="0" smtClean="0"/>
              <a:t>מערכות הפעלה</a:t>
            </a:r>
            <a:endParaRPr lang="en-US" sz="4000" dirty="0"/>
          </a:p>
        </p:txBody>
      </p:sp>
      <p:sp>
        <p:nvSpPr>
          <p:cNvPr id="2051" name="Rectangle 3"/>
          <p:cNvSpPr>
            <a:spLocks noGrp="1" noChangeArrowheads="1"/>
          </p:cNvSpPr>
          <p:nvPr>
            <p:ph type="subTitle" idx="1"/>
          </p:nvPr>
        </p:nvSpPr>
        <p:spPr/>
        <p:txBody>
          <a:bodyPr/>
          <a:lstStyle/>
          <a:p>
            <a:r>
              <a:rPr lang="he-IL" dirty="0" smtClean="0"/>
              <a:t>שני </a:t>
            </a:r>
            <a:r>
              <a:rPr lang="he-IL" dirty="0" err="1" smtClean="0"/>
              <a:t>אלקובי</a:t>
            </a:r>
            <a:endParaRPr lang="en-US" dirty="0" smtClean="0"/>
          </a:p>
          <a:p>
            <a:r>
              <a:rPr lang="he-IL" dirty="0" err="1" smtClean="0"/>
              <a:t>פריאל</a:t>
            </a:r>
            <a:r>
              <a:rPr lang="he-IL" dirty="0" smtClean="0"/>
              <a:t> לוי</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מערכת ניהול קבצים</a:t>
            </a:r>
            <a:endParaRPr lang="en-US" dirty="0"/>
          </a:p>
        </p:txBody>
      </p:sp>
      <p:sp>
        <p:nvSpPr>
          <p:cNvPr id="3" name="Content Placeholder 2"/>
          <p:cNvSpPr>
            <a:spLocks noGrp="1"/>
          </p:cNvSpPr>
          <p:nvPr>
            <p:ph idx="1"/>
          </p:nvPr>
        </p:nvSpPr>
        <p:spPr/>
        <p:txBody>
          <a:bodyPr/>
          <a:lstStyle/>
          <a:p>
            <a:pPr algn="r" rtl="1"/>
            <a:r>
              <a:rPr lang="he-IL" dirty="0" smtClean="0"/>
              <a:t>אחד מתפקידי מערכת ההפעלה לגרום למידע להיות נגיש.</a:t>
            </a:r>
          </a:p>
          <a:p>
            <a:pPr algn="r" rtl="1"/>
            <a:r>
              <a:rPr lang="he-IL" dirty="0" smtClean="0"/>
              <a:t>היררכיה המתחילה מ "/" ומתפצלת לתיקיות ותתי תיקיות.</a:t>
            </a:r>
            <a:endParaRPr lang="en-US" dirty="0"/>
          </a:p>
        </p:txBody>
      </p:sp>
      <p:pic>
        <p:nvPicPr>
          <p:cNvPr id="5" name="Picture 4" descr="linux.png"/>
          <p:cNvPicPr>
            <a:picLocks noChangeAspect="1"/>
          </p:cNvPicPr>
          <p:nvPr/>
        </p:nvPicPr>
        <p:blipFill>
          <a:blip r:embed="rId2" cstate="print"/>
          <a:stretch>
            <a:fillRect/>
          </a:stretch>
        </p:blipFill>
        <p:spPr>
          <a:xfrm>
            <a:off x="914400" y="3164110"/>
            <a:ext cx="5257800" cy="3285228"/>
          </a:xfrm>
          <a:prstGeom prst="rect">
            <a:avLst/>
          </a:prstGeom>
        </p:spPr>
      </p:pic>
      <p:sp>
        <p:nvSpPr>
          <p:cNvPr id="6" name="Slide Number Placeholder 5"/>
          <p:cNvSpPr>
            <a:spLocks noGrp="1"/>
          </p:cNvSpPr>
          <p:nvPr>
            <p:ph type="sldNum" sz="quarter" idx="12"/>
          </p:nvPr>
        </p:nvSpPr>
        <p:spPr/>
        <p:txBody>
          <a:bodyPr/>
          <a:lstStyle/>
          <a:p>
            <a:fld id="{BF2694EF-A7AE-4A38-8139-68EDB3735F3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FHS</a:t>
            </a:r>
            <a:endParaRPr lang="en-US" dirty="0"/>
          </a:p>
        </p:txBody>
      </p:sp>
      <p:sp>
        <p:nvSpPr>
          <p:cNvPr id="3" name="מציין מיקום תוכן 2"/>
          <p:cNvSpPr>
            <a:spLocks noGrp="1"/>
          </p:cNvSpPr>
          <p:nvPr>
            <p:ph idx="1"/>
          </p:nvPr>
        </p:nvSpPr>
        <p:spPr>
          <a:xfrm>
            <a:off x="152400" y="1343025"/>
            <a:ext cx="8534400" cy="5137150"/>
          </a:xfrm>
        </p:spPr>
        <p:txBody>
          <a:bodyPr/>
          <a:lstStyle/>
          <a:p>
            <a:pPr algn="r" rtl="1"/>
            <a:r>
              <a:rPr lang="he-IL" dirty="0" smtClean="0"/>
              <a:t>ה - </a:t>
            </a:r>
            <a:r>
              <a:rPr lang="en-US" dirty="0"/>
              <a:t> </a:t>
            </a:r>
            <a:r>
              <a:rPr lang="en-US" b="1" dirty="0" err="1" smtClean="0"/>
              <a:t>Filesystem</a:t>
            </a:r>
            <a:r>
              <a:rPr lang="en-US" b="1" dirty="0" smtClean="0"/>
              <a:t> </a:t>
            </a:r>
            <a:r>
              <a:rPr lang="en-US" b="1" dirty="0"/>
              <a:t>Hierarchy Standard</a:t>
            </a:r>
            <a:r>
              <a:rPr lang="en-US" dirty="0"/>
              <a:t> (</a:t>
            </a:r>
            <a:r>
              <a:rPr lang="en-US" b="1" dirty="0"/>
              <a:t>FHS</a:t>
            </a:r>
            <a:r>
              <a:rPr lang="en-US" dirty="0" smtClean="0"/>
              <a:t>)</a:t>
            </a:r>
            <a:endParaRPr lang="he-IL" dirty="0" smtClean="0"/>
          </a:p>
          <a:p>
            <a:pPr marL="0" indent="0" algn="r" rtl="1">
              <a:buNone/>
            </a:pPr>
            <a:r>
              <a:rPr lang="he-IL" dirty="0" smtClean="0"/>
              <a:t>מגדירה את מבנה התיקיות ואת התוכן שלהן בצורה דומה לזו שמוגדרת במערכת ההפעלה </a:t>
            </a:r>
            <a:r>
              <a:rPr lang="en-US" dirty="0" smtClean="0"/>
              <a:t>UNIX</a:t>
            </a:r>
            <a:r>
              <a:rPr lang="he-IL" dirty="0" smtClean="0"/>
              <a:t>.</a:t>
            </a:r>
          </a:p>
          <a:p>
            <a:pPr algn="r" rtl="1"/>
            <a:endParaRPr lang="he-IL" dirty="0" smtClean="0"/>
          </a:p>
          <a:p>
            <a:pPr algn="r" rtl="1"/>
            <a:r>
              <a:rPr lang="he-IL" dirty="0" smtClean="0"/>
              <a:t>ב </a:t>
            </a:r>
            <a:r>
              <a:rPr lang="en-US" dirty="0" smtClean="0"/>
              <a:t>FHS</a:t>
            </a:r>
            <a:r>
              <a:rPr lang="he-IL" dirty="0" smtClean="0"/>
              <a:t> כל הקבצים </a:t>
            </a:r>
            <a:r>
              <a:rPr lang="he-IL" dirty="0" err="1" smtClean="0"/>
              <a:t>והתקיות</a:t>
            </a:r>
            <a:r>
              <a:rPr lang="he-IL" dirty="0" smtClean="0"/>
              <a:t>  מופיעים תחת </a:t>
            </a:r>
            <a:r>
              <a:rPr lang="he-IL" dirty="0" err="1" smtClean="0"/>
              <a:t>תקיית</a:t>
            </a:r>
            <a:r>
              <a:rPr lang="he-IL" dirty="0" smtClean="0"/>
              <a:t> השורש '</a:t>
            </a:r>
            <a:r>
              <a:rPr lang="en-US" dirty="0" smtClean="0"/>
              <a:t>/</a:t>
            </a:r>
            <a:r>
              <a:rPr lang="he-IL" dirty="0" smtClean="0"/>
              <a:t>' אפילו אם הם מאוכסנים בהתקן (פיזי או וירטואלי) שונה</a:t>
            </a:r>
            <a:endParaRPr lang="en-US" dirty="0"/>
          </a:p>
        </p:txBody>
      </p:sp>
      <p:sp>
        <p:nvSpPr>
          <p:cNvPr id="4" name="מציין מיקום של מספר שקופית 3"/>
          <p:cNvSpPr>
            <a:spLocks noGrp="1"/>
          </p:cNvSpPr>
          <p:nvPr>
            <p:ph type="sldNum" sz="quarter" idx="12"/>
          </p:nvPr>
        </p:nvSpPr>
        <p:spPr/>
        <p:txBody>
          <a:bodyPr/>
          <a:lstStyle/>
          <a:p>
            <a:fld id="{BF2694EF-A7AE-4A38-8139-68EDB3735F32}" type="slidenum">
              <a:rPr lang="en-US" smtClean="0"/>
              <a:pPr/>
              <a:t>11</a:t>
            </a:fld>
            <a:endParaRPr lang="en-US"/>
          </a:p>
        </p:txBody>
      </p:sp>
    </p:spTree>
    <p:extLst>
      <p:ext uri="{BB962C8B-B14F-4D97-AF65-F5344CB8AC3E}">
        <p14:creationId xmlns:p14="http://schemas.microsoft.com/office/powerpoint/2010/main" val="38000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inode</a:t>
            </a:r>
            <a:endParaRPr lang="en-US" dirty="0"/>
          </a:p>
        </p:txBody>
      </p:sp>
      <p:sp>
        <p:nvSpPr>
          <p:cNvPr id="3" name="Content Placeholder 2"/>
          <p:cNvSpPr>
            <a:spLocks noGrp="1"/>
          </p:cNvSpPr>
          <p:nvPr>
            <p:ph idx="1"/>
          </p:nvPr>
        </p:nvSpPr>
        <p:spPr/>
        <p:txBody>
          <a:bodyPr>
            <a:normAutofit fontScale="85000" lnSpcReduction="10000"/>
          </a:bodyPr>
          <a:lstStyle/>
          <a:p>
            <a:pPr algn="r" rtl="1"/>
            <a:r>
              <a:rPr lang="he-IL" dirty="0" smtClean="0"/>
              <a:t>למערכת ההפעלה יש מערך של </a:t>
            </a:r>
            <a:r>
              <a:rPr lang="en-US" dirty="0" err="1" smtClean="0"/>
              <a:t>inodes</a:t>
            </a:r>
            <a:r>
              <a:rPr lang="he-IL" dirty="0" smtClean="0"/>
              <a:t>, כאשר כל אחד בעל מספר יחודי ומכיל אינפורמציה על קובץ.</a:t>
            </a:r>
          </a:p>
          <a:p>
            <a:r>
              <a:rPr lang="en-US" dirty="0" smtClean="0"/>
              <a:t>Size of file</a:t>
            </a:r>
          </a:p>
          <a:p>
            <a:r>
              <a:rPr lang="en-US" dirty="0" smtClean="0"/>
              <a:t>Device ID</a:t>
            </a:r>
          </a:p>
          <a:p>
            <a:r>
              <a:rPr lang="en-US" dirty="0" smtClean="0"/>
              <a:t>User ID of the file</a:t>
            </a:r>
          </a:p>
          <a:p>
            <a:r>
              <a:rPr lang="en-US" dirty="0" smtClean="0"/>
              <a:t>Group ID of the file</a:t>
            </a:r>
          </a:p>
          <a:p>
            <a:r>
              <a:rPr lang="en-US" dirty="0" smtClean="0"/>
              <a:t>The </a:t>
            </a:r>
            <a:r>
              <a:rPr lang="en-US" dirty="0"/>
              <a:t>access privileges for </a:t>
            </a:r>
            <a:r>
              <a:rPr lang="en-US" dirty="0" smtClean="0"/>
              <a:t>owner, group and others</a:t>
            </a:r>
          </a:p>
          <a:p>
            <a:r>
              <a:rPr lang="en-US" dirty="0" smtClean="0"/>
              <a:t>The timestamps for file creation, modification etc</a:t>
            </a:r>
          </a:p>
          <a:p>
            <a:r>
              <a:rPr lang="en-US" dirty="0" smtClean="0"/>
              <a:t>link counter to determine the number of hard links</a:t>
            </a:r>
          </a:p>
          <a:p>
            <a:r>
              <a:rPr lang="en-US" dirty="0" smtClean="0"/>
              <a:t>…</a:t>
            </a:r>
          </a:p>
          <a:p>
            <a:pPr algn="l"/>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3" end="3"/>
                                            </p:txEl>
                                          </p:spTgt>
                                        </p:tgtEl>
                                      </p:cBhvr>
                                    </p:animEffect>
                                    <p:animScale>
                                      <p:cBhvr>
                                        <p:cTn id="17" dur="250" autoRev="1" fill="hold"/>
                                        <p:tgtEl>
                                          <p:spTgt spid="3">
                                            <p:txEl>
                                              <p:pRg st="3" end="3"/>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4" end="4"/>
                                            </p:txEl>
                                          </p:spTgt>
                                        </p:tgtEl>
                                      </p:cBhvr>
                                    </p:animEffect>
                                    <p:animScale>
                                      <p:cBhvr>
                                        <p:cTn id="22" dur="250" autoRev="1" fill="hold"/>
                                        <p:tgtEl>
                                          <p:spTgt spid="3">
                                            <p:txEl>
                                              <p:pRg st="4" end="4"/>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5" end="5"/>
                                            </p:txEl>
                                          </p:spTgt>
                                        </p:tgtEl>
                                      </p:cBhvr>
                                    </p:animEffect>
                                    <p:animScale>
                                      <p:cBhvr>
                                        <p:cTn id="27" dur="250" autoRev="1" fill="hold"/>
                                        <p:tgtEl>
                                          <p:spTgt spid="3">
                                            <p:txEl>
                                              <p:pRg st="5" end="5"/>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3">
                                            <p:txEl>
                                              <p:pRg st="6" end="6"/>
                                            </p:txEl>
                                          </p:spTgt>
                                        </p:tgtEl>
                                      </p:cBhvr>
                                    </p:animEffect>
                                    <p:animScale>
                                      <p:cBhvr>
                                        <p:cTn id="32" dur="250" autoRev="1" fill="hold"/>
                                        <p:tgtEl>
                                          <p:spTgt spid="3">
                                            <p:txEl>
                                              <p:pRg st="6" end="6"/>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3">
                                            <p:txEl>
                                              <p:pRg st="7" end="7"/>
                                            </p:txEl>
                                          </p:spTgt>
                                        </p:tgtEl>
                                      </p:cBhvr>
                                    </p:animEffect>
                                    <p:animScale>
                                      <p:cBhvr>
                                        <p:cTn id="37" dur="250" autoRev="1" fill="hold"/>
                                        <p:tgtEl>
                                          <p:spTgt spid="3">
                                            <p:txEl>
                                              <p:pRg st="7" end="7"/>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0" nodeType="clickEffect">
                                  <p:stCondLst>
                                    <p:cond delay="0"/>
                                  </p:stCondLst>
                                  <p:childTnLst>
                                    <p:animEffect transition="out" filter="fade">
                                      <p:cBhvr>
                                        <p:cTn id="41" dur="500" tmFilter="0, 0; .2, .5; .8, .5; 1, 0"/>
                                        <p:tgtEl>
                                          <p:spTgt spid="3">
                                            <p:txEl>
                                              <p:pRg st="8" end="8"/>
                                            </p:txEl>
                                          </p:spTgt>
                                        </p:tgtEl>
                                      </p:cBhvr>
                                    </p:animEffect>
                                    <p:animScale>
                                      <p:cBhvr>
                                        <p:cTn id="42" dur="250" autoRev="1" fill="hold"/>
                                        <p:tgtEl>
                                          <p:spTgt spid="3">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תיקייה</a:t>
            </a:r>
            <a:endParaRPr lang="en-US" dirty="0"/>
          </a:p>
        </p:txBody>
      </p:sp>
      <p:sp>
        <p:nvSpPr>
          <p:cNvPr id="3" name="Content Placeholder 2"/>
          <p:cNvSpPr>
            <a:spLocks noGrp="1"/>
          </p:cNvSpPr>
          <p:nvPr>
            <p:ph idx="1"/>
          </p:nvPr>
        </p:nvSpPr>
        <p:spPr/>
        <p:txBody>
          <a:bodyPr/>
          <a:lstStyle/>
          <a:p>
            <a:pPr algn="r" rtl="1"/>
            <a:r>
              <a:rPr lang="he-IL" dirty="0" smtClean="0"/>
              <a:t>עבור כל קובץ נשמר שם הקובץ ומצביע לאינפורמציה של הקובץ (</a:t>
            </a:r>
            <a:r>
              <a:rPr lang="en-US" dirty="0" err="1" smtClean="0"/>
              <a:t>inode</a:t>
            </a:r>
            <a:r>
              <a:rPr lang="he-IL" dirty="0" smtClean="0"/>
              <a:t>).</a:t>
            </a:r>
            <a:endParaRPr lang="en-US" dirty="0" smtClean="0"/>
          </a:p>
          <a:p>
            <a:pPr algn="r" rtl="1"/>
            <a:r>
              <a:rPr lang="he-IL" dirty="0" smtClean="0"/>
              <a:t>כל זוג נקרא </a:t>
            </a:r>
            <a:r>
              <a:rPr lang="en-US" dirty="0" smtClean="0"/>
              <a:t>link</a:t>
            </a:r>
            <a:endParaRPr lang="en-US" dirty="0"/>
          </a:p>
        </p:txBody>
      </p:sp>
      <p:pic>
        <p:nvPicPr>
          <p:cNvPr id="5" name="Picture 4" descr="linux-disc-structure.gif"/>
          <p:cNvPicPr>
            <a:picLocks noChangeAspect="1"/>
          </p:cNvPicPr>
          <p:nvPr/>
        </p:nvPicPr>
        <p:blipFill>
          <a:blip r:embed="rId2" cstate="print"/>
          <a:stretch>
            <a:fillRect/>
          </a:stretch>
        </p:blipFill>
        <p:spPr>
          <a:xfrm>
            <a:off x="2362200" y="4495800"/>
            <a:ext cx="4181856" cy="21336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18851771"/>
              </p:ext>
            </p:extLst>
          </p:nvPr>
        </p:nvGraphicFramePr>
        <p:xfrm>
          <a:off x="3429000" y="3124200"/>
          <a:ext cx="5486403" cy="838200"/>
        </p:xfrm>
        <a:graphic>
          <a:graphicData uri="http://schemas.openxmlformats.org/drawingml/2006/table">
            <a:tbl>
              <a:tblPr firstRow="1" bandRow="1">
                <a:tableStyleId>{5C22544A-7EE6-4342-B048-85BDC9FD1C3A}</a:tableStyleId>
              </a:tblPr>
              <a:tblGrid>
                <a:gridCol w="613982">
                  <a:extLst>
                    <a:ext uri="{9D8B030D-6E8A-4147-A177-3AD203B41FA5}">
                      <a16:colId xmlns:a16="http://schemas.microsoft.com/office/drawing/2014/main" val="20000"/>
                    </a:ext>
                  </a:extLst>
                </a:gridCol>
                <a:gridCol w="613982">
                  <a:extLst>
                    <a:ext uri="{9D8B030D-6E8A-4147-A177-3AD203B41FA5}">
                      <a16:colId xmlns:a16="http://schemas.microsoft.com/office/drawing/2014/main" val="20001"/>
                    </a:ext>
                  </a:extLst>
                </a:gridCol>
                <a:gridCol w="613982">
                  <a:extLst>
                    <a:ext uri="{9D8B030D-6E8A-4147-A177-3AD203B41FA5}">
                      <a16:colId xmlns:a16="http://schemas.microsoft.com/office/drawing/2014/main" val="20002"/>
                    </a:ext>
                  </a:extLst>
                </a:gridCol>
                <a:gridCol w="613982">
                  <a:extLst>
                    <a:ext uri="{9D8B030D-6E8A-4147-A177-3AD203B41FA5}">
                      <a16:colId xmlns:a16="http://schemas.microsoft.com/office/drawing/2014/main" val="20003"/>
                    </a:ext>
                  </a:extLst>
                </a:gridCol>
                <a:gridCol w="613982">
                  <a:extLst>
                    <a:ext uri="{9D8B030D-6E8A-4147-A177-3AD203B41FA5}">
                      <a16:colId xmlns:a16="http://schemas.microsoft.com/office/drawing/2014/main" val="20004"/>
                    </a:ext>
                  </a:extLst>
                </a:gridCol>
                <a:gridCol w="613982">
                  <a:extLst>
                    <a:ext uri="{9D8B030D-6E8A-4147-A177-3AD203B41FA5}">
                      <a16:colId xmlns:a16="http://schemas.microsoft.com/office/drawing/2014/main" val="20005"/>
                    </a:ext>
                  </a:extLst>
                </a:gridCol>
                <a:gridCol w="613982">
                  <a:extLst>
                    <a:ext uri="{9D8B030D-6E8A-4147-A177-3AD203B41FA5}">
                      <a16:colId xmlns:a16="http://schemas.microsoft.com/office/drawing/2014/main" val="20006"/>
                    </a:ext>
                  </a:extLst>
                </a:gridCol>
                <a:gridCol w="613982">
                  <a:extLst>
                    <a:ext uri="{9D8B030D-6E8A-4147-A177-3AD203B41FA5}">
                      <a16:colId xmlns:a16="http://schemas.microsoft.com/office/drawing/2014/main" val="20007"/>
                    </a:ext>
                  </a:extLst>
                </a:gridCol>
                <a:gridCol w="574547">
                  <a:extLst>
                    <a:ext uri="{9D8B030D-6E8A-4147-A177-3AD203B41FA5}">
                      <a16:colId xmlns:a16="http://schemas.microsoft.com/office/drawing/2014/main" val="20008"/>
                    </a:ext>
                  </a:extLst>
                </a:gridCol>
              </a:tblGrid>
              <a:tr h="838200">
                <a:tc>
                  <a:txBody>
                    <a:bodyPr/>
                    <a:lstStyle/>
                    <a:p>
                      <a:r>
                        <a:rPr lang="en-US" dirty="0" smtClean="0"/>
                        <a:t>….</a:t>
                      </a:r>
                      <a:endParaRPr lang="en-US" dirty="0"/>
                    </a:p>
                  </a:txBody>
                  <a:tcPr/>
                </a:tc>
                <a:tc>
                  <a:txBody>
                    <a:bodyPr/>
                    <a:lstStyle/>
                    <a:p>
                      <a:r>
                        <a:rPr lang="en-US" dirty="0" smtClean="0"/>
                        <a:t>338</a:t>
                      </a:r>
                    </a:p>
                    <a:p>
                      <a:r>
                        <a:rPr lang="en-US" dirty="0" smtClean="0"/>
                        <a:t>Info</a:t>
                      </a:r>
                      <a:endParaRPr lang="en-US" dirty="0"/>
                    </a:p>
                  </a:txBody>
                  <a:tcPr/>
                </a:tc>
                <a:tc>
                  <a:txBody>
                    <a:bodyPr/>
                    <a:lstStyle/>
                    <a:p>
                      <a:r>
                        <a:rPr lang="en-US" dirty="0" smtClean="0"/>
                        <a:t>339</a:t>
                      </a:r>
                    </a:p>
                    <a:p>
                      <a:r>
                        <a:rPr lang="en-US" dirty="0" smtClean="0"/>
                        <a:t>Info</a:t>
                      </a:r>
                      <a:endParaRPr lang="en-US" dirty="0"/>
                    </a:p>
                  </a:txBody>
                  <a:tcPr/>
                </a:tc>
                <a:tc>
                  <a:txBody>
                    <a:bodyPr/>
                    <a:lstStyle/>
                    <a:p>
                      <a:r>
                        <a:rPr lang="en-US" dirty="0" smtClean="0"/>
                        <a:t>340</a:t>
                      </a:r>
                    </a:p>
                    <a:p>
                      <a:r>
                        <a:rPr lang="en-US" dirty="0" smtClean="0"/>
                        <a:t>Info</a:t>
                      </a:r>
                      <a:endParaRPr lang="en-US" dirty="0"/>
                    </a:p>
                  </a:txBody>
                  <a:tcPr/>
                </a:tc>
                <a:tc>
                  <a:txBody>
                    <a:bodyPr/>
                    <a:lstStyle/>
                    <a:p>
                      <a:r>
                        <a:rPr lang="en-US" dirty="0" smtClean="0"/>
                        <a:t>341</a:t>
                      </a:r>
                    </a:p>
                    <a:p>
                      <a:r>
                        <a:rPr lang="en-US" dirty="0" smtClean="0"/>
                        <a:t>Info</a:t>
                      </a:r>
                      <a:endParaRPr lang="en-US" dirty="0"/>
                    </a:p>
                  </a:txBody>
                  <a:tcPr/>
                </a:tc>
                <a:tc>
                  <a:txBody>
                    <a:bodyPr/>
                    <a:lstStyle/>
                    <a:p>
                      <a:r>
                        <a:rPr lang="en-US" dirty="0" smtClean="0"/>
                        <a:t>342</a:t>
                      </a:r>
                    </a:p>
                    <a:p>
                      <a:r>
                        <a:rPr lang="en-US" dirty="0" smtClean="0"/>
                        <a:t>Info</a:t>
                      </a:r>
                      <a:endParaRPr lang="en-US" dirty="0"/>
                    </a:p>
                  </a:txBody>
                  <a:tcPr/>
                </a:tc>
                <a:tc>
                  <a:txBody>
                    <a:bodyPr/>
                    <a:lstStyle/>
                    <a:p>
                      <a:r>
                        <a:rPr lang="en-US" dirty="0" smtClean="0"/>
                        <a:t>343</a:t>
                      </a:r>
                    </a:p>
                    <a:p>
                      <a:r>
                        <a:rPr lang="en-US" dirty="0" smtClean="0"/>
                        <a:t>Info</a:t>
                      </a:r>
                      <a:endParaRPr lang="en-US" dirty="0"/>
                    </a:p>
                  </a:txBody>
                  <a:tcPr/>
                </a:tc>
                <a:tc>
                  <a:txBody>
                    <a:bodyPr/>
                    <a:lstStyle/>
                    <a:p>
                      <a:r>
                        <a:rPr lang="en-US" dirty="0" smtClean="0"/>
                        <a:t>344</a:t>
                      </a:r>
                    </a:p>
                    <a:p>
                      <a:r>
                        <a:rPr lang="en-US" dirty="0" smtClean="0"/>
                        <a:t>Info</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25835758"/>
              </p:ext>
            </p:extLst>
          </p:nvPr>
        </p:nvGraphicFramePr>
        <p:xfrm>
          <a:off x="533400" y="3200400"/>
          <a:ext cx="2133600" cy="1112520"/>
        </p:xfrm>
        <a:graphic>
          <a:graphicData uri="http://schemas.openxmlformats.org/drawingml/2006/table">
            <a:tbl>
              <a:tblPr firstRow="1" bandRow="1">
                <a:tableStyleId>{69CF1AB2-1976-4502-BF36-3FF5EA218861}</a:tableStyleId>
              </a:tblPr>
              <a:tblGrid>
                <a:gridCol w="14097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370840">
                <a:tc>
                  <a:txBody>
                    <a:bodyPr/>
                    <a:lstStyle/>
                    <a:p>
                      <a:r>
                        <a:rPr lang="en-US" dirty="0" smtClean="0"/>
                        <a:t>a.txt</a:t>
                      </a:r>
                      <a:endParaRPr lang="en-US" dirty="0"/>
                    </a:p>
                  </a:txBody>
                  <a:tcPr/>
                </a:tc>
                <a:tc>
                  <a:txBody>
                    <a:bodyPr/>
                    <a:lstStyle/>
                    <a:p>
                      <a:r>
                        <a:rPr lang="en-US" dirty="0" smtClean="0"/>
                        <a:t>339</a:t>
                      </a:r>
                      <a:endParaRPr lang="en-US" dirty="0"/>
                    </a:p>
                  </a:txBody>
                  <a:tcPr/>
                </a:tc>
                <a:extLst>
                  <a:ext uri="{0D108BD9-81ED-4DB2-BD59-A6C34878D82A}">
                    <a16:rowId xmlns:a16="http://schemas.microsoft.com/office/drawing/2014/main" val="10000"/>
                  </a:ext>
                </a:extLst>
              </a:tr>
              <a:tr h="370840">
                <a:tc>
                  <a:txBody>
                    <a:bodyPr/>
                    <a:lstStyle/>
                    <a:p>
                      <a:r>
                        <a:rPr lang="en-US" dirty="0" err="1" smtClean="0"/>
                        <a:t>b.c</a:t>
                      </a:r>
                      <a:endParaRPr lang="en-US" dirty="0"/>
                    </a:p>
                  </a:txBody>
                  <a:tcPr/>
                </a:tc>
                <a:tc>
                  <a:txBody>
                    <a:bodyPr/>
                    <a:lstStyle/>
                    <a:p>
                      <a:r>
                        <a:rPr lang="en-US" dirty="0" smtClean="0"/>
                        <a:t>341</a:t>
                      </a:r>
                      <a:endParaRPr lang="en-US" dirty="0"/>
                    </a:p>
                  </a:txBody>
                  <a:tcPr/>
                </a:tc>
                <a:extLst>
                  <a:ext uri="{0D108BD9-81ED-4DB2-BD59-A6C34878D82A}">
                    <a16:rowId xmlns:a16="http://schemas.microsoft.com/office/drawing/2014/main" val="10001"/>
                  </a:ext>
                </a:extLst>
              </a:tr>
              <a:tr h="370840">
                <a:tc>
                  <a:txBody>
                    <a:bodyPr/>
                    <a:lstStyle/>
                    <a:p>
                      <a:r>
                        <a:rPr lang="en-US" dirty="0" err="1" smtClean="0"/>
                        <a:t>a.out</a:t>
                      </a:r>
                      <a:endParaRPr lang="en-US" dirty="0"/>
                    </a:p>
                  </a:txBody>
                  <a:tcPr/>
                </a:tc>
                <a:tc>
                  <a:txBody>
                    <a:bodyPr/>
                    <a:lstStyle/>
                    <a:p>
                      <a:r>
                        <a:rPr lang="en-US" dirty="0" smtClean="0"/>
                        <a:t>342</a:t>
                      </a:r>
                      <a:endParaRPr lang="en-US"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685800" y="2819400"/>
            <a:ext cx="1447800" cy="369332"/>
          </a:xfrm>
          <a:prstGeom prst="rect">
            <a:avLst/>
          </a:prstGeom>
          <a:noFill/>
        </p:spPr>
        <p:txBody>
          <a:bodyPr wrap="square" rtlCol="0">
            <a:spAutoFit/>
          </a:bodyPr>
          <a:lstStyle/>
          <a:p>
            <a:r>
              <a:rPr lang="en-US" dirty="0" smtClean="0"/>
              <a:t>Directory</a:t>
            </a:r>
            <a:endParaRPr lang="en-US" dirty="0"/>
          </a:p>
        </p:txBody>
      </p:sp>
      <p:sp>
        <p:nvSpPr>
          <p:cNvPr id="11" name="TextBox 10"/>
          <p:cNvSpPr txBox="1"/>
          <p:nvPr/>
        </p:nvSpPr>
        <p:spPr>
          <a:xfrm>
            <a:off x="5562600" y="4038600"/>
            <a:ext cx="1447800" cy="369332"/>
          </a:xfrm>
          <a:prstGeom prst="rect">
            <a:avLst/>
          </a:prstGeom>
          <a:noFill/>
        </p:spPr>
        <p:txBody>
          <a:bodyPr wrap="square" rtlCol="0">
            <a:spAutoFit/>
          </a:bodyPr>
          <a:lstStyle/>
          <a:p>
            <a:r>
              <a:rPr lang="en-US" dirty="0" err="1" smtClean="0"/>
              <a:t>Inode</a:t>
            </a:r>
            <a:r>
              <a:rPr lang="en-US" dirty="0" smtClean="0"/>
              <a:t> array</a:t>
            </a:r>
            <a:endParaRPr lang="en-US" dirty="0"/>
          </a:p>
        </p:txBody>
      </p:sp>
      <p:sp>
        <p:nvSpPr>
          <p:cNvPr id="10" name="Slide Number Placeholder 9"/>
          <p:cNvSpPr>
            <a:spLocks noGrp="1"/>
          </p:cNvSpPr>
          <p:nvPr>
            <p:ph type="sldNum" sz="quarter" idx="12"/>
          </p:nvPr>
        </p:nvSpPr>
        <p:spPr/>
        <p:txBody>
          <a:bodyPr/>
          <a:lstStyle/>
          <a:p>
            <a:fld id="{BF2694EF-A7AE-4A38-8139-68EDB3735F32}"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smtClean="0"/>
              <a:t>inode</a:t>
            </a:r>
            <a:r>
              <a:rPr lang="he-IL" dirty="0" smtClean="0"/>
              <a:t>איך נזהה את ה</a:t>
            </a:r>
            <a:r>
              <a:rPr lang="en-US" dirty="0" smtClean="0"/>
              <a:t> </a:t>
            </a:r>
            <a:endParaRPr lang="he-IL" dirty="0"/>
          </a:p>
        </p:txBody>
      </p:sp>
      <p:sp>
        <p:nvSpPr>
          <p:cNvPr id="3" name="Content Placeholder 2"/>
          <p:cNvSpPr>
            <a:spLocks noGrp="1"/>
          </p:cNvSpPr>
          <p:nvPr>
            <p:ph idx="1"/>
          </p:nvPr>
        </p:nvSpPr>
        <p:spPr/>
        <p:txBody>
          <a:bodyPr/>
          <a:lstStyle/>
          <a:p>
            <a:pPr algn="r" rtl="1"/>
            <a:r>
              <a:rPr lang="he-IL" dirty="0" smtClean="0"/>
              <a:t>שימוש בפקודה </a:t>
            </a:r>
            <a:r>
              <a:rPr lang="en-US" dirty="0" err="1" smtClean="0"/>
              <a:t>ls</a:t>
            </a:r>
            <a:r>
              <a:rPr lang="en-US" dirty="0" smtClean="0"/>
              <a:t> –</a:t>
            </a:r>
            <a:r>
              <a:rPr lang="en-US" dirty="0" err="1" smtClean="0"/>
              <a:t>i</a:t>
            </a:r>
            <a:endParaRPr lang="en-US" dirty="0" smtClean="0"/>
          </a:p>
          <a:p>
            <a:pPr algn="r" rtl="1"/>
            <a:r>
              <a:rPr lang="he-IL" dirty="0" smtClean="0"/>
              <a:t>מחזיר את ה</a:t>
            </a:r>
            <a:r>
              <a:rPr lang="en-US" dirty="0" err="1" smtClean="0"/>
              <a:t>inode</a:t>
            </a:r>
            <a:r>
              <a:rPr lang="he-IL" dirty="0"/>
              <a:t> </a:t>
            </a:r>
            <a:r>
              <a:rPr lang="he-IL" dirty="0" smtClean="0"/>
              <a:t>של כל קובץ ותקייה</a:t>
            </a:r>
          </a:p>
          <a:p>
            <a:pPr algn="r" rtl="1"/>
            <a:endParaRPr lang="he-IL" dirty="0"/>
          </a:p>
          <a:p>
            <a:pPr algn="r" rtl="1"/>
            <a:endParaRPr lang="he-IL" dirty="0"/>
          </a:p>
        </p:txBody>
      </p:sp>
      <p:sp>
        <p:nvSpPr>
          <p:cNvPr id="4" name="Slide Number Placeholder 3"/>
          <p:cNvSpPr>
            <a:spLocks noGrp="1"/>
          </p:cNvSpPr>
          <p:nvPr>
            <p:ph type="sldNum" sz="quarter" idx="12"/>
          </p:nvPr>
        </p:nvSpPr>
        <p:spPr/>
        <p:txBody>
          <a:bodyPr/>
          <a:lstStyle/>
          <a:p>
            <a:fld id="{BF2694EF-A7AE-4A38-8139-68EDB3735F32}" type="slidenum">
              <a:rPr lang="en-US" smtClean="0"/>
              <a:pPr/>
              <a:t>14</a:t>
            </a:fld>
            <a:endParaRPr lang="en-US"/>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887" t="12298" r="2064" b="27016"/>
          <a:stretch/>
        </p:blipFill>
        <p:spPr bwMode="auto">
          <a:xfrm>
            <a:off x="76200" y="2590800"/>
            <a:ext cx="6477000" cy="416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355" t="23399" r="47780" b="73994"/>
          <a:stretch/>
        </p:blipFill>
        <p:spPr bwMode="auto">
          <a:xfrm>
            <a:off x="152400" y="3349441"/>
            <a:ext cx="817356" cy="174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תמונה 6"/>
          <p:cNvPicPr>
            <a:picLocks noChangeAspect="1"/>
          </p:cNvPicPr>
          <p:nvPr/>
        </p:nvPicPr>
        <p:blipFill rotWithShape="1">
          <a:blip r:embed="rId3"/>
          <a:srcRect l="15125" t="42386" r="68988" b="36180"/>
          <a:stretch/>
        </p:blipFill>
        <p:spPr>
          <a:xfrm>
            <a:off x="6858000" y="4940747"/>
            <a:ext cx="2067060" cy="1568003"/>
          </a:xfrm>
          <a:prstGeom prst="rect">
            <a:avLst/>
          </a:prstGeom>
        </p:spPr>
      </p:pic>
    </p:spTree>
    <p:extLst>
      <p:ext uri="{BB962C8B-B14F-4D97-AF65-F5344CB8AC3E}">
        <p14:creationId xmlns:p14="http://schemas.microsoft.com/office/powerpoint/2010/main" val="331438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78872 -0.01273 " pathEditMode="relative" rAng="0" ptsTypes="AA">
                                      <p:cBhvr>
                                        <p:cTn id="6" dur="2000" fill="hold"/>
                                        <p:tgtEl>
                                          <p:spTgt spid="9"/>
                                        </p:tgtEl>
                                        <p:attrNameLst>
                                          <p:attrName>ppt_x</p:attrName>
                                          <p:attrName>ppt_y</p:attrName>
                                        </p:attrNameLst>
                                      </p:cBhvr>
                                      <p:rCtr x="39427" y="-648"/>
                                    </p:animMotion>
                                  </p:childTnLst>
                                </p:cTn>
                              </p:par>
                            </p:childTnLst>
                          </p:cTn>
                        </p:par>
                        <p:par>
                          <p:cTn id="7" fill="hold">
                            <p:stCondLst>
                              <p:cond delay="2000"/>
                            </p:stCondLst>
                            <p:childTnLst>
                              <p:par>
                                <p:cTn id="8" presetID="6" presetClass="emph" presetSubtype="0" fill="hold"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link</a:t>
            </a:r>
            <a:endParaRPr lang="en-US" dirty="0"/>
          </a:p>
        </p:txBody>
      </p:sp>
      <p:sp>
        <p:nvSpPr>
          <p:cNvPr id="3" name="Content Placeholder 2"/>
          <p:cNvSpPr>
            <a:spLocks noGrp="1"/>
          </p:cNvSpPr>
          <p:nvPr>
            <p:ph idx="1"/>
          </p:nvPr>
        </p:nvSpPr>
        <p:spPr/>
        <p:txBody>
          <a:bodyPr/>
          <a:lstStyle/>
          <a:p>
            <a:pPr algn="r" rtl="1"/>
            <a:r>
              <a:rPr lang="he-IL" dirty="0" smtClean="0"/>
              <a:t>מספר מצביעים לאותו </a:t>
            </a:r>
            <a:r>
              <a:rPr lang="en-US" dirty="0" err="1" smtClean="0"/>
              <a:t>inode</a:t>
            </a:r>
            <a:endParaRPr lang="he-IL" dirty="0" smtClean="0"/>
          </a:p>
          <a:p>
            <a:pPr algn="r" rtl="1"/>
            <a:r>
              <a:rPr lang="he-IL" dirty="0" smtClean="0"/>
              <a:t>גישה דרך כמה שמות לאותו תוכן.</a:t>
            </a:r>
          </a:p>
          <a:p>
            <a:pPr algn="r" rtl="1"/>
            <a:r>
              <a:rPr lang="he-IL" dirty="0" smtClean="0"/>
              <a:t>פועל רק על אותו </a:t>
            </a:r>
            <a:r>
              <a:rPr lang="en-US" dirty="0" smtClean="0"/>
              <a:t>partition</a:t>
            </a:r>
            <a:r>
              <a:rPr lang="he-IL" dirty="0" smtClean="0"/>
              <a:t>.</a:t>
            </a:r>
          </a:p>
          <a:p>
            <a:pPr algn="r" rtl="1"/>
            <a:endParaRPr lang="he-IL" dirty="0" smtClean="0"/>
          </a:p>
          <a:p>
            <a:pPr algn="r" rtl="1"/>
            <a:endParaRPr lang="he-IL" dirty="0" smtClean="0"/>
          </a:p>
          <a:p>
            <a:pPr algn="r" rtl="1"/>
            <a:endParaRPr lang="he-IL" dirty="0" smtClean="0"/>
          </a:p>
          <a:p>
            <a:pPr algn="r" rtl="1">
              <a:buNone/>
            </a:pPr>
            <a:r>
              <a:rPr lang="en-US" sz="2000" b="1" dirty="0" err="1" smtClean="0"/>
              <a:t>int</a:t>
            </a:r>
            <a:r>
              <a:rPr lang="en-US" sz="2000" b="1" dirty="0" smtClean="0"/>
              <a:t> link(const char *</a:t>
            </a:r>
            <a:r>
              <a:rPr lang="en-US" sz="2000" i="1" dirty="0" err="1" smtClean="0"/>
              <a:t>oldpath</a:t>
            </a:r>
            <a:r>
              <a:rPr lang="en-US" sz="2000" b="1" dirty="0" smtClean="0"/>
              <a:t>, const char *</a:t>
            </a:r>
            <a:r>
              <a:rPr lang="en-US" sz="2000" i="1" dirty="0" err="1" smtClean="0"/>
              <a:t>newpath</a:t>
            </a:r>
            <a:r>
              <a:rPr lang="en-US" sz="2000" b="1" dirty="0" smtClean="0"/>
              <a:t>);</a:t>
            </a:r>
            <a:r>
              <a:rPr lang="en-US" sz="2000" dirty="0" smtClean="0"/>
              <a:t> </a:t>
            </a:r>
          </a:p>
          <a:p>
            <a:pPr algn="r" rtl="1">
              <a:buNone/>
            </a:pPr>
            <a:r>
              <a:rPr lang="he-IL" dirty="0" smtClean="0"/>
              <a:t>ב </a:t>
            </a:r>
            <a:r>
              <a:rPr lang="en-US" dirty="0" smtClean="0"/>
              <a:t>shell</a:t>
            </a:r>
            <a:r>
              <a:rPr lang="he-IL" dirty="0" smtClean="0"/>
              <a:t> משתמשים בפקודה </a:t>
            </a:r>
            <a:r>
              <a:rPr lang="en-US" dirty="0" smtClean="0"/>
              <a:t>ln</a:t>
            </a:r>
          </a:p>
          <a:p>
            <a:pPr>
              <a:buNone/>
            </a:pPr>
            <a:endParaRPr lang="en-US" sz="2000" dirty="0" smtClean="0"/>
          </a:p>
          <a:p>
            <a:pPr>
              <a:buNone/>
            </a:pPr>
            <a:r>
              <a:rPr lang="en-US" sz="2000" dirty="0" smtClean="0"/>
              <a:t>On success, zero is returned. On error, -1 is returned</a:t>
            </a:r>
            <a:endParaRPr lang="en-US" sz="1000" dirty="0"/>
          </a:p>
        </p:txBody>
      </p:sp>
      <p:graphicFrame>
        <p:nvGraphicFramePr>
          <p:cNvPr id="5" name="Table 4"/>
          <p:cNvGraphicFramePr>
            <a:graphicFrameLocks noGrp="1"/>
          </p:cNvGraphicFramePr>
          <p:nvPr/>
        </p:nvGraphicFramePr>
        <p:xfrm>
          <a:off x="3124200" y="3581400"/>
          <a:ext cx="5486403" cy="838200"/>
        </p:xfrm>
        <a:graphic>
          <a:graphicData uri="http://schemas.openxmlformats.org/drawingml/2006/table">
            <a:tbl>
              <a:tblPr firstRow="1" bandRow="1">
                <a:tableStyleId>{5C22544A-7EE6-4342-B048-85BDC9FD1C3A}</a:tableStyleId>
              </a:tblPr>
              <a:tblGrid>
                <a:gridCol w="613982">
                  <a:extLst>
                    <a:ext uri="{9D8B030D-6E8A-4147-A177-3AD203B41FA5}">
                      <a16:colId xmlns:a16="http://schemas.microsoft.com/office/drawing/2014/main" val="20000"/>
                    </a:ext>
                  </a:extLst>
                </a:gridCol>
                <a:gridCol w="613982">
                  <a:extLst>
                    <a:ext uri="{9D8B030D-6E8A-4147-A177-3AD203B41FA5}">
                      <a16:colId xmlns:a16="http://schemas.microsoft.com/office/drawing/2014/main" val="20001"/>
                    </a:ext>
                  </a:extLst>
                </a:gridCol>
                <a:gridCol w="613982">
                  <a:extLst>
                    <a:ext uri="{9D8B030D-6E8A-4147-A177-3AD203B41FA5}">
                      <a16:colId xmlns:a16="http://schemas.microsoft.com/office/drawing/2014/main" val="20002"/>
                    </a:ext>
                  </a:extLst>
                </a:gridCol>
                <a:gridCol w="613982">
                  <a:extLst>
                    <a:ext uri="{9D8B030D-6E8A-4147-A177-3AD203B41FA5}">
                      <a16:colId xmlns:a16="http://schemas.microsoft.com/office/drawing/2014/main" val="20003"/>
                    </a:ext>
                  </a:extLst>
                </a:gridCol>
                <a:gridCol w="613982">
                  <a:extLst>
                    <a:ext uri="{9D8B030D-6E8A-4147-A177-3AD203B41FA5}">
                      <a16:colId xmlns:a16="http://schemas.microsoft.com/office/drawing/2014/main" val="20004"/>
                    </a:ext>
                  </a:extLst>
                </a:gridCol>
                <a:gridCol w="613982">
                  <a:extLst>
                    <a:ext uri="{9D8B030D-6E8A-4147-A177-3AD203B41FA5}">
                      <a16:colId xmlns:a16="http://schemas.microsoft.com/office/drawing/2014/main" val="20005"/>
                    </a:ext>
                  </a:extLst>
                </a:gridCol>
                <a:gridCol w="613982">
                  <a:extLst>
                    <a:ext uri="{9D8B030D-6E8A-4147-A177-3AD203B41FA5}">
                      <a16:colId xmlns:a16="http://schemas.microsoft.com/office/drawing/2014/main" val="20006"/>
                    </a:ext>
                  </a:extLst>
                </a:gridCol>
                <a:gridCol w="613982">
                  <a:extLst>
                    <a:ext uri="{9D8B030D-6E8A-4147-A177-3AD203B41FA5}">
                      <a16:colId xmlns:a16="http://schemas.microsoft.com/office/drawing/2014/main" val="20007"/>
                    </a:ext>
                  </a:extLst>
                </a:gridCol>
                <a:gridCol w="574547">
                  <a:extLst>
                    <a:ext uri="{9D8B030D-6E8A-4147-A177-3AD203B41FA5}">
                      <a16:colId xmlns:a16="http://schemas.microsoft.com/office/drawing/2014/main" val="20008"/>
                    </a:ext>
                  </a:extLst>
                </a:gridCol>
              </a:tblGrid>
              <a:tr h="838200">
                <a:tc>
                  <a:txBody>
                    <a:bodyPr/>
                    <a:lstStyle/>
                    <a:p>
                      <a:r>
                        <a:rPr lang="en-US" dirty="0" smtClean="0"/>
                        <a:t>….</a:t>
                      </a:r>
                      <a:endParaRPr lang="en-US" dirty="0"/>
                    </a:p>
                  </a:txBody>
                  <a:tcPr/>
                </a:tc>
                <a:tc>
                  <a:txBody>
                    <a:bodyPr/>
                    <a:lstStyle/>
                    <a:p>
                      <a:r>
                        <a:rPr lang="en-US" dirty="0" smtClean="0"/>
                        <a:t>338</a:t>
                      </a:r>
                    </a:p>
                    <a:p>
                      <a:r>
                        <a:rPr lang="en-US" dirty="0" smtClean="0"/>
                        <a:t>Info</a:t>
                      </a:r>
                      <a:endParaRPr lang="en-US" dirty="0"/>
                    </a:p>
                  </a:txBody>
                  <a:tcPr/>
                </a:tc>
                <a:tc>
                  <a:txBody>
                    <a:bodyPr/>
                    <a:lstStyle/>
                    <a:p>
                      <a:r>
                        <a:rPr lang="en-US" dirty="0" smtClean="0"/>
                        <a:t>339</a:t>
                      </a:r>
                    </a:p>
                    <a:p>
                      <a:r>
                        <a:rPr lang="en-US" dirty="0" smtClean="0"/>
                        <a:t>Info</a:t>
                      </a:r>
                      <a:endParaRPr lang="en-US" dirty="0"/>
                    </a:p>
                  </a:txBody>
                  <a:tcPr/>
                </a:tc>
                <a:tc>
                  <a:txBody>
                    <a:bodyPr/>
                    <a:lstStyle/>
                    <a:p>
                      <a:r>
                        <a:rPr lang="en-US" dirty="0" smtClean="0"/>
                        <a:t>340</a:t>
                      </a:r>
                    </a:p>
                    <a:p>
                      <a:r>
                        <a:rPr lang="en-US" dirty="0" smtClean="0"/>
                        <a:t>Info</a:t>
                      </a:r>
                      <a:endParaRPr lang="en-US" dirty="0"/>
                    </a:p>
                  </a:txBody>
                  <a:tcPr/>
                </a:tc>
                <a:tc>
                  <a:txBody>
                    <a:bodyPr/>
                    <a:lstStyle/>
                    <a:p>
                      <a:r>
                        <a:rPr lang="en-US" dirty="0" smtClean="0"/>
                        <a:t>341</a:t>
                      </a:r>
                    </a:p>
                    <a:p>
                      <a:r>
                        <a:rPr lang="en-US" dirty="0" smtClean="0"/>
                        <a:t>Info</a:t>
                      </a:r>
                      <a:endParaRPr lang="en-US" dirty="0"/>
                    </a:p>
                  </a:txBody>
                  <a:tcPr/>
                </a:tc>
                <a:tc>
                  <a:txBody>
                    <a:bodyPr/>
                    <a:lstStyle/>
                    <a:p>
                      <a:r>
                        <a:rPr lang="en-US" dirty="0" smtClean="0"/>
                        <a:t>342</a:t>
                      </a:r>
                    </a:p>
                    <a:p>
                      <a:r>
                        <a:rPr lang="en-US" dirty="0" smtClean="0"/>
                        <a:t>Info</a:t>
                      </a:r>
                      <a:endParaRPr lang="en-US" dirty="0"/>
                    </a:p>
                  </a:txBody>
                  <a:tcPr/>
                </a:tc>
                <a:tc>
                  <a:txBody>
                    <a:bodyPr/>
                    <a:lstStyle/>
                    <a:p>
                      <a:r>
                        <a:rPr lang="en-US" dirty="0" smtClean="0"/>
                        <a:t>343</a:t>
                      </a:r>
                    </a:p>
                    <a:p>
                      <a:r>
                        <a:rPr lang="en-US" dirty="0" smtClean="0"/>
                        <a:t>Info</a:t>
                      </a:r>
                      <a:endParaRPr lang="en-US" dirty="0"/>
                    </a:p>
                  </a:txBody>
                  <a:tcPr/>
                </a:tc>
                <a:tc>
                  <a:txBody>
                    <a:bodyPr/>
                    <a:lstStyle/>
                    <a:p>
                      <a:r>
                        <a:rPr lang="en-US" dirty="0" smtClean="0"/>
                        <a:t>344</a:t>
                      </a:r>
                    </a:p>
                    <a:p>
                      <a:r>
                        <a:rPr lang="en-US" dirty="0" smtClean="0"/>
                        <a:t>Info</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05245543"/>
              </p:ext>
            </p:extLst>
          </p:nvPr>
        </p:nvGraphicFramePr>
        <p:xfrm>
          <a:off x="533400" y="2667000"/>
          <a:ext cx="2133600" cy="1112520"/>
        </p:xfrm>
        <a:graphic>
          <a:graphicData uri="http://schemas.openxmlformats.org/drawingml/2006/table">
            <a:tbl>
              <a:tblPr firstRow="1" bandRow="1">
                <a:tableStyleId>{69CF1AB2-1976-4502-BF36-3FF5EA218861}</a:tableStyleId>
              </a:tblPr>
              <a:tblGrid>
                <a:gridCol w="14097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370840">
                <a:tc>
                  <a:txBody>
                    <a:bodyPr/>
                    <a:lstStyle/>
                    <a:p>
                      <a:r>
                        <a:rPr lang="en-US" dirty="0" smtClean="0"/>
                        <a:t>a.txt</a:t>
                      </a:r>
                      <a:endParaRPr lang="en-US" dirty="0"/>
                    </a:p>
                  </a:txBody>
                  <a:tcPr/>
                </a:tc>
                <a:tc>
                  <a:txBody>
                    <a:bodyPr/>
                    <a:lstStyle/>
                    <a:p>
                      <a:r>
                        <a:rPr lang="en-US" dirty="0" smtClean="0"/>
                        <a:t>339</a:t>
                      </a:r>
                      <a:endParaRPr lang="en-US" dirty="0"/>
                    </a:p>
                  </a:txBody>
                  <a:tcPr/>
                </a:tc>
                <a:extLst>
                  <a:ext uri="{0D108BD9-81ED-4DB2-BD59-A6C34878D82A}">
                    <a16:rowId xmlns:a16="http://schemas.microsoft.com/office/drawing/2014/main" val="10000"/>
                  </a:ext>
                </a:extLst>
              </a:tr>
              <a:tr h="370840">
                <a:tc>
                  <a:txBody>
                    <a:bodyPr/>
                    <a:lstStyle/>
                    <a:p>
                      <a:r>
                        <a:rPr lang="en-US" dirty="0" err="1" smtClean="0"/>
                        <a:t>b.c</a:t>
                      </a:r>
                      <a:endParaRPr lang="en-US" dirty="0"/>
                    </a:p>
                  </a:txBody>
                  <a:tcPr/>
                </a:tc>
                <a:tc>
                  <a:txBody>
                    <a:bodyPr/>
                    <a:lstStyle/>
                    <a:p>
                      <a:r>
                        <a:rPr lang="en-US" dirty="0" smtClean="0"/>
                        <a:t>341</a:t>
                      </a:r>
                      <a:endParaRPr lang="en-US" dirty="0"/>
                    </a:p>
                  </a:txBody>
                  <a:tcPr/>
                </a:tc>
                <a:extLst>
                  <a:ext uri="{0D108BD9-81ED-4DB2-BD59-A6C34878D82A}">
                    <a16:rowId xmlns:a16="http://schemas.microsoft.com/office/drawing/2014/main" val="10001"/>
                  </a:ext>
                </a:extLst>
              </a:tr>
              <a:tr h="370840">
                <a:tc>
                  <a:txBody>
                    <a:bodyPr/>
                    <a:lstStyle/>
                    <a:p>
                      <a:r>
                        <a:rPr lang="en-US" dirty="0" err="1" smtClean="0"/>
                        <a:t>a.out</a:t>
                      </a:r>
                      <a:endParaRPr lang="en-US" dirty="0"/>
                    </a:p>
                  </a:txBody>
                  <a:tcPr/>
                </a:tc>
                <a:tc>
                  <a:txBody>
                    <a:bodyPr/>
                    <a:lstStyle/>
                    <a:p>
                      <a:r>
                        <a:rPr lang="en-US" dirty="0" smtClean="0"/>
                        <a:t>342</a:t>
                      </a:r>
                      <a:endParaRPr lang="en-US"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685800" y="2286000"/>
            <a:ext cx="1447800" cy="369332"/>
          </a:xfrm>
          <a:prstGeom prst="rect">
            <a:avLst/>
          </a:prstGeom>
          <a:noFill/>
        </p:spPr>
        <p:txBody>
          <a:bodyPr wrap="square" rtlCol="0">
            <a:spAutoFit/>
          </a:bodyPr>
          <a:lstStyle/>
          <a:p>
            <a:r>
              <a:rPr lang="en-US" dirty="0" smtClean="0"/>
              <a:t>Directory 1</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71216431"/>
              </p:ext>
            </p:extLst>
          </p:nvPr>
        </p:nvGraphicFramePr>
        <p:xfrm>
          <a:off x="457200" y="4983480"/>
          <a:ext cx="2133600" cy="1112520"/>
        </p:xfrm>
        <a:graphic>
          <a:graphicData uri="http://schemas.openxmlformats.org/drawingml/2006/table">
            <a:tbl>
              <a:tblPr firstRow="1" bandRow="1">
                <a:tableStyleId>{69CF1AB2-1976-4502-BF36-3FF5EA218861}</a:tableStyleId>
              </a:tblPr>
              <a:tblGrid>
                <a:gridCol w="14097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370840">
                <a:tc>
                  <a:txBody>
                    <a:bodyPr/>
                    <a:lstStyle/>
                    <a:p>
                      <a:r>
                        <a:rPr lang="en-US" dirty="0" err="1" smtClean="0"/>
                        <a:t>a.bkup</a:t>
                      </a:r>
                      <a:endParaRPr lang="en-US" dirty="0"/>
                    </a:p>
                  </a:txBody>
                  <a:tcPr/>
                </a:tc>
                <a:tc>
                  <a:txBody>
                    <a:bodyPr/>
                    <a:lstStyle/>
                    <a:p>
                      <a:r>
                        <a:rPr lang="en-US" dirty="0" smtClean="0"/>
                        <a:t>339</a:t>
                      </a:r>
                      <a:endParaRPr lang="en-US" dirty="0"/>
                    </a:p>
                  </a:txBody>
                  <a:tcPr/>
                </a:tc>
                <a:extLst>
                  <a:ext uri="{0D108BD9-81ED-4DB2-BD59-A6C34878D82A}">
                    <a16:rowId xmlns:a16="http://schemas.microsoft.com/office/drawing/2014/main" val="10000"/>
                  </a:ext>
                </a:extLst>
              </a:tr>
              <a:tr h="370840">
                <a:tc>
                  <a:txBody>
                    <a:bodyPr/>
                    <a:lstStyle/>
                    <a:p>
                      <a:r>
                        <a:rPr lang="en-US" dirty="0" err="1" smtClean="0"/>
                        <a:t>b.c</a:t>
                      </a:r>
                      <a:endParaRPr lang="en-US" dirty="0"/>
                    </a:p>
                  </a:txBody>
                  <a:tcPr/>
                </a:tc>
                <a:tc>
                  <a:txBody>
                    <a:bodyPr/>
                    <a:lstStyle/>
                    <a:p>
                      <a:r>
                        <a:rPr lang="en-US" dirty="0" smtClean="0"/>
                        <a:t>341</a:t>
                      </a:r>
                      <a:endParaRPr lang="en-US" dirty="0"/>
                    </a:p>
                  </a:txBody>
                  <a:tcPr/>
                </a:tc>
                <a:extLst>
                  <a:ext uri="{0D108BD9-81ED-4DB2-BD59-A6C34878D82A}">
                    <a16:rowId xmlns:a16="http://schemas.microsoft.com/office/drawing/2014/main" val="10001"/>
                  </a:ext>
                </a:extLst>
              </a:tr>
              <a:tr h="370840">
                <a:tc>
                  <a:txBody>
                    <a:bodyPr/>
                    <a:lstStyle/>
                    <a:p>
                      <a:r>
                        <a:rPr lang="en-US" dirty="0" err="1" smtClean="0"/>
                        <a:t>a.out</a:t>
                      </a:r>
                      <a:endParaRPr lang="en-US" dirty="0"/>
                    </a:p>
                  </a:txBody>
                  <a:tcPr/>
                </a:tc>
                <a:tc>
                  <a:txBody>
                    <a:bodyPr/>
                    <a:lstStyle/>
                    <a:p>
                      <a:r>
                        <a:rPr lang="en-US" dirty="0" smtClean="0"/>
                        <a:t>344</a:t>
                      </a:r>
                      <a:endParaRPr lang="en-US" dirty="0"/>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609600" y="4602480"/>
            <a:ext cx="1447800" cy="369332"/>
          </a:xfrm>
          <a:prstGeom prst="rect">
            <a:avLst/>
          </a:prstGeom>
          <a:noFill/>
        </p:spPr>
        <p:txBody>
          <a:bodyPr wrap="square" rtlCol="0">
            <a:spAutoFit/>
          </a:bodyPr>
          <a:lstStyle/>
          <a:p>
            <a:r>
              <a:rPr lang="en-US" dirty="0" smtClean="0"/>
              <a:t>Directory 2</a:t>
            </a:r>
            <a:endParaRPr lang="en-US" dirty="0"/>
          </a:p>
        </p:txBody>
      </p:sp>
      <p:sp>
        <p:nvSpPr>
          <p:cNvPr id="10" name="Slide Number Placeholder 9"/>
          <p:cNvSpPr>
            <a:spLocks noGrp="1"/>
          </p:cNvSpPr>
          <p:nvPr>
            <p:ph type="sldNum" sz="quarter" idx="12"/>
          </p:nvPr>
        </p:nvSpPr>
        <p:spPr/>
        <p:txBody>
          <a:bodyPr/>
          <a:lstStyle/>
          <a:p>
            <a:fld id="{BF2694EF-A7AE-4A38-8139-68EDB3735F32}"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Hard Link for Files</a:t>
            </a:r>
          </a:p>
        </p:txBody>
      </p:sp>
      <p:sp>
        <p:nvSpPr>
          <p:cNvPr id="6" name="Slide Number Placeholder 5"/>
          <p:cNvSpPr>
            <a:spLocks noGrp="1"/>
          </p:cNvSpPr>
          <p:nvPr>
            <p:ph type="sldNum" sz="quarter" idx="12"/>
          </p:nvPr>
        </p:nvSpPr>
        <p:spPr/>
        <p:txBody>
          <a:bodyPr/>
          <a:lstStyle/>
          <a:p>
            <a:fld id="{BF2694EF-A7AE-4A38-8139-68EDB3735F32}" type="slidenum">
              <a:rPr lang="en-US" smtClean="0"/>
              <a:pPr/>
              <a:t>16</a:t>
            </a:fld>
            <a:endParaRPr lang="en-US"/>
          </a:p>
        </p:txBody>
      </p:sp>
      <p:sp>
        <p:nvSpPr>
          <p:cNvPr id="3" name="Content Placeholder 2"/>
          <p:cNvSpPr>
            <a:spLocks noGrp="1"/>
          </p:cNvSpPr>
          <p:nvPr>
            <p:ph idx="1"/>
          </p:nvPr>
        </p:nvSpPr>
        <p:spPr/>
        <p:txBody>
          <a:bodyPr/>
          <a:lstStyle/>
          <a:p>
            <a:r>
              <a:rPr lang="en-US" dirty="0"/>
              <a:t>The </a:t>
            </a:r>
            <a:r>
              <a:rPr lang="en-US" dirty="0" err="1"/>
              <a:t>inode</a:t>
            </a:r>
            <a:r>
              <a:rPr lang="en-US" dirty="0"/>
              <a:t> number for the hard linked files would </a:t>
            </a:r>
            <a:r>
              <a:rPr lang="en-US" dirty="0" smtClean="0"/>
              <a:t>be</a:t>
            </a:r>
            <a:r>
              <a:rPr lang="he-IL" dirty="0" smtClean="0"/>
              <a:t> </a:t>
            </a:r>
            <a:r>
              <a:rPr lang="en-US" dirty="0" smtClean="0"/>
              <a:t>the </a:t>
            </a:r>
            <a:r>
              <a:rPr lang="en-US" dirty="0"/>
              <a:t>same. The hard link for files can be created as </a:t>
            </a:r>
            <a:r>
              <a:rPr lang="en-US" dirty="0" smtClean="0"/>
              <a:t>follows:</a:t>
            </a:r>
          </a:p>
          <a:p>
            <a:endParaRPr lang="he-IL" dirty="0" smtClean="0"/>
          </a:p>
          <a:p>
            <a:endParaRPr lang="en-US" b="1" dirty="0" smtClean="0"/>
          </a:p>
          <a:p>
            <a:endParaRPr lang="en-US" b="1" dirty="0"/>
          </a:p>
          <a:p>
            <a:endParaRPr lang="en-US" sz="2400" b="1" dirty="0" smtClean="0"/>
          </a:p>
          <a:p>
            <a:endParaRPr lang="en-US" sz="2400" b="1" dirty="0"/>
          </a:p>
          <a:p>
            <a:r>
              <a:rPr lang="en-US" sz="2400" b="1" dirty="0" smtClean="0"/>
              <a:t>Note</a:t>
            </a:r>
            <a:r>
              <a:rPr lang="en-US" sz="2400" b="1" dirty="0"/>
              <a:t>:</a:t>
            </a:r>
            <a:r>
              <a:rPr lang="en-US" sz="2400" dirty="0"/>
              <a:t> Unix / Linux will not allow any user (even root) to create hard link for a directory.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5" y="3030412"/>
            <a:ext cx="6130193" cy="1938608"/>
          </a:xfrm>
          <a:prstGeom prst="rect">
            <a:avLst/>
          </a:prstGeom>
        </p:spPr>
      </p:pic>
    </p:spTree>
    <p:extLst>
      <p:ext uri="{BB962C8B-B14F-4D97-AF65-F5344CB8AC3E}">
        <p14:creationId xmlns:p14="http://schemas.microsoft.com/office/powerpoint/2010/main" val="1206328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Links Across </a:t>
            </a:r>
            <a:r>
              <a:rPr lang="en-US" sz="2800" dirty="0" smtClean="0"/>
              <a:t>Different Partitions</a:t>
            </a:r>
            <a:endParaRPr lang="en-US" sz="2800" dirty="0"/>
          </a:p>
        </p:txBody>
      </p:sp>
      <p:sp>
        <p:nvSpPr>
          <p:cNvPr id="6" name="Slide Number Placeholder 5"/>
          <p:cNvSpPr>
            <a:spLocks noGrp="1"/>
          </p:cNvSpPr>
          <p:nvPr>
            <p:ph type="sldNum" sz="quarter" idx="12"/>
          </p:nvPr>
        </p:nvSpPr>
        <p:spPr/>
        <p:txBody>
          <a:bodyPr/>
          <a:lstStyle/>
          <a:p>
            <a:fld id="{BF2694EF-A7AE-4A38-8139-68EDB3735F32}" type="slidenum">
              <a:rPr lang="en-US" smtClean="0"/>
              <a:pPr/>
              <a:t>17</a:t>
            </a:fld>
            <a:endParaRPr lang="en-US"/>
          </a:p>
        </p:txBody>
      </p:sp>
      <p:sp>
        <p:nvSpPr>
          <p:cNvPr id="3" name="Content Placeholder 2"/>
          <p:cNvSpPr>
            <a:spLocks noGrp="1"/>
          </p:cNvSpPr>
          <p:nvPr>
            <p:ph idx="1"/>
          </p:nvPr>
        </p:nvSpPr>
        <p:spPr/>
        <p:txBody>
          <a:bodyPr/>
          <a:lstStyle/>
          <a:p>
            <a:pPr algn="r" rtl="1"/>
            <a:r>
              <a:rPr lang="he-IL" sz="2400" dirty="0" smtClean="0"/>
              <a:t>בין  </a:t>
            </a:r>
            <a:r>
              <a:rPr lang="en-US" sz="2400" dirty="0" smtClean="0"/>
              <a:t>partitions</a:t>
            </a:r>
            <a:r>
              <a:rPr lang="he-IL" sz="2400" dirty="0" smtClean="0"/>
              <a:t> שונים ניתן ליצור רק </a:t>
            </a:r>
            <a:r>
              <a:rPr lang="en-US" sz="2400" dirty="0" smtClean="0"/>
              <a:t>soft link</a:t>
            </a:r>
            <a:r>
              <a:rPr lang="he-IL" sz="2400" dirty="0" smtClean="0"/>
              <a:t>.</a:t>
            </a:r>
            <a:endParaRPr lang="he-IL" sz="2400" dirty="0"/>
          </a:p>
          <a:p>
            <a:pPr algn="r" rtl="1"/>
            <a:r>
              <a:rPr lang="he-IL" sz="2400" dirty="0" err="1" smtClean="0"/>
              <a:t>נסיון</a:t>
            </a:r>
            <a:r>
              <a:rPr lang="he-IL" sz="2400" dirty="0" smtClean="0"/>
              <a:t> ליצור </a:t>
            </a:r>
            <a:r>
              <a:rPr lang="en-US" sz="2400" dirty="0" smtClean="0"/>
              <a:t>hard link</a:t>
            </a:r>
            <a:r>
              <a:rPr lang="he-IL" sz="2400" dirty="0" smtClean="0"/>
              <a:t> בין </a:t>
            </a:r>
            <a:r>
              <a:rPr lang="en-US" sz="2400" dirty="0" smtClean="0"/>
              <a:t>partitions</a:t>
            </a:r>
            <a:r>
              <a:rPr lang="he-IL" sz="2400" dirty="0" smtClean="0"/>
              <a:t> שונים יוביל לכישלון כיוון ש</a:t>
            </a:r>
            <a:r>
              <a:rPr lang="en-US" sz="2400" dirty="0" smtClean="0"/>
              <a:t>Unix</a:t>
            </a:r>
            <a:r>
              <a:rPr lang="he-IL" sz="2400" dirty="0" smtClean="0"/>
              <a:t> (ולכן גם </a:t>
            </a:r>
            <a:r>
              <a:rPr lang="en-US" sz="2400" dirty="0" err="1" smtClean="0"/>
              <a:t>linux</a:t>
            </a:r>
            <a:r>
              <a:rPr lang="he-IL" sz="2400" dirty="0" smtClean="0"/>
              <a:t>) לא מאפשרים מצב שבו יהיו שני </a:t>
            </a:r>
            <a:r>
              <a:rPr lang="en-US" sz="2400" dirty="0" err="1" smtClean="0"/>
              <a:t>inodes</a:t>
            </a:r>
            <a:r>
              <a:rPr lang="he-IL" sz="2400" dirty="0" smtClean="0"/>
              <a:t> עם אותו מספר ב</a:t>
            </a:r>
            <a:r>
              <a:rPr lang="en-US" sz="2400" dirty="0" smtClean="0"/>
              <a:t>partitions</a:t>
            </a:r>
            <a:r>
              <a:rPr lang="he-IL" sz="2400" dirty="0" smtClean="0"/>
              <a:t> שונים.</a:t>
            </a:r>
            <a:endParaRPr lang="en-US" sz="2800" dirty="0"/>
          </a:p>
          <a:p>
            <a:pPr marL="0" indent="0">
              <a:buNone/>
            </a:pPr>
            <a:endParaRPr lang="en-US" sz="1800" dirty="0"/>
          </a:p>
          <a:p>
            <a:r>
              <a:rPr lang="en-US" sz="1800" dirty="0" smtClean="0"/>
              <a:t>You </a:t>
            </a:r>
            <a:r>
              <a:rPr lang="en-US" sz="1800" dirty="0"/>
              <a:t>would see the </a:t>
            </a:r>
            <a:r>
              <a:rPr lang="en-US" sz="1800" b="1" dirty="0"/>
              <a:t>“Invalid cross-device link”</a:t>
            </a:r>
            <a:r>
              <a:rPr lang="en-US" sz="1800" dirty="0"/>
              <a:t> error when you are trying to create a hard link file across partitions</a:t>
            </a:r>
            <a:r>
              <a:rPr lang="en-US" sz="1800" dirty="0" smtClean="0"/>
              <a:t>.</a:t>
            </a:r>
          </a:p>
          <a:p>
            <a:pPr marL="0" indent="0">
              <a:buNone/>
            </a:pPr>
            <a:endParaRPr lang="en-US" sz="1800"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55" y="4267200"/>
            <a:ext cx="8207245" cy="1066800"/>
          </a:xfrm>
          <a:prstGeom prst="rect">
            <a:avLst/>
          </a:prstGeom>
        </p:spPr>
      </p:pic>
    </p:spTree>
    <p:extLst>
      <p:ext uri="{BB962C8B-B14F-4D97-AF65-F5344CB8AC3E}">
        <p14:creationId xmlns:p14="http://schemas.microsoft.com/office/powerpoint/2010/main" val="3044891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the Hard Linked Files</a:t>
            </a:r>
          </a:p>
        </p:txBody>
      </p:sp>
      <p:sp>
        <p:nvSpPr>
          <p:cNvPr id="6" name="Slide Number Placeholder 5"/>
          <p:cNvSpPr>
            <a:spLocks noGrp="1"/>
          </p:cNvSpPr>
          <p:nvPr>
            <p:ph type="sldNum" sz="quarter" idx="12"/>
          </p:nvPr>
        </p:nvSpPr>
        <p:spPr/>
        <p:txBody>
          <a:bodyPr/>
          <a:lstStyle/>
          <a:p>
            <a:fld id="{BF2694EF-A7AE-4A38-8139-68EDB3735F32}" type="slidenum">
              <a:rPr lang="en-US" smtClean="0"/>
              <a:pPr/>
              <a:t>18</a:t>
            </a:fld>
            <a:endParaRPr lang="en-US"/>
          </a:p>
        </p:txBody>
      </p:sp>
      <p:sp>
        <p:nvSpPr>
          <p:cNvPr id="3" name="Content Placeholder 2"/>
          <p:cNvSpPr>
            <a:spLocks noGrp="1"/>
          </p:cNvSpPr>
          <p:nvPr>
            <p:ph idx="1"/>
          </p:nvPr>
        </p:nvSpPr>
        <p:spPr/>
        <p:txBody>
          <a:bodyPr/>
          <a:lstStyle/>
          <a:p>
            <a:r>
              <a:rPr lang="en-US" sz="2400" dirty="0"/>
              <a:t>When you delete a file that is hard linked, you would be still able to access the content of the file until you have the last file which is hard linked to it, as shown in the example below.</a:t>
            </a:r>
          </a:p>
          <a:p>
            <a:endParaRPr lang="en-US" sz="2400" dirty="0" smtClean="0"/>
          </a:p>
          <a:p>
            <a:endParaRPr lang="en-US" sz="2400" dirty="0"/>
          </a:p>
          <a:p>
            <a:endParaRPr lang="en-US" sz="2400" dirty="0" smtClean="0"/>
          </a:p>
          <a:p>
            <a:endParaRPr lang="en-US" sz="2400" dirty="0"/>
          </a:p>
          <a:p>
            <a:endParaRPr lang="en-US" sz="1600" dirty="0" smtClean="0"/>
          </a:p>
          <a:p>
            <a:r>
              <a:rPr lang="en-US" sz="1600" dirty="0" smtClean="0"/>
              <a:t>Create </a:t>
            </a:r>
            <a:r>
              <a:rPr lang="en-US" sz="1600" dirty="0"/>
              <a:t>a sample file</a:t>
            </a:r>
            <a:r>
              <a:rPr lang="en-US" sz="1600" dirty="0" smtClean="0"/>
              <a:t>.</a:t>
            </a:r>
          </a:p>
          <a:p>
            <a:r>
              <a:rPr lang="en-US" sz="1600" dirty="0"/>
              <a:t>Create a hard link to the sample file</a:t>
            </a:r>
            <a:r>
              <a:rPr lang="en-US" sz="1600" dirty="0" smtClean="0"/>
              <a:t>.</a:t>
            </a:r>
          </a:p>
          <a:p>
            <a:r>
              <a:rPr lang="en-US" sz="1600" dirty="0"/>
              <a:t>Delete the original file</a:t>
            </a:r>
            <a:r>
              <a:rPr lang="en-US" sz="1600" dirty="0" smtClean="0"/>
              <a:t>.</a:t>
            </a:r>
          </a:p>
          <a:p>
            <a:r>
              <a:rPr lang="en-US" sz="1600" dirty="0"/>
              <a:t>You can still access the original file content by using the hard link you created.</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106625"/>
            <a:ext cx="5515745" cy="1609950"/>
          </a:xfrm>
          <a:prstGeom prst="rect">
            <a:avLst/>
          </a:prstGeom>
        </p:spPr>
      </p:pic>
      <p:grpSp>
        <p:nvGrpSpPr>
          <p:cNvPr id="8" name="קבוצה 7"/>
          <p:cNvGrpSpPr/>
          <p:nvPr/>
        </p:nvGrpSpPr>
        <p:grpSpPr>
          <a:xfrm>
            <a:off x="5834391" y="1353535"/>
            <a:ext cx="2667000" cy="1828800"/>
            <a:chOff x="5834391" y="1353535"/>
            <a:chExt cx="2667000" cy="1828800"/>
          </a:xfrm>
        </p:grpSpPr>
        <p:sp>
          <p:nvSpPr>
            <p:cNvPr id="4" name="הסבר מלבני 3"/>
            <p:cNvSpPr/>
            <p:nvPr/>
          </p:nvSpPr>
          <p:spPr>
            <a:xfrm>
              <a:off x="5834391" y="1353535"/>
              <a:ext cx="2667000" cy="1828800"/>
            </a:xfrm>
            <a:prstGeom prst="wedgeRectCallout">
              <a:avLst>
                <a:gd name="adj1" fmla="val -154429"/>
                <a:gd name="adj2" fmla="val 495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3733" y="1582895"/>
              <a:ext cx="2481591" cy="1384995"/>
            </a:xfrm>
            <a:prstGeom prst="rect">
              <a:avLst/>
            </a:prstGeom>
            <a:noFill/>
          </p:spPr>
          <p:txBody>
            <a:bodyPr wrap="square" rtlCol="0">
              <a:spAutoFit/>
            </a:bodyPr>
            <a:lstStyle/>
            <a:p>
              <a:pPr algn="ctr"/>
              <a:r>
                <a:rPr lang="en-US" sz="2800" b="1" dirty="0" smtClean="0">
                  <a:solidFill>
                    <a:schemeClr val="tx2"/>
                  </a:solidFill>
                </a:rPr>
                <a:t>Created this file to test the hard link.</a:t>
              </a:r>
              <a:endParaRPr lang="en-US" sz="2800" b="1" dirty="0">
                <a:solidFill>
                  <a:schemeClr val="tx2"/>
                </a:solidFill>
              </a:endParaRPr>
            </a:p>
          </p:txBody>
        </p:sp>
      </p:grpSp>
    </p:spTree>
    <p:extLst>
      <p:ext uri="{BB962C8B-B14F-4D97-AF65-F5344CB8AC3E}">
        <p14:creationId xmlns:p14="http://schemas.microsoft.com/office/powerpoint/2010/main" val="28485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(soft) link</a:t>
            </a:r>
            <a:endParaRPr lang="en-US" dirty="0"/>
          </a:p>
        </p:txBody>
      </p:sp>
      <p:sp>
        <p:nvSpPr>
          <p:cNvPr id="3" name="Content Placeholder 2"/>
          <p:cNvSpPr>
            <a:spLocks noGrp="1"/>
          </p:cNvSpPr>
          <p:nvPr>
            <p:ph idx="1"/>
          </p:nvPr>
        </p:nvSpPr>
        <p:spPr>
          <a:xfrm>
            <a:off x="457200" y="1343025"/>
            <a:ext cx="8382000" cy="5137150"/>
          </a:xfrm>
        </p:spPr>
        <p:txBody>
          <a:bodyPr/>
          <a:lstStyle/>
          <a:p>
            <a:r>
              <a:rPr lang="en-US" sz="2400" dirty="0"/>
              <a:t>a </a:t>
            </a:r>
            <a:r>
              <a:rPr lang="en-US" sz="2400" b="1" dirty="0"/>
              <a:t>symbolic link</a:t>
            </a:r>
            <a:r>
              <a:rPr lang="en-US" sz="2400" dirty="0"/>
              <a:t> (also </a:t>
            </a:r>
            <a:r>
              <a:rPr lang="en-US" sz="2400" b="1" dirty="0" err="1"/>
              <a:t>symlink</a:t>
            </a:r>
            <a:r>
              <a:rPr lang="en-US" sz="2400" dirty="0"/>
              <a:t> or </a:t>
            </a:r>
            <a:r>
              <a:rPr lang="en-US" sz="2400" b="1" dirty="0"/>
              <a:t>soft </a:t>
            </a:r>
            <a:r>
              <a:rPr lang="en-US" sz="2400" b="1" dirty="0" smtClean="0"/>
              <a:t>link</a:t>
            </a:r>
            <a:r>
              <a:rPr lang="en-US" sz="2400" dirty="0" smtClean="0"/>
              <a:t>) is the nickname </a:t>
            </a:r>
            <a:r>
              <a:rPr lang="en-US" sz="2400" dirty="0"/>
              <a:t>for any </a:t>
            </a:r>
            <a:r>
              <a:rPr lang="en-US" sz="2400" dirty="0">
                <a:hlinkClick r:id="rId3" tooltip="Computer file"/>
              </a:rPr>
              <a:t>file</a:t>
            </a:r>
            <a:r>
              <a:rPr lang="en-US" sz="2400" dirty="0"/>
              <a:t> that contains a reference to another file or directory in the form of an absolute or </a:t>
            </a:r>
            <a:r>
              <a:rPr lang="en-US" sz="2400" dirty="0" smtClean="0"/>
              <a:t>relative path.</a:t>
            </a:r>
          </a:p>
          <a:p>
            <a:endParaRPr lang="en-US" sz="2400" dirty="0"/>
          </a:p>
          <a:p>
            <a:pPr lvl="0"/>
            <a:r>
              <a:rPr lang="en-US" altLang="en-US" sz="2400" dirty="0">
                <a:solidFill>
                  <a:srgbClr val="000000"/>
                </a:solidFill>
                <a:latin typeface="Courier New" panose="02070309020205020404" pitchFamily="49" charset="0"/>
              </a:rPr>
              <a:t>ln -s </a:t>
            </a:r>
            <a:r>
              <a:rPr lang="en-US" altLang="en-US" sz="2400" dirty="0" err="1">
                <a:solidFill>
                  <a:srgbClr val="000000"/>
                </a:solidFill>
                <a:latin typeface="Courier New" panose="02070309020205020404" pitchFamily="49" charset="0"/>
              </a:rPr>
              <a:t>target_path</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link_path</a:t>
            </a:r>
            <a:r>
              <a:rPr lang="en-US" altLang="en-US" sz="1800" dirty="0"/>
              <a:t> </a:t>
            </a:r>
          </a:p>
          <a:p>
            <a:pPr lvl="1"/>
            <a:r>
              <a:rPr lang="en-US" sz="2400" dirty="0" smtClean="0"/>
              <a:t>creates </a:t>
            </a:r>
            <a:r>
              <a:rPr lang="en-US" sz="2400" dirty="0"/>
              <a:t>a symbolic </a:t>
            </a:r>
            <a:r>
              <a:rPr lang="en-US" sz="2400" dirty="0" smtClean="0"/>
              <a:t>link.</a:t>
            </a:r>
          </a:p>
          <a:p>
            <a:pPr lvl="1"/>
            <a:r>
              <a:rPr lang="en-US" altLang="en-US" sz="2400" dirty="0" err="1">
                <a:solidFill>
                  <a:srgbClr val="FF0000"/>
                </a:solidFill>
              </a:rPr>
              <a:t>target_path</a:t>
            </a:r>
            <a:r>
              <a:rPr lang="en-US" altLang="en-US" sz="2400" dirty="0">
                <a:solidFill>
                  <a:srgbClr val="FF0000"/>
                </a:solidFill>
              </a:rPr>
              <a:t> </a:t>
            </a:r>
            <a:r>
              <a:rPr lang="en-US" altLang="en-US" sz="2400" dirty="0"/>
              <a:t>is the relative or absolute path to which the symbolic link should </a:t>
            </a:r>
            <a:r>
              <a:rPr lang="en-US" altLang="en-US" sz="2400" dirty="0" smtClean="0"/>
              <a:t>point.</a:t>
            </a:r>
          </a:p>
          <a:p>
            <a:pPr lvl="1"/>
            <a:r>
              <a:rPr lang="en-US" altLang="en-US" sz="2400" dirty="0" err="1">
                <a:solidFill>
                  <a:srgbClr val="FF0000"/>
                </a:solidFill>
              </a:rPr>
              <a:t>link_path</a:t>
            </a:r>
            <a:r>
              <a:rPr lang="en-US" altLang="en-US" sz="2400" dirty="0"/>
              <a:t> is the path of the symbolic link. </a:t>
            </a:r>
          </a:p>
          <a:p>
            <a:pPr lvl="1"/>
            <a:endParaRPr lang="en-US" altLang="en-US" sz="4800" dirty="0">
              <a:latin typeface="Arial" panose="020B0604020202020204" pitchFamily="34" charset="0"/>
            </a:endParaRPr>
          </a:p>
          <a:p>
            <a:pPr lvl="1"/>
            <a:endParaRPr lang="en-US" altLang="en-US" sz="2400" dirty="0">
              <a:latin typeface="Arial" panose="020B0604020202020204" pitchFamily="34" charset="0"/>
            </a:endParaRPr>
          </a:p>
          <a:p>
            <a:endParaRPr lang="en-US" sz="2400" dirty="0"/>
          </a:p>
        </p:txBody>
      </p:sp>
      <p:sp>
        <p:nvSpPr>
          <p:cNvPr id="10" name="Slide Number Placeholder 9"/>
          <p:cNvSpPr>
            <a:spLocks noGrp="1"/>
          </p:cNvSpPr>
          <p:nvPr>
            <p:ph type="sldNum" sz="quarter" idx="12"/>
          </p:nvPr>
        </p:nvSpPr>
        <p:spPr/>
        <p:txBody>
          <a:bodyPr/>
          <a:lstStyle/>
          <a:p>
            <a:fld id="{BF2694EF-A7AE-4A38-8139-68EDB3735F32}"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a:p>
        </p:txBody>
      </p:sp>
      <p:grpSp>
        <p:nvGrpSpPr>
          <p:cNvPr id="86121" name="Group 105"/>
          <p:cNvGrpSpPr>
            <a:grpSpLocks/>
          </p:cNvGrpSpPr>
          <p:nvPr/>
        </p:nvGrpSpPr>
        <p:grpSpPr bwMode="auto">
          <a:xfrm>
            <a:off x="2012950" y="20574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p:spPr>
          <p:txBody>
            <a:bodyPr wrap="none" anchor="ctr"/>
            <a:lstStyle/>
            <a:p>
              <a:endParaRPr lang="en-US"/>
            </a:p>
          </p:txBody>
        </p:sp>
        <p:sp>
          <p:nvSpPr>
            <p:cNvPr id="86100" name="Text Box 84"/>
            <p:cNvSpPr txBox="1">
              <a:spLocks noChangeArrowheads="1"/>
            </p:cNvSpPr>
            <p:nvPr/>
          </p:nvSpPr>
          <p:spPr bwMode="auto">
            <a:xfrm>
              <a:off x="2276" y="1344"/>
              <a:ext cx="1184" cy="291"/>
            </a:xfrm>
            <a:prstGeom prst="rect">
              <a:avLst/>
            </a:prstGeom>
            <a:noFill/>
            <a:ln w="9525" algn="ctr">
              <a:noFill/>
              <a:miter lim="800000"/>
              <a:headEnd/>
              <a:tailEnd/>
            </a:ln>
            <a:effectLst/>
          </p:spPr>
          <p:txBody>
            <a:bodyPr wrap="none">
              <a:spAutoFit/>
            </a:bodyPr>
            <a:lstStyle/>
            <a:p>
              <a:pPr eaLnBrk="0" hangingPunct="0"/>
              <a:r>
                <a:rPr lang="he-IL" sz="2400" dirty="0" smtClean="0">
                  <a:solidFill>
                    <a:srgbClr val="000000"/>
                  </a:solidFill>
                </a:rPr>
                <a:t>תיקיות וקבצים</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1</a:t>
              </a:r>
            </a:p>
          </p:txBody>
        </p:sp>
      </p:grpSp>
      <p:grpSp>
        <p:nvGrpSpPr>
          <p:cNvPr id="86122" name="Group 106"/>
          <p:cNvGrpSpPr>
            <a:grpSpLocks/>
          </p:cNvGrpSpPr>
          <p:nvPr/>
        </p:nvGrpSpPr>
        <p:grpSpPr bwMode="auto">
          <a:xfrm>
            <a:off x="2012950" y="2971800"/>
            <a:ext cx="5410200" cy="665163"/>
            <a:chOff x="1268" y="1872"/>
            <a:chExt cx="3408" cy="419"/>
          </a:xfrm>
        </p:grpSpPr>
        <p:grpSp>
          <p:nvGrpSpPr>
            <p:cNvPr id="86095" name="Group 79"/>
            <p:cNvGrpSpPr>
              <a:grpSpLocks/>
            </p:cNvGrpSpPr>
            <p:nvPr/>
          </p:nvGrpSpPr>
          <p:grpSpPr bwMode="auto">
            <a:xfrm>
              <a:off x="1268" y="1872"/>
              <a:ext cx="480" cy="419"/>
              <a:chOff x="3174" y="2656"/>
              <a:chExt cx="1549" cy="1351"/>
            </a:xfrm>
          </p:grpSpPr>
          <p:sp>
            <p:nvSpPr>
              <p:cNvPr id="86096"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86097"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6098" name="AutoShape 82"/>
              <p:cNvSpPr>
                <a:spLocks noChangeArrowheads="1"/>
              </p:cNvSpPr>
              <p:nvPr/>
            </p:nvSpPr>
            <p:spPr bwMode="gray">
              <a:xfrm>
                <a:off x="3264"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n-US"/>
              </a:p>
            </p:txBody>
          </p:sp>
        </p:grpSp>
        <p:sp>
          <p:nvSpPr>
            <p:cNvPr id="86102" name="Line 86"/>
            <p:cNvSpPr>
              <a:spLocks noChangeShapeType="1"/>
            </p:cNvSpPr>
            <p:nvPr/>
          </p:nvSpPr>
          <p:spPr bwMode="auto">
            <a:xfrm>
              <a:off x="1652" y="2256"/>
              <a:ext cx="3024" cy="0"/>
            </a:xfrm>
            <a:prstGeom prst="line">
              <a:avLst/>
            </a:prstGeom>
            <a:noFill/>
            <a:ln w="25400">
              <a:solidFill>
                <a:schemeClr val="tx1"/>
              </a:solidFill>
              <a:prstDash val="sysDot"/>
              <a:round/>
              <a:headEnd/>
              <a:tailEnd type="oval" w="med" len="med"/>
            </a:ln>
            <a:effectLst/>
          </p:spPr>
          <p:txBody>
            <a:bodyPr wrap="none" anchor="ctr"/>
            <a:lstStyle/>
            <a:p>
              <a:endParaRPr lang="en-US"/>
            </a:p>
          </p:txBody>
        </p:sp>
        <p:sp>
          <p:nvSpPr>
            <p:cNvPr id="86103" name="Text Box 87"/>
            <p:cNvSpPr txBox="1">
              <a:spLocks noChangeArrowheads="1"/>
            </p:cNvSpPr>
            <p:nvPr/>
          </p:nvSpPr>
          <p:spPr bwMode="auto">
            <a:xfrm>
              <a:off x="2276" y="1920"/>
              <a:ext cx="1432" cy="291"/>
            </a:xfrm>
            <a:prstGeom prst="rect">
              <a:avLst/>
            </a:prstGeom>
            <a:noFill/>
            <a:ln w="9525" algn="ctr">
              <a:noFill/>
              <a:miter lim="800000"/>
              <a:headEnd/>
              <a:tailEnd/>
            </a:ln>
            <a:effectLst/>
          </p:spPr>
          <p:txBody>
            <a:bodyPr wrap="none">
              <a:spAutoFit/>
            </a:bodyPr>
            <a:lstStyle/>
            <a:p>
              <a:pPr eaLnBrk="0" hangingPunct="0"/>
              <a:r>
                <a:rPr lang="en-US" sz="2400" dirty="0" smtClean="0">
                  <a:solidFill>
                    <a:srgbClr val="000000"/>
                  </a:solidFill>
                </a:rPr>
                <a:t>File descriptors</a:t>
              </a:r>
              <a:endParaRPr lang="en-US" sz="2400" dirty="0">
                <a:solidFill>
                  <a:srgbClr val="000000"/>
                </a:solidFill>
              </a:endParaRPr>
            </a:p>
          </p:txBody>
        </p:sp>
        <p:sp>
          <p:nvSpPr>
            <p:cNvPr id="86104" name="Text Box 88"/>
            <p:cNvSpPr txBox="1">
              <a:spLocks noChangeArrowheads="1"/>
            </p:cNvSpPr>
            <p:nvPr/>
          </p:nvSpPr>
          <p:spPr bwMode="gray">
            <a:xfrm>
              <a:off x="1392" y="1934"/>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2</a:t>
              </a:r>
            </a:p>
          </p:txBody>
        </p:sp>
      </p:grpSp>
      <p:grpSp>
        <p:nvGrpSpPr>
          <p:cNvPr id="86123" name="Group 107"/>
          <p:cNvGrpSpPr>
            <a:grpSpLocks/>
          </p:cNvGrpSpPr>
          <p:nvPr/>
        </p:nvGrpSpPr>
        <p:grpSpPr bwMode="auto">
          <a:xfrm>
            <a:off x="2012950" y="3860800"/>
            <a:ext cx="5410200" cy="665163"/>
            <a:chOff x="1268" y="2432"/>
            <a:chExt cx="3408" cy="419"/>
          </a:xfrm>
        </p:grpSpPr>
        <p:sp>
          <p:nvSpPr>
            <p:cNvPr id="86105" name="Line 89"/>
            <p:cNvSpPr>
              <a:spLocks noChangeShapeType="1"/>
            </p:cNvSpPr>
            <p:nvPr/>
          </p:nvSpPr>
          <p:spPr bwMode="auto">
            <a:xfrm>
              <a:off x="1652" y="2818"/>
              <a:ext cx="3024" cy="0"/>
            </a:xfrm>
            <a:prstGeom prst="line">
              <a:avLst/>
            </a:prstGeom>
            <a:noFill/>
            <a:ln w="25400">
              <a:solidFill>
                <a:schemeClr val="accent1"/>
              </a:solidFill>
              <a:prstDash val="sysDot"/>
              <a:round/>
              <a:headEnd/>
              <a:tailEnd type="oval" w="med" len="med"/>
            </a:ln>
            <a:effectLst/>
          </p:spPr>
          <p:txBody>
            <a:bodyPr wrap="none" anchor="ctr"/>
            <a:lstStyle/>
            <a:p>
              <a:endParaRPr lang="en-US"/>
            </a:p>
          </p:txBody>
        </p:sp>
        <p:sp>
          <p:nvSpPr>
            <p:cNvPr id="86106" name="Text Box 90"/>
            <p:cNvSpPr txBox="1">
              <a:spLocks noChangeArrowheads="1"/>
            </p:cNvSpPr>
            <p:nvPr/>
          </p:nvSpPr>
          <p:spPr bwMode="auto">
            <a:xfrm>
              <a:off x="2276" y="2482"/>
              <a:ext cx="1595" cy="291"/>
            </a:xfrm>
            <a:prstGeom prst="rect">
              <a:avLst/>
            </a:prstGeom>
            <a:noFill/>
            <a:ln w="9525" algn="ctr">
              <a:noFill/>
              <a:miter lim="800000"/>
              <a:headEnd/>
              <a:tailEnd/>
            </a:ln>
            <a:effectLst/>
          </p:spPr>
          <p:txBody>
            <a:bodyPr wrap="none">
              <a:spAutoFit/>
            </a:bodyPr>
            <a:lstStyle/>
            <a:p>
              <a:pPr eaLnBrk="0" hangingPunct="0"/>
              <a:r>
                <a:rPr lang="he-IL" sz="2400" dirty="0" smtClean="0">
                  <a:solidFill>
                    <a:srgbClr val="000000"/>
                  </a:solidFill>
                </a:rPr>
                <a:t>מערכת ניהול קבצים</a:t>
              </a:r>
              <a:endParaRPr lang="en-US" sz="2400" dirty="0">
                <a:solidFill>
                  <a:srgbClr val="000000"/>
                </a:solidFill>
              </a:endParaRPr>
            </a:p>
          </p:txBody>
        </p:sp>
        <p:sp>
          <p:nvSpPr>
            <p:cNvPr id="86107" name="Text Box 91"/>
            <p:cNvSpPr txBox="1">
              <a:spLocks noChangeArrowheads="1"/>
            </p:cNvSpPr>
            <p:nvPr/>
          </p:nvSpPr>
          <p:spPr bwMode="gray">
            <a:xfrm>
              <a:off x="1392" y="2496"/>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3</a:t>
              </a:r>
            </a:p>
          </p:txBody>
        </p:sp>
        <p:grpSp>
          <p:nvGrpSpPr>
            <p:cNvPr id="86111" name="Group 95"/>
            <p:cNvGrpSpPr>
              <a:grpSpLocks/>
            </p:cNvGrpSpPr>
            <p:nvPr/>
          </p:nvGrpSpPr>
          <p:grpSpPr bwMode="auto">
            <a:xfrm>
              <a:off x="1268" y="2432"/>
              <a:ext cx="480" cy="419"/>
              <a:chOff x="1110" y="2656"/>
              <a:chExt cx="1549" cy="1351"/>
            </a:xfrm>
          </p:grpSpPr>
          <p:sp>
            <p:nvSpPr>
              <p:cNvPr id="86112"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86113"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6114" name="AutoShape 9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86115" name="Text Box 99"/>
            <p:cNvSpPr txBox="1">
              <a:spLocks noChangeArrowheads="1"/>
            </p:cNvSpPr>
            <p:nvPr/>
          </p:nvSpPr>
          <p:spPr bwMode="gray">
            <a:xfrm>
              <a:off x="1392" y="2496"/>
              <a:ext cx="223" cy="288"/>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rPr>
                <a:t>3</a:t>
              </a:r>
            </a:p>
          </p:txBody>
        </p:sp>
      </p:grpSp>
      <p:sp>
        <p:nvSpPr>
          <p:cNvPr id="58" name="Slide Number Placeholder 57"/>
          <p:cNvSpPr>
            <a:spLocks noGrp="1"/>
          </p:cNvSpPr>
          <p:nvPr>
            <p:ph type="sldNum" sz="quarter" idx="12"/>
          </p:nvPr>
        </p:nvSpPr>
        <p:spPr/>
        <p:txBody>
          <a:bodyPr/>
          <a:lstStyle/>
          <a:p>
            <a:fld id="{BF2694EF-A7AE-4A38-8139-68EDB3735F32}"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(soft) link</a:t>
            </a:r>
            <a:endParaRPr lang="en-US" dirty="0"/>
          </a:p>
        </p:txBody>
      </p:sp>
      <p:sp>
        <p:nvSpPr>
          <p:cNvPr id="3" name="Content Placeholder 2"/>
          <p:cNvSpPr>
            <a:spLocks noGrp="1"/>
          </p:cNvSpPr>
          <p:nvPr>
            <p:ph idx="1"/>
          </p:nvPr>
        </p:nvSpPr>
        <p:spPr/>
        <p:txBody>
          <a:bodyPr/>
          <a:lstStyle/>
          <a:p>
            <a:pPr algn="r" rtl="1"/>
            <a:r>
              <a:rPr lang="he-IL" dirty="0" smtClean="0"/>
              <a:t>פועל גם בין 2 </a:t>
            </a:r>
            <a:r>
              <a:rPr lang="en-US" dirty="0" smtClean="0"/>
              <a:t>partitions</a:t>
            </a:r>
            <a:r>
              <a:rPr lang="he-IL" dirty="0" smtClean="0"/>
              <a:t> שונים.</a:t>
            </a:r>
          </a:p>
          <a:p>
            <a:pPr algn="r" rtl="1"/>
            <a:r>
              <a:rPr lang="he-IL" dirty="0" smtClean="0"/>
              <a:t>מכיל את ה </a:t>
            </a:r>
            <a:r>
              <a:rPr lang="en-US" dirty="0" smtClean="0"/>
              <a:t>path</a:t>
            </a:r>
            <a:r>
              <a:rPr lang="he-IL" dirty="0" smtClean="0"/>
              <a:t> של הקובץ השני (ולא את ה </a:t>
            </a:r>
            <a:r>
              <a:rPr lang="en-US" dirty="0" err="1" smtClean="0"/>
              <a:t>inode</a:t>
            </a:r>
            <a:r>
              <a:rPr lang="he-IL" dirty="0" smtClean="0"/>
              <a:t> השני).</a:t>
            </a:r>
            <a:endParaRPr lang="en-US" dirty="0" smtClean="0"/>
          </a:p>
          <a:p>
            <a:pPr algn="r" rtl="1"/>
            <a:endParaRPr lang="en-US" dirty="0" smtClean="0"/>
          </a:p>
          <a:p>
            <a:pPr algn="r" rtl="1"/>
            <a:endParaRPr lang="en-US" dirty="0" smtClean="0"/>
          </a:p>
          <a:p>
            <a:pPr algn="r" rtl="1"/>
            <a:endParaRPr lang="en-US" dirty="0" smtClean="0"/>
          </a:p>
          <a:p>
            <a:pPr algn="r" rtl="1">
              <a:buNone/>
            </a:pPr>
            <a:r>
              <a:rPr lang="en-US" sz="1600" b="1" dirty="0" err="1" smtClean="0"/>
              <a:t>int</a:t>
            </a:r>
            <a:r>
              <a:rPr lang="en-US" sz="1600" b="1" dirty="0" smtClean="0"/>
              <a:t> </a:t>
            </a:r>
            <a:r>
              <a:rPr lang="en-US" sz="1600" b="1" dirty="0" err="1" smtClean="0"/>
              <a:t>symlink</a:t>
            </a:r>
            <a:r>
              <a:rPr lang="en-US" sz="1600" b="1" dirty="0" smtClean="0"/>
              <a:t>(const char *</a:t>
            </a:r>
            <a:r>
              <a:rPr lang="en-US" sz="1600" i="1" dirty="0" err="1" smtClean="0"/>
              <a:t>oldpath</a:t>
            </a:r>
            <a:r>
              <a:rPr lang="en-US" sz="1600" b="1" dirty="0" smtClean="0"/>
              <a:t>, const char *</a:t>
            </a:r>
            <a:r>
              <a:rPr lang="en-US" sz="1600" i="1" dirty="0" err="1" smtClean="0"/>
              <a:t>newpath</a:t>
            </a:r>
            <a:r>
              <a:rPr lang="en-US" sz="1600" b="1" dirty="0" smtClean="0"/>
              <a:t>);</a:t>
            </a:r>
            <a:r>
              <a:rPr lang="en-US" sz="1600" dirty="0" smtClean="0"/>
              <a:t> </a:t>
            </a:r>
          </a:p>
          <a:p>
            <a:pPr algn="r" rtl="1">
              <a:buNone/>
            </a:pPr>
            <a:endParaRPr lang="en-US" sz="1600" dirty="0" smtClean="0"/>
          </a:p>
          <a:p>
            <a:pPr algn="r" rtl="1">
              <a:buNone/>
            </a:pPr>
            <a:r>
              <a:rPr lang="he-IL" sz="1600" dirty="0" smtClean="0"/>
              <a:t>ב </a:t>
            </a:r>
            <a:r>
              <a:rPr lang="en-US" sz="1600" dirty="0" smtClean="0"/>
              <a:t>shell</a:t>
            </a:r>
            <a:r>
              <a:rPr lang="he-IL" sz="1600" dirty="0" smtClean="0"/>
              <a:t> משתמשים בפקודה </a:t>
            </a:r>
            <a:r>
              <a:rPr lang="en-US" sz="1600" dirty="0" smtClean="0"/>
              <a:t> </a:t>
            </a:r>
            <a:r>
              <a:rPr lang="en-US" sz="1600" dirty="0" err="1" smtClean="0"/>
              <a:t>ln</a:t>
            </a:r>
            <a:r>
              <a:rPr lang="en-US" sz="1600" dirty="0" smtClean="0"/>
              <a:t> -s</a:t>
            </a:r>
          </a:p>
          <a:p>
            <a:pPr algn="r" rtl="1">
              <a:buNone/>
            </a:pPr>
            <a:endParaRPr lang="en-US" sz="1600" dirty="0" smtClean="0"/>
          </a:p>
          <a:p>
            <a:pPr algn="l">
              <a:buNone/>
            </a:pPr>
            <a:endParaRPr lang="en-US" dirty="0"/>
          </a:p>
        </p:txBody>
      </p:sp>
      <p:graphicFrame>
        <p:nvGraphicFramePr>
          <p:cNvPr id="5" name="Table 4"/>
          <p:cNvGraphicFramePr>
            <a:graphicFrameLocks noGrp="1"/>
          </p:cNvGraphicFramePr>
          <p:nvPr/>
        </p:nvGraphicFramePr>
        <p:xfrm>
          <a:off x="3124200" y="3581400"/>
          <a:ext cx="5486403" cy="838200"/>
        </p:xfrm>
        <a:graphic>
          <a:graphicData uri="http://schemas.openxmlformats.org/drawingml/2006/table">
            <a:tbl>
              <a:tblPr firstRow="1" bandRow="1">
                <a:tableStyleId>{5C22544A-7EE6-4342-B048-85BDC9FD1C3A}</a:tableStyleId>
              </a:tblPr>
              <a:tblGrid>
                <a:gridCol w="613982">
                  <a:extLst>
                    <a:ext uri="{9D8B030D-6E8A-4147-A177-3AD203B41FA5}">
                      <a16:colId xmlns:a16="http://schemas.microsoft.com/office/drawing/2014/main" val="20000"/>
                    </a:ext>
                  </a:extLst>
                </a:gridCol>
                <a:gridCol w="613982">
                  <a:extLst>
                    <a:ext uri="{9D8B030D-6E8A-4147-A177-3AD203B41FA5}">
                      <a16:colId xmlns:a16="http://schemas.microsoft.com/office/drawing/2014/main" val="20001"/>
                    </a:ext>
                  </a:extLst>
                </a:gridCol>
                <a:gridCol w="613982">
                  <a:extLst>
                    <a:ext uri="{9D8B030D-6E8A-4147-A177-3AD203B41FA5}">
                      <a16:colId xmlns:a16="http://schemas.microsoft.com/office/drawing/2014/main" val="20002"/>
                    </a:ext>
                  </a:extLst>
                </a:gridCol>
                <a:gridCol w="613982">
                  <a:extLst>
                    <a:ext uri="{9D8B030D-6E8A-4147-A177-3AD203B41FA5}">
                      <a16:colId xmlns:a16="http://schemas.microsoft.com/office/drawing/2014/main" val="20003"/>
                    </a:ext>
                  </a:extLst>
                </a:gridCol>
                <a:gridCol w="613982">
                  <a:extLst>
                    <a:ext uri="{9D8B030D-6E8A-4147-A177-3AD203B41FA5}">
                      <a16:colId xmlns:a16="http://schemas.microsoft.com/office/drawing/2014/main" val="20004"/>
                    </a:ext>
                  </a:extLst>
                </a:gridCol>
                <a:gridCol w="613982">
                  <a:extLst>
                    <a:ext uri="{9D8B030D-6E8A-4147-A177-3AD203B41FA5}">
                      <a16:colId xmlns:a16="http://schemas.microsoft.com/office/drawing/2014/main" val="20005"/>
                    </a:ext>
                  </a:extLst>
                </a:gridCol>
                <a:gridCol w="613982">
                  <a:extLst>
                    <a:ext uri="{9D8B030D-6E8A-4147-A177-3AD203B41FA5}">
                      <a16:colId xmlns:a16="http://schemas.microsoft.com/office/drawing/2014/main" val="20006"/>
                    </a:ext>
                  </a:extLst>
                </a:gridCol>
                <a:gridCol w="613982">
                  <a:extLst>
                    <a:ext uri="{9D8B030D-6E8A-4147-A177-3AD203B41FA5}">
                      <a16:colId xmlns:a16="http://schemas.microsoft.com/office/drawing/2014/main" val="20007"/>
                    </a:ext>
                  </a:extLst>
                </a:gridCol>
                <a:gridCol w="574547">
                  <a:extLst>
                    <a:ext uri="{9D8B030D-6E8A-4147-A177-3AD203B41FA5}">
                      <a16:colId xmlns:a16="http://schemas.microsoft.com/office/drawing/2014/main" val="20008"/>
                    </a:ext>
                  </a:extLst>
                </a:gridCol>
              </a:tblGrid>
              <a:tr h="838200">
                <a:tc>
                  <a:txBody>
                    <a:bodyPr/>
                    <a:lstStyle/>
                    <a:p>
                      <a:r>
                        <a:rPr lang="en-US" dirty="0" smtClean="0"/>
                        <a:t>….</a:t>
                      </a:r>
                      <a:endParaRPr lang="en-US" dirty="0"/>
                    </a:p>
                  </a:txBody>
                  <a:tcPr/>
                </a:tc>
                <a:tc>
                  <a:txBody>
                    <a:bodyPr/>
                    <a:lstStyle/>
                    <a:p>
                      <a:r>
                        <a:rPr lang="en-US" dirty="0" smtClean="0"/>
                        <a:t>338</a:t>
                      </a:r>
                    </a:p>
                    <a:p>
                      <a:r>
                        <a:rPr lang="en-US" dirty="0" smtClean="0"/>
                        <a:t>Info</a:t>
                      </a:r>
                      <a:endParaRPr lang="en-US" dirty="0"/>
                    </a:p>
                  </a:txBody>
                  <a:tcPr/>
                </a:tc>
                <a:tc>
                  <a:txBody>
                    <a:bodyPr/>
                    <a:lstStyle/>
                    <a:p>
                      <a:r>
                        <a:rPr lang="en-US" dirty="0" smtClean="0"/>
                        <a:t>339</a:t>
                      </a:r>
                    </a:p>
                    <a:p>
                      <a:r>
                        <a:rPr lang="en-US" dirty="0" smtClean="0"/>
                        <a:t>Info</a:t>
                      </a:r>
                      <a:endParaRPr lang="en-US" dirty="0"/>
                    </a:p>
                  </a:txBody>
                  <a:tcPr/>
                </a:tc>
                <a:tc>
                  <a:txBody>
                    <a:bodyPr/>
                    <a:lstStyle/>
                    <a:p>
                      <a:r>
                        <a:rPr lang="en-US" dirty="0" smtClean="0"/>
                        <a:t>340</a:t>
                      </a:r>
                    </a:p>
                    <a:p>
                      <a:r>
                        <a:rPr lang="en-US" dirty="0" smtClean="0"/>
                        <a:t>Info</a:t>
                      </a:r>
                      <a:endParaRPr lang="en-US" dirty="0"/>
                    </a:p>
                  </a:txBody>
                  <a:tcPr/>
                </a:tc>
                <a:tc>
                  <a:txBody>
                    <a:bodyPr/>
                    <a:lstStyle/>
                    <a:p>
                      <a:r>
                        <a:rPr lang="en-US" dirty="0" smtClean="0"/>
                        <a:t>341</a:t>
                      </a:r>
                    </a:p>
                    <a:p>
                      <a:r>
                        <a:rPr lang="en-US" dirty="0" smtClean="0"/>
                        <a:t>Info</a:t>
                      </a:r>
                      <a:endParaRPr lang="en-US" dirty="0"/>
                    </a:p>
                  </a:txBody>
                  <a:tcPr/>
                </a:tc>
                <a:tc>
                  <a:txBody>
                    <a:bodyPr/>
                    <a:lstStyle/>
                    <a:p>
                      <a:r>
                        <a:rPr lang="en-US" dirty="0" smtClean="0"/>
                        <a:t>342</a:t>
                      </a:r>
                    </a:p>
                    <a:p>
                      <a:r>
                        <a:rPr lang="en-US" dirty="0" smtClean="0"/>
                        <a:t>Info</a:t>
                      </a:r>
                      <a:endParaRPr lang="en-US" dirty="0"/>
                    </a:p>
                  </a:txBody>
                  <a:tcPr/>
                </a:tc>
                <a:tc>
                  <a:txBody>
                    <a:bodyPr/>
                    <a:lstStyle/>
                    <a:p>
                      <a:r>
                        <a:rPr lang="en-US" dirty="0" smtClean="0"/>
                        <a:t>343</a:t>
                      </a:r>
                    </a:p>
                    <a:p>
                      <a:r>
                        <a:rPr lang="en-US" dirty="0" smtClean="0"/>
                        <a:t>Info</a:t>
                      </a:r>
                      <a:endParaRPr lang="en-US" dirty="0"/>
                    </a:p>
                  </a:txBody>
                  <a:tcPr/>
                </a:tc>
                <a:tc>
                  <a:txBody>
                    <a:bodyPr/>
                    <a:lstStyle/>
                    <a:p>
                      <a:r>
                        <a:rPr lang="en-US" dirty="0" smtClean="0"/>
                        <a:t>344</a:t>
                      </a:r>
                    </a:p>
                    <a:p>
                      <a:r>
                        <a:rPr lang="en-US" dirty="0" smtClean="0"/>
                        <a:t>Info</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99598092"/>
              </p:ext>
            </p:extLst>
          </p:nvPr>
        </p:nvGraphicFramePr>
        <p:xfrm>
          <a:off x="533400" y="2773680"/>
          <a:ext cx="2133600" cy="1112520"/>
        </p:xfrm>
        <a:graphic>
          <a:graphicData uri="http://schemas.openxmlformats.org/drawingml/2006/table">
            <a:tbl>
              <a:tblPr firstRow="1" bandRow="1">
                <a:tableStyleId>{69CF1AB2-1976-4502-BF36-3FF5EA218861}</a:tableStyleId>
              </a:tblPr>
              <a:tblGrid>
                <a:gridCol w="14097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370840">
                <a:tc>
                  <a:txBody>
                    <a:bodyPr/>
                    <a:lstStyle/>
                    <a:p>
                      <a:r>
                        <a:rPr lang="en-US" dirty="0" smtClean="0"/>
                        <a:t>a.txt</a:t>
                      </a:r>
                      <a:endParaRPr lang="en-US" dirty="0"/>
                    </a:p>
                  </a:txBody>
                  <a:tcPr/>
                </a:tc>
                <a:tc>
                  <a:txBody>
                    <a:bodyPr/>
                    <a:lstStyle/>
                    <a:p>
                      <a:r>
                        <a:rPr lang="en-US" dirty="0" smtClean="0"/>
                        <a:t>339</a:t>
                      </a:r>
                      <a:endParaRPr lang="en-US" dirty="0"/>
                    </a:p>
                  </a:txBody>
                  <a:tcPr/>
                </a:tc>
                <a:extLst>
                  <a:ext uri="{0D108BD9-81ED-4DB2-BD59-A6C34878D82A}">
                    <a16:rowId xmlns:a16="http://schemas.microsoft.com/office/drawing/2014/main" val="10000"/>
                  </a:ext>
                </a:extLst>
              </a:tr>
              <a:tr h="370840">
                <a:tc>
                  <a:txBody>
                    <a:bodyPr/>
                    <a:lstStyle/>
                    <a:p>
                      <a:r>
                        <a:rPr lang="en-US" dirty="0" err="1" smtClean="0"/>
                        <a:t>b.c</a:t>
                      </a:r>
                      <a:endParaRPr lang="en-US" dirty="0"/>
                    </a:p>
                  </a:txBody>
                  <a:tcPr/>
                </a:tc>
                <a:tc>
                  <a:txBody>
                    <a:bodyPr/>
                    <a:lstStyle/>
                    <a:p>
                      <a:r>
                        <a:rPr lang="en-US" dirty="0" smtClean="0"/>
                        <a:t>341</a:t>
                      </a:r>
                      <a:endParaRPr lang="en-US" dirty="0"/>
                    </a:p>
                  </a:txBody>
                  <a:tcPr/>
                </a:tc>
                <a:extLst>
                  <a:ext uri="{0D108BD9-81ED-4DB2-BD59-A6C34878D82A}">
                    <a16:rowId xmlns:a16="http://schemas.microsoft.com/office/drawing/2014/main" val="10001"/>
                  </a:ext>
                </a:extLst>
              </a:tr>
              <a:tr h="370840">
                <a:tc>
                  <a:txBody>
                    <a:bodyPr/>
                    <a:lstStyle/>
                    <a:p>
                      <a:r>
                        <a:rPr lang="en-US" dirty="0" err="1" smtClean="0"/>
                        <a:t>a.out</a:t>
                      </a:r>
                      <a:endParaRPr lang="en-US" dirty="0"/>
                    </a:p>
                  </a:txBody>
                  <a:tcPr/>
                </a:tc>
                <a:tc>
                  <a:txBody>
                    <a:bodyPr/>
                    <a:lstStyle/>
                    <a:p>
                      <a:r>
                        <a:rPr lang="en-US" dirty="0" smtClean="0"/>
                        <a:t>342</a:t>
                      </a:r>
                      <a:endParaRPr lang="en-US"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685800" y="2392680"/>
            <a:ext cx="1447800" cy="369332"/>
          </a:xfrm>
          <a:prstGeom prst="rect">
            <a:avLst/>
          </a:prstGeom>
          <a:noFill/>
        </p:spPr>
        <p:txBody>
          <a:bodyPr wrap="square" rtlCol="0">
            <a:spAutoFit/>
          </a:bodyPr>
          <a:lstStyle/>
          <a:p>
            <a:r>
              <a:rPr lang="en-US" dirty="0" smtClean="0"/>
              <a:t>Directory 1</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9344073"/>
              </p:ext>
            </p:extLst>
          </p:nvPr>
        </p:nvGraphicFramePr>
        <p:xfrm>
          <a:off x="304800" y="5095240"/>
          <a:ext cx="4419600" cy="1381760"/>
        </p:xfrm>
        <a:graphic>
          <a:graphicData uri="http://schemas.openxmlformats.org/drawingml/2006/table">
            <a:tbl>
              <a:tblPr firstRow="1" bandRow="1">
                <a:tableStyleId>{69CF1AB2-1976-4502-BF36-3FF5EA218861}</a:tableStyleId>
              </a:tblPr>
              <a:tblGrid>
                <a:gridCol w="2567668">
                  <a:extLst>
                    <a:ext uri="{9D8B030D-6E8A-4147-A177-3AD203B41FA5}">
                      <a16:colId xmlns:a16="http://schemas.microsoft.com/office/drawing/2014/main" val="20000"/>
                    </a:ext>
                  </a:extLst>
                </a:gridCol>
                <a:gridCol w="1851932">
                  <a:extLst>
                    <a:ext uri="{9D8B030D-6E8A-4147-A177-3AD203B41FA5}">
                      <a16:colId xmlns:a16="http://schemas.microsoft.com/office/drawing/2014/main" val="20001"/>
                    </a:ext>
                  </a:extLst>
                </a:gridCol>
              </a:tblGrid>
              <a:tr h="370840">
                <a:tc>
                  <a:txBody>
                    <a:bodyPr/>
                    <a:lstStyle/>
                    <a:p>
                      <a:r>
                        <a:rPr lang="en-US" dirty="0" smtClean="0"/>
                        <a:t>a.bkup.so</a:t>
                      </a:r>
                      <a:endParaRPr lang="en-US" dirty="0"/>
                    </a:p>
                  </a:txBody>
                  <a:tcPr/>
                </a:tc>
                <a:tc>
                  <a:txBody>
                    <a:bodyPr/>
                    <a:lstStyle/>
                    <a:p>
                      <a:r>
                        <a:rPr lang="en-US" dirty="0" smtClean="0"/>
                        <a:t>/…./Directory1/a.txt</a:t>
                      </a:r>
                      <a:endParaRPr lang="en-US" dirty="0"/>
                    </a:p>
                  </a:txBody>
                  <a:tcPr/>
                </a:tc>
                <a:extLst>
                  <a:ext uri="{0D108BD9-81ED-4DB2-BD59-A6C34878D82A}">
                    <a16:rowId xmlns:a16="http://schemas.microsoft.com/office/drawing/2014/main" val="10000"/>
                  </a:ext>
                </a:extLst>
              </a:tr>
              <a:tr h="370840">
                <a:tc>
                  <a:txBody>
                    <a:bodyPr/>
                    <a:lstStyle/>
                    <a:p>
                      <a:r>
                        <a:rPr lang="en-US" dirty="0" err="1" smtClean="0"/>
                        <a:t>b.c</a:t>
                      </a:r>
                      <a:endParaRPr lang="en-US" dirty="0"/>
                    </a:p>
                  </a:txBody>
                  <a:tcPr/>
                </a:tc>
                <a:tc>
                  <a:txBody>
                    <a:bodyPr/>
                    <a:lstStyle/>
                    <a:p>
                      <a:r>
                        <a:rPr lang="en-US" dirty="0" smtClean="0"/>
                        <a:t>341</a:t>
                      </a:r>
                      <a:endParaRPr lang="en-US" dirty="0"/>
                    </a:p>
                  </a:txBody>
                  <a:tcPr/>
                </a:tc>
                <a:extLst>
                  <a:ext uri="{0D108BD9-81ED-4DB2-BD59-A6C34878D82A}">
                    <a16:rowId xmlns:a16="http://schemas.microsoft.com/office/drawing/2014/main" val="10001"/>
                  </a:ext>
                </a:extLst>
              </a:tr>
              <a:tr h="370840">
                <a:tc>
                  <a:txBody>
                    <a:bodyPr/>
                    <a:lstStyle/>
                    <a:p>
                      <a:r>
                        <a:rPr lang="en-US" dirty="0" err="1" smtClean="0"/>
                        <a:t>a.out</a:t>
                      </a:r>
                      <a:endParaRPr lang="en-US" dirty="0"/>
                    </a:p>
                  </a:txBody>
                  <a:tcPr/>
                </a:tc>
                <a:tc>
                  <a:txBody>
                    <a:bodyPr/>
                    <a:lstStyle/>
                    <a:p>
                      <a:r>
                        <a:rPr lang="en-US" dirty="0" smtClean="0"/>
                        <a:t>344</a:t>
                      </a:r>
                      <a:endParaRPr lang="en-US" dirty="0"/>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609600" y="4602480"/>
            <a:ext cx="1447800" cy="369332"/>
          </a:xfrm>
          <a:prstGeom prst="rect">
            <a:avLst/>
          </a:prstGeom>
          <a:noFill/>
        </p:spPr>
        <p:txBody>
          <a:bodyPr wrap="square" rtlCol="0">
            <a:spAutoFit/>
          </a:bodyPr>
          <a:lstStyle/>
          <a:p>
            <a:r>
              <a:rPr lang="en-US" dirty="0" smtClean="0"/>
              <a:t>Directory 2</a:t>
            </a:r>
            <a:endParaRPr lang="en-US" dirty="0"/>
          </a:p>
        </p:txBody>
      </p:sp>
      <p:sp>
        <p:nvSpPr>
          <p:cNvPr id="10" name="Slide Number Placeholder 9"/>
          <p:cNvSpPr>
            <a:spLocks noGrp="1"/>
          </p:cNvSpPr>
          <p:nvPr>
            <p:ph type="sldNum" sz="quarter" idx="12"/>
          </p:nvPr>
        </p:nvSpPr>
        <p:spPr/>
        <p:txBody>
          <a:bodyPr/>
          <a:lstStyle/>
          <a:p>
            <a:fld id="{BF2694EF-A7AE-4A38-8139-68EDB3735F32}" type="slidenum">
              <a:rPr lang="en-US" smtClean="0"/>
              <a:pPr/>
              <a:t>20</a:t>
            </a:fld>
            <a:endParaRPr lang="en-US"/>
          </a:p>
        </p:txBody>
      </p:sp>
      <p:sp>
        <p:nvSpPr>
          <p:cNvPr id="4" name="TextBox 3"/>
          <p:cNvSpPr txBox="1"/>
          <p:nvPr/>
        </p:nvSpPr>
        <p:spPr>
          <a:xfrm>
            <a:off x="5150069" y="5786120"/>
            <a:ext cx="3048000" cy="923330"/>
          </a:xfrm>
          <a:prstGeom prst="rect">
            <a:avLst/>
          </a:prstGeom>
          <a:noFill/>
        </p:spPr>
        <p:txBody>
          <a:bodyPr wrap="square" rtlCol="0">
            <a:spAutoFit/>
          </a:bodyPr>
          <a:lstStyle/>
          <a:p>
            <a:r>
              <a:rPr lang="en-US" dirty="0"/>
              <a:t>Upon successful </a:t>
            </a:r>
            <a:r>
              <a:rPr lang="en-US" dirty="0" smtClean="0"/>
              <a:t>completion will return </a:t>
            </a:r>
            <a:r>
              <a:rPr lang="en-US" dirty="0"/>
              <a:t>0; otherwise, it shall return -1</a:t>
            </a:r>
          </a:p>
        </p:txBody>
      </p:sp>
    </p:spTree>
    <p:extLst>
      <p:ext uri="{BB962C8B-B14F-4D97-AF65-F5344CB8AC3E}">
        <p14:creationId xmlns:p14="http://schemas.microsoft.com/office/powerpoint/2010/main" val="335906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Symbolic Link for </a:t>
            </a:r>
            <a:r>
              <a:rPr lang="en-US" dirty="0" smtClean="0"/>
              <a:t>File</a:t>
            </a:r>
            <a:endParaRPr lang="en-US" dirty="0"/>
          </a:p>
        </p:txBody>
      </p:sp>
      <p:sp>
        <p:nvSpPr>
          <p:cNvPr id="6" name="Slide Number Placeholder 5"/>
          <p:cNvSpPr>
            <a:spLocks noGrp="1"/>
          </p:cNvSpPr>
          <p:nvPr>
            <p:ph type="sldNum" sz="quarter" idx="12"/>
          </p:nvPr>
        </p:nvSpPr>
        <p:spPr/>
        <p:txBody>
          <a:bodyPr/>
          <a:lstStyle/>
          <a:p>
            <a:fld id="{BF2694EF-A7AE-4A38-8139-68EDB3735F32}" type="slidenum">
              <a:rPr lang="en-US" smtClean="0"/>
              <a:pPr/>
              <a:t>21</a:t>
            </a:fld>
            <a:endParaRPr lang="en-US"/>
          </a:p>
        </p:txBody>
      </p:sp>
      <p:sp>
        <p:nvSpPr>
          <p:cNvPr id="3" name="Content Placeholder 2"/>
          <p:cNvSpPr>
            <a:spLocks noGrp="1"/>
          </p:cNvSpPr>
          <p:nvPr>
            <p:ph idx="1"/>
          </p:nvPr>
        </p:nvSpPr>
        <p:spPr/>
        <p:txBody>
          <a:bodyPr/>
          <a:lstStyle/>
          <a:p>
            <a:r>
              <a:rPr lang="en-US" dirty="0" smtClean="0"/>
              <a:t>The </a:t>
            </a:r>
            <a:r>
              <a:rPr lang="en-US" dirty="0"/>
              <a:t>following examples creates a symbolic link </a:t>
            </a:r>
            <a:r>
              <a:rPr lang="en-US" b="1" dirty="0" smtClean="0"/>
              <a:t>library</a:t>
            </a:r>
            <a:r>
              <a:rPr lang="he-IL" b="1" dirty="0" smtClean="0"/>
              <a:t>3</a:t>
            </a:r>
            <a:r>
              <a:rPr lang="en-US" b="1" dirty="0" smtClean="0"/>
              <a:t>.txt </a:t>
            </a:r>
            <a:r>
              <a:rPr lang="en-US" dirty="0"/>
              <a:t>under </a:t>
            </a:r>
            <a:r>
              <a:rPr lang="en-US" b="1" dirty="0" smtClean="0"/>
              <a:t>/u/grad/levypri1/</a:t>
            </a:r>
            <a:r>
              <a:rPr lang="en-US" b="1" dirty="0" smtClean="0">
                <a:solidFill>
                  <a:srgbClr val="FF0000"/>
                </a:solidFill>
              </a:rPr>
              <a:t>lib</a:t>
            </a:r>
            <a:r>
              <a:rPr lang="en-US" dirty="0"/>
              <a:t>, based on the </a:t>
            </a:r>
            <a:r>
              <a:rPr lang="en-US" b="1" dirty="0" smtClean="0"/>
              <a:t>library3.txt</a:t>
            </a:r>
            <a:r>
              <a:rPr lang="en-US" dirty="0" smtClean="0"/>
              <a:t> </a:t>
            </a:r>
            <a:r>
              <a:rPr lang="en-US" dirty="0"/>
              <a:t>located under </a:t>
            </a:r>
            <a:r>
              <a:rPr lang="en-US" b="1" dirty="0" smtClean="0"/>
              <a:t>/u/grad/levypri1/</a:t>
            </a:r>
            <a:r>
              <a:rPr lang="en-US" b="1" dirty="0" err="1" smtClean="0">
                <a:solidFill>
                  <a:srgbClr val="FF0000"/>
                </a:solidFill>
              </a:rPr>
              <a:t>src</a:t>
            </a:r>
            <a:r>
              <a:rPr lang="en-US" b="1" dirty="0" smtClean="0"/>
              <a:t> </a:t>
            </a:r>
            <a:r>
              <a:rPr lang="en-US" dirty="0"/>
              <a:t>directory.</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0" y="4267200"/>
            <a:ext cx="8949079" cy="1390812"/>
          </a:xfrm>
          <a:prstGeom prst="rect">
            <a:avLst/>
          </a:prstGeom>
        </p:spPr>
      </p:pic>
    </p:spTree>
    <p:extLst>
      <p:ext uri="{BB962C8B-B14F-4D97-AF65-F5344CB8AC3E}">
        <p14:creationId xmlns:p14="http://schemas.microsoft.com/office/powerpoint/2010/main" val="191279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symlink</a:t>
            </a:r>
            <a:endParaRPr lang="en-US" dirty="0"/>
          </a:p>
        </p:txBody>
      </p:sp>
      <p:sp>
        <p:nvSpPr>
          <p:cNvPr id="3" name="מציין מיקום תוכן 2"/>
          <p:cNvSpPr>
            <a:spLocks noGrp="1"/>
          </p:cNvSpPr>
          <p:nvPr>
            <p:ph idx="1"/>
          </p:nvPr>
        </p:nvSpPr>
        <p:spPr/>
        <p:txBody>
          <a:bodyPr/>
          <a:lstStyle/>
          <a:p>
            <a:r>
              <a:rPr lang="en-US" sz="2800" dirty="0"/>
              <a:t>When you open a </a:t>
            </a:r>
            <a:r>
              <a:rPr lang="en-US" sz="2800" dirty="0" err="1"/>
              <a:t>symlink</a:t>
            </a:r>
            <a:r>
              <a:rPr lang="en-US" sz="2800" dirty="0"/>
              <a:t>, the OS will follow the location to find the target file. </a:t>
            </a:r>
            <a:endParaRPr lang="en-US" sz="2800" dirty="0" smtClean="0"/>
          </a:p>
          <a:p>
            <a:endParaRPr lang="en-US" sz="2800" dirty="0" smtClean="0"/>
          </a:p>
          <a:p>
            <a:r>
              <a:rPr lang="en-US" sz="2800" dirty="0" smtClean="0"/>
              <a:t>If </a:t>
            </a:r>
            <a:r>
              <a:rPr lang="en-US" sz="2800" dirty="0"/>
              <a:t>the target is itself a </a:t>
            </a:r>
            <a:r>
              <a:rPr lang="en-US" sz="2800" dirty="0" err="1"/>
              <a:t>symlink</a:t>
            </a:r>
            <a:r>
              <a:rPr lang="en-US" sz="2800" dirty="0"/>
              <a:t>, it follows its location as well </a:t>
            </a:r>
            <a:r>
              <a:rPr lang="en-US" sz="2800" dirty="0" smtClean="0"/>
              <a:t>until </a:t>
            </a:r>
            <a:r>
              <a:rPr lang="en-US" sz="2800" dirty="0"/>
              <a:t>the location points to a file that's </a:t>
            </a:r>
            <a:r>
              <a:rPr lang="en-US" sz="2800" b="1" dirty="0"/>
              <a:t>not</a:t>
            </a:r>
            <a:r>
              <a:rPr lang="en-US" sz="2800" dirty="0"/>
              <a:t> a </a:t>
            </a:r>
            <a:r>
              <a:rPr lang="en-US" sz="2800" dirty="0" err="1"/>
              <a:t>symlink</a:t>
            </a:r>
            <a:r>
              <a:rPr lang="en-US" sz="2800" dirty="0"/>
              <a:t> </a:t>
            </a:r>
            <a:r>
              <a:rPr lang="en-US" sz="2800" dirty="0" smtClean="0"/>
              <a:t>(</a:t>
            </a:r>
            <a:r>
              <a:rPr lang="en-US" sz="2800" i="1" dirty="0" err="1" smtClean="0"/>
              <a:t>FinalFile</a:t>
            </a:r>
            <a:r>
              <a:rPr lang="en-US" sz="2800" dirty="0"/>
              <a:t>). </a:t>
            </a:r>
            <a:endParaRPr lang="en-US" sz="2800" dirty="0" smtClean="0"/>
          </a:p>
          <a:p>
            <a:endParaRPr lang="en-US" sz="2800" dirty="0" smtClean="0"/>
          </a:p>
          <a:p>
            <a:r>
              <a:rPr lang="en-US" sz="2800" dirty="0" smtClean="0"/>
              <a:t>Then </a:t>
            </a:r>
            <a:r>
              <a:rPr lang="en-US" sz="2800" dirty="0"/>
              <a:t>the OS obtains the </a:t>
            </a:r>
            <a:r>
              <a:rPr lang="en-US" sz="2800" dirty="0" err="1">
                <a:hlinkClick r:id="rId2"/>
              </a:rPr>
              <a:t>inode</a:t>
            </a:r>
            <a:r>
              <a:rPr lang="en-US" sz="2800" dirty="0"/>
              <a:t> of the </a:t>
            </a:r>
            <a:r>
              <a:rPr lang="en-US" sz="2800" i="1" dirty="0" err="1"/>
              <a:t>FinalFile</a:t>
            </a:r>
            <a:r>
              <a:rPr lang="en-US" sz="2800" dirty="0"/>
              <a:t> </a:t>
            </a:r>
            <a:r>
              <a:rPr lang="en-US" sz="2800" dirty="0" smtClean="0"/>
              <a:t>.</a:t>
            </a:r>
          </a:p>
          <a:p>
            <a:endParaRPr lang="en-US" sz="2800" dirty="0" smtClean="0"/>
          </a:p>
          <a:p>
            <a:r>
              <a:rPr lang="en-US" sz="2800" dirty="0" err="1" smtClean="0"/>
              <a:t>Finaly</a:t>
            </a:r>
            <a:r>
              <a:rPr lang="en-US" sz="2800" dirty="0" smtClean="0"/>
              <a:t> </a:t>
            </a:r>
            <a:r>
              <a:rPr lang="en-US" sz="2800" dirty="0"/>
              <a:t>the </a:t>
            </a:r>
            <a:r>
              <a:rPr lang="en-US" sz="2800" dirty="0" err="1"/>
              <a:t>inode</a:t>
            </a:r>
            <a:r>
              <a:rPr lang="en-US" sz="2800" dirty="0"/>
              <a:t> of the </a:t>
            </a:r>
            <a:r>
              <a:rPr lang="en-US" sz="2800" i="1" dirty="0" err="1"/>
              <a:t>FinalFile</a:t>
            </a:r>
            <a:r>
              <a:rPr lang="en-US" sz="2800" dirty="0"/>
              <a:t> is opened. </a:t>
            </a:r>
            <a:endParaRPr lang="en-US" sz="2800" dirty="0" smtClean="0"/>
          </a:p>
        </p:txBody>
      </p:sp>
      <p:sp>
        <p:nvSpPr>
          <p:cNvPr id="4" name="מציין מיקום של מספר שקופית 3"/>
          <p:cNvSpPr>
            <a:spLocks noGrp="1"/>
          </p:cNvSpPr>
          <p:nvPr>
            <p:ph type="sldNum" sz="quarter" idx="12"/>
          </p:nvPr>
        </p:nvSpPr>
        <p:spPr/>
        <p:txBody>
          <a:bodyPr/>
          <a:lstStyle/>
          <a:p>
            <a:fld id="{BF2694EF-A7AE-4A38-8139-68EDB3735F32}" type="slidenum">
              <a:rPr lang="en-US" smtClean="0"/>
              <a:pPr/>
              <a:t>22</a:t>
            </a:fld>
            <a:endParaRPr lang="en-US"/>
          </a:p>
        </p:txBody>
      </p:sp>
    </p:spTree>
    <p:extLst>
      <p:ext uri="{BB962C8B-B14F-4D97-AF65-F5344CB8AC3E}">
        <p14:creationId xmlns:p14="http://schemas.microsoft.com/office/powerpoint/2010/main" val="3845908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symlink</a:t>
            </a:r>
            <a:endParaRPr lang="en-US" dirty="0"/>
          </a:p>
        </p:txBody>
      </p:sp>
      <p:sp>
        <p:nvSpPr>
          <p:cNvPr id="3" name="מציין מיקום תוכן 2"/>
          <p:cNvSpPr>
            <a:spLocks noGrp="1"/>
          </p:cNvSpPr>
          <p:nvPr>
            <p:ph idx="1"/>
          </p:nvPr>
        </p:nvSpPr>
        <p:spPr/>
        <p:txBody>
          <a:bodyPr/>
          <a:lstStyle/>
          <a:p>
            <a:r>
              <a:rPr lang="en-US" sz="2400" dirty="0" smtClean="0"/>
              <a:t>From </a:t>
            </a:r>
            <a:r>
              <a:rPr lang="en-US" sz="2400" dirty="0"/>
              <a:t>now on the process uses that </a:t>
            </a:r>
            <a:r>
              <a:rPr lang="en-US" sz="2400" dirty="0" err="1"/>
              <a:t>inode</a:t>
            </a:r>
            <a:r>
              <a:rPr lang="en-US" sz="2400" dirty="0"/>
              <a:t> to read/write to the file. </a:t>
            </a:r>
            <a:r>
              <a:rPr lang="en-US" sz="2400" dirty="0" smtClean="0"/>
              <a:t>As </a:t>
            </a:r>
            <a:r>
              <a:rPr lang="en-US" sz="2400" dirty="0"/>
              <a:t>a result </a:t>
            </a:r>
            <a:r>
              <a:rPr lang="en-US" sz="2400" u="sng" dirty="0"/>
              <a:t>changing the </a:t>
            </a:r>
            <a:r>
              <a:rPr lang="en-US" sz="2400" u="sng" dirty="0" err="1"/>
              <a:t>symlink</a:t>
            </a:r>
            <a:r>
              <a:rPr lang="en-US" sz="2400" u="sng" dirty="0"/>
              <a:t> name or path</a:t>
            </a:r>
            <a:r>
              <a:rPr lang="en-US" sz="2400" dirty="0"/>
              <a:t>, </a:t>
            </a:r>
            <a:r>
              <a:rPr lang="en-US" sz="2400" u="sng" dirty="0"/>
              <a:t>deleting the </a:t>
            </a:r>
            <a:r>
              <a:rPr lang="en-US" sz="2400" u="sng" dirty="0" err="1"/>
              <a:t>symlink</a:t>
            </a:r>
            <a:r>
              <a:rPr lang="en-US" sz="2400" dirty="0"/>
              <a:t>, </a:t>
            </a:r>
            <a:r>
              <a:rPr lang="en-US" sz="2400" u="sng" dirty="0"/>
              <a:t>changing the path or the name of the </a:t>
            </a:r>
            <a:r>
              <a:rPr lang="en-US" sz="2400" i="1" u="sng" dirty="0" err="1"/>
              <a:t>FinalFile</a:t>
            </a:r>
            <a:r>
              <a:rPr lang="en-US" sz="2400" dirty="0"/>
              <a:t> or </a:t>
            </a:r>
            <a:r>
              <a:rPr lang="en-US" sz="2400" u="sng" dirty="0"/>
              <a:t>even deleting the </a:t>
            </a:r>
            <a:r>
              <a:rPr lang="en-US" sz="2400" i="1" u="sng" dirty="0" err="1" smtClean="0"/>
              <a:t>FinalFile</a:t>
            </a:r>
            <a:r>
              <a:rPr lang="en-US" sz="2400" u="sng" dirty="0" smtClean="0"/>
              <a:t> </a:t>
            </a:r>
            <a:r>
              <a:rPr lang="en-US" sz="2400" dirty="0"/>
              <a:t>has no effect on the process; it's still reading from the same </a:t>
            </a:r>
            <a:r>
              <a:rPr lang="en-US" sz="2400" dirty="0" err="1"/>
              <a:t>inode</a:t>
            </a:r>
            <a:r>
              <a:rPr lang="en-US" sz="2400" dirty="0" smtClean="0"/>
              <a:t>.</a:t>
            </a:r>
          </a:p>
          <a:p>
            <a:endParaRPr lang="en-US" sz="2400" dirty="0"/>
          </a:p>
          <a:p>
            <a:r>
              <a:rPr lang="en-US" sz="2400" dirty="0" smtClean="0"/>
              <a:t>The </a:t>
            </a:r>
            <a:r>
              <a:rPr lang="en-US" sz="2400" dirty="0" err="1" smtClean="0"/>
              <a:t>rm</a:t>
            </a:r>
            <a:r>
              <a:rPr lang="en-US" sz="2400" dirty="0" smtClean="0"/>
              <a:t> command or unlink() system </a:t>
            </a:r>
            <a:r>
              <a:rPr lang="en-US" sz="2400" dirty="0"/>
              <a:t>call doesn't physically remove a file; it removes the directory entry </a:t>
            </a:r>
            <a:r>
              <a:rPr lang="en-US" sz="2400"/>
              <a:t>that </a:t>
            </a:r>
            <a:r>
              <a:rPr lang="en-US" sz="2400" smtClean="0"/>
              <a:t>points </a:t>
            </a:r>
            <a:r>
              <a:rPr lang="en-US" sz="2400" dirty="0"/>
              <a:t>to the </a:t>
            </a:r>
            <a:r>
              <a:rPr lang="en-US" sz="2400" dirty="0" err="1"/>
              <a:t>inode</a:t>
            </a:r>
            <a:r>
              <a:rPr lang="en-US" sz="2400" dirty="0"/>
              <a:t> of the file. The file itself is removed only if </a:t>
            </a:r>
            <a:r>
              <a:rPr lang="en-US" sz="2400" i="1" dirty="0"/>
              <a:t>both</a:t>
            </a:r>
            <a:r>
              <a:rPr lang="en-US" sz="2400" dirty="0"/>
              <a:t> </a:t>
            </a:r>
            <a:endParaRPr lang="en-US" sz="2400" dirty="0" smtClean="0"/>
          </a:p>
          <a:p>
            <a:pPr lvl="1"/>
            <a:r>
              <a:rPr lang="en-US" sz="2000" dirty="0" smtClean="0"/>
              <a:t>a</a:t>
            </a:r>
            <a:r>
              <a:rPr lang="en-US" sz="2000" dirty="0"/>
              <a:t>) there are no more directory entries (hard links) that refer to it's </a:t>
            </a:r>
            <a:r>
              <a:rPr lang="en-US" sz="2000" dirty="0" err="1"/>
              <a:t>inode</a:t>
            </a:r>
            <a:r>
              <a:rPr lang="en-US" sz="2000" dirty="0"/>
              <a:t> </a:t>
            </a:r>
          </a:p>
          <a:p>
            <a:pPr lvl="1"/>
            <a:r>
              <a:rPr lang="en-US" sz="2000" dirty="0" smtClean="0"/>
              <a:t>b</a:t>
            </a:r>
            <a:r>
              <a:rPr lang="en-US" sz="2000" dirty="0"/>
              <a:t>) no process has the file open.</a:t>
            </a:r>
            <a:endParaRPr lang="en-US" sz="1600" dirty="0"/>
          </a:p>
        </p:txBody>
      </p:sp>
      <p:sp>
        <p:nvSpPr>
          <p:cNvPr id="4" name="מציין מיקום של מספר שקופית 3"/>
          <p:cNvSpPr>
            <a:spLocks noGrp="1"/>
          </p:cNvSpPr>
          <p:nvPr>
            <p:ph type="sldNum" sz="quarter" idx="12"/>
          </p:nvPr>
        </p:nvSpPr>
        <p:spPr/>
        <p:txBody>
          <a:bodyPr/>
          <a:lstStyle/>
          <a:p>
            <a:fld id="{BF2694EF-A7AE-4A38-8139-68EDB3735F32}" type="slidenum">
              <a:rPr lang="en-US" smtClean="0"/>
              <a:pPr/>
              <a:t>23</a:t>
            </a:fld>
            <a:endParaRPr lang="en-US"/>
          </a:p>
        </p:txBody>
      </p:sp>
    </p:spTree>
    <p:extLst>
      <p:ext uri="{BB962C8B-B14F-4D97-AF65-F5344CB8AC3E}">
        <p14:creationId xmlns:p14="http://schemas.microsoft.com/office/powerpoint/2010/main" val="3641450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Symbolic (soft) link</a:t>
            </a:r>
          </a:p>
        </p:txBody>
      </p:sp>
      <p:sp>
        <p:nvSpPr>
          <p:cNvPr id="3" name="מציין מיקום תוכן 2"/>
          <p:cNvSpPr>
            <a:spLocks noGrp="1"/>
          </p:cNvSpPr>
          <p:nvPr>
            <p:ph idx="1"/>
          </p:nvPr>
        </p:nvSpPr>
        <p:spPr/>
        <p:txBody>
          <a:bodyPr/>
          <a:lstStyle/>
          <a:p>
            <a:pPr marL="0" indent="0">
              <a:buNone/>
            </a:pPr>
            <a:r>
              <a:rPr lang="en-US" sz="1400" dirty="0"/>
              <a:t>$ </a:t>
            </a:r>
            <a:r>
              <a:rPr lang="en-US" sz="1400" dirty="0" err="1"/>
              <a:t>mkdir</a:t>
            </a:r>
            <a:r>
              <a:rPr lang="en-US" sz="1400" dirty="0"/>
              <a:t> -p /</a:t>
            </a:r>
            <a:r>
              <a:rPr lang="en-US" sz="1400" dirty="0" err="1"/>
              <a:t>tmp</a:t>
            </a:r>
            <a:r>
              <a:rPr lang="en-US" sz="1400" dirty="0"/>
              <a:t>/one/two</a:t>
            </a:r>
          </a:p>
          <a:p>
            <a:pPr marL="0" indent="0">
              <a:buNone/>
            </a:pPr>
            <a:r>
              <a:rPr lang="en-US" sz="1400" dirty="0"/>
              <a:t>$ echo "</a:t>
            </a:r>
            <a:r>
              <a:rPr lang="en-US" sz="1400" dirty="0" err="1"/>
              <a:t>test_a</a:t>
            </a:r>
            <a:r>
              <a:rPr lang="en-US" sz="1400" dirty="0"/>
              <a:t>" &gt;/</a:t>
            </a:r>
            <a:r>
              <a:rPr lang="en-US" sz="1400" dirty="0" err="1"/>
              <a:t>tmp</a:t>
            </a:r>
            <a:r>
              <a:rPr lang="en-US" sz="1400" dirty="0"/>
              <a:t>/one/two/a</a:t>
            </a:r>
          </a:p>
          <a:p>
            <a:pPr marL="0" indent="0">
              <a:buNone/>
            </a:pPr>
            <a:r>
              <a:rPr lang="en-US" sz="1400" dirty="0"/>
              <a:t>$ echo "</a:t>
            </a:r>
            <a:r>
              <a:rPr lang="en-US" sz="1400" dirty="0" err="1"/>
              <a:t>test_b</a:t>
            </a:r>
            <a:r>
              <a:rPr lang="en-US" sz="1400" dirty="0"/>
              <a:t>" &gt;/</a:t>
            </a:r>
            <a:r>
              <a:rPr lang="en-US" sz="1400" dirty="0" err="1"/>
              <a:t>tmp</a:t>
            </a:r>
            <a:r>
              <a:rPr lang="en-US" sz="1400" dirty="0"/>
              <a:t>/one/two/b</a:t>
            </a:r>
          </a:p>
          <a:p>
            <a:pPr marL="0" indent="0">
              <a:buNone/>
            </a:pPr>
            <a:r>
              <a:rPr lang="en-US" sz="1400" dirty="0"/>
              <a:t>$ cd /</a:t>
            </a:r>
            <a:r>
              <a:rPr lang="en-US" sz="1400" dirty="0" err="1"/>
              <a:t>tmp</a:t>
            </a:r>
            <a:r>
              <a:rPr lang="en-US" sz="1400" dirty="0"/>
              <a:t>/one/two</a:t>
            </a:r>
          </a:p>
          <a:p>
            <a:pPr marL="0" indent="0">
              <a:buNone/>
            </a:pPr>
            <a:r>
              <a:rPr lang="en-US" sz="1400" dirty="0"/>
              <a:t>$ ls -l</a:t>
            </a:r>
          </a:p>
          <a:p>
            <a:pPr marL="0" indent="0">
              <a:buNone/>
            </a:pPr>
            <a:r>
              <a:rPr lang="en-US" sz="1400" dirty="0"/>
              <a:t>-</a:t>
            </a:r>
            <a:r>
              <a:rPr lang="en-US" sz="1400" dirty="0" err="1"/>
              <a:t>rw</a:t>
            </a:r>
            <a:r>
              <a:rPr lang="en-US" sz="1400" dirty="0"/>
              <a:t>-r--r-- 1 user group 7 Jan 01 10:01 a</a:t>
            </a:r>
          </a:p>
          <a:p>
            <a:pPr marL="0" indent="0">
              <a:buNone/>
            </a:pPr>
            <a:r>
              <a:rPr lang="en-US" sz="1400" dirty="0"/>
              <a:t>-</a:t>
            </a:r>
            <a:r>
              <a:rPr lang="en-US" sz="1400" dirty="0" err="1"/>
              <a:t>rw</a:t>
            </a:r>
            <a:r>
              <a:rPr lang="en-US" sz="1400" dirty="0"/>
              <a:t>-r--r-- 1 user group 7 Jan 01 10:01 b</a:t>
            </a:r>
          </a:p>
          <a:p>
            <a:pPr marL="0" indent="0">
              <a:buNone/>
            </a:pPr>
            <a:endParaRPr lang="en-US" sz="1400" dirty="0"/>
          </a:p>
          <a:p>
            <a:pPr marL="0" indent="0">
              <a:buNone/>
            </a:pPr>
            <a:r>
              <a:rPr lang="en-US" sz="1400" dirty="0"/>
              <a:t>$ cd /</a:t>
            </a:r>
            <a:r>
              <a:rPr lang="en-US" sz="1400" dirty="0" err="1"/>
              <a:t>tmp</a:t>
            </a:r>
            <a:endParaRPr lang="en-US" sz="1400" dirty="0"/>
          </a:p>
          <a:p>
            <a:pPr marL="0" indent="0">
              <a:buNone/>
            </a:pPr>
            <a:r>
              <a:rPr lang="en-US" sz="1400" dirty="0">
                <a:solidFill>
                  <a:srgbClr val="FF0000"/>
                </a:solidFill>
              </a:rPr>
              <a:t>$ ln -s /</a:t>
            </a:r>
            <a:r>
              <a:rPr lang="en-US" sz="1400" dirty="0" err="1">
                <a:solidFill>
                  <a:srgbClr val="FF0000"/>
                </a:solidFill>
              </a:rPr>
              <a:t>tmp</a:t>
            </a:r>
            <a:r>
              <a:rPr lang="en-US" sz="1400" dirty="0">
                <a:solidFill>
                  <a:srgbClr val="FF0000"/>
                </a:solidFill>
              </a:rPr>
              <a:t>/one/two </a:t>
            </a:r>
            <a:r>
              <a:rPr lang="en-US" sz="1400" dirty="0" err="1" smtClean="0">
                <a:solidFill>
                  <a:srgbClr val="FF0000"/>
                </a:solidFill>
              </a:rPr>
              <a:t>symLink</a:t>
            </a:r>
            <a:endParaRPr lang="en-US" sz="1400" dirty="0">
              <a:solidFill>
                <a:srgbClr val="FF0000"/>
              </a:solidFill>
            </a:endParaRPr>
          </a:p>
          <a:p>
            <a:pPr marL="0" indent="0">
              <a:buNone/>
            </a:pPr>
            <a:r>
              <a:rPr lang="en-US" sz="1400" dirty="0"/>
              <a:t>$ ls -l /</a:t>
            </a:r>
            <a:r>
              <a:rPr lang="en-US" sz="1400" dirty="0" err="1" smtClean="0"/>
              <a:t>tmp</a:t>
            </a:r>
            <a:r>
              <a:rPr lang="en-US" sz="1400" dirty="0" smtClean="0"/>
              <a:t>/</a:t>
            </a:r>
            <a:r>
              <a:rPr lang="en-US" sz="1400" dirty="0" err="1" smtClean="0"/>
              <a:t>symLink</a:t>
            </a:r>
            <a:endParaRPr lang="en-US" sz="1400" dirty="0"/>
          </a:p>
          <a:p>
            <a:pPr marL="0" indent="0">
              <a:buNone/>
            </a:pPr>
            <a:r>
              <a:rPr lang="en-US" sz="1400" dirty="0" err="1"/>
              <a:t>lrwxrwxrwx</a:t>
            </a:r>
            <a:r>
              <a:rPr lang="en-US" sz="1400" dirty="0"/>
              <a:t> 1 user group 12 Jul 22 10:02 /</a:t>
            </a:r>
            <a:r>
              <a:rPr lang="en-US" sz="1400" dirty="0" err="1"/>
              <a:t>tmp</a:t>
            </a:r>
            <a:r>
              <a:rPr lang="en-US" sz="1400" dirty="0"/>
              <a:t>/</a:t>
            </a:r>
            <a:r>
              <a:rPr lang="en-US" sz="1400" dirty="0" err="1"/>
              <a:t>symLink</a:t>
            </a:r>
            <a:r>
              <a:rPr lang="en-US" sz="1400" dirty="0"/>
              <a:t> -&gt; /</a:t>
            </a:r>
            <a:r>
              <a:rPr lang="en-US" sz="1400" dirty="0" err="1"/>
              <a:t>tmp</a:t>
            </a:r>
            <a:r>
              <a:rPr lang="en-US" sz="1400" dirty="0"/>
              <a:t>/one/two</a:t>
            </a:r>
          </a:p>
          <a:p>
            <a:pPr marL="0" indent="0">
              <a:buNone/>
            </a:pPr>
            <a:r>
              <a:rPr lang="en-US" sz="1400" dirty="0"/>
              <a:t>$ ls -l /</a:t>
            </a:r>
            <a:r>
              <a:rPr lang="en-US" sz="1400" dirty="0" err="1"/>
              <a:t>tmp</a:t>
            </a:r>
            <a:r>
              <a:rPr lang="en-US" sz="1400" dirty="0"/>
              <a:t>/</a:t>
            </a:r>
            <a:r>
              <a:rPr lang="en-US" sz="1400" dirty="0" err="1"/>
              <a:t>symLink</a:t>
            </a:r>
            <a:r>
              <a:rPr lang="en-US" sz="1400" dirty="0"/>
              <a:t>/</a:t>
            </a:r>
          </a:p>
          <a:p>
            <a:pPr marL="0" indent="0">
              <a:buNone/>
            </a:pPr>
            <a:r>
              <a:rPr lang="en-US" sz="1400" dirty="0"/>
              <a:t>-</a:t>
            </a:r>
            <a:r>
              <a:rPr lang="en-US" sz="1400" dirty="0" err="1"/>
              <a:t>rw</a:t>
            </a:r>
            <a:r>
              <a:rPr lang="en-US" sz="1400" dirty="0"/>
              <a:t>-r--r-- 1 user group 7 Jan 01 10:01 a</a:t>
            </a:r>
          </a:p>
          <a:p>
            <a:pPr marL="0" indent="0">
              <a:buNone/>
            </a:pPr>
            <a:r>
              <a:rPr lang="en-US" sz="1400" dirty="0"/>
              <a:t>-</a:t>
            </a:r>
            <a:r>
              <a:rPr lang="en-US" sz="1400" dirty="0" err="1"/>
              <a:t>rw</a:t>
            </a:r>
            <a:r>
              <a:rPr lang="en-US" sz="1400" dirty="0"/>
              <a:t>-r--r-- 1 user group 7 Jan 01 10:01 b</a:t>
            </a:r>
          </a:p>
          <a:p>
            <a:pPr marL="0" indent="0">
              <a:buNone/>
            </a:pPr>
            <a:endParaRPr lang="en-US" sz="1400" dirty="0"/>
          </a:p>
          <a:p>
            <a:pPr marL="0" indent="0">
              <a:buNone/>
            </a:pPr>
            <a:r>
              <a:rPr lang="en-US" sz="1400" dirty="0"/>
              <a:t>$ cd </a:t>
            </a:r>
            <a:r>
              <a:rPr lang="en-US" sz="1400" dirty="0" err="1"/>
              <a:t>symLink</a:t>
            </a:r>
            <a:endParaRPr lang="en-US" sz="1400" dirty="0"/>
          </a:p>
          <a:p>
            <a:pPr marL="0" indent="0">
              <a:buNone/>
            </a:pPr>
            <a:r>
              <a:rPr lang="en-US" sz="1400" dirty="0"/>
              <a:t>$ ls -l</a:t>
            </a:r>
          </a:p>
          <a:p>
            <a:pPr marL="0" indent="0">
              <a:buNone/>
            </a:pPr>
            <a:r>
              <a:rPr lang="en-US" sz="1400" dirty="0"/>
              <a:t>-</a:t>
            </a:r>
            <a:r>
              <a:rPr lang="en-US" sz="1400" dirty="0" err="1"/>
              <a:t>rw</a:t>
            </a:r>
            <a:r>
              <a:rPr lang="en-US" sz="1400" dirty="0"/>
              <a:t>-r--r-- 1 user group 7 Jan 01 10:01 a</a:t>
            </a:r>
          </a:p>
          <a:p>
            <a:pPr marL="0" indent="0">
              <a:buNone/>
            </a:pPr>
            <a:r>
              <a:rPr lang="en-US" sz="1400" dirty="0"/>
              <a:t>-</a:t>
            </a:r>
            <a:r>
              <a:rPr lang="en-US" sz="1400" dirty="0" err="1"/>
              <a:t>rw</a:t>
            </a:r>
            <a:r>
              <a:rPr lang="en-US" sz="1400" dirty="0"/>
              <a:t>-r--r-- 1 user group 7 Jan 01 10:01 b</a:t>
            </a:r>
          </a:p>
        </p:txBody>
      </p:sp>
      <p:sp>
        <p:nvSpPr>
          <p:cNvPr id="4" name="מציין מיקום של מספר שקופית 3"/>
          <p:cNvSpPr>
            <a:spLocks noGrp="1"/>
          </p:cNvSpPr>
          <p:nvPr>
            <p:ph type="sldNum" sz="quarter" idx="12"/>
          </p:nvPr>
        </p:nvSpPr>
        <p:spPr/>
        <p:txBody>
          <a:bodyPr/>
          <a:lstStyle/>
          <a:p>
            <a:fld id="{BF2694EF-A7AE-4A38-8139-68EDB3735F32}" type="slidenum">
              <a:rPr lang="en-US" smtClean="0"/>
              <a:pPr/>
              <a:t>24</a:t>
            </a:fld>
            <a:endParaRPr lang="en-US"/>
          </a:p>
        </p:txBody>
      </p:sp>
    </p:spTree>
    <p:extLst>
      <p:ext uri="{BB962C8B-B14F-4D97-AF65-F5344CB8AC3E}">
        <p14:creationId xmlns:p14="http://schemas.microsoft.com/office/powerpoint/2010/main" val="429085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fade">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fade">
                                      <p:cBhvr>
                                        <p:cTn id="9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vs. soft links</a:t>
            </a:r>
            <a:endParaRPr lang="en-US" dirty="0"/>
          </a:p>
        </p:txBody>
      </p:sp>
      <p:pic>
        <p:nvPicPr>
          <p:cNvPr id="5" name="Content Placeholder 4" descr="ScreenShot033.jpg"/>
          <p:cNvPicPr>
            <a:picLocks noGrp="1" noChangeAspect="1"/>
          </p:cNvPicPr>
          <p:nvPr>
            <p:ph idx="1"/>
          </p:nvPr>
        </p:nvPicPr>
        <p:blipFill>
          <a:blip r:embed="rId2" cstate="print"/>
          <a:stretch>
            <a:fillRect/>
          </a:stretch>
        </p:blipFill>
        <p:spPr>
          <a:xfrm>
            <a:off x="762000" y="1524001"/>
            <a:ext cx="7620000" cy="4800600"/>
          </a:xfrm>
        </p:spPr>
      </p:pic>
      <p:sp>
        <p:nvSpPr>
          <p:cNvPr id="6" name="Slide Number Placeholder 5"/>
          <p:cNvSpPr>
            <a:spLocks noGrp="1"/>
          </p:cNvSpPr>
          <p:nvPr>
            <p:ph type="sldNum" sz="quarter" idx="12"/>
          </p:nvPr>
        </p:nvSpPr>
        <p:spPr/>
        <p:txBody>
          <a:bodyPr/>
          <a:lstStyle/>
          <a:p>
            <a:fld id="{BF2694EF-A7AE-4A38-8139-68EDB3735F32}" type="slidenum">
              <a:rPr lang="en-US" smtClean="0"/>
              <a:pPr/>
              <a:t>25</a:t>
            </a:fld>
            <a:endParaRPr lang="en-US"/>
          </a:p>
        </p:txBody>
      </p:sp>
      <p:pic>
        <p:nvPicPr>
          <p:cNvPr id="7" name="Content Placeholder 7" descr="links.jpg"/>
          <p:cNvPicPr>
            <a:picLocks noChangeAspect="1"/>
          </p:cNvPicPr>
          <p:nvPr/>
        </p:nvPicPr>
        <p:blipFill>
          <a:blip r:embed="rId3" cstate="print"/>
          <a:stretch>
            <a:fillRect/>
          </a:stretch>
        </p:blipFill>
        <p:spPr bwMode="auto">
          <a:xfrm>
            <a:off x="457200" y="1476310"/>
            <a:ext cx="8191938" cy="48482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Symbolic Link for </a:t>
            </a:r>
            <a:r>
              <a:rPr lang="en-US" dirty="0" smtClean="0"/>
              <a:t>Directory</a:t>
            </a:r>
            <a:endParaRPr lang="en-US" dirty="0"/>
          </a:p>
        </p:txBody>
      </p:sp>
      <p:sp>
        <p:nvSpPr>
          <p:cNvPr id="6" name="Slide Number Placeholder 5"/>
          <p:cNvSpPr>
            <a:spLocks noGrp="1"/>
          </p:cNvSpPr>
          <p:nvPr>
            <p:ph type="sldNum" sz="quarter" idx="12"/>
          </p:nvPr>
        </p:nvSpPr>
        <p:spPr/>
        <p:txBody>
          <a:bodyPr/>
          <a:lstStyle/>
          <a:p>
            <a:fld id="{BF2694EF-A7AE-4A38-8139-68EDB3735F32}" type="slidenum">
              <a:rPr lang="en-US" smtClean="0"/>
              <a:pPr/>
              <a:t>26</a:t>
            </a:fld>
            <a:endParaRPr lang="en-US"/>
          </a:p>
        </p:txBody>
      </p:sp>
      <p:sp>
        <p:nvSpPr>
          <p:cNvPr id="3" name="Content Placeholder 2"/>
          <p:cNvSpPr>
            <a:spLocks noGrp="1"/>
          </p:cNvSpPr>
          <p:nvPr>
            <p:ph idx="1"/>
          </p:nvPr>
        </p:nvSpPr>
        <p:spPr/>
        <p:txBody>
          <a:bodyPr/>
          <a:lstStyle/>
          <a:p>
            <a:r>
              <a:rPr lang="en-US" dirty="0"/>
              <a:t>Just like file, you can create symbolic link for directories as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54300"/>
            <a:ext cx="8358718" cy="2514600"/>
          </a:xfrm>
          <a:prstGeom prst="rect">
            <a:avLst/>
          </a:prstGeom>
        </p:spPr>
      </p:pic>
    </p:spTree>
    <p:extLst>
      <p:ext uri="{BB962C8B-B14F-4D97-AF65-F5344CB8AC3E}">
        <p14:creationId xmlns:p14="http://schemas.microsoft.com/office/powerpoint/2010/main" val="162716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Create Link for Multiple Files at the Same Time</a:t>
            </a:r>
          </a:p>
        </p:txBody>
      </p:sp>
      <p:sp>
        <p:nvSpPr>
          <p:cNvPr id="6" name="Slide Number Placeholder 5"/>
          <p:cNvSpPr>
            <a:spLocks noGrp="1"/>
          </p:cNvSpPr>
          <p:nvPr>
            <p:ph type="sldNum" sz="quarter" idx="12"/>
          </p:nvPr>
        </p:nvSpPr>
        <p:spPr/>
        <p:txBody>
          <a:bodyPr/>
          <a:lstStyle/>
          <a:p>
            <a:fld id="{BF2694EF-A7AE-4A38-8139-68EDB3735F32}" type="slidenum">
              <a:rPr lang="en-US" smtClean="0"/>
              <a:pPr/>
              <a:t>27</a:t>
            </a:fld>
            <a:endParaRPr lang="en-US"/>
          </a:p>
        </p:txBody>
      </p:sp>
      <p:sp>
        <p:nvSpPr>
          <p:cNvPr id="3" name="Content Placeholder 2"/>
          <p:cNvSpPr>
            <a:spLocks noGrp="1"/>
          </p:cNvSpPr>
          <p:nvPr>
            <p:ph idx="1"/>
          </p:nvPr>
        </p:nvSpPr>
        <p:spPr/>
        <p:txBody>
          <a:bodyPr/>
          <a:lstStyle/>
          <a:p>
            <a:r>
              <a:rPr lang="en-US" sz="2000" dirty="0"/>
              <a:t>In the following example, there are two directories — first-</a:t>
            </a:r>
            <a:r>
              <a:rPr lang="en-US" sz="2000" dirty="0" err="1"/>
              <a:t>dir</a:t>
            </a:r>
            <a:r>
              <a:rPr lang="en-US" sz="2000" dirty="0"/>
              <a:t> and second-dir. The directory first-</a:t>
            </a:r>
            <a:r>
              <a:rPr lang="en-US" sz="2000" dirty="0" err="1"/>
              <a:t>dir</a:t>
            </a:r>
            <a:r>
              <a:rPr lang="en-US" sz="2000" dirty="0"/>
              <a:t> contains couple of C program files. If you want to create soft links for these files in second-</a:t>
            </a:r>
            <a:r>
              <a:rPr lang="en-US" sz="2000" dirty="0" err="1"/>
              <a:t>dir</a:t>
            </a:r>
            <a:r>
              <a:rPr lang="en-US" sz="2000" dirty="0"/>
              <a:t>, you’ll typically do it one by one. Instead, you can create soft list for multiple files together using -t option as shown below</a:t>
            </a:r>
            <a:r>
              <a:rPr lang="en-US" sz="2000" dirty="0" smtClean="0"/>
              <a:t>.</a:t>
            </a:r>
          </a:p>
          <a:p>
            <a:endParaRPr lang="en-US" sz="2400" dirty="0"/>
          </a:p>
          <a:p>
            <a:endParaRPr lang="en-US" sz="2800" dirty="0" smtClean="0"/>
          </a:p>
          <a:p>
            <a:pPr marL="0" indent="0">
              <a:buNone/>
            </a:pPr>
            <a:endParaRPr lang="en-US" sz="1800" dirty="0" smtClean="0"/>
          </a:p>
          <a:p>
            <a:endParaRPr lang="en-US" sz="1800" dirty="0"/>
          </a:p>
          <a:p>
            <a:pPr marL="0" indent="0">
              <a:buNone/>
            </a:pPr>
            <a:endParaRPr lang="en-US" sz="1800" dirty="0"/>
          </a:p>
          <a:p>
            <a:endParaRPr lang="en-US" dirty="0"/>
          </a:p>
        </p:txBody>
      </p:sp>
      <p:pic>
        <p:nvPicPr>
          <p:cNvPr id="5" name="תמונה 4"/>
          <p:cNvPicPr>
            <a:picLocks noChangeAspect="1"/>
          </p:cNvPicPr>
          <p:nvPr/>
        </p:nvPicPr>
        <p:blipFill rotWithShape="1">
          <a:blip r:embed="rId2"/>
          <a:srcRect l="15446" t="17565" r="41801" b="33334"/>
          <a:stretch/>
        </p:blipFill>
        <p:spPr>
          <a:xfrm>
            <a:off x="1957387" y="2945524"/>
            <a:ext cx="5562601" cy="3591801"/>
          </a:xfrm>
          <a:prstGeom prst="rect">
            <a:avLst/>
          </a:prstGeom>
        </p:spPr>
      </p:pic>
    </p:spTree>
    <p:extLst>
      <p:ext uri="{BB962C8B-B14F-4D97-AF65-F5344CB8AC3E}">
        <p14:creationId xmlns:p14="http://schemas.microsoft.com/office/powerpoint/2010/main" val="1139232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Broken links</a:t>
            </a:r>
            <a:endParaRPr lang="en-US" sz="2600" dirty="0"/>
          </a:p>
        </p:txBody>
      </p:sp>
      <p:sp>
        <p:nvSpPr>
          <p:cNvPr id="6" name="Slide Number Placeholder 5"/>
          <p:cNvSpPr>
            <a:spLocks noGrp="1"/>
          </p:cNvSpPr>
          <p:nvPr>
            <p:ph type="sldNum" sz="quarter" idx="12"/>
          </p:nvPr>
        </p:nvSpPr>
        <p:spPr/>
        <p:txBody>
          <a:bodyPr/>
          <a:lstStyle/>
          <a:p>
            <a:fld id="{BF2694EF-A7AE-4A38-8139-68EDB3735F32}" type="slidenum">
              <a:rPr lang="en-US" smtClean="0"/>
              <a:pPr/>
              <a:t>28</a:t>
            </a:fld>
            <a:endParaRPr lang="en-US"/>
          </a:p>
        </p:txBody>
      </p:sp>
      <p:sp>
        <p:nvSpPr>
          <p:cNvPr id="3" name="Content Placeholder 2"/>
          <p:cNvSpPr>
            <a:spLocks noGrp="1"/>
          </p:cNvSpPr>
          <p:nvPr>
            <p:ph idx="1"/>
          </p:nvPr>
        </p:nvSpPr>
        <p:spPr/>
        <p:txBody>
          <a:bodyPr/>
          <a:lstStyle/>
          <a:p>
            <a:r>
              <a:rPr lang="en-US" dirty="0"/>
              <a:t>Keep in mind that whenever you are creating link files </a:t>
            </a:r>
            <a:r>
              <a:rPr lang="en-US" dirty="0" smtClean="0"/>
              <a:t>you should be in the target </a:t>
            </a:r>
            <a:r>
              <a:rPr lang="en-US" dirty="0"/>
              <a:t>directory and perform the link creation process. Otherwise, you would face the broken link </a:t>
            </a:r>
            <a:r>
              <a:rPr lang="en-US" dirty="0" smtClean="0"/>
              <a:t>files.</a:t>
            </a:r>
            <a:endParaRPr lang="en-US" dirty="0"/>
          </a:p>
        </p:txBody>
      </p:sp>
      <p:pic>
        <p:nvPicPr>
          <p:cNvPr id="5" name="תמונה 4"/>
          <p:cNvPicPr>
            <a:picLocks noChangeAspect="1"/>
          </p:cNvPicPr>
          <p:nvPr/>
        </p:nvPicPr>
        <p:blipFill rotWithShape="1">
          <a:blip r:embed="rId2"/>
          <a:srcRect l="15923" t="37976" r="41911" b="28691"/>
          <a:stretch/>
        </p:blipFill>
        <p:spPr>
          <a:xfrm>
            <a:off x="1828800" y="3911600"/>
            <a:ext cx="5486400" cy="2438400"/>
          </a:xfrm>
          <a:prstGeom prst="rect">
            <a:avLst/>
          </a:prstGeom>
        </p:spPr>
      </p:pic>
    </p:spTree>
    <p:extLst>
      <p:ext uri="{BB962C8B-B14F-4D97-AF65-F5344CB8AC3E}">
        <p14:creationId xmlns:p14="http://schemas.microsoft.com/office/powerpoint/2010/main" val="2133044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Removing the Original File When a Soft Link is pointing to it</a:t>
            </a:r>
          </a:p>
        </p:txBody>
      </p:sp>
      <p:sp>
        <p:nvSpPr>
          <p:cNvPr id="6" name="Slide Number Placeholder 5"/>
          <p:cNvSpPr>
            <a:spLocks noGrp="1"/>
          </p:cNvSpPr>
          <p:nvPr>
            <p:ph type="sldNum" sz="quarter" idx="12"/>
          </p:nvPr>
        </p:nvSpPr>
        <p:spPr/>
        <p:txBody>
          <a:bodyPr/>
          <a:lstStyle/>
          <a:p>
            <a:fld id="{BF2694EF-A7AE-4A38-8139-68EDB3735F32}" type="slidenum">
              <a:rPr lang="en-US" smtClean="0"/>
              <a:pPr/>
              <a:t>29</a:t>
            </a:fld>
            <a:endParaRPr lang="en-US"/>
          </a:p>
        </p:txBody>
      </p:sp>
      <p:sp>
        <p:nvSpPr>
          <p:cNvPr id="5" name="Content Placeholder 4"/>
          <p:cNvSpPr>
            <a:spLocks noGrp="1"/>
          </p:cNvSpPr>
          <p:nvPr>
            <p:ph idx="1"/>
          </p:nvPr>
        </p:nvSpPr>
        <p:spPr/>
        <p:txBody>
          <a:bodyPr/>
          <a:lstStyle/>
          <a:p>
            <a:r>
              <a:rPr lang="en-US" dirty="0"/>
              <a:t>When the original file referred by a soft-link is deleted, the soft link will be broken as shown below</a:t>
            </a:r>
            <a:r>
              <a:rPr lang="en-US" dirty="0" smtClean="0"/>
              <a:t>.</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37" y="3000375"/>
            <a:ext cx="7883526" cy="3508375"/>
          </a:xfrm>
          <a:prstGeom prst="rect">
            <a:avLst/>
          </a:prstGeom>
        </p:spPr>
      </p:pic>
    </p:spTree>
    <p:extLst>
      <p:ext uri="{BB962C8B-B14F-4D97-AF65-F5344CB8AC3E}">
        <p14:creationId xmlns:p14="http://schemas.microsoft.com/office/powerpoint/2010/main" val="3253829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descriptors</a:t>
            </a:r>
            <a:endParaRPr lang="en-US" dirty="0"/>
          </a:p>
        </p:txBody>
      </p:sp>
      <p:sp>
        <p:nvSpPr>
          <p:cNvPr id="3" name="Content Placeholder 2"/>
          <p:cNvSpPr>
            <a:spLocks noGrp="1"/>
          </p:cNvSpPr>
          <p:nvPr>
            <p:ph idx="1"/>
          </p:nvPr>
        </p:nvSpPr>
        <p:spPr/>
        <p:txBody>
          <a:bodyPr/>
          <a:lstStyle/>
          <a:p>
            <a:pPr algn="r" rtl="1"/>
            <a:r>
              <a:rPr lang="he-IL" dirty="0" smtClean="0"/>
              <a:t>כדי לגשת לקובץ (בלינוקס) משתמשים ב </a:t>
            </a:r>
            <a:r>
              <a:rPr lang="en-US" dirty="0" smtClean="0"/>
              <a:t>file descriptors</a:t>
            </a:r>
            <a:r>
              <a:rPr lang="he-IL" dirty="0" smtClean="0"/>
              <a:t>.</a:t>
            </a:r>
          </a:p>
          <a:p>
            <a:pPr algn="r" rtl="1"/>
            <a:r>
              <a:rPr lang="he-IL" dirty="0" smtClean="0"/>
              <a:t>לכל תהליך יש רשימה של </a:t>
            </a:r>
            <a:r>
              <a:rPr lang="en-US" dirty="0" err="1" smtClean="0"/>
              <a:t>fd</a:t>
            </a:r>
            <a:r>
              <a:rPr lang="he-IL" dirty="0" smtClean="0"/>
              <a:t>-ים.</a:t>
            </a:r>
          </a:p>
          <a:p>
            <a:pPr algn="r" rtl="1"/>
            <a:r>
              <a:rPr lang="he-IL" dirty="0" smtClean="0"/>
              <a:t>ה </a:t>
            </a:r>
            <a:r>
              <a:rPr lang="en-US" dirty="0" err="1" smtClean="0"/>
              <a:t>fd</a:t>
            </a:r>
            <a:r>
              <a:rPr lang="he-IL" dirty="0" smtClean="0"/>
              <a:t> הינו מספר המשויך למבנה הנקרא </a:t>
            </a:r>
            <a:r>
              <a:rPr lang="en-US" dirty="0" smtClean="0"/>
              <a:t>open file description</a:t>
            </a:r>
            <a:endParaRPr lang="he-IL" dirty="0" smtClean="0"/>
          </a:p>
          <a:p>
            <a:pPr algn="r" rtl="1"/>
            <a:r>
              <a:rPr lang="he-IL" dirty="0" smtClean="0"/>
              <a:t>המוסכמה היא ש </a:t>
            </a:r>
            <a:r>
              <a:rPr lang="en-US" dirty="0" smtClean="0"/>
              <a:t> file descriptors</a:t>
            </a:r>
            <a:r>
              <a:rPr lang="he-IL" dirty="0" smtClean="0"/>
              <a:t>0,1,2 כבר מוקצים:</a:t>
            </a:r>
          </a:p>
          <a:p>
            <a:pPr lvl="1" algn="r" rtl="1"/>
            <a:r>
              <a:rPr lang="he-IL" dirty="0" smtClean="0"/>
              <a:t>0 – </a:t>
            </a:r>
            <a:r>
              <a:rPr lang="en-US" dirty="0" smtClean="0"/>
              <a:t>standard input</a:t>
            </a:r>
          </a:p>
          <a:p>
            <a:pPr lvl="1" algn="r" rtl="1"/>
            <a:r>
              <a:rPr lang="he-IL" dirty="0" smtClean="0"/>
              <a:t>1 – </a:t>
            </a:r>
            <a:r>
              <a:rPr lang="en-US" dirty="0" smtClean="0"/>
              <a:t>standard output</a:t>
            </a:r>
          </a:p>
          <a:p>
            <a:pPr lvl="1" algn="r" rtl="1"/>
            <a:r>
              <a:rPr lang="he-IL" dirty="0" smtClean="0"/>
              <a:t>2 – </a:t>
            </a:r>
            <a:r>
              <a:rPr lang="en-US" dirty="0" smtClean="0"/>
              <a:t>standard error</a:t>
            </a:r>
            <a:endParaRPr lang="he-IL" dirty="0" smtClean="0"/>
          </a:p>
        </p:txBody>
      </p:sp>
      <p:sp>
        <p:nvSpPr>
          <p:cNvPr id="5" name="Slide Number Placeholder 4"/>
          <p:cNvSpPr>
            <a:spLocks noGrp="1"/>
          </p:cNvSpPr>
          <p:nvPr>
            <p:ph type="sldNum" sz="quarter" idx="12"/>
          </p:nvPr>
        </p:nvSpPr>
        <p:spPr/>
        <p:txBody>
          <a:bodyPr/>
          <a:lstStyle/>
          <a:p>
            <a:fld id="{BF2694EF-A7AE-4A38-8139-68EDB3735F32}"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מידע על הקובץ</a:t>
            </a:r>
            <a:endParaRPr lang="en-US" dirty="0"/>
          </a:p>
        </p:txBody>
      </p:sp>
      <p:sp>
        <p:nvSpPr>
          <p:cNvPr id="3" name="Content Placeholder 2"/>
          <p:cNvSpPr>
            <a:spLocks noGrp="1"/>
          </p:cNvSpPr>
          <p:nvPr>
            <p:ph idx="1"/>
          </p:nvPr>
        </p:nvSpPr>
        <p:spPr>
          <a:xfrm>
            <a:off x="457200" y="1143000"/>
            <a:ext cx="8534400" cy="5137150"/>
          </a:xfrm>
        </p:spPr>
        <p:txBody>
          <a:bodyPr>
            <a:normAutofit fontScale="70000" lnSpcReduction="20000"/>
          </a:bodyPr>
          <a:lstStyle/>
          <a:p>
            <a:pPr>
              <a:buNone/>
            </a:pPr>
            <a:r>
              <a:rPr lang="en-US" b="1" dirty="0" err="1" smtClean="0">
                <a:effectLst>
                  <a:outerShdw blurRad="38100" dist="38100" dir="2700000" algn="tl">
                    <a:srgbClr val="000000">
                      <a:alpha val="43137"/>
                    </a:srgbClr>
                  </a:outerShdw>
                </a:effectLst>
              </a:rPr>
              <a:t>struct</a:t>
            </a:r>
            <a:r>
              <a:rPr lang="en-US" b="1" dirty="0" smtClean="0">
                <a:effectLst>
                  <a:outerShdw blurRad="38100" dist="38100" dir="2700000" algn="tl">
                    <a:srgbClr val="000000">
                      <a:alpha val="43137"/>
                    </a:srgbClr>
                  </a:outerShdw>
                </a:effectLst>
              </a:rPr>
              <a:t> stat </a:t>
            </a:r>
            <a:r>
              <a:rPr lang="en-US" dirty="0" smtClean="0"/>
              <a:t>{</a:t>
            </a:r>
          </a:p>
          <a:p>
            <a:pPr>
              <a:buNone/>
            </a:pPr>
            <a:r>
              <a:rPr lang="en-US" dirty="0" smtClean="0"/>
              <a:t>	</a:t>
            </a:r>
            <a:r>
              <a:rPr lang="en-US" dirty="0" err="1" smtClean="0">
                <a:solidFill>
                  <a:srgbClr val="FF0000"/>
                </a:solidFill>
              </a:rPr>
              <a:t>dev_t</a:t>
            </a:r>
            <a:r>
              <a:rPr lang="en-US" dirty="0" smtClean="0">
                <a:solidFill>
                  <a:srgbClr val="FF0000"/>
                </a:solidFill>
              </a:rPr>
              <a:t> 	</a:t>
            </a:r>
            <a:r>
              <a:rPr lang="en-US" dirty="0" err="1" smtClean="0">
                <a:solidFill>
                  <a:srgbClr val="FF0000"/>
                </a:solidFill>
              </a:rPr>
              <a:t>st_dev</a:t>
            </a:r>
            <a:r>
              <a:rPr lang="en-US" dirty="0" smtClean="0">
                <a:solidFill>
                  <a:srgbClr val="FF0000"/>
                </a:solidFill>
              </a:rPr>
              <a:t> </a:t>
            </a:r>
            <a:r>
              <a:rPr lang="en-US" dirty="0" smtClean="0"/>
              <a:t>- ID of device containing file </a:t>
            </a:r>
          </a:p>
          <a:p>
            <a:pPr>
              <a:buNone/>
            </a:pPr>
            <a:r>
              <a:rPr lang="en-US" dirty="0" smtClean="0"/>
              <a:t>	</a:t>
            </a:r>
            <a:r>
              <a:rPr lang="en-US" dirty="0" err="1" smtClean="0">
                <a:solidFill>
                  <a:srgbClr val="FF0000"/>
                </a:solidFill>
              </a:rPr>
              <a:t>ino_t</a:t>
            </a:r>
            <a:r>
              <a:rPr lang="en-US" dirty="0" smtClean="0">
                <a:solidFill>
                  <a:srgbClr val="FF0000"/>
                </a:solidFill>
              </a:rPr>
              <a:t> 	</a:t>
            </a:r>
            <a:r>
              <a:rPr lang="en-US" dirty="0" err="1" smtClean="0">
                <a:solidFill>
                  <a:srgbClr val="FF0000"/>
                </a:solidFill>
              </a:rPr>
              <a:t>st_ino</a:t>
            </a:r>
            <a:r>
              <a:rPr lang="en-US" dirty="0" smtClean="0"/>
              <a:t> - </a:t>
            </a:r>
            <a:r>
              <a:rPr lang="en-US" dirty="0" err="1" smtClean="0"/>
              <a:t>inode</a:t>
            </a:r>
            <a:r>
              <a:rPr lang="en-US" dirty="0" smtClean="0"/>
              <a:t> number  </a:t>
            </a:r>
          </a:p>
          <a:p>
            <a:pPr>
              <a:buNone/>
            </a:pPr>
            <a:r>
              <a:rPr lang="en-US" dirty="0" smtClean="0"/>
              <a:t>	</a:t>
            </a:r>
            <a:r>
              <a:rPr lang="en-US" b="1" dirty="0" err="1" smtClean="0">
                <a:solidFill>
                  <a:srgbClr val="FF0000"/>
                </a:solidFill>
                <a:effectLst>
                  <a:outerShdw blurRad="38100" dist="38100" dir="2700000" algn="tl">
                    <a:srgbClr val="000000">
                      <a:alpha val="43137"/>
                    </a:srgbClr>
                  </a:outerShdw>
                </a:effectLst>
              </a:rPr>
              <a:t>mode_t</a:t>
            </a:r>
            <a:r>
              <a:rPr lang="en-US" b="1" dirty="0" smtClean="0">
                <a:solidFill>
                  <a:srgbClr val="FF0000"/>
                </a:solidFill>
                <a:effectLst>
                  <a:outerShdw blurRad="38100" dist="38100" dir="2700000" algn="tl">
                    <a:srgbClr val="000000">
                      <a:alpha val="43137"/>
                    </a:srgbClr>
                  </a:outerShdw>
                </a:effectLst>
              </a:rPr>
              <a:t> 	</a:t>
            </a:r>
            <a:r>
              <a:rPr lang="en-US" b="1" dirty="0" err="1" smtClean="0">
                <a:solidFill>
                  <a:srgbClr val="FF0000"/>
                </a:solidFill>
                <a:effectLst>
                  <a:outerShdw blurRad="38100" dist="38100" dir="2700000" algn="tl">
                    <a:srgbClr val="000000">
                      <a:alpha val="43137"/>
                    </a:srgbClr>
                  </a:outerShdw>
                </a:effectLst>
              </a:rPr>
              <a:t>st_mode</a:t>
            </a:r>
            <a:r>
              <a:rPr lang="en-US" b="1" dirty="0" smtClean="0">
                <a:solidFill>
                  <a:srgbClr val="FF0000"/>
                </a:solidFill>
                <a:effectLst>
                  <a:outerShdw blurRad="38100" dist="38100" dir="2700000" algn="tl">
                    <a:srgbClr val="000000">
                      <a:alpha val="43137"/>
                    </a:srgbClr>
                  </a:outerShdw>
                </a:effectLst>
              </a:rPr>
              <a:t> </a:t>
            </a:r>
            <a:r>
              <a:rPr lang="en-US" dirty="0" smtClean="0"/>
              <a:t>– protection &amp; file type  </a:t>
            </a:r>
          </a:p>
          <a:p>
            <a:pPr>
              <a:buNone/>
            </a:pPr>
            <a:r>
              <a:rPr lang="en-US" dirty="0" smtClean="0"/>
              <a:t>	</a:t>
            </a:r>
            <a:r>
              <a:rPr lang="en-US" dirty="0" err="1" smtClean="0">
                <a:solidFill>
                  <a:srgbClr val="FF0000"/>
                </a:solidFill>
              </a:rPr>
              <a:t>nlink_t</a:t>
            </a:r>
            <a:r>
              <a:rPr lang="en-US" dirty="0" smtClean="0">
                <a:solidFill>
                  <a:srgbClr val="FF0000"/>
                </a:solidFill>
              </a:rPr>
              <a:t> 	</a:t>
            </a:r>
            <a:r>
              <a:rPr lang="en-US" dirty="0" err="1" smtClean="0">
                <a:solidFill>
                  <a:srgbClr val="FF0000"/>
                </a:solidFill>
              </a:rPr>
              <a:t>st_nlink</a:t>
            </a:r>
            <a:r>
              <a:rPr lang="en-US" dirty="0" smtClean="0">
                <a:solidFill>
                  <a:srgbClr val="FF0000"/>
                </a:solidFill>
              </a:rPr>
              <a:t> </a:t>
            </a:r>
            <a:r>
              <a:rPr lang="en-US" dirty="0" smtClean="0"/>
              <a:t>- number of hard links  </a:t>
            </a:r>
          </a:p>
          <a:p>
            <a:pPr>
              <a:buNone/>
            </a:pPr>
            <a:r>
              <a:rPr lang="en-US" dirty="0" smtClean="0"/>
              <a:t>	</a:t>
            </a:r>
            <a:r>
              <a:rPr lang="en-US" dirty="0" err="1" smtClean="0">
                <a:solidFill>
                  <a:srgbClr val="FF0000"/>
                </a:solidFill>
              </a:rPr>
              <a:t>uid_t</a:t>
            </a:r>
            <a:r>
              <a:rPr lang="en-US" dirty="0" smtClean="0">
                <a:solidFill>
                  <a:srgbClr val="FF0000"/>
                </a:solidFill>
              </a:rPr>
              <a:t> 	</a:t>
            </a:r>
            <a:r>
              <a:rPr lang="en-US" dirty="0" err="1" smtClean="0">
                <a:solidFill>
                  <a:srgbClr val="FF0000"/>
                </a:solidFill>
              </a:rPr>
              <a:t>st_uid</a:t>
            </a:r>
            <a:r>
              <a:rPr lang="en-US" dirty="0" smtClean="0">
                <a:solidFill>
                  <a:srgbClr val="FF0000"/>
                </a:solidFill>
              </a:rPr>
              <a:t> </a:t>
            </a:r>
            <a:r>
              <a:rPr lang="en-US" dirty="0" smtClean="0"/>
              <a:t>- user ID of owner  </a:t>
            </a:r>
          </a:p>
          <a:p>
            <a:pPr>
              <a:buNone/>
            </a:pPr>
            <a:r>
              <a:rPr lang="en-US" dirty="0" smtClean="0"/>
              <a:t>	</a:t>
            </a:r>
            <a:r>
              <a:rPr lang="en-US" dirty="0" err="1" smtClean="0">
                <a:solidFill>
                  <a:srgbClr val="FF0000"/>
                </a:solidFill>
              </a:rPr>
              <a:t>gid_t</a:t>
            </a:r>
            <a:r>
              <a:rPr lang="en-US" dirty="0" smtClean="0">
                <a:solidFill>
                  <a:srgbClr val="FF0000"/>
                </a:solidFill>
              </a:rPr>
              <a:t> 	</a:t>
            </a:r>
            <a:r>
              <a:rPr lang="en-US" dirty="0" err="1" smtClean="0">
                <a:solidFill>
                  <a:srgbClr val="FF0000"/>
                </a:solidFill>
              </a:rPr>
              <a:t>st_gid</a:t>
            </a:r>
            <a:r>
              <a:rPr lang="en-US" dirty="0" smtClean="0">
                <a:solidFill>
                  <a:srgbClr val="FF0000"/>
                </a:solidFill>
              </a:rPr>
              <a:t> </a:t>
            </a:r>
            <a:r>
              <a:rPr lang="en-US" dirty="0" smtClean="0"/>
              <a:t>- group ID of owner </a:t>
            </a:r>
          </a:p>
          <a:p>
            <a:pPr>
              <a:buNone/>
            </a:pPr>
            <a:r>
              <a:rPr lang="en-US" dirty="0" smtClean="0"/>
              <a:t>	</a:t>
            </a:r>
            <a:r>
              <a:rPr lang="en-US" dirty="0" err="1" smtClean="0">
                <a:solidFill>
                  <a:srgbClr val="FF0000"/>
                </a:solidFill>
              </a:rPr>
              <a:t>off_t</a:t>
            </a:r>
            <a:r>
              <a:rPr lang="en-US" dirty="0" smtClean="0">
                <a:solidFill>
                  <a:srgbClr val="FF0000"/>
                </a:solidFill>
              </a:rPr>
              <a:t> 	</a:t>
            </a:r>
            <a:r>
              <a:rPr lang="en-US" dirty="0" err="1" smtClean="0">
                <a:solidFill>
                  <a:srgbClr val="FF0000"/>
                </a:solidFill>
              </a:rPr>
              <a:t>st_size</a:t>
            </a:r>
            <a:r>
              <a:rPr lang="en-US" dirty="0" smtClean="0">
                <a:solidFill>
                  <a:srgbClr val="FF0000"/>
                </a:solidFill>
              </a:rPr>
              <a:t> </a:t>
            </a:r>
            <a:r>
              <a:rPr lang="en-US" dirty="0" smtClean="0"/>
              <a:t>-total size, in bytes</a:t>
            </a:r>
          </a:p>
          <a:p>
            <a:pPr>
              <a:buNone/>
            </a:pPr>
            <a:r>
              <a:rPr lang="en-US" altLang="he-IL" sz="2900" dirty="0"/>
              <a:t>/* Times are measured in seconds since 00:00:00 UTC, Jan. 1, 1970 */</a:t>
            </a:r>
            <a:endParaRPr lang="en-US" sz="2900" dirty="0" smtClean="0"/>
          </a:p>
          <a:p>
            <a:pPr>
              <a:buNone/>
            </a:pPr>
            <a:r>
              <a:rPr lang="en-US" dirty="0" smtClean="0"/>
              <a:t>	</a:t>
            </a:r>
            <a:r>
              <a:rPr lang="en-US" dirty="0" err="1" smtClean="0">
                <a:solidFill>
                  <a:srgbClr val="FF0000"/>
                </a:solidFill>
              </a:rPr>
              <a:t>time_t</a:t>
            </a:r>
            <a:r>
              <a:rPr lang="en-US" dirty="0" smtClean="0">
                <a:solidFill>
                  <a:srgbClr val="FF0000"/>
                </a:solidFill>
              </a:rPr>
              <a:t> 	</a:t>
            </a:r>
            <a:r>
              <a:rPr lang="en-US" dirty="0" err="1" smtClean="0">
                <a:solidFill>
                  <a:srgbClr val="FF0000"/>
                </a:solidFill>
              </a:rPr>
              <a:t>st_atime</a:t>
            </a:r>
            <a:r>
              <a:rPr lang="en-US" dirty="0" smtClean="0">
                <a:solidFill>
                  <a:srgbClr val="FF0000"/>
                </a:solidFill>
              </a:rPr>
              <a:t> </a:t>
            </a:r>
            <a:r>
              <a:rPr lang="en-US" dirty="0" smtClean="0"/>
              <a:t>-time of last access </a:t>
            </a:r>
          </a:p>
          <a:p>
            <a:pPr>
              <a:buNone/>
            </a:pPr>
            <a:r>
              <a:rPr lang="en-US" dirty="0" smtClean="0"/>
              <a:t>	</a:t>
            </a:r>
            <a:r>
              <a:rPr lang="en-US" dirty="0" err="1" smtClean="0">
                <a:solidFill>
                  <a:srgbClr val="FF0000"/>
                </a:solidFill>
              </a:rPr>
              <a:t>time_t</a:t>
            </a:r>
            <a:r>
              <a:rPr lang="en-US" dirty="0" smtClean="0">
                <a:solidFill>
                  <a:srgbClr val="FF0000"/>
                </a:solidFill>
              </a:rPr>
              <a:t> 	</a:t>
            </a:r>
            <a:r>
              <a:rPr lang="en-US" dirty="0" err="1" smtClean="0">
                <a:solidFill>
                  <a:srgbClr val="FF0000"/>
                </a:solidFill>
              </a:rPr>
              <a:t>st_mtime</a:t>
            </a:r>
            <a:r>
              <a:rPr lang="en-US" dirty="0" smtClean="0">
                <a:solidFill>
                  <a:srgbClr val="FF0000"/>
                </a:solidFill>
              </a:rPr>
              <a:t> </a:t>
            </a:r>
            <a:r>
              <a:rPr lang="en-US" dirty="0" smtClean="0"/>
              <a:t>-time of last modification</a:t>
            </a:r>
          </a:p>
          <a:p>
            <a:pPr>
              <a:buNone/>
            </a:pPr>
            <a:r>
              <a:rPr lang="en-US" dirty="0" smtClean="0"/>
              <a:t>	</a:t>
            </a:r>
            <a:r>
              <a:rPr lang="en-US" dirty="0" err="1" smtClean="0">
                <a:solidFill>
                  <a:srgbClr val="FF0000"/>
                </a:solidFill>
              </a:rPr>
              <a:t>time_t</a:t>
            </a:r>
            <a:r>
              <a:rPr lang="en-US" dirty="0" smtClean="0">
                <a:solidFill>
                  <a:srgbClr val="FF0000"/>
                </a:solidFill>
              </a:rPr>
              <a:t> 	</a:t>
            </a:r>
            <a:r>
              <a:rPr lang="en-US" dirty="0" err="1" smtClean="0">
                <a:solidFill>
                  <a:srgbClr val="FF0000"/>
                </a:solidFill>
              </a:rPr>
              <a:t>st_ctime</a:t>
            </a:r>
            <a:r>
              <a:rPr lang="en-US" dirty="0" smtClean="0">
                <a:solidFill>
                  <a:srgbClr val="FF0000"/>
                </a:solidFill>
              </a:rPr>
              <a:t> </a:t>
            </a:r>
            <a:r>
              <a:rPr lang="en-US" dirty="0" smtClean="0"/>
              <a:t>- time of last status change </a:t>
            </a:r>
          </a:p>
          <a:p>
            <a:pPr>
              <a:buNone/>
            </a:pPr>
            <a:r>
              <a:rPr lang="en-US" dirty="0" smtClean="0"/>
              <a:t>	and more…</a:t>
            </a:r>
          </a:p>
          <a:p>
            <a:pPr>
              <a:buNone/>
            </a:pPr>
            <a:r>
              <a:rPr lang="en-US" dirty="0" smtClean="0"/>
              <a:t>};</a:t>
            </a: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30</a:t>
            </a:fld>
            <a:endParaRPr lang="en-US"/>
          </a:p>
        </p:txBody>
      </p:sp>
      <p:grpSp>
        <p:nvGrpSpPr>
          <p:cNvPr id="7" name="קבוצה 6"/>
          <p:cNvGrpSpPr/>
          <p:nvPr/>
        </p:nvGrpSpPr>
        <p:grpSpPr>
          <a:xfrm>
            <a:off x="2329542" y="5381851"/>
            <a:ext cx="6128658" cy="1315811"/>
            <a:chOff x="2329542" y="5381851"/>
            <a:chExt cx="6128658" cy="1315811"/>
          </a:xfrm>
        </p:grpSpPr>
        <p:sp>
          <p:nvSpPr>
            <p:cNvPr id="4" name="הסבר מלבני 3"/>
            <p:cNvSpPr/>
            <p:nvPr/>
          </p:nvSpPr>
          <p:spPr>
            <a:xfrm>
              <a:off x="2362200" y="5418137"/>
              <a:ext cx="5562600" cy="1279525"/>
            </a:xfrm>
            <a:prstGeom prst="wedgeRectCallout">
              <a:avLst>
                <a:gd name="adj1" fmla="val 2314"/>
                <a:gd name="adj2" fmla="val -747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29542" y="5381851"/>
              <a:ext cx="6128658" cy="1200329"/>
            </a:xfrm>
            <a:prstGeom prst="rect">
              <a:avLst/>
            </a:prstGeom>
            <a:noFill/>
          </p:spPr>
          <p:txBody>
            <a:bodyPr wrap="square" rtlCol="0">
              <a:spAutoFit/>
            </a:bodyPr>
            <a:lstStyle/>
            <a:p>
              <a:r>
                <a:rPr lang="en-US" b="1" dirty="0"/>
                <a:t>File status</a:t>
              </a:r>
              <a:r>
                <a:rPr lang="en-US" dirty="0"/>
                <a:t> is a two-byte code that indicates </a:t>
              </a:r>
              <a:r>
                <a:rPr lang="en-US" dirty="0" smtClean="0"/>
                <a:t>how a</a:t>
              </a:r>
              <a:r>
                <a:rPr lang="en-US" dirty="0"/>
                <a:t> </a:t>
              </a:r>
              <a:r>
                <a:rPr lang="en-US" b="1" dirty="0"/>
                <a:t>file</a:t>
              </a:r>
              <a:r>
                <a:rPr lang="en-US" dirty="0"/>
                <a:t> operation </a:t>
              </a:r>
              <a:r>
                <a:rPr lang="en-US" dirty="0" smtClean="0"/>
                <a:t>completed. either </a:t>
              </a:r>
              <a:r>
                <a:rPr lang="en-US" dirty="0"/>
                <a:t>successfully, or with some form of error. If an error occurs, then </a:t>
              </a:r>
              <a:r>
                <a:rPr lang="en-US" b="1" dirty="0"/>
                <a:t>file status</a:t>
              </a:r>
              <a:r>
                <a:rPr lang="en-US" dirty="0"/>
                <a:t> indicates the cause of the error.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מידע על קובץ</a:t>
            </a:r>
            <a:endParaRPr lang="en-US" dirty="0"/>
          </a:p>
        </p:txBody>
      </p:sp>
      <p:sp>
        <p:nvSpPr>
          <p:cNvPr id="3" name="Content Placeholder 2"/>
          <p:cNvSpPr>
            <a:spLocks noGrp="1"/>
          </p:cNvSpPr>
          <p:nvPr>
            <p:ph idx="1"/>
          </p:nvPr>
        </p:nvSpPr>
        <p:spPr>
          <a:xfrm>
            <a:off x="190500" y="1400175"/>
            <a:ext cx="8686800" cy="5137150"/>
          </a:xfrm>
        </p:spPr>
        <p:txBody>
          <a:bodyPr/>
          <a:lstStyle/>
          <a:p>
            <a:pPr>
              <a:buNone/>
            </a:pPr>
            <a:r>
              <a:rPr lang="ro-RO" dirty="0" smtClean="0"/>
              <a:t>#include &lt;sys/types.h&gt; </a:t>
            </a:r>
          </a:p>
          <a:p>
            <a:pPr>
              <a:buNone/>
            </a:pPr>
            <a:r>
              <a:rPr lang="ro-RO" dirty="0" smtClean="0"/>
              <a:t>#include &lt;sys/stat.h&gt; </a:t>
            </a:r>
          </a:p>
          <a:p>
            <a:pPr>
              <a:buNone/>
            </a:pPr>
            <a:r>
              <a:rPr lang="ro-RO" b="1" dirty="0" smtClean="0"/>
              <a:t>int</a:t>
            </a:r>
            <a:r>
              <a:rPr lang="ro-RO" dirty="0" smtClean="0"/>
              <a:t> stat(</a:t>
            </a:r>
            <a:r>
              <a:rPr lang="ro-RO" b="1" dirty="0" smtClean="0"/>
              <a:t>const char*</a:t>
            </a:r>
            <a:r>
              <a:rPr lang="ro-RO" dirty="0" smtClean="0"/>
              <a:t> path, </a:t>
            </a:r>
            <a:r>
              <a:rPr lang="ro-RO" b="1" dirty="0" smtClean="0"/>
              <a:t>struct stat*</a:t>
            </a:r>
            <a:r>
              <a:rPr lang="ro-RO" dirty="0" smtClean="0"/>
              <a:t> buf);</a:t>
            </a:r>
          </a:p>
          <a:p>
            <a:pPr>
              <a:buNone/>
            </a:pPr>
            <a:r>
              <a:rPr lang="ro-RO" b="1" dirty="0" smtClean="0"/>
              <a:t>int</a:t>
            </a:r>
            <a:r>
              <a:rPr lang="ro-RO" dirty="0" smtClean="0"/>
              <a:t> lstat(</a:t>
            </a:r>
            <a:r>
              <a:rPr lang="ro-RO" b="1" dirty="0" smtClean="0"/>
              <a:t>const char*</a:t>
            </a:r>
            <a:r>
              <a:rPr lang="ro-RO" dirty="0" smtClean="0"/>
              <a:t> path, </a:t>
            </a:r>
            <a:r>
              <a:rPr lang="ro-RO" b="1" dirty="0" smtClean="0"/>
              <a:t>struct stat*</a:t>
            </a:r>
            <a:r>
              <a:rPr lang="ro-RO" dirty="0" smtClean="0"/>
              <a:t> buf);</a:t>
            </a:r>
            <a:endParaRPr lang="en-US" dirty="0" smtClean="0"/>
          </a:p>
          <a:p>
            <a:pPr marL="342900" lvl="1" indent="-342900" algn="r" rtl="1">
              <a:buClr>
                <a:schemeClr val="hlink"/>
              </a:buClr>
              <a:buNone/>
            </a:pPr>
            <a:r>
              <a:rPr lang="en-US" altLang="he-IL" sz="2000" dirty="0" smtClean="0"/>
              <a:t>l</a:t>
            </a:r>
            <a:r>
              <a:rPr lang="he-IL" altLang="he-IL" sz="2000" dirty="0" smtClean="0"/>
              <a:t> </a:t>
            </a:r>
            <a:r>
              <a:rPr lang="he-IL" altLang="he-IL" sz="2000" dirty="0"/>
              <a:t>עבור בדיקת ה-</a:t>
            </a:r>
            <a:r>
              <a:rPr lang="en-US" altLang="he-IL" sz="2000" dirty="0"/>
              <a:t>Soft Link </a:t>
            </a:r>
            <a:r>
              <a:rPr lang="he-IL" altLang="he-IL" sz="2000" dirty="0"/>
              <a:t> עצמו ולא היעד </a:t>
            </a:r>
            <a:r>
              <a:rPr lang="he-IL" altLang="he-IL" sz="2000" dirty="0" smtClean="0"/>
              <a:t>שלו</a:t>
            </a:r>
            <a:endParaRPr lang="en-US" dirty="0" smtClean="0"/>
          </a:p>
          <a:p>
            <a:pPr>
              <a:buNone/>
            </a:pPr>
            <a:r>
              <a:rPr lang="ro-RO" b="1" dirty="0" smtClean="0"/>
              <a:t>int</a:t>
            </a:r>
            <a:r>
              <a:rPr lang="ro-RO" dirty="0" smtClean="0"/>
              <a:t> fstat(</a:t>
            </a:r>
            <a:r>
              <a:rPr lang="ro-RO" b="1" dirty="0" smtClean="0"/>
              <a:t>int</a:t>
            </a:r>
            <a:r>
              <a:rPr lang="ro-RO" dirty="0" smtClean="0"/>
              <a:t> </a:t>
            </a:r>
            <a:r>
              <a:rPr lang="en-US" dirty="0" err="1" smtClean="0"/>
              <a:t>fd</a:t>
            </a:r>
            <a:r>
              <a:rPr lang="ro-RO" dirty="0" smtClean="0"/>
              <a:t>, </a:t>
            </a:r>
            <a:r>
              <a:rPr lang="ro-RO" b="1" dirty="0" smtClean="0"/>
              <a:t>struct stat*</a:t>
            </a:r>
            <a:r>
              <a:rPr lang="ro-RO" dirty="0" smtClean="0"/>
              <a:t> buf); </a:t>
            </a:r>
          </a:p>
          <a:p>
            <a:pPr marL="342900" lvl="1" indent="-342900" algn="r" rtl="1">
              <a:buClr>
                <a:schemeClr val="hlink"/>
              </a:buClr>
              <a:buNone/>
            </a:pPr>
            <a:r>
              <a:rPr lang="en-US" altLang="he-IL" sz="2000" dirty="0" smtClean="0"/>
              <a:t>f</a:t>
            </a:r>
            <a:r>
              <a:rPr lang="he-IL" altLang="he-IL" sz="2000" dirty="0" smtClean="0"/>
              <a:t> </a:t>
            </a:r>
            <a:r>
              <a:rPr lang="he-IL" altLang="he-IL" sz="2000" dirty="0"/>
              <a:t>עבור </a:t>
            </a:r>
            <a:r>
              <a:rPr lang="en-US" altLang="he-IL" sz="2000" dirty="0"/>
              <a:t>File Descriptor</a:t>
            </a:r>
            <a:r>
              <a:rPr lang="he-IL" altLang="he-IL" sz="2000" dirty="0"/>
              <a:t> </a:t>
            </a:r>
            <a:endParaRPr lang="en-US" altLang="he-IL" sz="2000" dirty="0" smtClean="0"/>
          </a:p>
          <a:p>
            <a:pPr marL="342900" lvl="1" indent="-342900" algn="r" rtl="1">
              <a:buClr>
                <a:schemeClr val="hlink"/>
              </a:buClr>
              <a:buNone/>
            </a:pPr>
            <a:endParaRPr lang="en-US" altLang="he-IL" sz="1800" dirty="0"/>
          </a:p>
          <a:p>
            <a:pPr marL="342900" lvl="1" indent="-342900" algn="r" rtl="1">
              <a:buClr>
                <a:schemeClr val="hlink"/>
              </a:buClr>
              <a:buNone/>
            </a:pPr>
            <a:r>
              <a:rPr lang="he-IL" altLang="he-IL" dirty="0" smtClean="0"/>
              <a:t>ערך מוחזר: 0 כאשר הפעולה מצליחה, 1- כאשר היא נכשלת.</a:t>
            </a:r>
            <a:r>
              <a:rPr lang="en-US" altLang="he-IL" dirty="0" smtClean="0"/>
              <a:t/>
            </a:r>
            <a:br>
              <a:rPr lang="en-US" altLang="he-IL" dirty="0" smtClean="0"/>
            </a:br>
            <a:endParaRPr lang="en-US" altLang="he-IL" dirty="0" smtClean="0"/>
          </a:p>
          <a:p>
            <a:pPr marL="342900" lvl="1" indent="-342900" algn="r" rtl="1">
              <a:buClr>
                <a:schemeClr val="hlink"/>
              </a:buClr>
              <a:buNone/>
            </a:pPr>
            <a:endParaRPr lang="en-US" altLang="he-IL" sz="1800" dirty="0" smtClean="0"/>
          </a:p>
          <a:p>
            <a:pPr marL="342900" lvl="1" indent="-342900" algn="r" rtl="1">
              <a:buClr>
                <a:schemeClr val="hlink"/>
              </a:buClr>
              <a:buNone/>
            </a:pPr>
            <a:endParaRPr lang="en-US" altLang="he-IL" sz="1800" dirty="0" smtClean="0"/>
          </a:p>
          <a:p>
            <a:pPr marL="342900" lvl="1" indent="-342900" algn="r" rtl="1">
              <a:buClr>
                <a:schemeClr val="hlink"/>
              </a:buClr>
              <a:buNone/>
            </a:pPr>
            <a:endParaRPr lang="en-US" altLang="he-IL" sz="1800" dirty="0" smtClean="0"/>
          </a:p>
          <a:p>
            <a:pPr marL="342900" lvl="1" indent="-342900" algn="r" rtl="1">
              <a:buClr>
                <a:schemeClr val="hlink"/>
              </a:buClr>
              <a:buNone/>
            </a:pPr>
            <a:endParaRPr lang="en-US" altLang="he-IL" sz="1800" dirty="0" smtClean="0"/>
          </a:p>
          <a:p>
            <a:pPr marL="342900" lvl="1" indent="-342900" algn="r" rtl="1">
              <a:buClr>
                <a:schemeClr val="hlink"/>
              </a:buClr>
              <a:buNone/>
            </a:pPr>
            <a:endParaRPr lang="he-IL" altLang="he-IL" sz="1800" dirty="0"/>
          </a:p>
          <a:p>
            <a:pPr>
              <a:buNone/>
            </a:pPr>
            <a:r>
              <a:rPr lang="en-US" sz="2000" dirty="0">
                <a:solidFill>
                  <a:schemeClr val="tx2"/>
                </a:solidFill>
              </a:rPr>
              <a:t>#include &lt;</a:t>
            </a:r>
            <a:r>
              <a:rPr lang="en-US" sz="2000" dirty="0" err="1">
                <a:solidFill>
                  <a:schemeClr val="tx2"/>
                </a:solidFill>
              </a:rPr>
              <a:t>stdio.h</a:t>
            </a:r>
            <a:r>
              <a:rPr lang="en-US" sz="2000" dirty="0">
                <a:solidFill>
                  <a:schemeClr val="tx2"/>
                </a:solidFill>
              </a:rPr>
              <a:t>&gt; </a:t>
            </a:r>
          </a:p>
          <a:p>
            <a:pPr>
              <a:buNone/>
            </a:pPr>
            <a:r>
              <a:rPr lang="en-US" sz="2400" dirty="0" err="1">
                <a:solidFill>
                  <a:schemeClr val="tx2"/>
                </a:solidFill>
              </a:rPr>
              <a:t>int</a:t>
            </a:r>
            <a:r>
              <a:rPr lang="en-US" sz="2400" dirty="0">
                <a:solidFill>
                  <a:schemeClr val="tx2"/>
                </a:solidFill>
              </a:rPr>
              <a:t> </a:t>
            </a:r>
            <a:r>
              <a:rPr lang="en-US" sz="2400" dirty="0" err="1">
                <a:solidFill>
                  <a:schemeClr val="tx2"/>
                </a:solidFill>
              </a:rPr>
              <a:t>fileno</a:t>
            </a:r>
            <a:r>
              <a:rPr lang="en-US" sz="2400" dirty="0">
                <a:solidFill>
                  <a:schemeClr val="tx2"/>
                </a:solidFill>
              </a:rPr>
              <a:t>(FILE *</a:t>
            </a:r>
            <a:r>
              <a:rPr lang="en-US" sz="2400" i="1" dirty="0">
                <a:solidFill>
                  <a:schemeClr val="tx2"/>
                </a:solidFill>
              </a:rPr>
              <a:t>stream</a:t>
            </a:r>
            <a:r>
              <a:rPr lang="en-US" sz="2400" dirty="0">
                <a:solidFill>
                  <a:schemeClr val="tx2"/>
                </a:solidFill>
              </a:rPr>
              <a:t>); \\ returns </a:t>
            </a:r>
            <a:r>
              <a:rPr lang="en-US" sz="2400" dirty="0" err="1">
                <a:solidFill>
                  <a:schemeClr val="tx2"/>
                </a:solidFill>
              </a:rPr>
              <a:t>fd</a:t>
            </a:r>
            <a:endParaRPr lang="ro-RO" sz="2400" dirty="0">
              <a:solidFill>
                <a:schemeClr val="tx2"/>
              </a:solidFill>
            </a:endParaRPr>
          </a:p>
          <a:p>
            <a:pPr>
              <a:buNone/>
            </a:pP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מידע על קובץ – סוג הקובץ</a:t>
            </a:r>
            <a:endParaRPr lang="en-US" dirty="0"/>
          </a:p>
        </p:txBody>
      </p:sp>
      <p:sp>
        <p:nvSpPr>
          <p:cNvPr id="3" name="Content Placeholder 2"/>
          <p:cNvSpPr>
            <a:spLocks noGrp="1"/>
          </p:cNvSpPr>
          <p:nvPr>
            <p:ph idx="1"/>
          </p:nvPr>
        </p:nvSpPr>
        <p:spPr/>
        <p:txBody>
          <a:bodyPr/>
          <a:lstStyle/>
          <a:p>
            <a:pPr>
              <a:buNone/>
            </a:pPr>
            <a:r>
              <a:rPr lang="en-US" dirty="0" smtClean="0"/>
              <a:t>S_ISREG(</a:t>
            </a:r>
            <a:r>
              <a:rPr lang="en-US" dirty="0" err="1" smtClean="0">
                <a:solidFill>
                  <a:srgbClr val="FF0000"/>
                </a:solidFill>
              </a:rPr>
              <a:t>st_mod</a:t>
            </a:r>
            <a:r>
              <a:rPr lang="en-US" dirty="0" smtClean="0"/>
              <a:t>)  is it a regular file? </a:t>
            </a:r>
          </a:p>
          <a:p>
            <a:pPr>
              <a:buNone/>
            </a:pPr>
            <a:r>
              <a:rPr lang="en-US" dirty="0" smtClean="0"/>
              <a:t>S_ISDIR(</a:t>
            </a:r>
            <a:r>
              <a:rPr lang="en-US" dirty="0" err="1">
                <a:solidFill>
                  <a:srgbClr val="FF0000"/>
                </a:solidFill>
              </a:rPr>
              <a:t>st_mod</a:t>
            </a:r>
            <a:r>
              <a:rPr lang="en-US" dirty="0" smtClean="0"/>
              <a:t>)  directory? 	      </a:t>
            </a:r>
          </a:p>
          <a:p>
            <a:pPr>
              <a:buNone/>
            </a:pPr>
            <a:r>
              <a:rPr lang="en-US" dirty="0" smtClean="0"/>
              <a:t>S_ISCHR(</a:t>
            </a:r>
            <a:r>
              <a:rPr lang="en-US" dirty="0" err="1">
                <a:solidFill>
                  <a:srgbClr val="FF0000"/>
                </a:solidFill>
              </a:rPr>
              <a:t>st_mod</a:t>
            </a:r>
            <a:r>
              <a:rPr lang="en-US" dirty="0" smtClean="0"/>
              <a:t>)  character device? </a:t>
            </a:r>
          </a:p>
          <a:p>
            <a:pPr>
              <a:buNone/>
            </a:pPr>
            <a:r>
              <a:rPr lang="en-US" dirty="0" smtClean="0"/>
              <a:t>S_ISBLK(</a:t>
            </a:r>
            <a:r>
              <a:rPr lang="en-US" dirty="0" err="1">
                <a:solidFill>
                  <a:srgbClr val="FF0000"/>
                </a:solidFill>
              </a:rPr>
              <a:t>st_mod</a:t>
            </a:r>
            <a:r>
              <a:rPr lang="en-US" dirty="0" smtClean="0"/>
              <a:t>)  block device? 	 </a:t>
            </a:r>
          </a:p>
          <a:p>
            <a:pPr>
              <a:buNone/>
            </a:pPr>
            <a:r>
              <a:rPr lang="en-US" dirty="0" smtClean="0"/>
              <a:t>S_ISFIFO(</a:t>
            </a:r>
            <a:r>
              <a:rPr lang="en-US" dirty="0" err="1">
                <a:solidFill>
                  <a:srgbClr val="FF0000"/>
                </a:solidFill>
              </a:rPr>
              <a:t>st_mod</a:t>
            </a:r>
            <a:r>
              <a:rPr lang="en-US" dirty="0" smtClean="0"/>
              <a:t>) </a:t>
            </a:r>
            <a:r>
              <a:rPr lang="en-US" dirty="0" err="1" smtClean="0"/>
              <a:t>fifo</a:t>
            </a:r>
            <a:r>
              <a:rPr lang="en-US" dirty="0" smtClean="0"/>
              <a:t>? 	      </a:t>
            </a:r>
          </a:p>
          <a:p>
            <a:pPr>
              <a:buNone/>
            </a:pPr>
            <a:r>
              <a:rPr lang="en-US" dirty="0" smtClean="0"/>
              <a:t>S_ISLNK(</a:t>
            </a:r>
            <a:r>
              <a:rPr lang="en-US" dirty="0" err="1">
                <a:solidFill>
                  <a:srgbClr val="FF0000"/>
                </a:solidFill>
              </a:rPr>
              <a:t>st_mod</a:t>
            </a:r>
            <a:r>
              <a:rPr lang="en-US" dirty="0" smtClean="0"/>
              <a:t>)  symbolic link? (Not in POSIX.1-1996.) 	      </a:t>
            </a:r>
          </a:p>
          <a:p>
            <a:pPr>
              <a:buNone/>
            </a:pPr>
            <a:r>
              <a:rPr lang="en-US" dirty="0" smtClean="0"/>
              <a:t>S_ISSOCK(</a:t>
            </a:r>
            <a:r>
              <a:rPr lang="en-US" dirty="0" err="1">
                <a:solidFill>
                  <a:srgbClr val="FF0000"/>
                </a:solidFill>
              </a:rPr>
              <a:t>st_mod</a:t>
            </a:r>
            <a:r>
              <a:rPr lang="en-US" dirty="0" smtClean="0"/>
              <a:t>) socket? (Not in POSIX.1-1996.)</a:t>
            </a: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T2_1.c</a:t>
            </a:r>
            <a:endParaRPr lang="en-US" dirty="0"/>
          </a:p>
        </p:txBody>
      </p:sp>
      <p:sp>
        <p:nvSpPr>
          <p:cNvPr id="3" name="Content Placeholder 2"/>
          <p:cNvSpPr>
            <a:spLocks noGrp="1"/>
          </p:cNvSpPr>
          <p:nvPr>
            <p:ph idx="1"/>
          </p:nvPr>
        </p:nvSpPr>
        <p:spPr>
          <a:xfrm>
            <a:off x="-76200" y="1143000"/>
            <a:ext cx="9601200" cy="6248400"/>
          </a:xfrm>
        </p:spPr>
        <p:txBody>
          <a:bodyPr>
            <a:normAutofit fontScale="32500" lnSpcReduction="20000"/>
          </a:bodyPr>
          <a:lstStyle/>
          <a:p>
            <a:pPr marL="0">
              <a:spcBef>
                <a:spcPts val="0"/>
              </a:spcBef>
              <a:spcAft>
                <a:spcPts val="0"/>
              </a:spcAft>
              <a:buNone/>
            </a:pPr>
            <a:r>
              <a:rPr lang="en-US" dirty="0" smtClean="0">
                <a:solidFill>
                  <a:srgbClr val="0000FF"/>
                </a:solidFill>
                <a:latin typeface="Courier New"/>
                <a:ea typeface="Times New Roman"/>
              </a:rPr>
              <a:t>#include</a:t>
            </a:r>
            <a:r>
              <a:rPr lang="en-US" dirty="0" smtClean="0">
                <a:latin typeface="Courier New"/>
                <a:ea typeface="Times New Roman"/>
              </a:rPr>
              <a:t> &lt;sys/</a:t>
            </a:r>
            <a:r>
              <a:rPr lang="en-US" dirty="0" err="1" smtClean="0">
                <a:latin typeface="Courier New"/>
                <a:ea typeface="Times New Roman"/>
              </a:rPr>
              <a:t>stat.h</a:t>
            </a:r>
            <a:r>
              <a:rPr lang="en-US" dirty="0" smtClean="0">
                <a:latin typeface="Courier New"/>
                <a:ea typeface="Times New Roman"/>
              </a:rPr>
              <a:t>&gt;          </a:t>
            </a:r>
          </a:p>
          <a:p>
            <a:pPr marL="0">
              <a:spcBef>
                <a:spcPts val="0"/>
              </a:spcBef>
              <a:spcAft>
                <a:spcPts val="0"/>
              </a:spcAft>
              <a:buNone/>
            </a:pPr>
            <a:r>
              <a:rPr lang="en-US" dirty="0" smtClean="0">
                <a:solidFill>
                  <a:srgbClr val="0000FF"/>
                </a:solidFill>
                <a:latin typeface="Courier New"/>
                <a:ea typeface="Times New Roman"/>
              </a:rPr>
              <a:t>#include</a:t>
            </a:r>
            <a:r>
              <a:rPr lang="en-US" dirty="0" smtClean="0">
                <a:latin typeface="Courier New"/>
                <a:ea typeface="Times New Roman"/>
              </a:rPr>
              <a:t> &lt;sys/</a:t>
            </a:r>
            <a:r>
              <a:rPr lang="en-US" dirty="0" err="1" smtClean="0">
                <a:latin typeface="Courier New"/>
                <a:ea typeface="Times New Roman"/>
              </a:rPr>
              <a:t>types.h</a:t>
            </a:r>
            <a:r>
              <a:rPr lang="en-US" dirty="0" smtClean="0">
                <a:latin typeface="Courier New"/>
                <a:ea typeface="Times New Roman"/>
              </a:rPr>
              <a:t>&gt;</a:t>
            </a:r>
            <a:endParaRPr lang="en-US" dirty="0" smtClean="0">
              <a:latin typeface="Times New Roman"/>
              <a:ea typeface="Times New Roman"/>
            </a:endParaRPr>
          </a:p>
          <a:p>
            <a:pPr marL="0">
              <a:spcBef>
                <a:spcPts val="0"/>
              </a:spcBef>
              <a:spcAft>
                <a:spcPts val="0"/>
              </a:spcAft>
              <a:buNone/>
            </a:pPr>
            <a:r>
              <a:rPr lang="en-US" dirty="0" smtClean="0">
                <a:solidFill>
                  <a:srgbClr val="0000FF"/>
                </a:solidFill>
                <a:latin typeface="Courier New"/>
                <a:ea typeface="Times New Roman"/>
              </a:rPr>
              <a:t>#include</a:t>
            </a:r>
            <a:r>
              <a:rPr lang="en-US" dirty="0" smtClean="0">
                <a:latin typeface="Courier New"/>
                <a:ea typeface="Times New Roman"/>
              </a:rPr>
              <a:t> &lt;</a:t>
            </a:r>
            <a:r>
              <a:rPr lang="en-US" dirty="0" err="1" smtClean="0">
                <a:latin typeface="Courier New"/>
                <a:ea typeface="Times New Roman"/>
              </a:rPr>
              <a:t>unistd.h</a:t>
            </a:r>
            <a:r>
              <a:rPr lang="en-US" dirty="0" smtClean="0">
                <a:latin typeface="Courier New"/>
                <a:ea typeface="Times New Roman"/>
              </a:rPr>
              <a:t>&gt;</a:t>
            </a:r>
            <a:endParaRPr lang="en-US" dirty="0" smtClean="0">
              <a:latin typeface="Times New Roman"/>
              <a:ea typeface="Times New Roman"/>
            </a:endParaRPr>
          </a:p>
          <a:p>
            <a:pPr marL="0">
              <a:spcBef>
                <a:spcPts val="0"/>
              </a:spcBef>
              <a:spcAft>
                <a:spcPts val="0"/>
              </a:spcAft>
              <a:buNone/>
            </a:pPr>
            <a:r>
              <a:rPr lang="en-US" dirty="0" smtClean="0">
                <a:solidFill>
                  <a:srgbClr val="0000FF"/>
                </a:solidFill>
                <a:latin typeface="Courier New"/>
                <a:ea typeface="Times New Roman"/>
              </a:rPr>
              <a:t>#include</a:t>
            </a:r>
            <a:r>
              <a:rPr lang="en-US" dirty="0" smtClean="0">
                <a:latin typeface="Courier New"/>
                <a:ea typeface="Times New Roman"/>
              </a:rPr>
              <a:t> &lt;</a:t>
            </a:r>
            <a:r>
              <a:rPr lang="en-US" dirty="0" err="1" smtClean="0">
                <a:latin typeface="Courier New"/>
                <a:ea typeface="Times New Roman"/>
              </a:rPr>
              <a:t>stdio.h</a:t>
            </a:r>
            <a:r>
              <a:rPr lang="en-US" dirty="0" smtClean="0">
                <a:latin typeface="Courier New"/>
                <a:ea typeface="Times New Roman"/>
              </a:rPr>
              <a:t>&gt;</a:t>
            </a:r>
            <a:endParaRPr lang="en-US" dirty="0" smtClean="0">
              <a:latin typeface="Times New Roman"/>
              <a:ea typeface="Times New Roman"/>
            </a:endParaRPr>
          </a:p>
          <a:p>
            <a:pPr marL="0">
              <a:spcBef>
                <a:spcPts val="0"/>
              </a:spcBef>
              <a:spcAft>
                <a:spcPts val="0"/>
              </a:spcAft>
              <a:buNone/>
            </a:pPr>
            <a:r>
              <a:rPr lang="en-US" dirty="0" smtClean="0">
                <a:solidFill>
                  <a:srgbClr val="008000"/>
                </a:solidFill>
                <a:latin typeface="Courier New"/>
                <a:ea typeface="Times New Roman"/>
              </a:rPr>
              <a:t> </a:t>
            </a:r>
            <a:endParaRPr lang="en-US" dirty="0" smtClean="0">
              <a:latin typeface="Times New Roman"/>
              <a:ea typeface="Times New Roman"/>
            </a:endParaRPr>
          </a:p>
          <a:p>
            <a:pPr marL="0">
              <a:spcBef>
                <a:spcPts val="0"/>
              </a:spcBef>
              <a:spcAft>
                <a:spcPts val="0"/>
              </a:spcAft>
              <a:buNone/>
            </a:pPr>
            <a:r>
              <a:rPr lang="en-US" dirty="0" smtClean="0">
                <a:solidFill>
                  <a:srgbClr val="008000"/>
                </a:solidFill>
                <a:latin typeface="Courier New"/>
                <a:ea typeface="Times New Roman"/>
              </a:rPr>
              <a:t> </a:t>
            </a:r>
            <a:endParaRPr lang="en-US" dirty="0" smtClean="0">
              <a:latin typeface="Times New Roman"/>
              <a:ea typeface="Times New Roman"/>
            </a:endParaRPr>
          </a:p>
          <a:p>
            <a:pPr marL="0">
              <a:spcBef>
                <a:spcPts val="0"/>
              </a:spcBef>
              <a:spcAft>
                <a:spcPts val="0"/>
              </a:spcAft>
              <a:buNone/>
            </a:pPr>
            <a:r>
              <a:rPr lang="en-US" sz="4300" dirty="0" err="1" smtClean="0">
                <a:solidFill>
                  <a:srgbClr val="0000FF"/>
                </a:solidFill>
                <a:latin typeface="Courier New"/>
                <a:ea typeface="Times New Roman"/>
              </a:rPr>
              <a:t>int</a:t>
            </a:r>
            <a:r>
              <a:rPr lang="en-US" sz="4300" dirty="0" smtClean="0">
                <a:latin typeface="Courier New"/>
                <a:ea typeface="Times New Roman"/>
              </a:rPr>
              <a:t> </a:t>
            </a:r>
            <a:r>
              <a:rPr lang="en-US" sz="4300" dirty="0" smtClean="0">
                <a:solidFill>
                  <a:srgbClr val="000000"/>
                </a:solidFill>
                <a:latin typeface="Courier New"/>
                <a:ea typeface="Times New Roman"/>
              </a:rPr>
              <a:t>main</a:t>
            </a:r>
            <a:r>
              <a:rPr lang="en-US" sz="4300" dirty="0" smtClean="0">
                <a:latin typeface="Courier New"/>
                <a:ea typeface="Times New Roman"/>
              </a:rPr>
              <a:t> (</a:t>
            </a:r>
            <a:r>
              <a:rPr lang="en-US" sz="4300" dirty="0" err="1" smtClean="0">
                <a:solidFill>
                  <a:srgbClr val="0000FF"/>
                </a:solidFill>
                <a:latin typeface="Courier New"/>
                <a:ea typeface="Times New Roman"/>
              </a:rPr>
              <a:t>int</a:t>
            </a:r>
            <a:r>
              <a:rPr lang="en-US" sz="4300" dirty="0" smtClean="0">
                <a:latin typeface="Courier New"/>
                <a:ea typeface="Times New Roman"/>
              </a:rPr>
              <a:t> </a:t>
            </a:r>
            <a:r>
              <a:rPr lang="en-US" sz="4300" dirty="0" err="1" smtClean="0">
                <a:solidFill>
                  <a:srgbClr val="000000"/>
                </a:solidFill>
                <a:latin typeface="Courier New"/>
                <a:ea typeface="Times New Roman"/>
              </a:rPr>
              <a:t>argc</a:t>
            </a:r>
            <a:r>
              <a:rPr lang="en-US" sz="4300" dirty="0" smtClean="0">
                <a:latin typeface="Courier New"/>
                <a:ea typeface="Times New Roman"/>
              </a:rPr>
              <a:t>, </a:t>
            </a:r>
            <a:r>
              <a:rPr lang="en-US" sz="4300" dirty="0" smtClean="0">
                <a:solidFill>
                  <a:srgbClr val="0000FF"/>
                </a:solidFill>
                <a:latin typeface="Courier New"/>
                <a:ea typeface="Times New Roman"/>
              </a:rPr>
              <a:t>char</a:t>
            </a:r>
            <a:r>
              <a:rPr lang="en-US" sz="4300" dirty="0" smtClean="0">
                <a:latin typeface="Courier New"/>
                <a:ea typeface="Times New Roman"/>
              </a:rPr>
              <a:t>* </a:t>
            </a:r>
            <a:r>
              <a:rPr lang="en-US" sz="4300" dirty="0" err="1" smtClean="0">
                <a:solidFill>
                  <a:srgbClr val="000000"/>
                </a:solidFill>
                <a:latin typeface="Courier New"/>
                <a:ea typeface="Times New Roman"/>
              </a:rPr>
              <a:t>argv</a:t>
            </a: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pt-BR" sz="4300" dirty="0" smtClean="0">
                <a:solidFill>
                  <a:srgbClr val="0000FF"/>
                </a:solidFill>
                <a:latin typeface="Courier New"/>
                <a:ea typeface="Times New Roman"/>
              </a:rPr>
              <a:t>char</a:t>
            </a:r>
            <a:r>
              <a:rPr lang="pt-BR" sz="4300" dirty="0" smtClean="0">
                <a:latin typeface="Courier New"/>
                <a:ea typeface="Times New Roman"/>
              </a:rPr>
              <a:t> * </a:t>
            </a:r>
            <a:r>
              <a:rPr lang="pt-BR" sz="4300" dirty="0" smtClean="0">
                <a:solidFill>
                  <a:srgbClr val="000000"/>
                </a:solidFill>
                <a:latin typeface="Courier New"/>
                <a:ea typeface="Times New Roman"/>
              </a:rPr>
              <a:t>filename</a:t>
            </a:r>
            <a:r>
              <a:rPr lang="pt-BR" sz="4300" dirty="0" smtClean="0">
                <a:latin typeface="Courier New"/>
                <a:ea typeface="Times New Roman"/>
              </a:rPr>
              <a:t> = </a:t>
            </a:r>
            <a:r>
              <a:rPr lang="pt-BR" sz="4300" dirty="0" smtClean="0">
                <a:solidFill>
                  <a:srgbClr val="000000"/>
                </a:solidFill>
                <a:latin typeface="Courier New"/>
                <a:ea typeface="Times New Roman"/>
              </a:rPr>
              <a:t>argv</a:t>
            </a:r>
            <a:r>
              <a:rPr lang="pt-BR" sz="4300" dirty="0" smtClean="0">
                <a:latin typeface="Courier New"/>
                <a:ea typeface="Times New Roman"/>
              </a:rPr>
              <a:t>[1];</a:t>
            </a:r>
            <a:endParaRPr lang="en-US" sz="4300" dirty="0" smtClean="0">
              <a:latin typeface="Times New Roman"/>
              <a:ea typeface="Times New Roman"/>
            </a:endParaRPr>
          </a:p>
          <a:p>
            <a:pPr marL="0">
              <a:spcBef>
                <a:spcPts val="0"/>
              </a:spcBef>
              <a:spcAft>
                <a:spcPts val="0"/>
              </a:spcAft>
              <a:buNone/>
            </a:pPr>
            <a:r>
              <a:rPr lang="pt-BR" sz="4300" dirty="0" smtClean="0">
                <a:latin typeface="Courier New"/>
                <a:ea typeface="Times New Roman"/>
              </a:rPr>
              <a:t>	</a:t>
            </a:r>
            <a:r>
              <a:rPr lang="pt-BR" sz="4300" dirty="0" smtClean="0">
                <a:solidFill>
                  <a:srgbClr val="0000FF"/>
                </a:solidFill>
                <a:latin typeface="Courier New"/>
                <a:ea typeface="Times New Roman"/>
              </a:rPr>
              <a:t>char</a:t>
            </a:r>
            <a:r>
              <a:rPr lang="pt-BR" sz="4300" dirty="0" smtClean="0">
                <a:latin typeface="Courier New"/>
                <a:ea typeface="Times New Roman"/>
              </a:rPr>
              <a:t> </a:t>
            </a:r>
            <a:r>
              <a:rPr lang="pt-BR" sz="4300" dirty="0" smtClean="0">
                <a:solidFill>
                  <a:srgbClr val="000000"/>
                </a:solidFill>
                <a:latin typeface="Courier New"/>
                <a:ea typeface="Times New Roman"/>
              </a:rPr>
              <a:t>msg</a:t>
            </a:r>
            <a:r>
              <a:rPr lang="pt-BR" sz="4300" dirty="0" smtClean="0">
                <a:latin typeface="Courier New"/>
                <a:ea typeface="Times New Roman"/>
              </a:rPr>
              <a:t>[64];</a:t>
            </a:r>
            <a:endParaRPr lang="en-US" sz="4300" dirty="0" smtClean="0">
              <a:latin typeface="Times New Roman"/>
              <a:ea typeface="Times New Roman"/>
            </a:endParaRPr>
          </a:p>
          <a:p>
            <a:pPr marL="0">
              <a:spcBef>
                <a:spcPts val="0"/>
              </a:spcBef>
              <a:spcAft>
                <a:spcPts val="0"/>
              </a:spcAft>
              <a:buNone/>
            </a:pPr>
            <a:r>
              <a:rPr lang="pt-BR" sz="4300" dirty="0" smtClean="0">
                <a:latin typeface="Courier New"/>
                <a:ea typeface="Times New Roman"/>
              </a:rPr>
              <a:t> </a:t>
            </a:r>
          </a:p>
          <a:p>
            <a:pPr marL="0">
              <a:spcBef>
                <a:spcPts val="0"/>
              </a:spcBef>
              <a:spcAft>
                <a:spcPts val="0"/>
              </a:spcAft>
              <a:buNone/>
            </a:pPr>
            <a:r>
              <a:rPr lang="en-US" sz="4300" dirty="0" smtClean="0">
                <a:latin typeface="Courier New"/>
                <a:ea typeface="Times New Roman"/>
              </a:rPr>
              <a:t>	</a:t>
            </a:r>
            <a:r>
              <a:rPr lang="en-US" sz="4300" dirty="0" err="1" smtClean="0">
                <a:solidFill>
                  <a:srgbClr val="0000FF"/>
                </a:solidFill>
                <a:latin typeface="Courier New"/>
                <a:ea typeface="Times New Roman"/>
              </a:rPr>
              <a:t>struct</a:t>
            </a:r>
            <a:r>
              <a:rPr lang="en-US" sz="4300" dirty="0" smtClean="0">
                <a:latin typeface="Courier New"/>
                <a:ea typeface="Times New Roman"/>
              </a:rPr>
              <a:t> </a:t>
            </a:r>
            <a:r>
              <a:rPr lang="en-US" sz="4300" dirty="0" smtClean="0">
                <a:solidFill>
                  <a:srgbClr val="000000"/>
                </a:solidFill>
                <a:latin typeface="Courier New"/>
                <a:ea typeface="Times New Roman"/>
              </a:rPr>
              <a:t>stat</a:t>
            </a:r>
            <a:r>
              <a:rPr lang="en-US" sz="4300" dirty="0" smtClean="0">
                <a:latin typeface="Courier New"/>
                <a:ea typeface="Times New Roman"/>
              </a:rPr>
              <a:t> </a:t>
            </a:r>
            <a:r>
              <a:rPr lang="en-US" sz="4300" dirty="0" err="1" smtClean="0">
                <a:solidFill>
                  <a:srgbClr val="000000"/>
                </a:solidFill>
                <a:latin typeface="Courier New"/>
                <a:ea typeface="Times New Roman"/>
              </a:rPr>
              <a:t>stat_p</a:t>
            </a: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smtClean="0">
                <a:solidFill>
                  <a:srgbClr val="0000FF"/>
                </a:solidFill>
                <a:latin typeface="Courier New"/>
                <a:ea typeface="Times New Roman"/>
              </a:rPr>
              <a:t>if</a:t>
            </a:r>
            <a:r>
              <a:rPr lang="en-US" sz="4300" dirty="0" smtClean="0">
                <a:latin typeface="Courier New"/>
                <a:ea typeface="Times New Roman"/>
              </a:rPr>
              <a:t> (</a:t>
            </a:r>
            <a:r>
              <a:rPr lang="en-US" sz="4300" dirty="0" smtClean="0">
                <a:solidFill>
                  <a:srgbClr val="000000"/>
                </a:solidFill>
                <a:latin typeface="Courier New"/>
                <a:ea typeface="Times New Roman"/>
              </a:rPr>
              <a:t> stat</a:t>
            </a:r>
            <a:r>
              <a:rPr lang="en-US" sz="4300" dirty="0" smtClean="0">
                <a:latin typeface="Courier New"/>
                <a:ea typeface="Times New Roman"/>
              </a:rPr>
              <a:t> (</a:t>
            </a:r>
            <a:r>
              <a:rPr lang="en-US" sz="4300" dirty="0" smtClean="0">
                <a:solidFill>
                  <a:srgbClr val="000000"/>
                </a:solidFill>
                <a:latin typeface="Courier New"/>
                <a:ea typeface="Times New Roman"/>
              </a:rPr>
              <a:t>filename</a:t>
            </a:r>
            <a:r>
              <a:rPr lang="en-US" sz="4300" dirty="0" smtClean="0">
                <a:latin typeface="Courier New"/>
                <a:ea typeface="Times New Roman"/>
              </a:rPr>
              <a:t>, &amp;</a:t>
            </a:r>
            <a:r>
              <a:rPr lang="en-US" sz="4300" dirty="0" err="1" smtClean="0">
                <a:solidFill>
                  <a:srgbClr val="000000"/>
                </a:solidFill>
                <a:latin typeface="Courier New"/>
                <a:ea typeface="Times New Roman"/>
              </a:rPr>
              <a:t>stat_p</a:t>
            </a:r>
            <a:r>
              <a:rPr lang="en-US" sz="4300" dirty="0" smtClean="0">
                <a:latin typeface="Courier New"/>
                <a:ea typeface="Times New Roman"/>
              </a:rPr>
              <a:t>) == -1 ) </a:t>
            </a:r>
            <a:r>
              <a:rPr lang="en-US" sz="4300" dirty="0">
                <a:solidFill>
                  <a:srgbClr val="008000"/>
                </a:solidFill>
                <a:latin typeface="Courier New"/>
                <a:ea typeface="Times New Roman"/>
              </a:rPr>
              <a:t>/* declare the 'stat' structure */</a:t>
            </a:r>
            <a:endParaRPr lang="en-US" sz="4300" dirty="0">
              <a:latin typeface="Times New Roman"/>
              <a:ea typeface="Times New Roman"/>
            </a:endParaRPr>
          </a:p>
          <a:p>
            <a:pPr marL="0">
              <a:spcBef>
                <a:spcPts val="0"/>
              </a:spcBef>
              <a:spcAft>
                <a:spcPts val="0"/>
              </a:spcAft>
              <a:buNone/>
            </a:pP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457200" indent="457200">
              <a:spcBef>
                <a:spcPts val="0"/>
              </a:spcBef>
              <a:spcAft>
                <a:spcPts val="0"/>
              </a:spcAft>
              <a:buNone/>
            </a:pPr>
            <a:r>
              <a:rPr lang="en-US" sz="4300" dirty="0" err="1" smtClean="0">
                <a:solidFill>
                  <a:srgbClr val="000000"/>
                </a:solidFill>
                <a:latin typeface="Courier New"/>
                <a:ea typeface="Times New Roman"/>
              </a:rPr>
              <a:t>sprintf</a:t>
            </a:r>
            <a:r>
              <a:rPr lang="en-US" sz="4300" dirty="0" smtClean="0">
                <a:latin typeface="Courier New"/>
                <a:ea typeface="Times New Roman"/>
              </a:rPr>
              <a:t>(</a:t>
            </a:r>
            <a:r>
              <a:rPr lang="en-US" sz="4300" dirty="0" err="1" smtClean="0">
                <a:solidFill>
                  <a:srgbClr val="000000"/>
                </a:solidFill>
                <a:latin typeface="Courier New"/>
                <a:ea typeface="Times New Roman"/>
              </a:rPr>
              <a:t>msg</a:t>
            </a:r>
            <a:r>
              <a:rPr lang="en-US" sz="4300" dirty="0" smtClean="0">
                <a:latin typeface="Courier New"/>
                <a:ea typeface="Times New Roman"/>
              </a:rPr>
              <a:t>," Error occurred attempting to stat %s\n", </a:t>
            </a:r>
            <a:r>
              <a:rPr lang="en-US" sz="4300" dirty="0" smtClean="0">
                <a:solidFill>
                  <a:srgbClr val="000000"/>
                </a:solidFill>
                <a:latin typeface="Courier New"/>
                <a:ea typeface="Times New Roman"/>
              </a:rPr>
              <a:t> filename</a:t>
            </a:r>
            <a:r>
              <a:rPr lang="en-US" sz="4300" dirty="0" smtClean="0">
                <a:latin typeface="Courier New"/>
                <a:ea typeface="Times New Roman"/>
              </a:rPr>
              <a:t>); </a:t>
            </a:r>
            <a:r>
              <a:rPr lang="en-US" sz="4300" dirty="0" smtClean="0">
                <a:solidFill>
                  <a:srgbClr val="008000"/>
                </a:solidFill>
                <a:latin typeface="Courier New"/>
                <a:ea typeface="Times New Roman"/>
              </a:rPr>
              <a:t>/*</a:t>
            </a:r>
            <a:r>
              <a:rPr lang="en-US" sz="4300" dirty="0" err="1" smtClean="0">
                <a:solidFill>
                  <a:srgbClr val="008000"/>
                </a:solidFill>
                <a:latin typeface="Courier New"/>
                <a:ea typeface="Times New Roman"/>
              </a:rPr>
              <a:t>printf</a:t>
            </a:r>
            <a:r>
              <a:rPr lang="en-US" sz="4300" dirty="0" smtClean="0">
                <a:solidFill>
                  <a:srgbClr val="008000"/>
                </a:solidFill>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err="1" smtClean="0">
                <a:solidFill>
                  <a:srgbClr val="000000"/>
                </a:solidFill>
                <a:latin typeface="Courier New"/>
                <a:ea typeface="Times New Roman"/>
              </a:rPr>
              <a:t>perror</a:t>
            </a:r>
            <a:r>
              <a:rPr lang="en-US" sz="4300" dirty="0" smtClean="0">
                <a:latin typeface="Courier New"/>
                <a:ea typeface="Times New Roman"/>
              </a:rPr>
              <a:t>(</a:t>
            </a:r>
            <a:r>
              <a:rPr lang="en-US" sz="4300" dirty="0" err="1" smtClean="0">
                <a:solidFill>
                  <a:srgbClr val="000000"/>
                </a:solidFill>
                <a:latin typeface="Courier New"/>
                <a:ea typeface="Times New Roman"/>
              </a:rPr>
              <a:t>msg</a:t>
            </a: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smtClean="0">
                <a:solidFill>
                  <a:srgbClr val="0000FF"/>
                </a:solidFill>
                <a:latin typeface="Courier New"/>
                <a:ea typeface="Times New Roman"/>
              </a:rPr>
              <a:t>return</a:t>
            </a:r>
            <a:r>
              <a:rPr lang="en-US" sz="4300" dirty="0" smtClean="0">
                <a:latin typeface="Courier New"/>
                <a:ea typeface="Times New Roman"/>
              </a:rPr>
              <a:t> 1;</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err="1" smtClean="0">
                <a:solidFill>
                  <a:srgbClr val="000000"/>
                </a:solidFill>
                <a:latin typeface="Courier New"/>
                <a:ea typeface="Times New Roman"/>
              </a:rPr>
              <a:t>printf</a:t>
            </a:r>
            <a:r>
              <a:rPr lang="en-US" sz="4300" dirty="0" smtClean="0">
                <a:latin typeface="Courier New"/>
                <a:ea typeface="Times New Roman"/>
              </a:rPr>
              <a:t>("Stats for %s \n", </a:t>
            </a:r>
            <a:r>
              <a:rPr lang="en-US" sz="4300" dirty="0" smtClean="0">
                <a:solidFill>
                  <a:srgbClr val="000000"/>
                </a:solidFill>
                <a:latin typeface="Courier New"/>
                <a:ea typeface="Times New Roman"/>
              </a:rPr>
              <a:t>filename</a:t>
            </a: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err="1" smtClean="0">
                <a:solidFill>
                  <a:srgbClr val="000000"/>
                </a:solidFill>
                <a:latin typeface="Courier New"/>
                <a:ea typeface="Times New Roman"/>
              </a:rPr>
              <a:t>printf</a:t>
            </a:r>
            <a:r>
              <a:rPr lang="en-US" sz="4300" dirty="0" smtClean="0">
                <a:latin typeface="Courier New"/>
                <a:ea typeface="Times New Roman"/>
              </a:rPr>
              <a:t>("File size is %d bytes\n", </a:t>
            </a:r>
            <a:r>
              <a:rPr lang="en-US" sz="4300" dirty="0" err="1" smtClean="0">
                <a:solidFill>
                  <a:srgbClr val="000000"/>
                </a:solidFill>
                <a:latin typeface="Courier New"/>
                <a:ea typeface="Times New Roman"/>
              </a:rPr>
              <a:t>stat_p</a:t>
            </a:r>
            <a:r>
              <a:rPr lang="en-US" sz="4300" dirty="0" err="1" smtClean="0">
                <a:latin typeface="Courier New"/>
                <a:ea typeface="Times New Roman"/>
              </a:rPr>
              <a:t>.</a:t>
            </a:r>
            <a:r>
              <a:rPr lang="en-US" sz="4300" dirty="0" err="1" smtClean="0">
                <a:solidFill>
                  <a:srgbClr val="000000"/>
                </a:solidFill>
                <a:latin typeface="Courier New"/>
                <a:ea typeface="Times New Roman"/>
              </a:rPr>
              <a:t>st_size</a:t>
            </a: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smtClean="0">
                <a:solidFill>
                  <a:srgbClr val="0000FF"/>
                </a:solidFill>
                <a:latin typeface="Courier New"/>
                <a:ea typeface="Times New Roman"/>
              </a:rPr>
              <a:t>if</a:t>
            </a:r>
            <a:r>
              <a:rPr lang="en-US" sz="4300" dirty="0" smtClean="0">
                <a:latin typeface="Courier New"/>
                <a:ea typeface="Times New Roman"/>
              </a:rPr>
              <a:t> ( </a:t>
            </a:r>
            <a:r>
              <a:rPr lang="en-US" sz="4300" dirty="0" smtClean="0">
                <a:solidFill>
                  <a:srgbClr val="000000"/>
                </a:solidFill>
                <a:latin typeface="Courier New"/>
                <a:ea typeface="Times New Roman"/>
              </a:rPr>
              <a:t>S_ISREG</a:t>
            </a:r>
            <a:r>
              <a:rPr lang="en-US" sz="4300" dirty="0" smtClean="0">
                <a:latin typeface="Courier New"/>
                <a:ea typeface="Times New Roman"/>
              </a:rPr>
              <a:t>(</a:t>
            </a:r>
            <a:r>
              <a:rPr lang="en-US" sz="4300" dirty="0" err="1" smtClean="0">
                <a:solidFill>
                  <a:srgbClr val="000000"/>
                </a:solidFill>
                <a:latin typeface="Courier New"/>
                <a:ea typeface="Times New Roman"/>
              </a:rPr>
              <a:t>stat_p</a:t>
            </a:r>
            <a:r>
              <a:rPr lang="en-US" sz="4300" dirty="0" err="1" smtClean="0">
                <a:latin typeface="Courier New"/>
                <a:ea typeface="Times New Roman"/>
              </a:rPr>
              <a:t>.</a:t>
            </a:r>
            <a:r>
              <a:rPr lang="en-US" sz="4300" dirty="0" err="1" smtClean="0">
                <a:solidFill>
                  <a:srgbClr val="000000"/>
                </a:solidFill>
                <a:latin typeface="Courier New"/>
                <a:ea typeface="Times New Roman"/>
              </a:rPr>
              <a:t>st_mode</a:t>
            </a: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err="1" smtClean="0">
                <a:solidFill>
                  <a:srgbClr val="000000"/>
                </a:solidFill>
                <a:latin typeface="Courier New"/>
                <a:ea typeface="Times New Roman"/>
              </a:rPr>
              <a:t>printf</a:t>
            </a:r>
            <a:r>
              <a:rPr lang="en-US" sz="4300" dirty="0" smtClean="0">
                <a:latin typeface="Courier New"/>
                <a:ea typeface="Times New Roman"/>
              </a:rPr>
              <a:t>("This is a regular file");</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smtClean="0">
                <a:solidFill>
                  <a:srgbClr val="0000FF"/>
                </a:solidFill>
                <a:latin typeface="Courier New"/>
                <a:ea typeface="Times New Roman"/>
              </a:rPr>
              <a:t>if</a:t>
            </a:r>
            <a:r>
              <a:rPr lang="en-US" sz="4300" dirty="0" smtClean="0">
                <a:latin typeface="Courier New"/>
                <a:ea typeface="Times New Roman"/>
              </a:rPr>
              <a:t> ( </a:t>
            </a:r>
            <a:r>
              <a:rPr lang="en-US" sz="4300" dirty="0" smtClean="0">
                <a:solidFill>
                  <a:srgbClr val="000000"/>
                </a:solidFill>
                <a:latin typeface="Courier New"/>
                <a:ea typeface="Times New Roman"/>
              </a:rPr>
              <a:t>S_ISDIR</a:t>
            </a:r>
            <a:r>
              <a:rPr lang="en-US" sz="4300" dirty="0" smtClean="0">
                <a:latin typeface="Courier New"/>
                <a:ea typeface="Times New Roman"/>
              </a:rPr>
              <a:t>(</a:t>
            </a:r>
            <a:r>
              <a:rPr lang="en-US" sz="4300" dirty="0" err="1" smtClean="0">
                <a:solidFill>
                  <a:srgbClr val="000000"/>
                </a:solidFill>
                <a:latin typeface="Courier New"/>
                <a:ea typeface="Times New Roman"/>
              </a:rPr>
              <a:t>stat_p</a:t>
            </a:r>
            <a:r>
              <a:rPr lang="en-US" sz="4300" dirty="0" err="1" smtClean="0">
                <a:latin typeface="Courier New"/>
                <a:ea typeface="Times New Roman"/>
              </a:rPr>
              <a:t>.</a:t>
            </a:r>
            <a:r>
              <a:rPr lang="en-US" sz="4300" dirty="0" err="1" smtClean="0">
                <a:solidFill>
                  <a:srgbClr val="000000"/>
                </a:solidFill>
                <a:latin typeface="Courier New"/>
                <a:ea typeface="Times New Roman"/>
              </a:rPr>
              <a:t>st_mode</a:t>
            </a:r>
            <a:r>
              <a:rPr lang="en-US" sz="4300" dirty="0" smtClean="0">
                <a:latin typeface="Courier New"/>
                <a:ea typeface="Times New Roman"/>
              </a:rPr>
              <a:t>))</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err="1" smtClean="0">
                <a:solidFill>
                  <a:srgbClr val="000000"/>
                </a:solidFill>
                <a:latin typeface="Courier New"/>
                <a:ea typeface="Times New Roman"/>
              </a:rPr>
              <a:t>printf</a:t>
            </a:r>
            <a:r>
              <a:rPr lang="en-US" sz="4300" dirty="0" smtClean="0">
                <a:latin typeface="Courier New"/>
                <a:ea typeface="Times New Roman"/>
              </a:rPr>
              <a:t>("This is a directory");</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	</a:t>
            </a:r>
            <a:r>
              <a:rPr lang="en-US" sz="4300" dirty="0" smtClean="0">
                <a:solidFill>
                  <a:srgbClr val="0000FF"/>
                </a:solidFill>
                <a:latin typeface="Courier New"/>
                <a:ea typeface="Times New Roman"/>
              </a:rPr>
              <a:t>return</a:t>
            </a:r>
            <a:r>
              <a:rPr lang="en-US" sz="4300" dirty="0" smtClean="0">
                <a:latin typeface="Courier New"/>
                <a:ea typeface="Times New Roman"/>
              </a:rPr>
              <a:t> 0;</a:t>
            </a:r>
            <a:endParaRPr lang="en-US" sz="4300" dirty="0" smtClean="0">
              <a:latin typeface="Times New Roman"/>
              <a:ea typeface="Times New Roman"/>
            </a:endParaRPr>
          </a:p>
          <a:p>
            <a:pPr marL="0">
              <a:spcBef>
                <a:spcPts val="0"/>
              </a:spcBef>
              <a:spcAft>
                <a:spcPts val="0"/>
              </a:spcAft>
              <a:buNone/>
            </a:pPr>
            <a:r>
              <a:rPr lang="en-US" sz="4300" dirty="0" smtClean="0">
                <a:latin typeface="Courier New"/>
                <a:ea typeface="Times New Roman"/>
              </a:rPr>
              <a:t>}</a:t>
            </a:r>
            <a:endParaRPr lang="en-US" sz="4300" dirty="0" smtClean="0">
              <a:latin typeface="Times New Roman"/>
              <a:ea typeface="Times New Roman"/>
            </a:endParaRPr>
          </a:p>
          <a:p>
            <a:pPr>
              <a:buNone/>
            </a:pPr>
            <a:endParaRPr lang="en-US" dirty="0"/>
          </a:p>
        </p:txBody>
      </p:sp>
    </p:spTree>
    <p:extLst>
      <p:ext uri="{BB962C8B-B14F-4D97-AF65-F5344CB8AC3E}">
        <p14:creationId xmlns:p14="http://schemas.microsoft.com/office/powerpoint/2010/main" val="1059080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מידע על קובץ - הרשאות</a:t>
            </a:r>
            <a:endParaRPr lang="en-US" dirty="0"/>
          </a:p>
        </p:txBody>
      </p:sp>
      <p:sp>
        <p:nvSpPr>
          <p:cNvPr id="3" name="Content Placeholder 2"/>
          <p:cNvSpPr>
            <a:spLocks noGrp="1"/>
          </p:cNvSpPr>
          <p:nvPr>
            <p:ph idx="1"/>
          </p:nvPr>
        </p:nvSpPr>
        <p:spPr/>
        <p:txBody>
          <a:bodyPr/>
          <a:lstStyle/>
          <a:p>
            <a:pPr algn="r" rtl="1"/>
            <a:r>
              <a:rPr lang="he-IL" dirty="0" smtClean="0"/>
              <a:t>כדי לדעת מה ההרשאות של המשתמש, הקבוצה והאחרים אפשר לבצע </a:t>
            </a:r>
            <a:r>
              <a:rPr lang="en-US" dirty="0" smtClean="0"/>
              <a:t>&amp;</a:t>
            </a:r>
            <a:r>
              <a:rPr lang="he-IL" dirty="0" smtClean="0"/>
              <a:t> בין ה </a:t>
            </a:r>
            <a:r>
              <a:rPr lang="en-US" dirty="0" err="1" smtClean="0"/>
              <a:t>st_mode</a:t>
            </a:r>
            <a:r>
              <a:rPr lang="he-IL" dirty="0" smtClean="0"/>
              <a:t> ובין אחד מהמוגדרים הבאים:</a:t>
            </a:r>
          </a:p>
          <a:p>
            <a:pPr lvl="1" algn="r" rtl="1"/>
            <a:r>
              <a:rPr lang="en-US" b="1" dirty="0" smtClean="0"/>
              <a:t>S_IRWXU</a:t>
            </a:r>
            <a:r>
              <a:rPr lang="he-IL" b="1" dirty="0" smtClean="0"/>
              <a:t> – ההרשאות של יוצר הקובץ</a:t>
            </a:r>
          </a:p>
          <a:p>
            <a:pPr lvl="1" algn="r" rtl="1"/>
            <a:r>
              <a:rPr lang="en-US" b="1" dirty="0" smtClean="0"/>
              <a:t>S_IRWXG</a:t>
            </a:r>
            <a:r>
              <a:rPr lang="he-IL" b="1" dirty="0" smtClean="0"/>
              <a:t> – ההרשאות של הקבוצה אליה משוייך הקובץ</a:t>
            </a:r>
          </a:p>
          <a:p>
            <a:pPr lvl="1" algn="r" rtl="1"/>
            <a:r>
              <a:rPr lang="en-US" b="1" dirty="0" smtClean="0"/>
              <a:t>S_IRWXO</a:t>
            </a:r>
            <a:r>
              <a:rPr lang="he-IL" b="1" dirty="0" smtClean="0"/>
              <a:t> – ההרשאות של היתר</a:t>
            </a: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Streams</a:t>
            </a:r>
            <a:endParaRPr lang="he-IL" dirty="0"/>
          </a:p>
        </p:txBody>
      </p:sp>
      <p:sp>
        <p:nvSpPr>
          <p:cNvPr id="4" name="Slide Number Placeholder 3"/>
          <p:cNvSpPr>
            <a:spLocks noGrp="1"/>
          </p:cNvSpPr>
          <p:nvPr>
            <p:ph type="sldNum" sz="quarter" idx="12"/>
          </p:nvPr>
        </p:nvSpPr>
        <p:spPr/>
        <p:txBody>
          <a:bodyPr/>
          <a:lstStyle/>
          <a:p>
            <a:fld id="{BF2694EF-A7AE-4A38-8139-68EDB3735F32}" type="slidenum">
              <a:rPr lang="en-US" smtClean="0"/>
              <a:pPr/>
              <a:t>4</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543050"/>
            <a:ext cx="352425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linuxmeerkat.files.wordpress.com/2011/12/simple_kernel_f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446536"/>
            <a:ext cx="86106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05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 description</a:t>
            </a:r>
            <a:endParaRPr lang="en-US" dirty="0"/>
          </a:p>
        </p:txBody>
      </p:sp>
      <p:sp>
        <p:nvSpPr>
          <p:cNvPr id="3" name="Content Placeholder 2"/>
          <p:cNvSpPr>
            <a:spLocks noGrp="1"/>
          </p:cNvSpPr>
          <p:nvPr>
            <p:ph idx="1"/>
          </p:nvPr>
        </p:nvSpPr>
        <p:spPr/>
        <p:txBody>
          <a:bodyPr/>
          <a:lstStyle/>
          <a:p>
            <a:pPr algn="r" rtl="1"/>
            <a:r>
              <a:rPr lang="en-US" dirty="0" smtClean="0"/>
              <a:t>Open file description</a:t>
            </a:r>
            <a:r>
              <a:rPr lang="he-IL" dirty="0" smtClean="0"/>
              <a:t> הינו מבנה המכיל מידע על קובץ.</a:t>
            </a:r>
          </a:p>
          <a:p>
            <a:pPr lvl="1" algn="r" rtl="1"/>
            <a:r>
              <a:rPr lang="en-US" dirty="0" smtClean="0"/>
              <a:t>Offset</a:t>
            </a:r>
            <a:r>
              <a:rPr lang="he-IL" dirty="0" smtClean="0"/>
              <a:t>: איפה הכניסה הבאה לקובץ תהיה</a:t>
            </a:r>
          </a:p>
          <a:p>
            <a:pPr lvl="1" algn="r" rtl="1"/>
            <a:r>
              <a:rPr lang="he-IL" dirty="0" smtClean="0"/>
              <a:t>האם הקובץ ניתן לקריאה/כתיבה (לפי ההיררכיה).</a:t>
            </a:r>
          </a:p>
          <a:p>
            <a:pPr lvl="1" algn="r" rtl="1"/>
            <a:r>
              <a:rPr lang="he-IL" dirty="0" smtClean="0"/>
              <a:t>ועוד דגלים</a:t>
            </a:r>
          </a:p>
          <a:p>
            <a:pPr lvl="1" algn="r" rtl="1"/>
            <a:endParaRPr lang="he-IL" dirty="0"/>
          </a:p>
          <a:p>
            <a:pPr lvl="1" algn="r" rtl="1"/>
            <a:endParaRPr lang="he-IL" dirty="0" smtClean="0"/>
          </a:p>
          <a:p>
            <a:pPr marL="0" indent="0" algn="r" rtl="1">
              <a:buNone/>
            </a:pPr>
            <a:r>
              <a:rPr lang="he-IL" b="1" dirty="0" smtClean="0"/>
              <a:t>יכולים להיות מספר </a:t>
            </a:r>
            <a:r>
              <a:rPr lang="en-US" b="1" dirty="0" err="1" smtClean="0"/>
              <a:t>fd</a:t>
            </a:r>
            <a:r>
              <a:rPr lang="he-IL" b="1" dirty="0" smtClean="0"/>
              <a:t>-ים (של אותו תהליך) המצביעים על </a:t>
            </a:r>
            <a:r>
              <a:rPr lang="en-US" b="1" dirty="0" err="1" smtClean="0"/>
              <a:t>ofd</a:t>
            </a:r>
            <a:r>
              <a:rPr lang="he-IL" b="1" dirty="0" smtClean="0"/>
              <a:t> אחד.</a:t>
            </a:r>
            <a:endParaRPr lang="en-US" b="1" dirty="0" smtClean="0"/>
          </a:p>
          <a:p>
            <a:pPr algn="r" rtl="1">
              <a:buNone/>
            </a:pP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syscall</a:t>
            </a:r>
            <a:endParaRPr lang="en-US" dirty="0"/>
          </a:p>
        </p:txBody>
      </p:sp>
      <p:sp>
        <p:nvSpPr>
          <p:cNvPr id="3" name="Content Placeholder 2"/>
          <p:cNvSpPr>
            <a:spLocks noGrp="1"/>
          </p:cNvSpPr>
          <p:nvPr>
            <p:ph idx="1"/>
          </p:nvPr>
        </p:nvSpPr>
        <p:spPr>
          <a:xfrm>
            <a:off x="457200" y="1343025"/>
            <a:ext cx="8534400" cy="5137150"/>
          </a:xfrm>
        </p:spPr>
        <p:txBody>
          <a:bodyPr>
            <a:normAutofit fontScale="92500" lnSpcReduction="10000"/>
          </a:bodyPr>
          <a:lstStyle/>
          <a:p>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 open(const char *pathname, </a:t>
            </a:r>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 flags);</a:t>
            </a:r>
          </a:p>
          <a:p>
            <a:pPr algn="r" rtl="1"/>
            <a:r>
              <a:rPr lang="he-IL" sz="1900" dirty="0" smtClean="0"/>
              <a:t>ערך חוזר: </a:t>
            </a:r>
            <a:r>
              <a:rPr lang="en-US" sz="1900" dirty="0" smtClean="0"/>
              <a:t>-1</a:t>
            </a:r>
            <a:r>
              <a:rPr lang="he-IL" sz="1900" dirty="0" smtClean="0"/>
              <a:t> במקרה של </a:t>
            </a:r>
            <a:r>
              <a:rPr lang="he-IL" sz="1900" dirty="0" err="1" smtClean="0"/>
              <a:t>כשלון</a:t>
            </a:r>
            <a:r>
              <a:rPr lang="he-IL" sz="1900" dirty="0" smtClean="0"/>
              <a:t>. </a:t>
            </a:r>
            <a:r>
              <a:rPr lang="en-US" sz="1900" dirty="0"/>
              <a:t> </a:t>
            </a:r>
            <a:r>
              <a:rPr lang="he-IL" sz="1900" dirty="0" smtClean="0"/>
              <a:t>ה</a:t>
            </a:r>
            <a:r>
              <a:rPr lang="en-US" sz="1900" dirty="0" err="1" smtClean="0"/>
              <a:t>fd</a:t>
            </a:r>
            <a:r>
              <a:rPr lang="he-IL" sz="1900" dirty="0" smtClean="0"/>
              <a:t> של הקובץ במקרה של הצלחה.</a:t>
            </a:r>
            <a:endParaRPr lang="en-US" sz="1900" dirty="0" smtClean="0"/>
          </a:p>
          <a:p>
            <a:pPr algn="l"/>
            <a:r>
              <a:rPr lang="en-US" b="1" u="sng" dirty="0" smtClean="0"/>
              <a:t>Flags</a:t>
            </a:r>
            <a:r>
              <a:rPr lang="he-IL" b="1" u="sng" dirty="0" smtClean="0"/>
              <a:t>:</a:t>
            </a:r>
            <a:endParaRPr lang="en-US" b="1" u="sng" dirty="0" smtClean="0"/>
          </a:p>
          <a:p>
            <a:pPr lvl="1" algn="l"/>
            <a:r>
              <a:rPr lang="en-US" dirty="0" smtClean="0">
                <a:solidFill>
                  <a:srgbClr val="FF0000"/>
                </a:solidFill>
              </a:rPr>
              <a:t>O_RDONLY</a:t>
            </a:r>
            <a:r>
              <a:rPr lang="en-US" dirty="0" smtClean="0"/>
              <a:t> - </a:t>
            </a:r>
            <a:r>
              <a:rPr lang="he-IL" dirty="0" smtClean="0"/>
              <a:t>פתח לקריאה בלבד</a:t>
            </a:r>
            <a:r>
              <a:rPr lang="en-US" dirty="0" smtClean="0"/>
              <a:t> </a:t>
            </a:r>
          </a:p>
          <a:p>
            <a:pPr lvl="1" algn="l"/>
            <a:r>
              <a:rPr lang="en-US" dirty="0" smtClean="0">
                <a:solidFill>
                  <a:srgbClr val="FF0000"/>
                </a:solidFill>
              </a:rPr>
              <a:t>O_WRONLY</a:t>
            </a:r>
            <a:r>
              <a:rPr lang="en-US" dirty="0" smtClean="0"/>
              <a:t> - </a:t>
            </a:r>
            <a:r>
              <a:rPr lang="he-IL" dirty="0" smtClean="0"/>
              <a:t>פתח לכתיבה בלבד</a:t>
            </a:r>
            <a:endParaRPr lang="en-US" dirty="0" smtClean="0"/>
          </a:p>
          <a:p>
            <a:pPr lvl="1"/>
            <a:r>
              <a:rPr lang="en-US" dirty="0" smtClean="0">
                <a:solidFill>
                  <a:srgbClr val="FF0000"/>
                </a:solidFill>
              </a:rPr>
              <a:t>O_RDWR</a:t>
            </a:r>
            <a:r>
              <a:rPr lang="en-US" dirty="0" smtClean="0"/>
              <a:t> - </a:t>
            </a:r>
            <a:r>
              <a:rPr lang="he-IL" dirty="0" smtClean="0"/>
              <a:t>פתח לקריאה ולכתיבה</a:t>
            </a:r>
            <a:r>
              <a:rPr lang="en-US" dirty="0" smtClean="0"/>
              <a:t> </a:t>
            </a:r>
          </a:p>
          <a:p>
            <a:pPr lvl="1" algn="l"/>
            <a:r>
              <a:rPr lang="en-US" dirty="0" smtClean="0">
                <a:solidFill>
                  <a:srgbClr val="FF0000"/>
                </a:solidFill>
              </a:rPr>
              <a:t>O_CREAT</a:t>
            </a:r>
            <a:r>
              <a:rPr lang="en-US" dirty="0" smtClean="0"/>
              <a:t> - </a:t>
            </a:r>
            <a:r>
              <a:rPr lang="he-IL" dirty="0" smtClean="0"/>
              <a:t> פתח קובץ וצור אותו אם לא קיים</a:t>
            </a:r>
            <a:endParaRPr lang="en-US" dirty="0" smtClean="0"/>
          </a:p>
          <a:p>
            <a:pPr lvl="1" algn="l"/>
            <a:r>
              <a:rPr lang="en-US" dirty="0" smtClean="0">
                <a:solidFill>
                  <a:srgbClr val="FF0000"/>
                </a:solidFill>
              </a:rPr>
              <a:t>O_EXCL</a:t>
            </a:r>
            <a:r>
              <a:rPr lang="he-IL" dirty="0" smtClean="0"/>
              <a:t> </a:t>
            </a:r>
            <a:r>
              <a:rPr lang="en-US" dirty="0" smtClean="0"/>
              <a:t>- </a:t>
            </a:r>
            <a:r>
              <a:rPr lang="he-IL" dirty="0" smtClean="0"/>
              <a:t>גרום לפקודה פתח להכשל אם הקובץ קיים </a:t>
            </a:r>
            <a:r>
              <a:rPr lang="en-US" dirty="0" smtClean="0"/>
              <a:t/>
            </a:r>
            <a:br>
              <a:rPr lang="en-US" dirty="0" smtClean="0"/>
            </a:br>
            <a:r>
              <a:rPr lang="he-IL" dirty="0" smtClean="0"/>
              <a:t>דולק </a:t>
            </a:r>
            <a:r>
              <a:rPr lang="en-US" dirty="0" smtClean="0"/>
              <a:t> O_CREAT</a:t>
            </a:r>
            <a:r>
              <a:rPr lang="he-IL" dirty="0" smtClean="0"/>
              <a:t> והדגל </a:t>
            </a:r>
            <a:endParaRPr lang="en-US" dirty="0" smtClean="0"/>
          </a:p>
          <a:p>
            <a:pPr lvl="1" algn="l"/>
            <a:r>
              <a:rPr lang="en-US" dirty="0" smtClean="0">
                <a:solidFill>
                  <a:srgbClr val="FF0000"/>
                </a:solidFill>
              </a:rPr>
              <a:t>O_TRUNC </a:t>
            </a:r>
            <a:r>
              <a:rPr lang="he-IL" dirty="0" smtClean="0"/>
              <a:t> פתח את הקובץ וקצץ אותו לגודל 0 -</a:t>
            </a:r>
            <a:endParaRPr lang="en-US" dirty="0" smtClean="0"/>
          </a:p>
          <a:p>
            <a:pPr lvl="1" algn="l"/>
            <a:r>
              <a:rPr lang="en-US" dirty="0" smtClean="0">
                <a:solidFill>
                  <a:srgbClr val="FF0000"/>
                </a:solidFill>
              </a:rPr>
              <a:t>O_APPEND</a:t>
            </a:r>
            <a:r>
              <a:rPr lang="en-US" dirty="0" smtClean="0"/>
              <a:t> - </a:t>
            </a:r>
            <a:r>
              <a:rPr lang="he-IL" dirty="0" smtClean="0"/>
              <a:t>  כתיבה תתבצע לסוף הקובץ</a:t>
            </a:r>
            <a:endParaRPr lang="en-US" dirty="0" smtClean="0"/>
          </a:p>
        </p:txBody>
      </p:sp>
      <p:pic>
        <p:nvPicPr>
          <p:cNvPr id="4" name="תמונה 3"/>
          <p:cNvPicPr>
            <a:picLocks noChangeAspect="1"/>
          </p:cNvPicPr>
          <p:nvPr/>
        </p:nvPicPr>
        <p:blipFill rotWithShape="1">
          <a:blip r:embed="rId3"/>
          <a:srcRect l="47657" t="39583" r="21303" b="56944"/>
          <a:stretch/>
        </p:blipFill>
        <p:spPr>
          <a:xfrm>
            <a:off x="1866900" y="1828800"/>
            <a:ext cx="5715000" cy="381000"/>
          </a:xfrm>
          <a:prstGeom prst="rect">
            <a:avLst/>
          </a:prstGeom>
        </p:spPr>
      </p:pic>
    </p:spTree>
    <p:extLst>
      <p:ext uri="{BB962C8B-B14F-4D97-AF65-F5344CB8AC3E}">
        <p14:creationId xmlns:p14="http://schemas.microsoft.com/office/powerpoint/2010/main" val="418058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syscall</a:t>
            </a:r>
            <a:endParaRPr lang="en-US" dirty="0"/>
          </a:p>
        </p:txBody>
      </p:sp>
      <p:sp>
        <p:nvSpPr>
          <p:cNvPr id="3" name="Content Placeholder 2"/>
          <p:cNvSpPr>
            <a:spLocks noGrp="1"/>
          </p:cNvSpPr>
          <p:nvPr>
            <p:ph idx="1"/>
          </p:nvPr>
        </p:nvSpPr>
        <p:spPr>
          <a:xfrm>
            <a:off x="0" y="1343024"/>
            <a:ext cx="9296400" cy="5286375"/>
          </a:xfrm>
        </p:spPr>
        <p:txBody>
          <a:bodyPr>
            <a:normAutofit fontScale="55000" lnSpcReduction="20000"/>
          </a:bodyPr>
          <a:lstStyle/>
          <a:p>
            <a:pPr>
              <a:buNone/>
            </a:pPr>
            <a:r>
              <a:rPr lang="fr-FR" sz="4500" b="1" dirty="0" err="1">
                <a:effectLst>
                  <a:outerShdw blurRad="38100" dist="38100" dir="2700000" algn="tl">
                    <a:srgbClr val="000000">
                      <a:alpha val="43137"/>
                    </a:srgbClr>
                  </a:outerShdw>
                </a:effectLst>
              </a:rPr>
              <a:t>int</a:t>
            </a:r>
            <a:r>
              <a:rPr lang="fr-FR" sz="4500" b="1" dirty="0">
                <a:effectLst>
                  <a:outerShdw blurRad="38100" dist="38100" dir="2700000" algn="tl">
                    <a:srgbClr val="000000">
                      <a:alpha val="43137"/>
                    </a:srgbClr>
                  </a:outerShdw>
                </a:effectLst>
              </a:rPr>
              <a:t> open(</a:t>
            </a:r>
            <a:r>
              <a:rPr lang="fr-FR" sz="4500" b="1" dirty="0" err="1">
                <a:effectLst>
                  <a:outerShdw blurRad="38100" dist="38100" dir="2700000" algn="tl">
                    <a:srgbClr val="000000">
                      <a:alpha val="43137"/>
                    </a:srgbClr>
                  </a:outerShdw>
                </a:effectLst>
              </a:rPr>
              <a:t>const</a:t>
            </a:r>
            <a:r>
              <a:rPr lang="fr-FR" sz="4500" b="1" dirty="0">
                <a:effectLst>
                  <a:outerShdw blurRad="38100" dist="38100" dir="2700000" algn="tl">
                    <a:srgbClr val="000000">
                      <a:alpha val="43137"/>
                    </a:srgbClr>
                  </a:outerShdw>
                </a:effectLst>
              </a:rPr>
              <a:t> char *</a:t>
            </a:r>
            <a:r>
              <a:rPr lang="fr-FR" sz="4500" b="1" dirty="0" err="1">
                <a:effectLst>
                  <a:outerShdw blurRad="38100" dist="38100" dir="2700000" algn="tl">
                    <a:srgbClr val="000000">
                      <a:alpha val="43137"/>
                    </a:srgbClr>
                  </a:outerShdw>
                </a:effectLst>
              </a:rPr>
              <a:t>pathname</a:t>
            </a:r>
            <a:r>
              <a:rPr lang="fr-FR" sz="4500" b="1" dirty="0">
                <a:effectLst>
                  <a:outerShdw blurRad="38100" dist="38100" dir="2700000" algn="tl">
                    <a:srgbClr val="000000">
                      <a:alpha val="43137"/>
                    </a:srgbClr>
                  </a:outerShdw>
                </a:effectLst>
              </a:rPr>
              <a:t>, </a:t>
            </a:r>
            <a:r>
              <a:rPr lang="fr-FR" sz="4500" b="1" dirty="0" err="1">
                <a:effectLst>
                  <a:outerShdw blurRad="38100" dist="38100" dir="2700000" algn="tl">
                    <a:srgbClr val="000000">
                      <a:alpha val="43137"/>
                    </a:srgbClr>
                  </a:outerShdw>
                </a:effectLst>
              </a:rPr>
              <a:t>int</a:t>
            </a:r>
            <a:r>
              <a:rPr lang="fr-FR" sz="4500" b="1" dirty="0">
                <a:effectLst>
                  <a:outerShdw blurRad="38100" dist="38100" dir="2700000" algn="tl">
                    <a:srgbClr val="000000">
                      <a:alpha val="43137"/>
                    </a:srgbClr>
                  </a:outerShdw>
                </a:effectLst>
              </a:rPr>
              <a:t> flags, </a:t>
            </a:r>
            <a:r>
              <a:rPr lang="fr-FR" sz="4500" b="1" dirty="0" err="1">
                <a:effectLst>
                  <a:outerShdw blurRad="38100" dist="38100" dir="2700000" algn="tl">
                    <a:srgbClr val="000000">
                      <a:alpha val="43137"/>
                    </a:srgbClr>
                  </a:outerShdw>
                </a:effectLst>
              </a:rPr>
              <a:t>mode_t</a:t>
            </a:r>
            <a:r>
              <a:rPr lang="fr-FR" sz="4500" b="1" dirty="0">
                <a:effectLst>
                  <a:outerShdw blurRad="38100" dist="38100" dir="2700000" algn="tl">
                    <a:srgbClr val="000000">
                      <a:alpha val="43137"/>
                    </a:srgbClr>
                  </a:outerShdw>
                </a:effectLst>
              </a:rPr>
              <a:t> mode</a:t>
            </a:r>
            <a:r>
              <a:rPr lang="fr-FR" sz="4500" b="1" dirty="0" smtClean="0">
                <a:effectLst>
                  <a:outerShdw blurRad="38100" dist="38100" dir="2700000" algn="tl">
                    <a:srgbClr val="000000">
                      <a:alpha val="43137"/>
                    </a:srgbClr>
                  </a:outerShdw>
                </a:effectLst>
              </a:rPr>
              <a:t>);</a:t>
            </a:r>
            <a:endParaRPr lang="en-US" sz="4500" b="1" dirty="0" smtClean="0">
              <a:effectLst>
                <a:outerShdw blurRad="38100" dist="38100" dir="2700000" algn="tl">
                  <a:srgbClr val="000000">
                    <a:alpha val="43137"/>
                  </a:srgbClr>
                </a:outerShdw>
              </a:effectLst>
            </a:endParaRPr>
          </a:p>
          <a:p>
            <a:pPr>
              <a:buNone/>
            </a:pPr>
            <a:endParaRPr lang="en-US" dirty="0" smtClean="0"/>
          </a:p>
          <a:p>
            <a:pPr>
              <a:buNone/>
            </a:pPr>
            <a:r>
              <a:rPr lang="en-US" sz="3800" b="1" i="1" u="sng" dirty="0" smtClean="0"/>
              <a:t>Modes:</a:t>
            </a:r>
          </a:p>
          <a:p>
            <a:pPr>
              <a:buNone/>
            </a:pPr>
            <a:endParaRPr lang="en-US" sz="3800" b="1" i="1" u="sng" dirty="0" smtClean="0"/>
          </a:p>
          <a:p>
            <a:pPr>
              <a:buNone/>
            </a:pPr>
            <a:r>
              <a:rPr lang="en-US" b="1" u="sng" dirty="0" smtClean="0">
                <a:solidFill>
                  <a:srgbClr val="FF0000"/>
                </a:solidFill>
              </a:rPr>
              <a:t>S_IRUSR</a:t>
            </a:r>
            <a:r>
              <a:rPr lang="en-US" b="1" dirty="0" smtClean="0"/>
              <a:t> </a:t>
            </a:r>
            <a:r>
              <a:rPr lang="en-US" dirty="0" smtClean="0"/>
              <a:t>-</a:t>
            </a:r>
            <a:r>
              <a:rPr lang="en-US" b="1" dirty="0" smtClean="0"/>
              <a:t> </a:t>
            </a:r>
            <a:r>
              <a:rPr lang="en-US" dirty="0"/>
              <a:t>user (file owner) has </a:t>
            </a:r>
            <a:r>
              <a:rPr lang="en-US" dirty="0" smtClean="0"/>
              <a:t>read permission (400)</a:t>
            </a:r>
          </a:p>
          <a:p>
            <a:pPr>
              <a:buNone/>
            </a:pPr>
            <a:r>
              <a:rPr lang="en-US" b="1" u="sng" dirty="0" smtClean="0">
                <a:solidFill>
                  <a:srgbClr val="FF0000"/>
                </a:solidFill>
              </a:rPr>
              <a:t>S_IWUSR</a:t>
            </a:r>
            <a:r>
              <a:rPr lang="en-US" b="1" dirty="0" smtClean="0"/>
              <a:t> </a:t>
            </a:r>
            <a:r>
              <a:rPr lang="en-US" dirty="0" smtClean="0"/>
              <a:t>-</a:t>
            </a:r>
            <a:r>
              <a:rPr lang="en-US" b="1" dirty="0" smtClean="0"/>
              <a:t> </a:t>
            </a:r>
            <a:r>
              <a:rPr lang="en-US" dirty="0" smtClean="0"/>
              <a:t>user (file owner) has write </a:t>
            </a:r>
            <a:r>
              <a:rPr lang="en-US" dirty="0"/>
              <a:t>permission </a:t>
            </a:r>
            <a:r>
              <a:rPr lang="en-US" dirty="0" smtClean="0"/>
              <a:t>(200)</a:t>
            </a:r>
          </a:p>
          <a:p>
            <a:pPr>
              <a:buNone/>
            </a:pPr>
            <a:r>
              <a:rPr lang="en-US" b="1" u="sng" dirty="0" smtClean="0">
                <a:solidFill>
                  <a:srgbClr val="FF0000"/>
                </a:solidFill>
              </a:rPr>
              <a:t>S_IXUSR</a:t>
            </a:r>
            <a:r>
              <a:rPr lang="en-US" b="1" dirty="0" smtClean="0"/>
              <a:t>  </a:t>
            </a:r>
            <a:r>
              <a:rPr lang="en-US" dirty="0" smtClean="0"/>
              <a:t>-</a:t>
            </a:r>
            <a:r>
              <a:rPr lang="en-US" b="1" dirty="0" smtClean="0"/>
              <a:t> </a:t>
            </a:r>
            <a:r>
              <a:rPr lang="en-US" dirty="0"/>
              <a:t>user (file owner) has </a:t>
            </a:r>
            <a:r>
              <a:rPr lang="en-US" dirty="0" smtClean="0"/>
              <a:t>execute permission (100)</a:t>
            </a:r>
          </a:p>
          <a:p>
            <a:pPr>
              <a:buNone/>
            </a:pPr>
            <a:r>
              <a:rPr lang="en-US" b="1" u="sng" dirty="0" smtClean="0">
                <a:solidFill>
                  <a:srgbClr val="FF0000"/>
                </a:solidFill>
              </a:rPr>
              <a:t>S_IRWXU</a:t>
            </a:r>
            <a:r>
              <a:rPr lang="en-US" dirty="0" smtClean="0"/>
              <a:t> - user (file owner) has read, write and execute permission (700)</a:t>
            </a:r>
          </a:p>
          <a:p>
            <a:pPr>
              <a:buNone/>
            </a:pPr>
            <a:r>
              <a:rPr lang="en-US" b="1" u="sng" dirty="0" smtClean="0">
                <a:solidFill>
                  <a:srgbClr val="FF0000"/>
                </a:solidFill>
              </a:rPr>
              <a:t>S_IRGRP</a:t>
            </a:r>
            <a:r>
              <a:rPr lang="en-US" dirty="0" smtClean="0"/>
              <a:t> - group has read permission (040)</a:t>
            </a:r>
          </a:p>
          <a:p>
            <a:pPr>
              <a:buNone/>
            </a:pPr>
            <a:r>
              <a:rPr lang="en-US" b="1" u="sng" dirty="0" smtClean="0">
                <a:solidFill>
                  <a:srgbClr val="FF0000"/>
                </a:solidFill>
              </a:rPr>
              <a:t>S_IWGRP</a:t>
            </a:r>
            <a:r>
              <a:rPr lang="en-US" dirty="0" smtClean="0"/>
              <a:t> - group has write permission (020)</a:t>
            </a:r>
          </a:p>
          <a:p>
            <a:pPr>
              <a:buNone/>
            </a:pPr>
            <a:r>
              <a:rPr lang="en-US" b="1" u="sng" dirty="0" smtClean="0">
                <a:solidFill>
                  <a:srgbClr val="FF0000"/>
                </a:solidFill>
              </a:rPr>
              <a:t>S_IXGRP</a:t>
            </a:r>
            <a:r>
              <a:rPr lang="en-US" dirty="0" smtClean="0"/>
              <a:t> - group has execute permission (010)</a:t>
            </a:r>
          </a:p>
          <a:p>
            <a:pPr>
              <a:buNone/>
            </a:pPr>
            <a:r>
              <a:rPr lang="en-US" b="1" u="sng" dirty="0" smtClean="0">
                <a:solidFill>
                  <a:srgbClr val="FF0000"/>
                </a:solidFill>
              </a:rPr>
              <a:t>S_IRWXG</a:t>
            </a:r>
            <a:r>
              <a:rPr lang="en-US" dirty="0" smtClean="0"/>
              <a:t> - group has read, write and execute permission(070)</a:t>
            </a:r>
          </a:p>
          <a:p>
            <a:pPr>
              <a:buNone/>
            </a:pPr>
            <a:r>
              <a:rPr lang="en-US" b="1" u="sng" dirty="0" smtClean="0">
                <a:solidFill>
                  <a:srgbClr val="FF0000"/>
                </a:solidFill>
              </a:rPr>
              <a:t>S_IROTH</a:t>
            </a:r>
            <a:r>
              <a:rPr lang="en-US" dirty="0" smtClean="0"/>
              <a:t> - others have read permission (004)</a:t>
            </a:r>
          </a:p>
          <a:p>
            <a:pPr>
              <a:buNone/>
            </a:pPr>
            <a:r>
              <a:rPr lang="en-US" b="1" u="sng" dirty="0" smtClean="0">
                <a:solidFill>
                  <a:srgbClr val="FF0000"/>
                </a:solidFill>
              </a:rPr>
              <a:t>S_IWOTH</a:t>
            </a:r>
            <a:r>
              <a:rPr lang="en-US" dirty="0" smtClean="0"/>
              <a:t> - others have write permission (002)</a:t>
            </a:r>
          </a:p>
          <a:p>
            <a:pPr>
              <a:buNone/>
            </a:pPr>
            <a:r>
              <a:rPr lang="en-US" b="1" u="sng" dirty="0" smtClean="0">
                <a:solidFill>
                  <a:srgbClr val="FF0000"/>
                </a:solidFill>
              </a:rPr>
              <a:t>S_IXOTH</a:t>
            </a:r>
            <a:r>
              <a:rPr lang="en-US" dirty="0" smtClean="0"/>
              <a:t> - others have execute permission (001)</a:t>
            </a:r>
          </a:p>
          <a:p>
            <a:pPr>
              <a:buNone/>
            </a:pPr>
            <a:r>
              <a:rPr lang="en-US" b="1" u="sng" dirty="0" smtClean="0">
                <a:solidFill>
                  <a:srgbClr val="FF0000"/>
                </a:solidFill>
              </a:rPr>
              <a:t>S_IRWXO</a:t>
            </a:r>
            <a:r>
              <a:rPr lang="en-US" dirty="0" smtClean="0"/>
              <a:t> - others have read, write and execute permission(007)</a:t>
            </a:r>
            <a:endParaRPr lang="en-US" dirty="0"/>
          </a:p>
          <a:p>
            <a:pPr>
              <a:buNone/>
            </a:pPr>
            <a:endParaRPr lang="en-US" dirty="0" smtClean="0"/>
          </a:p>
        </p:txBody>
      </p:sp>
      <p:sp>
        <p:nvSpPr>
          <p:cNvPr id="5" name="TextBox 4"/>
          <p:cNvSpPr txBox="1"/>
          <p:nvPr/>
        </p:nvSpPr>
        <p:spPr>
          <a:xfrm>
            <a:off x="1239129" y="2362200"/>
            <a:ext cx="6019800" cy="3539430"/>
          </a:xfrm>
          <a:prstGeom prst="rect">
            <a:avLst/>
          </a:prstGeom>
          <a:solidFill>
            <a:srgbClr val="FFFF00"/>
          </a:solidFill>
          <a:ln>
            <a:solidFill>
              <a:schemeClr val="tx2"/>
            </a:solidFill>
          </a:ln>
        </p:spPr>
        <p:txBody>
          <a:bodyPr wrap="square" rtlCol="0">
            <a:spAutoFit/>
          </a:bodyPr>
          <a:lstStyle/>
          <a:p>
            <a:r>
              <a:rPr lang="en-US" sz="2800" b="1" i="1" u="sng" dirty="0">
                <a:solidFill>
                  <a:schemeClr val="tx2"/>
                </a:solidFill>
              </a:rPr>
              <a:t>mode</a:t>
            </a:r>
            <a:r>
              <a:rPr lang="en-US" sz="2800" dirty="0">
                <a:solidFill>
                  <a:schemeClr val="tx2"/>
                </a:solidFill>
              </a:rPr>
              <a:t> specifies the permissions to use in case a new file is created</a:t>
            </a:r>
            <a:r>
              <a:rPr lang="en-US" sz="2800" dirty="0" smtClean="0">
                <a:solidFill>
                  <a:schemeClr val="tx2"/>
                </a:solidFill>
              </a:rPr>
              <a:t>.</a:t>
            </a:r>
          </a:p>
          <a:p>
            <a:r>
              <a:rPr lang="en-US" sz="2800" dirty="0" smtClean="0">
                <a:solidFill>
                  <a:schemeClr val="tx2"/>
                </a:solidFill>
              </a:rPr>
              <a:t> </a:t>
            </a:r>
          </a:p>
          <a:p>
            <a:r>
              <a:rPr lang="en-US" sz="2800" dirty="0" smtClean="0">
                <a:solidFill>
                  <a:schemeClr val="tx2"/>
                </a:solidFill>
              </a:rPr>
              <a:t>This </a:t>
            </a:r>
            <a:r>
              <a:rPr lang="en-US" sz="2800" dirty="0">
                <a:solidFill>
                  <a:schemeClr val="tx2"/>
                </a:solidFill>
              </a:rPr>
              <a:t>argument must be </a:t>
            </a:r>
            <a:r>
              <a:rPr lang="en-US" sz="2800" dirty="0" smtClean="0">
                <a:solidFill>
                  <a:schemeClr val="tx2"/>
                </a:solidFill>
              </a:rPr>
              <a:t>supplied when</a:t>
            </a:r>
            <a:r>
              <a:rPr lang="en-US" sz="2800" dirty="0">
                <a:solidFill>
                  <a:schemeClr val="tx2"/>
                </a:solidFill>
              </a:rPr>
              <a:t> </a:t>
            </a:r>
            <a:r>
              <a:rPr lang="en-US" sz="2800" b="1" dirty="0">
                <a:solidFill>
                  <a:schemeClr val="tx2"/>
                </a:solidFill>
              </a:rPr>
              <a:t>O_CREAT</a:t>
            </a:r>
            <a:r>
              <a:rPr lang="en-US" sz="2800" dirty="0">
                <a:solidFill>
                  <a:schemeClr val="tx2"/>
                </a:solidFill>
              </a:rPr>
              <a:t> is specified in </a:t>
            </a:r>
            <a:r>
              <a:rPr lang="en-US" sz="2800" i="1" dirty="0" smtClean="0">
                <a:solidFill>
                  <a:schemeClr val="tx2"/>
                </a:solidFill>
              </a:rPr>
              <a:t>flags</a:t>
            </a:r>
            <a:r>
              <a:rPr lang="en-US" sz="2800" dirty="0" smtClean="0">
                <a:solidFill>
                  <a:schemeClr val="tx2"/>
                </a:solidFill>
              </a:rPr>
              <a:t>.</a:t>
            </a:r>
          </a:p>
          <a:p>
            <a:endParaRPr lang="en-US" sz="2800" dirty="0" smtClean="0">
              <a:solidFill>
                <a:schemeClr val="tx2"/>
              </a:solidFill>
            </a:endParaRPr>
          </a:p>
          <a:p>
            <a:r>
              <a:rPr lang="en-US" sz="2800" dirty="0">
                <a:solidFill>
                  <a:schemeClr val="tx2"/>
                </a:solidFill>
              </a:rPr>
              <a:t>I</a:t>
            </a:r>
            <a:r>
              <a:rPr lang="en-US" sz="2800" dirty="0" smtClean="0">
                <a:solidFill>
                  <a:schemeClr val="tx2"/>
                </a:solidFill>
              </a:rPr>
              <a:t>f</a:t>
            </a:r>
            <a:r>
              <a:rPr lang="en-US" sz="2800" dirty="0">
                <a:solidFill>
                  <a:schemeClr val="tx2"/>
                </a:solidFill>
              </a:rPr>
              <a:t> </a:t>
            </a:r>
            <a:r>
              <a:rPr lang="en-US" sz="2800" b="1" dirty="0">
                <a:solidFill>
                  <a:schemeClr val="tx2"/>
                </a:solidFill>
              </a:rPr>
              <a:t>O_CREAT</a:t>
            </a:r>
            <a:r>
              <a:rPr lang="en-US" sz="2800" dirty="0">
                <a:solidFill>
                  <a:schemeClr val="tx2"/>
                </a:solidFill>
              </a:rPr>
              <a:t> is not specified, then </a:t>
            </a:r>
            <a:r>
              <a:rPr lang="en-US" sz="2800" i="1" dirty="0">
                <a:solidFill>
                  <a:schemeClr val="tx2"/>
                </a:solidFill>
              </a:rPr>
              <a:t>mode</a:t>
            </a:r>
            <a:r>
              <a:rPr lang="en-US" sz="2800" dirty="0">
                <a:solidFill>
                  <a:schemeClr val="tx2"/>
                </a:solidFill>
              </a:rPr>
              <a:t> is ignored.</a:t>
            </a:r>
          </a:p>
        </p:txBody>
      </p:sp>
    </p:spTree>
    <p:extLst>
      <p:ext uri="{BB962C8B-B14F-4D97-AF65-F5344CB8AC3E}">
        <p14:creationId xmlns:p14="http://schemas.microsoft.com/office/powerpoint/2010/main" val="22440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syscall</a:t>
            </a:r>
            <a:endParaRPr lang="en-US" dirty="0"/>
          </a:p>
        </p:txBody>
      </p:sp>
      <p:sp>
        <p:nvSpPr>
          <p:cNvPr id="3" name="Content Placeholder 2"/>
          <p:cNvSpPr>
            <a:spLocks noGrp="1"/>
          </p:cNvSpPr>
          <p:nvPr>
            <p:ph idx="1"/>
          </p:nvPr>
        </p:nvSpPr>
        <p:spPr>
          <a:xfrm>
            <a:off x="152400" y="1343024"/>
            <a:ext cx="8991600" cy="5362575"/>
          </a:xfrm>
        </p:spPr>
        <p:txBody>
          <a:bodyPr/>
          <a:lstStyle/>
          <a:p>
            <a:r>
              <a:rPr lang="en-US" dirty="0" smtClean="0"/>
              <a:t>Examples:</a:t>
            </a:r>
          </a:p>
          <a:p>
            <a:pPr lvl="1"/>
            <a:r>
              <a:rPr lang="en-US" dirty="0" smtClean="0"/>
              <a:t>open(“1.txt”,O_RDONLY);</a:t>
            </a:r>
          </a:p>
          <a:p>
            <a:pPr marL="457200" lvl="1" indent="0">
              <a:buNone/>
            </a:pPr>
            <a:endParaRPr lang="en-US" dirty="0" smtClean="0"/>
          </a:p>
          <a:p>
            <a:pPr lvl="1"/>
            <a:r>
              <a:rPr lang="en-US" dirty="0" smtClean="0"/>
              <a:t>open(“2.txt”,O_RDWR | O_TRUNC);</a:t>
            </a:r>
            <a:endParaRPr lang="en-US" dirty="0"/>
          </a:p>
          <a:p>
            <a:pPr marL="457200" lvl="1" indent="0">
              <a:buNone/>
            </a:pPr>
            <a:endParaRPr lang="en-US" dirty="0" smtClean="0"/>
          </a:p>
          <a:p>
            <a:pPr lvl="1"/>
            <a:endParaRPr lang="en-US" dirty="0" smtClean="0"/>
          </a:p>
          <a:p>
            <a:pPr lvl="1"/>
            <a:r>
              <a:rPr lang="en-US" dirty="0" smtClean="0"/>
              <a:t>open(“3.txt”,O_WRONLY | O_CREAT | O_EXCL, S_IRWXU | S_IXGRP);</a:t>
            </a:r>
          </a:p>
          <a:p>
            <a:endParaRPr lang="en-US" dirty="0"/>
          </a:p>
        </p:txBody>
      </p:sp>
      <p:sp>
        <p:nvSpPr>
          <p:cNvPr id="5" name="TextBox 4"/>
          <p:cNvSpPr txBox="1"/>
          <p:nvPr/>
        </p:nvSpPr>
        <p:spPr>
          <a:xfrm>
            <a:off x="889782" y="2482947"/>
            <a:ext cx="6730218" cy="461665"/>
          </a:xfrm>
          <a:prstGeom prst="rect">
            <a:avLst/>
          </a:prstGeom>
          <a:noFill/>
        </p:spPr>
        <p:txBody>
          <a:bodyPr wrap="square" rtlCol="0">
            <a:spAutoFit/>
          </a:bodyPr>
          <a:lstStyle/>
          <a:p>
            <a:r>
              <a:rPr lang="en-US" sz="2400" dirty="0" smtClean="0">
                <a:solidFill>
                  <a:srgbClr val="FF0000"/>
                </a:solidFill>
              </a:rPr>
              <a:t>The file “1.txt” will be open only for reading.</a:t>
            </a:r>
          </a:p>
        </p:txBody>
      </p:sp>
      <p:sp>
        <p:nvSpPr>
          <p:cNvPr id="8" name="TextBox 7"/>
          <p:cNvSpPr txBox="1"/>
          <p:nvPr/>
        </p:nvSpPr>
        <p:spPr>
          <a:xfrm>
            <a:off x="965982" y="3352800"/>
            <a:ext cx="6730218" cy="830997"/>
          </a:xfrm>
          <a:prstGeom prst="rect">
            <a:avLst/>
          </a:prstGeom>
          <a:noFill/>
        </p:spPr>
        <p:txBody>
          <a:bodyPr wrap="square" rtlCol="0">
            <a:spAutoFit/>
          </a:bodyPr>
          <a:lstStyle/>
          <a:p>
            <a:r>
              <a:rPr lang="en-US" sz="2400" dirty="0" smtClean="0">
                <a:solidFill>
                  <a:srgbClr val="FF0000"/>
                </a:solidFill>
              </a:rPr>
              <a:t>The file “2.txt” will be open for reading and writing, it’s size will be 0.</a:t>
            </a:r>
          </a:p>
        </p:txBody>
      </p:sp>
      <p:sp>
        <p:nvSpPr>
          <p:cNvPr id="9" name="TextBox 8"/>
          <p:cNvSpPr txBox="1"/>
          <p:nvPr/>
        </p:nvSpPr>
        <p:spPr>
          <a:xfrm>
            <a:off x="914400" y="5352871"/>
            <a:ext cx="8229600" cy="1200329"/>
          </a:xfrm>
          <a:prstGeom prst="rect">
            <a:avLst/>
          </a:prstGeom>
          <a:noFill/>
        </p:spPr>
        <p:txBody>
          <a:bodyPr wrap="square" rtlCol="0">
            <a:spAutoFit/>
          </a:bodyPr>
          <a:lstStyle/>
          <a:p>
            <a:r>
              <a:rPr lang="en-US" sz="2400" dirty="0" smtClean="0">
                <a:solidFill>
                  <a:srgbClr val="FF0000"/>
                </a:solidFill>
              </a:rPr>
              <a:t>The file “3.txt” will be open only for writing, will be created if not exist. owner </a:t>
            </a:r>
            <a:r>
              <a:rPr lang="en-US" sz="2400" dirty="0">
                <a:solidFill>
                  <a:srgbClr val="FF0000"/>
                </a:solidFill>
              </a:rPr>
              <a:t>has read, write and execute </a:t>
            </a:r>
            <a:r>
              <a:rPr lang="en-US" sz="2400" dirty="0" smtClean="0">
                <a:solidFill>
                  <a:srgbClr val="FF0000"/>
                </a:solidFill>
              </a:rPr>
              <a:t>permission and </a:t>
            </a:r>
            <a:r>
              <a:rPr lang="en-US" sz="2400" dirty="0">
                <a:solidFill>
                  <a:srgbClr val="FF0000"/>
                </a:solidFill>
              </a:rPr>
              <a:t>group has execute permission </a:t>
            </a:r>
            <a:endParaRPr lang="en-US" sz="2400" dirty="0" smtClean="0">
              <a:solidFill>
                <a:srgbClr val="FF0000"/>
              </a:solidFill>
            </a:endParaRPr>
          </a:p>
        </p:txBody>
      </p:sp>
    </p:spTree>
    <p:extLst>
      <p:ext uri="{BB962C8B-B14F-4D97-AF65-F5344CB8AC3E}">
        <p14:creationId xmlns:p14="http://schemas.microsoft.com/office/powerpoint/2010/main" val="235170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syscall</a:t>
            </a:r>
            <a:endParaRPr lang="en-US" dirty="0"/>
          </a:p>
        </p:txBody>
      </p:sp>
      <p:sp>
        <p:nvSpPr>
          <p:cNvPr id="3" name="Content Placeholder 2"/>
          <p:cNvSpPr>
            <a:spLocks noGrp="1"/>
          </p:cNvSpPr>
          <p:nvPr>
            <p:ph idx="1"/>
          </p:nvPr>
        </p:nvSpPr>
        <p:spPr/>
        <p:txBody>
          <a:bodyPr/>
          <a:lstStyle/>
          <a:p>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 access(char* pathname, </a:t>
            </a:r>
            <a:r>
              <a:rPr lang="en-US" b="1" dirty="0" err="1" smtClean="0">
                <a:effectLst>
                  <a:outerShdw blurRad="38100" dist="38100" dir="2700000" algn="tl">
                    <a:srgbClr val="000000">
                      <a:alpha val="43137"/>
                    </a:srgbClr>
                  </a:outerShdw>
                </a:effectLst>
              </a:rPr>
              <a:t>int</a:t>
            </a:r>
            <a:r>
              <a:rPr lang="en-US" b="1" dirty="0" smtClean="0">
                <a:effectLst>
                  <a:outerShdw blurRad="38100" dist="38100" dir="2700000" algn="tl">
                    <a:srgbClr val="000000">
                      <a:alpha val="43137"/>
                    </a:srgbClr>
                  </a:outerShdw>
                </a:effectLst>
              </a:rPr>
              <a:t> mode);</a:t>
            </a:r>
          </a:p>
          <a:p>
            <a:pPr algn="r" rtl="1"/>
            <a:r>
              <a:rPr lang="he-IL" dirty="0" smtClean="0"/>
              <a:t>כדי לבדוק האם לתהליך יש גישה לקובץ</a:t>
            </a:r>
          </a:p>
          <a:p>
            <a:pPr algn="r" rtl="1"/>
            <a:r>
              <a:rPr lang="en-US" dirty="0" smtClean="0"/>
              <a:t>Mode</a:t>
            </a:r>
            <a:r>
              <a:rPr lang="he-IL" dirty="0" smtClean="0"/>
              <a:t>:</a:t>
            </a:r>
          </a:p>
          <a:p>
            <a:pPr lvl="1" algn="r" rtl="1"/>
            <a:r>
              <a:rPr lang="en-US" dirty="0" smtClean="0"/>
              <a:t>R_OK</a:t>
            </a:r>
            <a:r>
              <a:rPr lang="he-IL" dirty="0" smtClean="0"/>
              <a:t> –האם לתהליך הנוכחי יש גישת קריאה</a:t>
            </a:r>
            <a:endParaRPr lang="en-US" dirty="0" smtClean="0"/>
          </a:p>
          <a:p>
            <a:pPr lvl="1" algn="r" rtl="1"/>
            <a:r>
              <a:rPr lang="en-US" dirty="0" smtClean="0"/>
              <a:t>W_OK</a:t>
            </a:r>
            <a:r>
              <a:rPr lang="he-IL" dirty="0" smtClean="0"/>
              <a:t> –האם לתהליך הנוכחי יש גישת כתיבה</a:t>
            </a:r>
          </a:p>
          <a:p>
            <a:pPr lvl="1" algn="r" rtl="1"/>
            <a:r>
              <a:rPr lang="en-US" dirty="0" smtClean="0"/>
              <a:t>X_OK</a:t>
            </a:r>
            <a:r>
              <a:rPr lang="he-IL" dirty="0" smtClean="0"/>
              <a:t> –האם לתהליך הנוכחי יש גישת הרצה</a:t>
            </a:r>
            <a:endParaRPr lang="en-US" dirty="0" smtClean="0"/>
          </a:p>
          <a:p>
            <a:pPr lvl="1" algn="r" rtl="1"/>
            <a:r>
              <a:rPr lang="en-US" dirty="0" smtClean="0"/>
              <a:t>F_OK</a:t>
            </a:r>
            <a:r>
              <a:rPr lang="he-IL" dirty="0" smtClean="0"/>
              <a:t> – האם הקובץ קיים</a:t>
            </a: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38l">
  <a:themeElements>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cdb2004138l</Template>
  <TotalTime>8585</TotalTime>
  <Words>1616</Words>
  <Application>Microsoft Office PowerPoint</Application>
  <PresentationFormat>On-screen Show (4:3)</PresentationFormat>
  <Paragraphs>411</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 New</vt:lpstr>
      <vt:lpstr>Times New Roman</vt:lpstr>
      <vt:lpstr>Verdana</vt:lpstr>
      <vt:lpstr>Wingdings</vt:lpstr>
      <vt:lpstr>cdb2004138l</vt:lpstr>
      <vt:lpstr>מערכות הפעלה</vt:lpstr>
      <vt:lpstr>Contents</vt:lpstr>
      <vt:lpstr>File descriptors</vt:lpstr>
      <vt:lpstr>Standard Streams</vt:lpstr>
      <vt:lpstr>Open file description</vt:lpstr>
      <vt:lpstr>Open syscall</vt:lpstr>
      <vt:lpstr>Open syscall</vt:lpstr>
      <vt:lpstr>Open syscall</vt:lpstr>
      <vt:lpstr>Access syscall</vt:lpstr>
      <vt:lpstr>מערכת ניהול קבצים</vt:lpstr>
      <vt:lpstr>FHS</vt:lpstr>
      <vt:lpstr>inode</vt:lpstr>
      <vt:lpstr>תיקייה</vt:lpstr>
      <vt:lpstr>?inodeאיך נזהה את ה </vt:lpstr>
      <vt:lpstr>Hard link</vt:lpstr>
      <vt:lpstr>Create Hard Link for Files</vt:lpstr>
      <vt:lpstr>Create Links Across Different Partitions</vt:lpstr>
      <vt:lpstr>Removing the Hard Linked Files</vt:lpstr>
      <vt:lpstr>Symbolic (soft) link</vt:lpstr>
      <vt:lpstr>Symbolic (soft) link</vt:lpstr>
      <vt:lpstr>Create Symbolic Link for File</vt:lpstr>
      <vt:lpstr>symlink</vt:lpstr>
      <vt:lpstr>symlink</vt:lpstr>
      <vt:lpstr>Symbolic (soft) link</vt:lpstr>
      <vt:lpstr>Hard vs. soft links</vt:lpstr>
      <vt:lpstr>Create Symbolic Link for Directory</vt:lpstr>
      <vt:lpstr>Create Link for Multiple Files at the Same Time</vt:lpstr>
      <vt:lpstr>Broken links</vt:lpstr>
      <vt:lpstr>Removing the Original File When a Soft Link is pointing to it</vt:lpstr>
      <vt:lpstr>מידע על הקובץ</vt:lpstr>
      <vt:lpstr>מידע על קובץ</vt:lpstr>
      <vt:lpstr>מידע על קובץ – סוג הקובץ</vt:lpstr>
      <vt:lpstr>T2_1.c</vt:lpstr>
      <vt:lpstr>מידע על קובץ - הרשאות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avshalom</dc:creator>
  <cp:lastModifiedBy>user</cp:lastModifiedBy>
  <cp:revision>179</cp:revision>
  <cp:lastPrinted>2017-03-28T11:37:21Z</cp:lastPrinted>
  <dcterms:created xsi:type="dcterms:W3CDTF">2013-02-06T14:53:06Z</dcterms:created>
  <dcterms:modified xsi:type="dcterms:W3CDTF">2017-03-28T12:22:20Z</dcterms:modified>
</cp:coreProperties>
</file>