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7" r:id="rId3"/>
    <p:sldId id="312" r:id="rId4"/>
    <p:sldId id="313" r:id="rId5"/>
    <p:sldId id="331" r:id="rId6"/>
    <p:sldId id="332" r:id="rId7"/>
    <p:sldId id="333" r:id="rId8"/>
    <p:sldId id="334" r:id="rId9"/>
    <p:sldId id="335" r:id="rId10"/>
    <p:sldId id="303" r:id="rId11"/>
    <p:sldId id="304" r:id="rId12"/>
    <p:sldId id="305" r:id="rId13"/>
    <p:sldId id="306" r:id="rId14"/>
    <p:sldId id="314" r:id="rId15"/>
    <p:sldId id="315" r:id="rId16"/>
    <p:sldId id="316" r:id="rId17"/>
    <p:sldId id="317" r:id="rId18"/>
    <p:sldId id="336" r:id="rId19"/>
    <p:sldId id="319" r:id="rId20"/>
    <p:sldId id="337" r:id="rId21"/>
    <p:sldId id="338" r:id="rId22"/>
    <p:sldId id="322" r:id="rId23"/>
    <p:sldId id="320" r:id="rId24"/>
    <p:sldId id="321" r:id="rId25"/>
    <p:sldId id="323" r:id="rId26"/>
    <p:sldId id="326" r:id="rId27"/>
    <p:sldId id="327" r:id="rId28"/>
    <p:sldId id="32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6EE"/>
    <a:srgbClr val="6F9AEF"/>
    <a:srgbClr val="6DCEF1"/>
    <a:srgbClr val="99CC00"/>
    <a:srgbClr val="93DADF"/>
    <a:srgbClr val="3BCBDF"/>
    <a:srgbClr val="4976D1"/>
    <a:srgbClr val="BE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6024" autoAdjust="0"/>
  </p:normalViewPr>
  <p:slideViewPr>
    <p:cSldViewPr>
      <p:cViewPr varScale="1">
        <p:scale>
          <a:sx n="74" d="100"/>
          <a:sy n="74" d="100"/>
        </p:scale>
        <p:origin x="5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F4F1C-D44F-4160-8592-AD44EA90F77C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E7735-BC16-49D5-BB76-C3E92BA0B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1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out block size: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/dumpe2fs /dev/sda2 |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'Block size'</a:t>
            </a:r>
          </a:p>
          <a:p>
            <a:endParaRPr lang="en-US" dirty="0" smtClean="0"/>
          </a:p>
          <a:p>
            <a:r>
              <a:rPr lang="en-US" dirty="0" smtClean="0"/>
              <a:t>Find partitions:</a:t>
            </a:r>
          </a:p>
          <a:p>
            <a:r>
              <a:rPr lang="en-US" dirty="0" smtClean="0"/>
              <a:t>mount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4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/>
              <a:ahLst/>
              <a:cxnLst>
                <a:cxn ang="0">
                  <a:pos x="6" y="454"/>
                </a:cxn>
                <a:cxn ang="0">
                  <a:pos x="355" y="454"/>
                </a:cxn>
                <a:cxn ang="0">
                  <a:pos x="757" y="1"/>
                </a:cxn>
                <a:cxn ang="0">
                  <a:pos x="2511" y="0"/>
                </a:cxn>
                <a:cxn ang="0">
                  <a:pos x="2646" y="144"/>
                </a:cxn>
                <a:cxn ang="0">
                  <a:pos x="5779" y="137"/>
                </a:cxn>
                <a:cxn ang="0">
                  <a:pos x="5779" y="772"/>
                </a:cxn>
                <a:cxn ang="0">
                  <a:pos x="2899" y="765"/>
                </a:cxn>
                <a:cxn ang="0">
                  <a:pos x="2757" y="946"/>
                </a:cxn>
                <a:cxn ang="0">
                  <a:pos x="1883" y="946"/>
                </a:cxn>
                <a:cxn ang="0">
                  <a:pos x="1663" y="687"/>
                </a:cxn>
                <a:cxn ang="0">
                  <a:pos x="0" y="687"/>
                </a:cxn>
                <a:cxn ang="0">
                  <a:pos x="35" y="480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/>
              <a:ahLst/>
              <a:cxnLst>
                <a:cxn ang="0">
                  <a:pos x="0" y="455"/>
                </a:cxn>
                <a:cxn ang="0">
                  <a:pos x="369" y="454"/>
                </a:cxn>
                <a:cxn ang="0">
                  <a:pos x="776" y="0"/>
                </a:cxn>
                <a:cxn ang="0">
                  <a:pos x="2496" y="0"/>
                </a:cxn>
                <a:cxn ang="0">
                  <a:pos x="2632" y="136"/>
                </a:cxn>
                <a:cxn ang="0">
                  <a:pos x="5799" y="136"/>
                </a:cxn>
                <a:cxn ang="0">
                  <a:pos x="5788" y="727"/>
                </a:cxn>
                <a:cxn ang="0">
                  <a:pos x="2883" y="708"/>
                </a:cxn>
                <a:cxn ang="0">
                  <a:pos x="2747" y="895"/>
                </a:cxn>
                <a:cxn ang="0">
                  <a:pos x="1899" y="895"/>
                </a:cxn>
                <a:cxn ang="0">
                  <a:pos x="1681" y="635"/>
                </a:cxn>
                <a:cxn ang="0">
                  <a:pos x="7" y="635"/>
                </a:cxn>
                <a:cxn ang="0">
                  <a:pos x="7" y="454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C20A3-5914-443F-B0B8-8C66E6F04E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336D0-4CEB-4FDD-9F3D-AB4310014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486B43F-D29D-4CB7-BA81-5841BD9C2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694EF-A7AE-4A38-8139-68EDB3735F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35A1B-4FD8-4789-B1CE-F4B2DC5F5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4A850-2251-4E65-BFD5-AB690027B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9925E-24DF-4F08-96BC-3550DAB4D0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1D6C8-D91E-475D-B0D7-AD6319C502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D813B-6A9E-4957-A32C-75EA93D04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3807A-4B46-48B4-A8F9-9892D25D9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55BC1-C091-4AC2-A669-70561B51A4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/>
            <a:ahLst/>
            <a:cxnLst>
              <a:cxn ang="0">
                <a:pos x="0" y="368"/>
              </a:cxn>
              <a:cxn ang="0">
                <a:pos x="440" y="368"/>
              </a:cxn>
              <a:cxn ang="0">
                <a:pos x="777" y="0"/>
              </a:cxn>
              <a:cxn ang="0">
                <a:pos x="2162" y="0"/>
              </a:cxn>
              <a:cxn ang="0">
                <a:pos x="2265" y="116"/>
              </a:cxn>
              <a:cxn ang="0">
                <a:pos x="5756" y="112"/>
              </a:cxn>
              <a:cxn ang="0">
                <a:pos x="5763" y="567"/>
              </a:cxn>
              <a:cxn ang="0">
                <a:pos x="6" y="556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/>
            <a:ahLst/>
            <a:cxnLst>
              <a:cxn ang="0">
                <a:pos x="449" y="370"/>
              </a:cxn>
              <a:cxn ang="0">
                <a:pos x="768" y="1"/>
              </a:cxn>
              <a:cxn ang="0">
                <a:pos x="2158" y="0"/>
              </a:cxn>
              <a:cxn ang="0">
                <a:pos x="2258" y="115"/>
              </a:cxn>
              <a:cxn ang="0">
                <a:pos x="5784" y="115"/>
              </a:cxn>
              <a:cxn ang="0">
                <a:pos x="5779" y="528"/>
              </a:cxn>
              <a:cxn ang="0">
                <a:pos x="0" y="519"/>
              </a:cxn>
              <a:cxn ang="0">
                <a:pos x="0" y="371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4303C685-E663-4DCF-BD9D-69D199BF06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die.net/include/unistd.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die.net/include/unistd.h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die.net/include/unistd.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he-IL" sz="4000" dirty="0" smtClean="0"/>
              <a:t>מערכות הפעלה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שני </a:t>
            </a:r>
            <a:r>
              <a:rPr lang="he-IL" dirty="0" err="1" smtClean="0"/>
              <a:t>אלקובי</a:t>
            </a:r>
            <a:endParaRPr lang="en-US" dirty="0" smtClean="0"/>
          </a:p>
          <a:p>
            <a:r>
              <a:rPr lang="he-IL" dirty="0" err="1" smtClean="0"/>
              <a:t>פריאל</a:t>
            </a:r>
            <a:r>
              <a:rPr lang="he-IL" dirty="0" smtClean="0"/>
              <a:t> לוי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read(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, void*buff,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nbytes</a:t>
            </a:r>
            <a:r>
              <a:rPr lang="en-US" dirty="0" smtClean="0"/>
              <a:t>);</a:t>
            </a:r>
          </a:p>
          <a:p>
            <a:pPr algn="r" rtl="1"/>
            <a:r>
              <a:rPr lang="he-IL" dirty="0" smtClean="0"/>
              <a:t>קריאת הנתונים מתבצעת עד שמספר הבתים המבוקשים נקראו או עד שסוף הקובץ הגיע.</a:t>
            </a:r>
          </a:p>
          <a:p>
            <a:pPr algn="r" rtl="1"/>
            <a:r>
              <a:rPr lang="he-IL" u="sng" dirty="0"/>
              <a:t>הקריאה הבאה תמשיך מהנקודה שהראשונה </a:t>
            </a:r>
            <a:r>
              <a:rPr lang="he-IL" u="sng" dirty="0" smtClean="0"/>
              <a:t>הפסיקה.</a:t>
            </a:r>
          </a:p>
          <a:p>
            <a:pPr algn="r" rtl="1"/>
            <a:r>
              <a:rPr lang="he-IL" dirty="0" smtClean="0"/>
              <a:t>הערך החוזר:</a:t>
            </a:r>
          </a:p>
          <a:p>
            <a:pPr lvl="1" algn="r" rtl="1"/>
            <a:r>
              <a:rPr lang="he-IL" dirty="0" smtClean="0"/>
              <a:t>1- : שגיאה</a:t>
            </a:r>
          </a:p>
          <a:p>
            <a:pPr lvl="1" algn="r" rtl="1"/>
            <a:r>
              <a:rPr lang="he-IL" dirty="0" smtClean="0"/>
              <a:t>0 : סוף הקובץ</a:t>
            </a:r>
          </a:p>
          <a:p>
            <a:pPr lvl="1" algn="r" rtl="1"/>
            <a:r>
              <a:rPr lang="he-IL" dirty="0" smtClean="0"/>
              <a:t>מספר חיובי: כמות הבתים שנקראו בפועל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err="1" smtClean="0"/>
              <a:t>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write(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fd,void</a:t>
            </a:r>
            <a:r>
              <a:rPr lang="en-US" dirty="0" smtClean="0"/>
              <a:t>* buff,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nbytes</a:t>
            </a:r>
            <a:r>
              <a:rPr lang="en-US" dirty="0" smtClean="0"/>
              <a:t>);</a:t>
            </a:r>
          </a:p>
          <a:p>
            <a:pPr algn="r" rtl="1"/>
            <a:r>
              <a:rPr lang="he-IL" dirty="0" smtClean="0"/>
              <a:t>כתיבת נתונים לקובץ המוצבע ע"י </a:t>
            </a:r>
            <a:r>
              <a:rPr lang="en-US" dirty="0" err="1" smtClean="0"/>
              <a:t>fd</a:t>
            </a:r>
            <a:r>
              <a:rPr lang="he-IL" dirty="0" smtClean="0"/>
              <a:t>.</a:t>
            </a:r>
          </a:p>
          <a:p>
            <a:pPr algn="r" rtl="1"/>
            <a:r>
              <a:rPr lang="he-IL" u="sng" dirty="0" smtClean="0"/>
              <a:t>מיקום הכתיבה הבאה לקובץ תמשיך מיד לאחר המיקום של הכתיבה הקודמת.</a:t>
            </a:r>
          </a:p>
          <a:p>
            <a:pPr algn="r" rtl="1"/>
            <a:r>
              <a:rPr lang="he-IL" dirty="0" smtClean="0"/>
              <a:t>אם הקובץ נפתח עם הדגל </a:t>
            </a:r>
            <a:r>
              <a:rPr lang="en-US" dirty="0" smtClean="0"/>
              <a:t>O_APPEND</a:t>
            </a:r>
            <a:r>
              <a:rPr lang="he-IL" dirty="0" smtClean="0"/>
              <a:t> המידע </a:t>
            </a:r>
            <a:r>
              <a:rPr lang="he-IL" dirty="0" err="1" smtClean="0"/>
              <a:t>יכתב</a:t>
            </a:r>
            <a:r>
              <a:rPr lang="he-IL" dirty="0" smtClean="0"/>
              <a:t> בסוף הקובץ.</a:t>
            </a:r>
          </a:p>
          <a:p>
            <a:pPr algn="r" rtl="1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</a:t>
            </a:r>
            <a:r>
              <a:rPr lang="en-US" dirty="0" err="1" smtClean="0"/>
              <a:t>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close(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);</a:t>
            </a:r>
          </a:p>
          <a:p>
            <a:pPr algn="r" rtl="1"/>
            <a:r>
              <a:rPr lang="he-IL" dirty="0" smtClean="0"/>
              <a:t>עקרונית כל קובץ שנשאר פתוח כאשר התהליך שפתח אותו מסתיים יסגר ע"י מערכת ההפעלה.</a:t>
            </a:r>
          </a:p>
          <a:p>
            <a:pPr algn="r" rtl="1"/>
            <a:r>
              <a:rPr lang="he-IL" dirty="0" smtClean="0"/>
              <a:t>סגירת </a:t>
            </a:r>
            <a:r>
              <a:rPr lang="en-US" dirty="0" err="1" smtClean="0"/>
              <a:t>fd</a:t>
            </a:r>
            <a:r>
              <a:rPr lang="he-IL" dirty="0" smtClean="0"/>
              <a:t> זה בעצם עדכון ל </a:t>
            </a:r>
            <a:r>
              <a:rPr lang="en-US" dirty="0" smtClean="0"/>
              <a:t>open file description</a:t>
            </a:r>
            <a:r>
              <a:rPr lang="he-IL" dirty="0" smtClean="0"/>
              <a:t> שיש לו פחות מצביע אחד.</a:t>
            </a:r>
          </a:p>
          <a:p>
            <a:pPr algn="r" rtl="1"/>
            <a:r>
              <a:rPr lang="he-IL" dirty="0" smtClean="0"/>
              <a:t>כאשר המונה של מספר המצביעים של ה </a:t>
            </a:r>
            <a:r>
              <a:rPr lang="en-US" dirty="0" err="1" smtClean="0"/>
              <a:t>ofd</a:t>
            </a:r>
            <a:r>
              <a:rPr lang="he-IL" dirty="0" smtClean="0"/>
              <a:t> מגיע לאפס אז ה </a:t>
            </a:r>
            <a:r>
              <a:rPr lang="en-US" dirty="0" err="1" smtClean="0"/>
              <a:t>ofd</a:t>
            </a:r>
            <a:r>
              <a:rPr lang="he-IL" dirty="0" smtClean="0"/>
              <a:t> גם כן משתחרר.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T2_2.c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fcntl.h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errno.h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#define SIZE 10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dirty="0" smtClean="0"/>
              <a:t>main(</a:t>
            </a:r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argc</a:t>
            </a:r>
            <a:r>
              <a:rPr lang="en-US" sz="3600" dirty="0" smtClean="0"/>
              <a:t> , char </a:t>
            </a:r>
            <a:r>
              <a:rPr lang="en-US" sz="3600" dirty="0" err="1" smtClean="0"/>
              <a:t>argv</a:t>
            </a:r>
            <a:r>
              <a:rPr lang="en-US" sz="3600" dirty="0" smtClean="0"/>
              <a:t>) </a:t>
            </a:r>
          </a:p>
          <a:p>
            <a:pPr>
              <a:buNone/>
            </a:pPr>
            <a:r>
              <a:rPr lang="en-US" sz="3600" dirty="0" smtClean="0"/>
              <a:t>{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fdin</a:t>
            </a:r>
            <a:r>
              <a:rPr lang="en-US" sz="3600" dirty="0" smtClean="0"/>
              <a:t>;           /* input file descriptor */ 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fdout</a:t>
            </a:r>
            <a:r>
              <a:rPr lang="en-US" sz="3600" dirty="0" smtClean="0"/>
              <a:t>;          /* out   file descriptor */ </a:t>
            </a:r>
          </a:p>
          <a:p>
            <a:pPr>
              <a:buNone/>
            </a:pPr>
            <a:r>
              <a:rPr lang="en-US" sz="3600" dirty="0" smtClean="0"/>
              <a:t>	char *</a:t>
            </a:r>
            <a:r>
              <a:rPr lang="en-US" sz="3600" dirty="0" err="1"/>
              <a:t>buf</a:t>
            </a:r>
            <a:r>
              <a:rPr lang="en-US" sz="3600" dirty="0"/>
              <a:t>[SIZE +</a:t>
            </a:r>
            <a:r>
              <a:rPr lang="en-US" sz="3600" dirty="0" smtClean="0"/>
              <a:t>1]; /* input (output) buffer */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charsr</a:t>
            </a:r>
            <a:r>
              <a:rPr lang="en-US" sz="3600" dirty="0" smtClean="0"/>
              <a:t>;          /* how many chars were actually red */ 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charsw</a:t>
            </a:r>
            <a:r>
              <a:rPr lang="en-US" sz="3600" dirty="0" smtClean="0"/>
              <a:t>;          /* how many chars were actually written */ 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/* </a:t>
            </a:r>
            <a:r>
              <a:rPr lang="en-US" sz="3600" dirty="0"/>
              <a:t>create the file with read only </a:t>
            </a:r>
            <a:r>
              <a:rPr lang="en-US" sz="3600" dirty="0" err="1"/>
              <a:t>premissions</a:t>
            </a:r>
            <a:r>
              <a:rPr lang="en-US" sz="3600" dirty="0"/>
              <a:t> </a:t>
            </a:r>
            <a:r>
              <a:rPr lang="en-US" sz="3600" dirty="0" smtClean="0"/>
              <a:t>*/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fdin</a:t>
            </a:r>
            <a:r>
              <a:rPr lang="en-US" sz="3600" dirty="0" smtClean="0"/>
              <a:t> = open("dugma1.txt",O_RDONLY);</a:t>
            </a:r>
          </a:p>
          <a:p>
            <a:pPr>
              <a:buNone/>
            </a:pPr>
            <a:r>
              <a:rPr lang="en-US" sz="3600" dirty="0" smtClean="0"/>
              <a:t>	if (</a:t>
            </a:r>
            <a:r>
              <a:rPr lang="en-US" sz="3600" dirty="0" err="1" smtClean="0"/>
              <a:t>fdin</a:t>
            </a:r>
            <a:r>
              <a:rPr lang="en-US" sz="3600" dirty="0" smtClean="0"/>
              <a:t> &lt; 0) /* means file open did not take place */  </a:t>
            </a:r>
          </a:p>
          <a:p>
            <a:pPr>
              <a:buNone/>
            </a:pPr>
            <a:r>
              <a:rPr lang="en-US" sz="3600" dirty="0" smtClean="0"/>
              <a:t>	{                </a:t>
            </a:r>
          </a:p>
          <a:p>
            <a:pPr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perror</a:t>
            </a:r>
            <a:r>
              <a:rPr lang="en-US" sz="3600" dirty="0" smtClean="0"/>
              <a:t>("after open ");   /* text explaining why */ </a:t>
            </a:r>
          </a:p>
          <a:p>
            <a:pPr>
              <a:buNone/>
            </a:pPr>
            <a:r>
              <a:rPr lang="en-US" sz="3600" dirty="0" smtClean="0"/>
              <a:t>		exit(-1); </a:t>
            </a:r>
          </a:p>
          <a:p>
            <a:pPr>
              <a:buNone/>
            </a:pPr>
            <a:r>
              <a:rPr lang="en-US" sz="3600" dirty="0" smtClean="0"/>
              <a:t>	}</a:t>
            </a:r>
          </a:p>
          <a:p>
            <a:pPr>
              <a:buNone/>
            </a:pPr>
            <a:r>
              <a:rPr lang="en-US" sz="3600" dirty="0" smtClean="0"/>
              <a:t>	/* create the file with read and write </a:t>
            </a:r>
            <a:r>
              <a:rPr lang="en-US" sz="3600" dirty="0" err="1" smtClean="0"/>
              <a:t>premissions</a:t>
            </a:r>
            <a:r>
              <a:rPr lang="en-US" sz="3600" dirty="0" smtClean="0"/>
              <a:t> */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fdout</a:t>
            </a:r>
            <a:r>
              <a:rPr lang="en-US" sz="3600" dirty="0" smtClean="0"/>
              <a:t> = open("dugma2.txt", O_CREAT | O_RDWR, 0666);  	</a:t>
            </a:r>
          </a:p>
          <a:p>
            <a:pPr>
              <a:buNone/>
            </a:pPr>
            <a:r>
              <a:rPr lang="en-US" sz="3600" dirty="0" smtClean="0"/>
              <a:t>	if (</a:t>
            </a:r>
            <a:r>
              <a:rPr lang="en-US" sz="3600" dirty="0" err="1" smtClean="0"/>
              <a:t>fdout</a:t>
            </a:r>
            <a:r>
              <a:rPr lang="en-US" sz="3600" dirty="0" smtClean="0"/>
              <a:t> &lt; 0)	/* means file open did not take place */ </a:t>
            </a:r>
          </a:p>
          <a:p>
            <a:pPr>
              <a:buNone/>
            </a:pPr>
            <a:r>
              <a:rPr lang="en-US" sz="3600" dirty="0" smtClean="0"/>
              <a:t>	{ </a:t>
            </a:r>
          </a:p>
          <a:p>
            <a:pPr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perror</a:t>
            </a:r>
            <a:r>
              <a:rPr lang="en-US" sz="3600" dirty="0" smtClean="0"/>
              <a:t>("after create ");   /* text explaining why */ </a:t>
            </a:r>
          </a:p>
          <a:p>
            <a:pPr>
              <a:buNone/>
            </a:pPr>
            <a:r>
              <a:rPr lang="en-US" sz="3600" dirty="0" smtClean="0"/>
              <a:t>		exit(-1); </a:t>
            </a:r>
          </a:p>
          <a:p>
            <a:pPr>
              <a:buNone/>
            </a:pPr>
            <a:r>
              <a:rPr lang="en-US" sz="3600" dirty="0" smtClean="0"/>
              <a:t>	}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do  {</a:t>
            </a:r>
          </a:p>
          <a:p>
            <a:pPr>
              <a:buNone/>
            </a:pPr>
            <a:r>
              <a:rPr lang="en-US" sz="3600" dirty="0" smtClean="0"/>
              <a:t>		</a:t>
            </a:r>
            <a:r>
              <a:rPr lang="en-US" sz="3600" dirty="0"/>
              <a:t> </a:t>
            </a:r>
            <a:r>
              <a:rPr lang="en-US" sz="3600" dirty="0" err="1"/>
              <a:t>charsr</a:t>
            </a:r>
            <a:r>
              <a:rPr lang="en-US" sz="3600" dirty="0"/>
              <a:t> </a:t>
            </a:r>
            <a:r>
              <a:rPr lang="en-US" sz="3600" dirty="0" smtClean="0"/>
              <a:t>= read(</a:t>
            </a:r>
            <a:r>
              <a:rPr lang="en-US" sz="3600" dirty="0" err="1" smtClean="0"/>
              <a:t>fdin,buf</a:t>
            </a:r>
            <a:r>
              <a:rPr lang="en-US" sz="3600" dirty="0"/>
              <a:t>, SIZE);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	/* why writing SIZE can be wrong...*/</a:t>
            </a:r>
          </a:p>
          <a:p>
            <a:pPr>
              <a:buNone/>
            </a:pPr>
            <a:r>
              <a:rPr lang="en-US" sz="3600" dirty="0" smtClean="0"/>
              <a:t>		</a:t>
            </a:r>
            <a:r>
              <a:rPr lang="en-US" sz="3600" dirty="0"/>
              <a:t> </a:t>
            </a:r>
            <a:r>
              <a:rPr lang="en-US" sz="3600" dirty="0" smtClean="0"/>
              <a:t>c = write(</a:t>
            </a:r>
            <a:r>
              <a:rPr lang="en-US" sz="3600" dirty="0" err="1" smtClean="0"/>
              <a:t>fdout,buf</a:t>
            </a:r>
            <a:r>
              <a:rPr lang="en-US" sz="3600" dirty="0"/>
              <a:t>, </a:t>
            </a:r>
            <a:r>
              <a:rPr lang="en-US" sz="3600" dirty="0" err="1"/>
              <a:t>charsr</a:t>
            </a:r>
            <a:r>
              <a:rPr lang="en-US" sz="3600" dirty="0"/>
              <a:t>);</a:t>
            </a:r>
            <a:r>
              <a:rPr lang="en-US" sz="3600" dirty="0" smtClean="0"/>
              <a:t>		</a:t>
            </a:r>
          </a:p>
          <a:p>
            <a:pPr>
              <a:buNone/>
            </a:pPr>
            <a:r>
              <a:rPr lang="en-US" sz="3600" dirty="0" smtClean="0"/>
              <a:t>		if </a:t>
            </a:r>
            <a:r>
              <a:rPr lang="en-US" sz="3600" dirty="0"/>
              <a:t>(</a:t>
            </a:r>
            <a:r>
              <a:rPr lang="en-US" sz="3600" dirty="0" err="1"/>
              <a:t>charsr</a:t>
            </a:r>
            <a:r>
              <a:rPr lang="en-US" sz="3600" dirty="0"/>
              <a:t> </a:t>
            </a:r>
            <a:r>
              <a:rPr lang="en-US" sz="3600" dirty="0" smtClean="0"/>
              <a:t>&lt; </a:t>
            </a:r>
            <a:r>
              <a:rPr lang="en-US" sz="3600" dirty="0" err="1"/>
              <a:t>charsr</a:t>
            </a:r>
            <a:r>
              <a:rPr lang="en-US" sz="3600" dirty="0"/>
              <a:t>)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		</a:t>
            </a:r>
            <a:r>
              <a:rPr lang="en-US" sz="3600" dirty="0" err="1" smtClean="0"/>
              <a:t>printf</a:t>
            </a:r>
            <a:r>
              <a:rPr lang="en-US" sz="3600" dirty="0" smtClean="0"/>
              <a:t>("error reading\n");</a:t>
            </a:r>
          </a:p>
          <a:p>
            <a:pPr>
              <a:buNone/>
            </a:pPr>
            <a:r>
              <a:rPr lang="en-US" sz="3600" dirty="0" smtClean="0"/>
              <a:t>	}while ( </a:t>
            </a:r>
            <a:r>
              <a:rPr lang="en-US" sz="3600" dirty="0"/>
              <a:t>(</a:t>
            </a:r>
            <a:r>
              <a:rPr lang="en-US" sz="3600" dirty="0" err="1"/>
              <a:t>charsr</a:t>
            </a:r>
            <a:r>
              <a:rPr lang="en-US" sz="3600" dirty="0"/>
              <a:t> </a:t>
            </a:r>
            <a:r>
              <a:rPr lang="en-US" sz="3600" dirty="0" smtClean="0"/>
              <a:t>== </a:t>
            </a:r>
            <a:r>
              <a:rPr lang="en-US" sz="3600" dirty="0"/>
              <a:t>SIZE) </a:t>
            </a:r>
            <a:r>
              <a:rPr lang="en-US" sz="3600" dirty="0" smtClean="0"/>
              <a:t>&amp;&amp; </a:t>
            </a:r>
            <a:r>
              <a:rPr lang="en-US" sz="3600" dirty="0"/>
              <a:t>(</a:t>
            </a:r>
            <a:r>
              <a:rPr lang="en-US" sz="3600" dirty="0" err="1" smtClean="0"/>
              <a:t>charsw</a:t>
            </a:r>
            <a:r>
              <a:rPr lang="en-US" sz="3600" dirty="0" smtClean="0"/>
              <a:t> == </a:t>
            </a:r>
            <a:r>
              <a:rPr lang="en-US" sz="3600" dirty="0"/>
              <a:t>SIZE));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close(</a:t>
            </a:r>
            <a:r>
              <a:rPr lang="en-US" sz="3600" dirty="0" err="1" smtClean="0"/>
              <a:t>fdin</a:t>
            </a:r>
            <a:r>
              <a:rPr lang="en-US" sz="3600" dirty="0" smtClean="0"/>
              <a:t>);		/* free allocated structures */</a:t>
            </a:r>
          </a:p>
          <a:p>
            <a:pPr>
              <a:buNone/>
            </a:pPr>
            <a:r>
              <a:rPr lang="en-US" sz="3600" dirty="0" smtClean="0"/>
              <a:t>	close(</a:t>
            </a:r>
            <a:r>
              <a:rPr lang="en-US" sz="3600" dirty="0" err="1" smtClean="0"/>
              <a:t>fdout</a:t>
            </a:r>
            <a:r>
              <a:rPr lang="en-US" sz="3600" dirty="0" smtClean="0"/>
              <a:t>);		/* free allocated structures */</a:t>
            </a:r>
          </a:p>
          <a:p>
            <a:pPr>
              <a:buNone/>
            </a:pPr>
            <a:r>
              <a:rPr lang="en-US" sz="36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</a:t>
            </a:r>
            <a:r>
              <a:rPr lang="he-IL" dirty="0" smtClean="0"/>
              <a:t>משפחת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nclude</a:t>
            </a:r>
            <a:r>
              <a:rPr lang="en-US" dirty="0" smtClean="0"/>
              <a:t> &lt;</a:t>
            </a:r>
            <a:r>
              <a:rPr lang="en-US" dirty="0" err="1" smtClean="0">
                <a:hlinkClick r:id="rId2"/>
              </a:rPr>
              <a:t>unistd.h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dup(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oldfd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dup2(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oldfd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newfd</a:t>
            </a:r>
            <a:r>
              <a:rPr lang="en-US" dirty="0" smtClean="0"/>
              <a:t>);</a:t>
            </a:r>
          </a:p>
          <a:p>
            <a:pPr algn="r" rtl="1">
              <a:buNone/>
            </a:pPr>
            <a:r>
              <a:rPr lang="he-IL" dirty="0" smtClean="0"/>
              <a:t>ה </a:t>
            </a:r>
            <a:r>
              <a:rPr lang="en-US" dirty="0" err="1" smtClean="0"/>
              <a:t>syscall</a:t>
            </a:r>
            <a:r>
              <a:rPr lang="he-IL" dirty="0" smtClean="0"/>
              <a:t> הללו יוצרות עוד עותק של </a:t>
            </a:r>
            <a:r>
              <a:rPr lang="en-US" i="1" dirty="0" err="1" smtClean="0"/>
              <a:t>oldfd</a:t>
            </a:r>
            <a:endParaRPr lang="he-IL" i="1" dirty="0" smtClean="0"/>
          </a:p>
          <a:p>
            <a:pPr algn="r" rtl="1">
              <a:buNone/>
            </a:pPr>
            <a:r>
              <a:rPr lang="en-US" i="1" dirty="0" smtClean="0"/>
              <a:t>Dup</a:t>
            </a:r>
            <a:r>
              <a:rPr lang="he-IL" i="1" dirty="0" smtClean="0"/>
              <a:t>- מחפשת ברשימת ה </a:t>
            </a:r>
            <a:r>
              <a:rPr lang="en-US" i="1" dirty="0" err="1" smtClean="0"/>
              <a:t>fd</a:t>
            </a:r>
            <a:r>
              <a:rPr lang="he-IL" i="1" dirty="0" smtClean="0"/>
              <a:t> את המקום </a:t>
            </a:r>
            <a:r>
              <a:rPr lang="he-IL" i="1" dirty="0"/>
              <a:t>ה</a:t>
            </a:r>
            <a:r>
              <a:rPr lang="he-IL" i="1" dirty="0" smtClean="0"/>
              <a:t>פנוי הראשון ומעתיקה אליו את ה </a:t>
            </a:r>
            <a:r>
              <a:rPr lang="en-US" i="1" dirty="0" err="1" smtClean="0"/>
              <a:t>oldfd</a:t>
            </a:r>
            <a:r>
              <a:rPr lang="he-IL" i="1" dirty="0" smtClean="0"/>
              <a:t>.</a:t>
            </a:r>
          </a:p>
          <a:p>
            <a:pPr algn="r" rtl="1">
              <a:buNone/>
            </a:pPr>
            <a:r>
              <a:rPr lang="en-US" i="1" dirty="0" smtClean="0"/>
              <a:t>Dup2</a:t>
            </a:r>
            <a:r>
              <a:rPr lang="he-IL" i="1" dirty="0" smtClean="0"/>
              <a:t>- סוגרת את </a:t>
            </a:r>
            <a:r>
              <a:rPr lang="en-US" i="1" dirty="0" err="1" smtClean="0"/>
              <a:t>newfd</a:t>
            </a:r>
            <a:r>
              <a:rPr lang="he-IL" i="1" dirty="0" smtClean="0"/>
              <a:t> ומעתיקה במקומו את </a:t>
            </a:r>
            <a:r>
              <a:rPr lang="en-US" i="1" dirty="0" err="1" smtClean="0"/>
              <a:t>oldfd</a:t>
            </a:r>
            <a:endParaRPr lang="en-US" i="1" dirty="0" smtClean="0"/>
          </a:p>
          <a:p>
            <a:pPr algn="r" rtl="1">
              <a:buNone/>
            </a:pPr>
            <a:r>
              <a:rPr lang="he-IL" i="1" dirty="0" smtClean="0"/>
              <a:t>ערך חוזר- כשלון: 1-, הצלחה: מספר ה </a:t>
            </a:r>
            <a:r>
              <a:rPr lang="en-US" i="1" dirty="0" err="1" smtClean="0"/>
              <a:t>fd</a:t>
            </a:r>
            <a:r>
              <a:rPr lang="he-IL" i="1" dirty="0" smtClean="0"/>
              <a:t> שהוחלף(</a:t>
            </a:r>
            <a:r>
              <a:rPr lang="en-US" dirty="0" err="1" smtClean="0"/>
              <a:t>newfd</a:t>
            </a:r>
            <a:r>
              <a:rPr lang="he-IL" i="1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 flow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600200"/>
          <a:ext cx="1676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descriptors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733800" y="16002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28194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362200" y="20193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2362200" y="3124200"/>
            <a:ext cx="1371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" y="4201160"/>
          <a:ext cx="1676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descriptors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733800" y="420116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33800" y="542036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 flipV="1">
            <a:off x="2362200" y="462026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2362200" y="5725160"/>
            <a:ext cx="1371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62200" y="50292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5029200" y="1600200"/>
            <a:ext cx="3810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5029200" y="4191000"/>
            <a:ext cx="3810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562600" y="2325469"/>
            <a:ext cx="1447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 file description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62600" y="4953000"/>
            <a:ext cx="1447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 file </a:t>
            </a:r>
            <a:r>
              <a:rPr lang="en-US" dirty="0"/>
              <a:t>description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62600" y="3620869"/>
            <a:ext cx="2286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Calling dup(2);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הפניית האינפוט הסטנדרטי (מהמקלדת/ למסך) ל/מ קבצים.</a:t>
            </a:r>
          </a:p>
          <a:p>
            <a:pPr algn="r" rtl="1"/>
            <a:r>
              <a:rPr lang="he-IL" dirty="0" smtClean="0"/>
              <a:t>ב </a:t>
            </a:r>
            <a:r>
              <a:rPr lang="en-US" dirty="0" smtClean="0"/>
              <a:t>shell</a:t>
            </a:r>
            <a:r>
              <a:rPr lang="he-IL" dirty="0" smtClean="0"/>
              <a:t> זה נעשה ע"י "&lt;" ו "&gt;". לדוגמא:</a:t>
            </a:r>
          </a:p>
          <a:p>
            <a:pPr lvl="1" algn="r" rtl="1"/>
            <a:r>
              <a:rPr lang="he-IL" dirty="0" smtClean="0"/>
              <a:t>שליחת </a:t>
            </a:r>
            <a:r>
              <a:rPr lang="en-US" dirty="0" smtClean="0"/>
              <a:t>STDOUT</a:t>
            </a:r>
            <a:r>
              <a:rPr lang="he-IL" dirty="0" smtClean="0"/>
              <a:t> לקובץ: </a:t>
            </a:r>
            <a:r>
              <a:rPr lang="en-US" dirty="0" err="1" smtClean="0"/>
              <a:t>ls</a:t>
            </a:r>
            <a:r>
              <a:rPr lang="en-US" dirty="0" smtClean="0"/>
              <a:t> &gt; file.txt</a:t>
            </a:r>
          </a:p>
          <a:p>
            <a:pPr lvl="1" algn="r" rtl="1"/>
            <a:r>
              <a:rPr lang="he-IL" dirty="0" smtClean="0"/>
              <a:t>קבלת מידע מקובץ:  </a:t>
            </a:r>
            <a:r>
              <a:rPr lang="en-US" dirty="0" smtClean="0"/>
              <a:t>./</a:t>
            </a:r>
            <a:r>
              <a:rPr lang="en-US" dirty="0" err="1" smtClean="0"/>
              <a:t>a.out</a:t>
            </a:r>
            <a:r>
              <a:rPr lang="en-US" dirty="0" smtClean="0"/>
              <a:t> &lt; conf.txt</a:t>
            </a:r>
          </a:p>
          <a:p>
            <a:pPr lvl="1" algn="r" rtl="1"/>
            <a:endParaRPr lang="en-US" dirty="0" smtClean="0"/>
          </a:p>
          <a:p>
            <a:pPr algn="r" rtl="1"/>
            <a:r>
              <a:rPr lang="he-IL" dirty="0" smtClean="0"/>
              <a:t>איך נעזר ב </a:t>
            </a:r>
            <a:r>
              <a:rPr lang="en-US" dirty="0" smtClean="0"/>
              <a:t>dup</a:t>
            </a:r>
            <a:r>
              <a:rPr lang="he-IL" dirty="0" smtClean="0"/>
              <a:t> כדי לבצע </a:t>
            </a:r>
            <a:r>
              <a:rPr lang="en-US" dirty="0" smtClean="0"/>
              <a:t>i/o redirection</a:t>
            </a:r>
            <a:r>
              <a:rPr lang="he-IL" dirty="0" smtClean="0"/>
              <a:t>?</a:t>
            </a:r>
          </a:p>
          <a:p>
            <a:pPr lvl="1" algn="r" rtl="1"/>
            <a:r>
              <a:rPr lang="en-US" dirty="0" smtClean="0"/>
              <a:t>T3_3.c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143000"/>
            <a:ext cx="8229600" cy="5137150"/>
          </a:xfrm>
        </p:spPr>
        <p:txBody>
          <a:bodyPr/>
          <a:lstStyle/>
          <a:p>
            <a:pPr algn="r" rtl="1"/>
            <a:r>
              <a:rPr lang="he-IL" sz="2800" dirty="0" smtClean="0"/>
              <a:t>כדי להגיע למקום מסויים בקובץ יש להעזר ב</a:t>
            </a:r>
            <a:r>
              <a:rPr lang="en-US" sz="2800" dirty="0" smtClean="0"/>
              <a:t> </a:t>
            </a:r>
            <a:r>
              <a:rPr lang="he-IL" sz="2800" dirty="0" smtClean="0"/>
              <a:t> </a:t>
            </a:r>
            <a:r>
              <a:rPr lang="en-US" sz="2800" dirty="0" err="1" smtClean="0"/>
              <a:t>syscall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#include &lt;sys/</a:t>
            </a:r>
            <a:r>
              <a:rPr lang="en-US" sz="2800" b="1" dirty="0" err="1" smtClean="0"/>
              <a:t>types.h</a:t>
            </a:r>
            <a:r>
              <a:rPr lang="en-US" sz="2800" b="1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b="1" dirty="0" smtClean="0"/>
              <a:t>#include &lt;</a:t>
            </a:r>
            <a:r>
              <a:rPr lang="en-US" sz="2800" b="1" dirty="0" err="1" smtClean="0"/>
              <a:t>unistd.h</a:t>
            </a:r>
            <a:r>
              <a:rPr lang="en-US" sz="2800" b="1" dirty="0" smtClean="0"/>
              <a:t>&gt;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b="1" dirty="0" err="1" smtClean="0"/>
              <a:t>off_t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lseek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i="1" dirty="0" err="1" smtClean="0"/>
              <a:t>fd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off_t</a:t>
            </a:r>
            <a:r>
              <a:rPr lang="en-US" sz="2800" b="1" dirty="0" smtClean="0"/>
              <a:t> </a:t>
            </a:r>
            <a:r>
              <a:rPr lang="en-US" sz="2800" i="1" dirty="0" smtClean="0"/>
              <a:t>offset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i="1" dirty="0" smtClean="0"/>
              <a:t>whence</a:t>
            </a:r>
            <a:r>
              <a:rPr lang="en-US" sz="2800" b="1" dirty="0" smtClean="0"/>
              <a:t>);</a:t>
            </a:r>
          </a:p>
          <a:p>
            <a:pPr algn="r" rtl="1"/>
            <a:r>
              <a:rPr lang="en-US" sz="2800" i="1" dirty="0" smtClean="0"/>
              <a:t>whence</a:t>
            </a:r>
            <a:r>
              <a:rPr lang="he-IL" sz="2800" i="1" dirty="0" smtClean="0"/>
              <a:t> יכול להיות:</a:t>
            </a:r>
          </a:p>
          <a:p>
            <a:pPr lvl="1" algn="r" rtl="1"/>
            <a:r>
              <a:rPr lang="en-US" sz="2400" b="1" dirty="0" smtClean="0"/>
              <a:t>SEEK_SET</a:t>
            </a:r>
            <a:r>
              <a:rPr lang="he-IL" sz="2400" b="1" dirty="0" smtClean="0"/>
              <a:t> – מתחילת הקובץ</a:t>
            </a:r>
          </a:p>
          <a:p>
            <a:pPr lvl="1" algn="r" rtl="1"/>
            <a:r>
              <a:rPr lang="en-US" sz="2400" b="1" dirty="0" smtClean="0"/>
              <a:t>SEEK_CUR</a:t>
            </a:r>
            <a:r>
              <a:rPr lang="he-IL" sz="2400" b="1" dirty="0" smtClean="0"/>
              <a:t> – מהמיקום הנוכחי</a:t>
            </a:r>
          </a:p>
          <a:p>
            <a:pPr lvl="1" algn="r" rtl="1"/>
            <a:r>
              <a:rPr lang="en-US" sz="2400" b="1" dirty="0" smtClean="0"/>
              <a:t>SEEK_END</a:t>
            </a:r>
            <a:r>
              <a:rPr lang="he-IL" sz="2400" b="1" dirty="0" smtClean="0"/>
              <a:t> – מסוף הקובץ</a:t>
            </a:r>
          </a:p>
          <a:p>
            <a:pPr lvl="1" algn="r" rtl="1"/>
            <a:endParaRPr lang="en-US" b="1" dirty="0" smtClean="0"/>
          </a:p>
          <a:p>
            <a:pPr marL="457200" lvl="1" indent="0" algn="r" rtl="1">
              <a:buNone/>
            </a:pPr>
            <a:r>
              <a:rPr lang="he-IL" sz="1800" dirty="0" smtClean="0"/>
              <a:t>ערך החזרה: </a:t>
            </a:r>
            <a:r>
              <a:rPr lang="en-US" sz="1800" dirty="0" smtClean="0"/>
              <a:t>-1</a:t>
            </a:r>
            <a:r>
              <a:rPr lang="he-IL" sz="1800" dirty="0" smtClean="0"/>
              <a:t> במקרה של </a:t>
            </a:r>
            <a:r>
              <a:rPr lang="he-IL" sz="1800" dirty="0" err="1" smtClean="0"/>
              <a:t>כשלון</a:t>
            </a:r>
            <a:r>
              <a:rPr lang="he-IL" sz="1800" dirty="0" smtClean="0"/>
              <a:t>, ההיסט מתחילת הקובץ במקרה של הצלחה.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 </a:t>
            </a:r>
            <a:r>
              <a:rPr lang="en-US" dirty="0" err="1" smtClean="0"/>
              <a:t>syscall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For example:</a:t>
            </a:r>
          </a:p>
          <a:p>
            <a:pPr marL="457200" lvl="1" indent="0">
              <a:buNone/>
            </a:pPr>
            <a:r>
              <a:rPr lang="en-US" sz="1100" dirty="0" smtClean="0"/>
              <a:t>$ cat testfile.txt</a:t>
            </a:r>
          </a:p>
          <a:p>
            <a:pPr marL="457200" lvl="1" indent="0">
              <a:buNone/>
            </a:pPr>
            <a:r>
              <a:rPr lang="en-US" sz="1100" dirty="0" smtClean="0"/>
              <a:t>This is a test file that will be used for example.</a:t>
            </a:r>
          </a:p>
          <a:p>
            <a:pPr marL="457200" lvl="1" indent="0">
              <a:buNone/>
            </a:pPr>
            <a:r>
              <a:rPr lang="en-US" sz="1100" dirty="0" smtClean="0"/>
              <a:t>$ ./testing</a:t>
            </a:r>
          </a:p>
          <a:p>
            <a:pPr marL="457200" lvl="1" indent="0">
              <a:buNone/>
            </a:pPr>
            <a:r>
              <a:rPr lang="en-US" sz="1100" dirty="0" smtClean="0"/>
              <a:t>This is a test file</a:t>
            </a:r>
          </a:p>
          <a:p>
            <a:pPr marL="457200" lvl="1" indent="0">
              <a:buNone/>
            </a:pPr>
            <a:r>
              <a:rPr lang="en-US" sz="1100" dirty="0" smtClean="0"/>
              <a:t>test file that will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1523999"/>
            <a:ext cx="5121355" cy="33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stat.h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(</a:t>
            </a:r>
            <a:r>
              <a:rPr lang="en-US" b="1" dirty="0" smtClean="0"/>
              <a:t>const char*</a:t>
            </a:r>
            <a:r>
              <a:rPr lang="en-US" dirty="0" smtClean="0"/>
              <a:t> path, </a:t>
            </a:r>
            <a:r>
              <a:rPr lang="en-US" b="1" dirty="0" err="1" smtClean="0"/>
              <a:t>mode_t</a:t>
            </a:r>
            <a:r>
              <a:rPr lang="en-US" dirty="0" smtClean="0"/>
              <a:t> mod);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Mod: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sz="2400" dirty="0" smtClean="0"/>
              <a:t>S_IRWXU = (S_IRUSR | S_IWUSR | S_IXUSR)</a:t>
            </a:r>
          </a:p>
          <a:p>
            <a:pPr>
              <a:buNone/>
            </a:pPr>
            <a:r>
              <a:rPr lang="en-US" sz="2400" dirty="0" smtClean="0"/>
              <a:t>	 S_IRWXG = (S_IRGRP | S_IWGRP | S_IXGRP)</a:t>
            </a:r>
          </a:p>
          <a:p>
            <a:pPr>
              <a:buNone/>
            </a:pPr>
            <a:r>
              <a:rPr lang="en-US" sz="2400" dirty="0" smtClean="0"/>
              <a:t>	 S_IRWXO = (S_IROTH | S_IWOTH | S_IXOTH)</a:t>
            </a:r>
          </a:p>
          <a:p>
            <a:pPr>
              <a:buNone/>
            </a:pPr>
            <a:r>
              <a:rPr lang="en-US" sz="2400" dirty="0" smtClean="0"/>
              <a:t>	 S_ISUID = set the </a:t>
            </a:r>
            <a:r>
              <a:rPr lang="en-US" sz="2400" dirty="0" err="1" smtClean="0"/>
              <a:t>suid</a:t>
            </a:r>
            <a:r>
              <a:rPr lang="en-US" sz="2400" dirty="0" smtClean="0"/>
              <a:t> bit</a:t>
            </a:r>
          </a:p>
          <a:p>
            <a:pPr>
              <a:buNone/>
            </a:pPr>
            <a:r>
              <a:rPr lang="en-US" sz="2400" dirty="0" smtClean="0"/>
              <a:t>	 S_ISGID = set the </a:t>
            </a:r>
            <a:r>
              <a:rPr lang="en-US" sz="2400" dirty="0" err="1" smtClean="0"/>
              <a:t>sgid</a:t>
            </a:r>
            <a:r>
              <a:rPr lang="en-US" sz="2400" dirty="0" smtClean="0"/>
              <a:t> bit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 descr="C:\Users\avshalom\Documents\PrintScreen Files\ScreenShot0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601890" cy="3733800"/>
          </a:xfrm>
          <a:prstGeom prst="rect">
            <a:avLst/>
          </a:prstGeom>
          <a:noFill/>
        </p:spPr>
      </p:pic>
      <p:sp>
        <p:nvSpPr>
          <p:cNvPr id="4" name="אליפסה 3"/>
          <p:cNvSpPr/>
          <p:nvPr/>
        </p:nvSpPr>
        <p:spPr>
          <a:xfrm>
            <a:off x="381000" y="2879501"/>
            <a:ext cx="1783326" cy="4545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20574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2276" y="1344"/>
              <a:ext cx="118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he-IL" sz="2400" dirty="0" smtClean="0">
                  <a:solidFill>
                    <a:srgbClr val="000000"/>
                  </a:solidFill>
                </a:rPr>
                <a:t>תיקיות וקבצים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971800"/>
            <a:ext cx="5410200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2276" y="1920"/>
              <a:ext cx="143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File descriptors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8608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2276" y="2482"/>
              <a:ext cx="159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he-IL" sz="2400" dirty="0" smtClean="0">
                  <a:solidFill>
                    <a:srgbClr val="000000"/>
                  </a:solidFill>
                </a:rPr>
                <a:t>מערכת ניהול קבצים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775200"/>
            <a:ext cx="5410200" cy="665163"/>
            <a:chOff x="1268" y="3008"/>
            <a:chExt cx="3408" cy="419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94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2276" y="3058"/>
              <a:ext cx="175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he-IL" sz="2400" dirty="0" smtClean="0">
                  <a:solidFill>
                    <a:srgbClr val="000000"/>
                  </a:solidFill>
                </a:rPr>
                <a:t>טיפול בשגיאות</a:t>
              </a:r>
              <a:r>
                <a:rPr lang="en-US" sz="2400" dirty="0" smtClean="0">
                  <a:solidFill>
                    <a:srgbClr val="000000"/>
                  </a:solidFill>
                </a:rPr>
                <a:t>, dup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3008"/>
              <a:ext cx="480" cy="419"/>
              <a:chOff x="3174" y="2656"/>
              <a:chExt cx="1549" cy="1351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49" name="Group 107"/>
          <p:cNvGrpSpPr>
            <a:grpSpLocks/>
          </p:cNvGrpSpPr>
          <p:nvPr/>
        </p:nvGrpSpPr>
        <p:grpSpPr bwMode="auto">
          <a:xfrm>
            <a:off x="1981200" y="5659437"/>
            <a:ext cx="5410200" cy="665163"/>
            <a:chOff x="1268" y="2432"/>
            <a:chExt cx="3408" cy="419"/>
          </a:xfrm>
        </p:grpSpPr>
        <p:sp>
          <p:nvSpPr>
            <p:cNvPr id="50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90"/>
            <p:cNvSpPr txBox="1">
              <a:spLocks noChangeArrowheads="1"/>
            </p:cNvSpPr>
            <p:nvPr/>
          </p:nvSpPr>
          <p:spPr bwMode="auto">
            <a:xfrm>
              <a:off x="2276" y="2482"/>
              <a:ext cx="86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smtClean="0">
                  <a:solidFill>
                    <a:srgbClr val="000000"/>
                  </a:solidFill>
                </a:rPr>
                <a:t>buffering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3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55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lnSpc>
                <a:spcPct val="80000"/>
              </a:lnSpc>
            </a:pPr>
            <a:r>
              <a:rPr lang="he-IL" sz="2800" dirty="0"/>
              <a:t>ה </a:t>
            </a:r>
            <a:r>
              <a:rPr lang="en-US" sz="2800" dirty="0"/>
              <a:t>man</a:t>
            </a:r>
            <a:r>
              <a:rPr lang="he-IL" sz="2800" dirty="0"/>
              <a:t> מחולק לחלקים: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sz="3600" dirty="0"/>
              <a:t>Section 1 – commands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sz="3600" dirty="0"/>
              <a:t>Section 2 – system calls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sz="3600" dirty="0"/>
              <a:t>Section 3 – C library function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sz="3600" dirty="0"/>
              <a:t>Section 4 – special files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sz="3600" dirty="0"/>
              <a:t>Section 5 – file formats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sz="3600" dirty="0"/>
              <a:t>Section 6 – games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sz="3600" dirty="0"/>
              <a:t>Section 7 – miscellaneous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sz="3600" dirty="0"/>
              <a:t>Section 8 – system management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sz="3600" dirty="0"/>
              <a:t>Section 9 – kernel routines</a:t>
            </a:r>
          </a:p>
          <a:p>
            <a:pPr>
              <a:lnSpc>
                <a:spcPct val="80000"/>
              </a:lnSpc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10175" t="34375" r="40630" b="37088"/>
          <a:stretch/>
        </p:blipFill>
        <p:spPr>
          <a:xfrm>
            <a:off x="-50962" y="2411348"/>
            <a:ext cx="9194962" cy="29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1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r>
              <a:rPr lang="he-IL" sz="2400" dirty="0"/>
              <a:t>ישנן פקודות המופיעות במספר חלקים, כדי לקבל הסבר על הפקודה בחלק הרלוונטי יש להקליד את מספר החלק</a:t>
            </a:r>
          </a:p>
          <a:p>
            <a:pPr algn="r" rtl="1">
              <a:lnSpc>
                <a:spcPct val="80000"/>
              </a:lnSpc>
            </a:pPr>
            <a:endParaRPr lang="he-IL" sz="2400" dirty="0"/>
          </a:p>
          <a:p>
            <a:pPr lvl="1" algn="r" rtl="1">
              <a:lnSpc>
                <a:spcPct val="80000"/>
              </a:lnSpc>
            </a:pPr>
            <a:r>
              <a:rPr lang="he-IL" sz="2400" dirty="0"/>
              <a:t>למשל:  </a:t>
            </a:r>
            <a:r>
              <a:rPr lang="en-US" sz="2400" dirty="0"/>
              <a:t>man 2 </a:t>
            </a:r>
            <a:r>
              <a:rPr lang="en-US" sz="2400" dirty="0" err="1" smtClean="0"/>
              <a:t>chmod</a:t>
            </a:r>
            <a:endParaRPr lang="he-IL" sz="2400" dirty="0"/>
          </a:p>
          <a:p>
            <a:pPr lvl="1" algn="r" rtl="1">
              <a:lnSpc>
                <a:spcPct val="80000"/>
              </a:lnSpc>
            </a:pPr>
            <a:r>
              <a:rPr lang="he-IL" sz="2400" dirty="0"/>
              <a:t>אם הפקודה מופיעה במספר חלקים ומבקשים עזרה לפקודה ללא ציון החלק נקבל כתשובה עזרה מהחלק הנמוך ביותר שהפקודה נמצאת בו.</a:t>
            </a:r>
          </a:p>
          <a:p>
            <a:pPr lvl="1" algn="r" rtl="1">
              <a:lnSpc>
                <a:spcPct val="80000"/>
              </a:lnSpc>
            </a:pPr>
            <a:endParaRPr lang="en-US" sz="2400" dirty="0"/>
          </a:p>
          <a:p>
            <a:pPr algn="r" rtl="1">
              <a:lnSpc>
                <a:spcPct val="80000"/>
              </a:lnSpc>
            </a:pPr>
            <a:endParaRPr lang="he-IL" sz="2400" dirty="0"/>
          </a:p>
          <a:p>
            <a:pPr algn="l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0000" r="13750" b="59494"/>
          <a:stretch/>
        </p:blipFill>
        <p:spPr>
          <a:xfrm>
            <a:off x="462506" y="3669350"/>
            <a:ext cx="8224294" cy="246782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0000" r="13750" b="63721"/>
          <a:stretch/>
        </p:blipFill>
        <p:spPr>
          <a:xfrm>
            <a:off x="432455" y="1343025"/>
            <a:ext cx="825434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4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#include &lt;</a:t>
            </a:r>
            <a:r>
              <a:rPr lang="en-US" b="1" dirty="0" err="1" smtClean="0">
                <a:hlinkClick r:id="rId2"/>
              </a:rPr>
              <a:t>unistd.h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chdir</a:t>
            </a:r>
            <a:r>
              <a:rPr lang="en-US" b="1" dirty="0" smtClean="0"/>
              <a:t>(const char *</a:t>
            </a:r>
            <a:r>
              <a:rPr lang="en-US" i="1" dirty="0" smtClean="0"/>
              <a:t>path</a:t>
            </a:r>
            <a:r>
              <a:rPr lang="en-US" b="1" dirty="0" smtClean="0"/>
              <a:t>);</a:t>
            </a:r>
          </a:p>
          <a:p>
            <a:pPr algn="r" rtl="1">
              <a:buNone/>
            </a:pPr>
            <a:endParaRPr lang="he-IL" b="1" dirty="0" smtClean="0"/>
          </a:p>
          <a:p>
            <a:pPr algn="r" rtl="1"/>
            <a:r>
              <a:rPr lang="he-IL" b="1" dirty="0" smtClean="0"/>
              <a:t>שינוי ה </a:t>
            </a:r>
            <a:r>
              <a:rPr lang="en-US" b="1" dirty="0" smtClean="0"/>
              <a:t>working directory</a:t>
            </a:r>
            <a:r>
              <a:rPr lang="he-IL" b="1" dirty="0" smtClean="0"/>
              <a:t> של </a:t>
            </a:r>
            <a:r>
              <a:rPr lang="he-IL" b="1" u="sng" dirty="0" smtClean="0"/>
              <a:t>התהליך המבצע קריאה לפונקציה זו</a:t>
            </a:r>
            <a:r>
              <a:rPr lang="he-IL" b="1" dirty="0" smtClean="0"/>
              <a:t>.</a:t>
            </a:r>
          </a:p>
          <a:p>
            <a:pPr algn="r" rtl="1"/>
            <a:endParaRPr lang="he-IL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כמעט כל </a:t>
            </a:r>
            <a:r>
              <a:rPr lang="en-US" dirty="0" err="1" smtClean="0"/>
              <a:t>syscall</a:t>
            </a:r>
            <a:r>
              <a:rPr lang="he-IL" dirty="0" smtClean="0"/>
              <a:t> בלינוקס מחזירה את סיבת השגיאה למשתנה שנקרא </a:t>
            </a:r>
            <a:r>
              <a:rPr lang="en-US" dirty="0" err="1" smtClean="0"/>
              <a:t>errno</a:t>
            </a:r>
            <a:endParaRPr lang="he-IL" dirty="0" smtClean="0"/>
          </a:p>
          <a:p>
            <a:pPr algn="r" rtl="1"/>
            <a:r>
              <a:rPr lang="he-IL" dirty="0" smtClean="0"/>
              <a:t>המשתנה הזה מוגדר ב:</a:t>
            </a:r>
          </a:p>
          <a:p>
            <a:r>
              <a:rPr lang="en-US" dirty="0" smtClean="0">
                <a:ea typeface="ＭＳ Ｐゴシック" pitchFamily="2"/>
              </a:rPr>
              <a:t>#include &lt;</a:t>
            </a:r>
            <a:r>
              <a:rPr lang="en-US" dirty="0" err="1" smtClean="0">
                <a:ea typeface="ＭＳ Ｐゴシック" pitchFamily="2"/>
              </a:rPr>
              <a:t>errno.h</a:t>
            </a:r>
            <a:r>
              <a:rPr lang="en-US" dirty="0" smtClean="0">
                <a:ea typeface="ＭＳ Ｐゴシック" pitchFamily="2"/>
              </a:rPr>
              <a:t>&gt;</a:t>
            </a:r>
            <a:br>
              <a:rPr lang="en-US" dirty="0" smtClean="0">
                <a:ea typeface="ＭＳ Ｐゴシック" pitchFamily="2"/>
              </a:rPr>
            </a:br>
            <a:r>
              <a:rPr lang="en-US" dirty="0" smtClean="0">
                <a:ea typeface="ＭＳ Ｐゴシック" pitchFamily="2"/>
              </a:rPr>
              <a:t>extern </a:t>
            </a:r>
            <a:r>
              <a:rPr lang="en-US" dirty="0" err="1" smtClean="0">
                <a:ea typeface="ＭＳ Ｐゴシック" pitchFamily="2"/>
              </a:rPr>
              <a:t>int</a:t>
            </a:r>
            <a:r>
              <a:rPr lang="en-US" dirty="0" smtClean="0">
                <a:ea typeface="ＭＳ Ｐゴシック" pitchFamily="2"/>
              </a:rPr>
              <a:t> </a:t>
            </a:r>
            <a:r>
              <a:rPr lang="en-US" dirty="0" err="1" smtClean="0">
                <a:ea typeface="ＭＳ Ｐゴシック" pitchFamily="2"/>
              </a:rPr>
              <a:t>errno</a:t>
            </a:r>
            <a:r>
              <a:rPr lang="en-US" dirty="0" smtClean="0">
                <a:ea typeface="ＭＳ Ｐゴシック" pitchFamily="2"/>
              </a:rPr>
              <a:t>;</a:t>
            </a:r>
            <a:endParaRPr lang="he-IL" dirty="0" smtClean="0">
              <a:ea typeface="ＭＳ Ｐゴシック" pitchFamily="2"/>
            </a:endParaRPr>
          </a:p>
          <a:p>
            <a:pPr algn="r" rtl="1"/>
            <a:r>
              <a:rPr lang="he-IL" dirty="0" smtClean="0">
                <a:ea typeface="ＭＳ Ｐゴシック" pitchFamily="2"/>
              </a:rPr>
              <a:t>לכל </a:t>
            </a:r>
            <a:r>
              <a:rPr lang="en-US" dirty="0" err="1" smtClean="0">
                <a:ea typeface="ＭＳ Ｐゴシック" pitchFamily="2"/>
              </a:rPr>
              <a:t>syscall</a:t>
            </a:r>
            <a:r>
              <a:rPr lang="he-IL" dirty="0" smtClean="0">
                <a:ea typeface="ＭＳ Ｐゴシック" pitchFamily="2"/>
              </a:rPr>
              <a:t> יש סיבות אחרות לשגיאה.</a:t>
            </a:r>
          </a:p>
          <a:p>
            <a:pPr algn="r" rtl="1"/>
            <a:r>
              <a:rPr lang="he-IL" dirty="0" smtClean="0">
                <a:ea typeface="ＭＳ Ｐゴシック" pitchFamily="2"/>
              </a:rPr>
              <a:t>בעת שגיאה צריך לבדוק מה הערך של </a:t>
            </a:r>
            <a:r>
              <a:rPr lang="en-US" dirty="0" err="1" smtClean="0">
                <a:ea typeface="ＭＳ Ｐゴシック" pitchFamily="2"/>
              </a:rPr>
              <a:t>errno</a:t>
            </a:r>
            <a:r>
              <a:rPr lang="he-IL" dirty="0" smtClean="0">
                <a:ea typeface="ＭＳ Ｐゴシック" pitchFamily="2"/>
              </a:rPr>
              <a:t> ולפי זה להדפיס הודעה מתאימה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דוגמא </a:t>
            </a:r>
            <a:r>
              <a:rPr lang="en-US" dirty="0" err="1" smtClean="0"/>
              <a:t>errno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write(</a:t>
            </a:r>
            <a:r>
              <a:rPr lang="en-US" dirty="0" err="1" smtClean="0"/>
              <a:t>fd</a:t>
            </a:r>
            <a:r>
              <a:rPr lang="en-US" dirty="0" smtClean="0"/>
              <a:t>, </a:t>
            </a:r>
            <a:r>
              <a:rPr lang="en-US" dirty="0" err="1" smtClean="0"/>
              <a:t>buf</a:t>
            </a:r>
            <a:r>
              <a:rPr lang="en-US" dirty="0" smtClean="0"/>
              <a:t>, 10);</a:t>
            </a:r>
          </a:p>
          <a:p>
            <a:pPr>
              <a:buNone/>
            </a:pPr>
            <a:r>
              <a:rPr lang="en-US" dirty="0" smtClean="0"/>
              <a:t>if (x</a:t>
            </a:r>
            <a:r>
              <a:rPr lang="he-IL" dirty="0" smtClean="0"/>
              <a:t> </a:t>
            </a:r>
            <a:r>
              <a:rPr lang="en-US" dirty="0" smtClean="0"/>
              <a:t>==</a:t>
            </a:r>
            <a:r>
              <a:rPr lang="he-IL" dirty="0" smtClean="0"/>
              <a:t> </a:t>
            </a:r>
            <a:r>
              <a:rPr lang="en-US" dirty="0" smtClean="0"/>
              <a:t>-1)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if(</a:t>
            </a:r>
            <a:r>
              <a:rPr lang="en-US" dirty="0" err="1" smtClean="0"/>
              <a:t>errno</a:t>
            </a:r>
            <a:r>
              <a:rPr lang="en-US" dirty="0" smtClean="0"/>
              <a:t>==EBADF)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perror</a:t>
            </a:r>
            <a:r>
              <a:rPr lang="en-US" dirty="0" smtClean="0"/>
              <a:t>(“file handle is invalid or not open</a:t>
            </a:r>
          </a:p>
          <a:p>
            <a:pPr>
              <a:buNone/>
            </a:pPr>
            <a:r>
              <a:rPr lang="en-US" dirty="0" smtClean="0"/>
              <a:t>                    for writing”);</a:t>
            </a:r>
          </a:p>
          <a:p>
            <a:pPr>
              <a:buNone/>
            </a:pPr>
            <a:r>
              <a:rPr lang="en-US" dirty="0" smtClean="0"/>
              <a:t>	if(</a:t>
            </a:r>
            <a:r>
              <a:rPr lang="en-US" dirty="0" err="1" smtClean="0"/>
              <a:t>errno</a:t>
            </a:r>
            <a:r>
              <a:rPr lang="en-US" dirty="0" smtClean="0"/>
              <a:t>==ENOSPC)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perror</a:t>
            </a:r>
            <a:r>
              <a:rPr lang="en-US" dirty="0" smtClean="0"/>
              <a:t>(“not enough free space”);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האם כל זימון לפונקציה </a:t>
            </a:r>
            <a:r>
              <a:rPr lang="en-US" dirty="0" smtClean="0"/>
              <a:t>read</a:t>
            </a:r>
            <a:r>
              <a:rPr lang="he-IL" dirty="0" smtClean="0"/>
              <a:t> מבצעת קריאה פיזית מהדיסק?</a:t>
            </a:r>
          </a:p>
          <a:p>
            <a:pPr lvl="1" algn="r" rtl="1"/>
            <a:r>
              <a:rPr lang="he-IL" dirty="0" smtClean="0"/>
              <a:t>קריאה מהדיסק = צוואר בקבוק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נרצה שקריאות מהדיסק יהיו בגודל של "בלוק".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כתיבה </a:t>
            </a:r>
            <a:r>
              <a:rPr lang="he-IL" dirty="0"/>
              <a:t>פיזית לדיסק מאוד יקרה...</a:t>
            </a:r>
          </a:p>
          <a:p>
            <a:pPr lvl="1" algn="r" rtl="1"/>
            <a:r>
              <a:rPr lang="he-IL" dirty="0"/>
              <a:t>נעדיף לכתוב בבת אחת הרבה מידע לדיסק.</a:t>
            </a:r>
          </a:p>
          <a:p>
            <a:pPr algn="r" rtl="1"/>
            <a:endParaRPr lang="he-I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האם אפשר לסמוך על יעילות פונקציות </a:t>
            </a:r>
            <a:r>
              <a:rPr lang="en-US" dirty="0" smtClean="0"/>
              <a:t>read</a:t>
            </a:r>
            <a:r>
              <a:rPr lang="he-IL" dirty="0" smtClean="0"/>
              <a:t> ו </a:t>
            </a:r>
            <a:r>
              <a:rPr lang="en-US" dirty="0" smtClean="0"/>
              <a:t>write</a:t>
            </a:r>
            <a:r>
              <a:rPr lang="he-IL" dirty="0" smtClean="0"/>
              <a:t> ?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דוגמא </a:t>
            </a:r>
            <a:r>
              <a:rPr lang="en-US" dirty="0" smtClean="0"/>
              <a:t>t3_4.c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fread</a:t>
            </a:r>
            <a:r>
              <a:rPr lang="en-US" dirty="0" smtClean="0"/>
              <a:t> &amp; </a:t>
            </a:r>
            <a:r>
              <a:rPr lang="en-US" dirty="0" err="1" smtClean="0"/>
              <a:t>fwrite</a:t>
            </a:r>
            <a:r>
              <a:rPr lang="en-US" dirty="0" smtClean="0"/>
              <a:t> 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הרעיון מאחורי </a:t>
            </a:r>
            <a:r>
              <a:rPr lang="en-US" dirty="0" err="1" smtClean="0"/>
              <a:t>fread</a:t>
            </a:r>
            <a:r>
              <a:rPr lang="he-IL" dirty="0" smtClean="0"/>
              <a:t> ו </a:t>
            </a:r>
            <a:r>
              <a:rPr lang="en-US" dirty="0" err="1" smtClean="0"/>
              <a:t>fwrite</a:t>
            </a:r>
            <a:r>
              <a:rPr lang="he-IL" dirty="0" smtClean="0"/>
              <a:t> (פונקציות </a:t>
            </a:r>
            <a:r>
              <a:rPr lang="en-US" dirty="0" smtClean="0"/>
              <a:t>IO</a:t>
            </a:r>
            <a:r>
              <a:rPr lang="he-IL" dirty="0" smtClean="0"/>
              <a:t> של שפת </a:t>
            </a:r>
            <a:r>
              <a:rPr lang="en-US" dirty="0" smtClean="0"/>
              <a:t>C</a:t>
            </a:r>
            <a:r>
              <a:rPr lang="he-IL" dirty="0" smtClean="0"/>
              <a:t>) ?</a:t>
            </a:r>
          </a:p>
          <a:p>
            <a:pPr algn="r" rtl="1"/>
            <a:r>
              <a:rPr lang="he-IL" dirty="0" smtClean="0"/>
              <a:t>דוגמא </a:t>
            </a:r>
            <a:r>
              <a:rPr lang="en-US" dirty="0" smtClean="0"/>
              <a:t>t3_5.c</a:t>
            </a:r>
          </a:p>
          <a:p>
            <a:pPr algn="r" rtl="1"/>
            <a:r>
              <a:rPr lang="he-IL" dirty="0"/>
              <a:t>כאשר מתבצע זימון לפונקציה </a:t>
            </a:r>
            <a:r>
              <a:rPr lang="en-US" dirty="0" err="1" smtClean="0"/>
              <a:t>fwrite</a:t>
            </a:r>
            <a:r>
              <a:rPr lang="he-IL" dirty="0" smtClean="0"/>
              <a:t> </a:t>
            </a:r>
            <a:r>
              <a:rPr lang="he-IL" dirty="0"/>
              <a:t>המידע נשמר ב </a:t>
            </a:r>
            <a:r>
              <a:rPr lang="en-US" dirty="0"/>
              <a:t>buffer</a:t>
            </a:r>
            <a:r>
              <a:rPr lang="he-IL" dirty="0"/>
              <a:t>, מובטח שהמידע מתישהו </a:t>
            </a:r>
            <a:r>
              <a:rPr lang="he-IL" dirty="0" smtClean="0"/>
              <a:t>י</a:t>
            </a:r>
            <a:r>
              <a:rPr lang="he-IL" dirty="0"/>
              <a:t>י</a:t>
            </a:r>
            <a:r>
              <a:rPr lang="he-IL" dirty="0" smtClean="0"/>
              <a:t>כתב </a:t>
            </a:r>
            <a:r>
              <a:rPr lang="he-IL" dirty="0"/>
              <a:t>פיזית לדיסק.</a:t>
            </a:r>
          </a:p>
          <a:p>
            <a:pPr algn="r" rtl="1"/>
            <a:r>
              <a:rPr lang="he-IL" dirty="0"/>
              <a:t>אז מה הבעיה?</a:t>
            </a:r>
          </a:p>
          <a:p>
            <a:pPr lvl="1" algn="r" rtl="1"/>
            <a:r>
              <a:rPr lang="he-IL" dirty="0"/>
              <a:t>זיהוי שגיאות.</a:t>
            </a:r>
            <a:endParaRPr lang="en-US" dirty="0"/>
          </a:p>
          <a:p>
            <a:pPr lvl="1" algn="r" rtl="1"/>
            <a:r>
              <a:rPr lang="he-IL" dirty="0"/>
              <a:t>יציאה לא מסודרת של התהליך (</a:t>
            </a:r>
            <a:r>
              <a:rPr lang="en-US" dirty="0"/>
              <a:t>_exit()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חיוב כתיבה פיזית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fd</a:t>
            </a:r>
            <a:r>
              <a:rPr lang="en-US" dirty="0" smtClean="0"/>
              <a:t>=open(</a:t>
            </a:r>
            <a:r>
              <a:rPr lang="en-US" dirty="0" err="1" smtClean="0"/>
              <a:t>file,O_WRONLY</a:t>
            </a:r>
            <a:r>
              <a:rPr lang="en-US" dirty="0" smtClean="0"/>
              <a:t> | O_SYNC);</a:t>
            </a:r>
          </a:p>
          <a:p>
            <a:pPr algn="r" rtl="1">
              <a:buNone/>
            </a:pPr>
            <a:r>
              <a:rPr lang="he-IL" dirty="0" smtClean="0"/>
              <a:t>כל </a:t>
            </a:r>
            <a:r>
              <a:rPr lang="en-US" dirty="0" err="1" smtClean="0"/>
              <a:t>fwrite</a:t>
            </a:r>
            <a:r>
              <a:rPr lang="he-IL" dirty="0" smtClean="0"/>
              <a:t> ימתין עד שהמידע יכתב פיזית לדיסק.</a:t>
            </a:r>
          </a:p>
          <a:p>
            <a:pPr algn="r" rtl="1">
              <a:buNone/>
            </a:pPr>
            <a:endParaRPr lang="he-IL" dirty="0" smtClean="0"/>
          </a:p>
          <a:p>
            <a:pPr algn="r" rtl="1">
              <a:buNone/>
            </a:pPr>
            <a:r>
              <a:rPr lang="he-IL" dirty="0" smtClean="0"/>
              <a:t>או לחלופין:</a:t>
            </a:r>
          </a:p>
          <a:p>
            <a:pPr>
              <a:buNone/>
            </a:pPr>
            <a:r>
              <a:rPr lang="en-US" b="1" dirty="0" smtClean="0"/>
              <a:t>#include &lt;</a:t>
            </a:r>
            <a:r>
              <a:rPr lang="en-US" b="1" dirty="0" err="1" smtClean="0">
                <a:hlinkClick r:id="rId2"/>
              </a:rPr>
              <a:t>unistd.h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fsync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fd</a:t>
            </a:r>
            <a:r>
              <a:rPr lang="en-US" b="1" dirty="0" smtClean="0"/>
              <a:t>);</a:t>
            </a:r>
            <a:r>
              <a:rPr lang="en-US" dirty="0" smtClean="0"/>
              <a:t> </a:t>
            </a:r>
          </a:p>
          <a:p>
            <a:pPr algn="l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מידע על תיקייה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o-RO" dirty="0" smtClean="0"/>
              <a:t>#include &lt;sys/types.h&gt; </a:t>
            </a:r>
          </a:p>
          <a:p>
            <a:pPr>
              <a:buNone/>
            </a:pPr>
            <a:r>
              <a:rPr lang="ro-RO" dirty="0" smtClean="0"/>
              <a:t>#include &lt;dirent.h&gt; </a:t>
            </a:r>
          </a:p>
          <a:p>
            <a:pPr algn="r" rtl="1">
              <a:buNone/>
            </a:pPr>
            <a:r>
              <a:rPr lang="he-IL" dirty="0" smtClean="0"/>
              <a:t>כדי לקבל מצביע על תיקייה יש להשתמש ב:</a:t>
            </a:r>
          </a:p>
          <a:p>
            <a:pPr>
              <a:buNone/>
            </a:pPr>
            <a:r>
              <a:rPr lang="ro-RO" b="1" dirty="0" smtClean="0"/>
              <a:t>DIR*</a:t>
            </a:r>
            <a:r>
              <a:rPr lang="ro-RO" dirty="0" smtClean="0"/>
              <a:t> opendir(</a:t>
            </a:r>
            <a:r>
              <a:rPr lang="ro-RO" b="1" dirty="0" smtClean="0"/>
              <a:t>const char*</a:t>
            </a:r>
            <a:r>
              <a:rPr lang="ro-RO" dirty="0" smtClean="0"/>
              <a:t> pathname);</a:t>
            </a:r>
            <a:endParaRPr lang="en-US" dirty="0" smtClean="0"/>
          </a:p>
          <a:p>
            <a:pPr algn="r" rtl="1">
              <a:buNone/>
            </a:pPr>
            <a:r>
              <a:rPr lang="he-IL" dirty="0" smtClean="0"/>
              <a:t>המצביע מכיל את המיקום שלנו בתיקייה</a:t>
            </a:r>
            <a:endParaRPr lang="en-US" dirty="0" smtClean="0"/>
          </a:p>
          <a:p>
            <a:pPr algn="r" rtl="1">
              <a:lnSpc>
                <a:spcPct val="100000"/>
              </a:lnSpc>
            </a:pPr>
            <a:r>
              <a:rPr lang="he-IL" altLang="he-IL" sz="2000" dirty="0"/>
              <a:t>ערך מוחזר:</a:t>
            </a:r>
          </a:p>
          <a:p>
            <a:pPr lvl="1" algn="r" rtl="1">
              <a:lnSpc>
                <a:spcPct val="100000"/>
              </a:lnSpc>
            </a:pPr>
            <a:r>
              <a:rPr lang="he-IL" altLang="he-IL" sz="1800" dirty="0"/>
              <a:t>בהצלחה מצביע למבנה מסוג </a:t>
            </a:r>
            <a:r>
              <a:rPr lang="en-US" altLang="he-IL" sz="1800" dirty="0"/>
              <a:t>DIR</a:t>
            </a:r>
            <a:r>
              <a:rPr lang="he-IL" altLang="he-IL" sz="1800" dirty="0"/>
              <a:t>, </a:t>
            </a:r>
            <a:r>
              <a:rPr lang="he-IL" altLang="he-IL" sz="1800" dirty="0" smtClean="0"/>
              <a:t>בכישלון </a:t>
            </a:r>
            <a:r>
              <a:rPr lang="en-US" altLang="he-IL" sz="1800" dirty="0" smtClean="0"/>
              <a:t>NULL</a:t>
            </a:r>
            <a:endParaRPr lang="en-US" dirty="0"/>
          </a:p>
          <a:p>
            <a:pPr algn="r" rtl="1">
              <a:buNone/>
            </a:pPr>
            <a:endParaRPr lang="he-IL" dirty="0" smtClean="0"/>
          </a:p>
          <a:p>
            <a:pPr algn="r" rtl="1">
              <a:buNone/>
            </a:pPr>
            <a:r>
              <a:rPr lang="he-IL" dirty="0" smtClean="0"/>
              <a:t>כדי לסגור תיקייה יש להשתמש ב: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closedir</a:t>
            </a:r>
            <a:r>
              <a:rPr lang="en-US" dirty="0" smtClean="0"/>
              <a:t>(</a:t>
            </a:r>
            <a:r>
              <a:rPr lang="en-US" b="1" dirty="0" smtClean="0"/>
              <a:t>DIR*</a:t>
            </a:r>
            <a:r>
              <a:rPr lang="en-US" dirty="0" smtClean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);</a:t>
            </a:r>
          </a:p>
          <a:p>
            <a:pPr algn="r" rtl="1">
              <a:lnSpc>
                <a:spcPct val="100000"/>
              </a:lnSpc>
            </a:pPr>
            <a:r>
              <a:rPr lang="he-IL" altLang="he-IL" sz="2000" dirty="0"/>
              <a:t>ערך מוחזר:</a:t>
            </a:r>
          </a:p>
          <a:p>
            <a:pPr lvl="1" algn="r" rtl="1">
              <a:lnSpc>
                <a:spcPct val="100000"/>
              </a:lnSpc>
            </a:pPr>
            <a:r>
              <a:rPr lang="he-IL" altLang="he-IL" sz="1800" dirty="0"/>
              <a:t>בהצלחה </a:t>
            </a:r>
            <a:r>
              <a:rPr lang="he-IL" altLang="he-IL" sz="1800" dirty="0" smtClean="0"/>
              <a:t>מוחזר </a:t>
            </a:r>
            <a:r>
              <a:rPr lang="he-IL" altLang="he-IL" sz="1800" dirty="0"/>
              <a:t>0</a:t>
            </a:r>
          </a:p>
          <a:p>
            <a:pPr lvl="1" algn="r" rtl="1">
              <a:lnSpc>
                <a:spcPct val="100000"/>
              </a:lnSpc>
            </a:pPr>
            <a:r>
              <a:rPr lang="he-IL" altLang="he-IL" sz="1800" dirty="0" smtClean="0"/>
              <a:t>בכישלון </a:t>
            </a:r>
            <a:r>
              <a:rPr lang="en-US" altLang="he-IL" sz="1800" dirty="0"/>
              <a:t>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מידע על תיקייה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sz="2800" dirty="0" smtClean="0"/>
              <a:t>struct dirent { 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ro-RO" sz="2800" dirty="0" smtClean="0"/>
              <a:t>ino_t d_fileno;  // i-node nr.  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ro-RO" sz="2800" dirty="0" smtClean="0"/>
              <a:t>char d_name[NAM</a:t>
            </a:r>
            <a:r>
              <a:rPr lang="en-US" sz="2800" dirty="0" smtClean="0"/>
              <a:t>E_MAX</a:t>
            </a:r>
            <a:r>
              <a:rPr lang="ro-RO" sz="2800" dirty="0" smtClean="0"/>
              <a:t> + 1]; // file name</a:t>
            </a:r>
          </a:p>
          <a:p>
            <a:pPr>
              <a:buNone/>
            </a:pPr>
            <a:r>
              <a:rPr lang="ro-RO" sz="2800" dirty="0" smtClean="0"/>
              <a:t>}</a:t>
            </a:r>
          </a:p>
          <a:p>
            <a:pPr algn="r" rtl="1"/>
            <a:r>
              <a:rPr lang="he-IL" sz="2800" dirty="0" smtClean="0"/>
              <a:t>כדי לקבל מידע על נתון בתיקייה יש להשתמש ב:</a:t>
            </a:r>
          </a:p>
          <a:p>
            <a:pPr>
              <a:buNone/>
            </a:pPr>
            <a:r>
              <a:rPr lang="ro-RO" sz="2800" b="1" dirty="0" smtClean="0"/>
              <a:t>struct dirent*</a:t>
            </a:r>
            <a:r>
              <a:rPr lang="ro-RO" sz="2800" dirty="0" smtClean="0"/>
              <a:t> readdir(</a:t>
            </a:r>
            <a:r>
              <a:rPr lang="ro-RO" sz="2800" b="1" dirty="0" smtClean="0"/>
              <a:t>DIR*</a:t>
            </a:r>
            <a:r>
              <a:rPr lang="ro-RO" sz="2800" dirty="0" smtClean="0"/>
              <a:t> dp);</a:t>
            </a:r>
            <a:endParaRPr lang="en-US" sz="2800" dirty="0" smtClean="0"/>
          </a:p>
          <a:p>
            <a:pPr algn="r" rtl="1"/>
            <a:r>
              <a:rPr lang="he-IL" sz="2800" dirty="0" smtClean="0"/>
              <a:t>כל קריאה לפונקציה תחזיר מידע על הנתון הבא בתיקייה עד שלבסוף יחזור </a:t>
            </a:r>
            <a:r>
              <a:rPr lang="en-US" sz="2800" dirty="0" smtClean="0"/>
              <a:t>NULL</a:t>
            </a:r>
            <a:r>
              <a:rPr lang="he-IL" sz="2800" dirty="0" smtClean="0"/>
              <a:t>.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הפונקציה לא מבטיחה סדר מסוים בנתונים החוזרים.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B7E2A5-FAF2-404C-A7D8-294844CB8378}" type="slidenum">
              <a:rPr lang="he-IL" altLang="he-IL"/>
              <a:pPr/>
              <a:t>5</a:t>
            </a:fld>
            <a:endParaRPr lang="en-US" altLang="he-IL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he-IL" dirty="0" smtClean="0"/>
              <a:t>דוגמא </a:t>
            </a:r>
            <a:r>
              <a:rPr lang="he-IL" altLang="he-IL" dirty="0"/>
              <a:t>לסריקת הספרייה </a:t>
            </a:r>
            <a:r>
              <a:rPr lang="en-US" altLang="he-IL" dirty="0" err="1"/>
              <a:t>argv</a:t>
            </a:r>
            <a:r>
              <a:rPr lang="en-US" altLang="he-IL" dirty="0"/>
              <a:t>[1]</a:t>
            </a:r>
            <a:endParaRPr lang="he-IL" altLang="he-IL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  <a:buNone/>
            </a:pPr>
            <a:r>
              <a:rPr lang="en-US" altLang="he-IL" sz="1600" dirty="0"/>
              <a:t>#include &lt;</a:t>
            </a:r>
            <a:r>
              <a:rPr lang="en-US" altLang="he-IL" sz="1600" dirty="0" err="1"/>
              <a:t>stdio.h</a:t>
            </a:r>
            <a:r>
              <a:rPr lang="en-US" altLang="he-IL" sz="1600" dirty="0"/>
              <a:t>&gt;</a:t>
            </a:r>
          </a:p>
          <a:p>
            <a:pPr>
              <a:lnSpc>
                <a:spcPct val="105000"/>
              </a:lnSpc>
              <a:buNone/>
            </a:pPr>
            <a:r>
              <a:rPr lang="en-US" altLang="he-IL" sz="1600" dirty="0"/>
              <a:t>#include &lt;</a:t>
            </a:r>
            <a:r>
              <a:rPr lang="en-US" altLang="he-IL" sz="1600" dirty="0" err="1"/>
              <a:t>dirent.h</a:t>
            </a:r>
            <a:r>
              <a:rPr lang="en-US" altLang="he-IL" sz="1600" dirty="0"/>
              <a:t>&gt; </a:t>
            </a:r>
          </a:p>
          <a:p>
            <a:pPr>
              <a:lnSpc>
                <a:spcPct val="105000"/>
              </a:lnSpc>
              <a:buNone/>
            </a:pPr>
            <a:r>
              <a:rPr lang="en-US" altLang="he-IL" sz="1600" dirty="0"/>
              <a:t>main(</a:t>
            </a:r>
            <a:r>
              <a:rPr lang="en-US" altLang="he-IL" sz="1600" dirty="0" err="1"/>
              <a:t>int</a:t>
            </a:r>
            <a:r>
              <a:rPr lang="en-US" altLang="he-IL" sz="1600" dirty="0"/>
              <a:t> </a:t>
            </a:r>
            <a:r>
              <a:rPr lang="en-US" altLang="he-IL" sz="1600" dirty="0" err="1"/>
              <a:t>argc</a:t>
            </a:r>
            <a:r>
              <a:rPr lang="en-US" altLang="he-IL" sz="1600" dirty="0"/>
              <a:t>, char **</a:t>
            </a:r>
            <a:r>
              <a:rPr lang="en-US" altLang="he-IL" sz="1600" dirty="0" err="1"/>
              <a:t>argv</a:t>
            </a:r>
            <a:r>
              <a:rPr lang="en-US" altLang="he-IL" sz="1600" dirty="0"/>
              <a:t>) </a:t>
            </a:r>
          </a:p>
          <a:p>
            <a:pPr>
              <a:lnSpc>
                <a:spcPct val="105000"/>
              </a:lnSpc>
              <a:buNone/>
            </a:pPr>
            <a:r>
              <a:rPr lang="en-US" altLang="he-IL" sz="1600" dirty="0"/>
              <a:t>{ </a:t>
            </a:r>
          </a:p>
          <a:p>
            <a:pPr>
              <a:lnSpc>
                <a:spcPct val="105000"/>
              </a:lnSpc>
              <a:buNone/>
            </a:pPr>
            <a:r>
              <a:rPr lang="en-US" altLang="he-IL" sz="1600" dirty="0"/>
              <a:t>	DIR *</a:t>
            </a:r>
            <a:r>
              <a:rPr lang="en-US" altLang="he-IL" sz="1600" dirty="0" err="1"/>
              <a:t>pDir</a:t>
            </a:r>
            <a:r>
              <a:rPr lang="en-US" altLang="he-IL" sz="1600" dirty="0"/>
              <a:t>; </a:t>
            </a:r>
          </a:p>
          <a:p>
            <a:pPr>
              <a:lnSpc>
                <a:spcPct val="105000"/>
              </a:lnSpc>
              <a:buNone/>
            </a:pPr>
            <a:r>
              <a:rPr lang="en-US" altLang="he-IL" sz="1600" dirty="0"/>
              <a:t>	</a:t>
            </a:r>
            <a:r>
              <a:rPr lang="en-US" altLang="he-IL" sz="1600" dirty="0" err="1"/>
              <a:t>struct</a:t>
            </a:r>
            <a:r>
              <a:rPr lang="en-US" altLang="he-IL" sz="1600" dirty="0"/>
              <a:t> </a:t>
            </a:r>
            <a:r>
              <a:rPr lang="en-US" altLang="he-IL" sz="1600" dirty="0" err="1"/>
              <a:t>dirent</a:t>
            </a:r>
            <a:r>
              <a:rPr lang="en-US" altLang="he-IL" sz="1600" dirty="0"/>
              <a:t> *</a:t>
            </a:r>
            <a:r>
              <a:rPr lang="en-US" altLang="he-IL" sz="1600" dirty="0" err="1"/>
              <a:t>pDirent</a:t>
            </a:r>
            <a:r>
              <a:rPr lang="en-US" altLang="he-IL" sz="1600" dirty="0"/>
              <a:t>; </a:t>
            </a:r>
          </a:p>
          <a:p>
            <a:pPr>
              <a:lnSpc>
                <a:spcPct val="105000"/>
              </a:lnSpc>
              <a:buNone/>
            </a:pPr>
            <a:r>
              <a:rPr lang="en-US" altLang="he-IL" sz="1600" dirty="0"/>
              <a:t>	if ( (</a:t>
            </a:r>
            <a:r>
              <a:rPr lang="en-US" altLang="he-IL" sz="1600" dirty="0" err="1"/>
              <a:t>pDir</a:t>
            </a:r>
            <a:r>
              <a:rPr lang="en-US" altLang="he-IL" sz="1600" dirty="0"/>
              <a:t> = </a:t>
            </a:r>
            <a:r>
              <a:rPr lang="en-US" altLang="he-IL" sz="1600" dirty="0" err="1"/>
              <a:t>opendir</a:t>
            </a:r>
            <a:r>
              <a:rPr lang="en-US" altLang="he-IL" sz="1600" dirty="0"/>
              <a:t>(</a:t>
            </a:r>
            <a:r>
              <a:rPr lang="en-US" altLang="he-IL" sz="1600" dirty="0" err="1"/>
              <a:t>argv</a:t>
            </a:r>
            <a:r>
              <a:rPr lang="en-US" altLang="he-IL" sz="1600" dirty="0"/>
              <a:t>[1])) == NULL)</a:t>
            </a:r>
          </a:p>
          <a:p>
            <a:pPr>
              <a:lnSpc>
                <a:spcPct val="105000"/>
              </a:lnSpc>
              <a:buNone/>
            </a:pPr>
            <a:r>
              <a:rPr lang="en-US" altLang="he-IL" sz="1600" dirty="0"/>
              <a:t>		exit(1); </a:t>
            </a:r>
          </a:p>
          <a:p>
            <a:pPr>
              <a:lnSpc>
                <a:spcPct val="105000"/>
              </a:lnSpc>
              <a:buNone/>
            </a:pPr>
            <a:r>
              <a:rPr lang="en-US" altLang="he-IL" sz="1600" dirty="0"/>
              <a:t>	// looping through the directory, printing the directory entry name</a:t>
            </a:r>
          </a:p>
          <a:p>
            <a:pPr>
              <a:lnSpc>
                <a:spcPct val="105000"/>
              </a:lnSpc>
              <a:buNone/>
            </a:pPr>
            <a:r>
              <a:rPr lang="en-US" altLang="he-IL" sz="1600" dirty="0"/>
              <a:t>	while ( (</a:t>
            </a:r>
            <a:r>
              <a:rPr lang="en-US" altLang="he-IL" sz="1600" dirty="0" err="1"/>
              <a:t>pDirent</a:t>
            </a:r>
            <a:r>
              <a:rPr lang="en-US" altLang="he-IL" sz="1600" dirty="0"/>
              <a:t> = </a:t>
            </a:r>
            <a:r>
              <a:rPr lang="en-US" altLang="he-IL" sz="1600" dirty="0" err="1"/>
              <a:t>readdir</a:t>
            </a:r>
            <a:r>
              <a:rPr lang="en-US" altLang="he-IL" sz="1600" dirty="0"/>
              <a:t>(</a:t>
            </a:r>
            <a:r>
              <a:rPr lang="en-US" altLang="he-IL" sz="1600" dirty="0" err="1"/>
              <a:t>pDir</a:t>
            </a:r>
            <a:r>
              <a:rPr lang="en-US" altLang="he-IL" sz="1600" dirty="0"/>
              <a:t>) ) != NULL ) </a:t>
            </a:r>
          </a:p>
          <a:p>
            <a:pPr>
              <a:lnSpc>
                <a:spcPct val="105000"/>
              </a:lnSpc>
              <a:buNone/>
            </a:pPr>
            <a:r>
              <a:rPr lang="en-US" altLang="he-IL" sz="1600" dirty="0"/>
              <a:t>		</a:t>
            </a:r>
            <a:r>
              <a:rPr lang="en-US" altLang="he-IL" sz="1600" dirty="0" err="1"/>
              <a:t>printf</a:t>
            </a:r>
            <a:r>
              <a:rPr lang="en-US" altLang="he-IL" sz="1600" dirty="0"/>
              <a:t>( "%s\n", </a:t>
            </a:r>
            <a:r>
              <a:rPr lang="en-US" altLang="he-IL" sz="1600" dirty="0" err="1"/>
              <a:t>pDirent</a:t>
            </a:r>
            <a:r>
              <a:rPr lang="en-US" altLang="he-IL" sz="1600" dirty="0"/>
              <a:t> -&gt;</a:t>
            </a:r>
            <a:r>
              <a:rPr lang="en-US" altLang="he-IL" sz="1600" dirty="0" err="1"/>
              <a:t>d_name</a:t>
            </a:r>
            <a:r>
              <a:rPr lang="en-US" altLang="he-IL" sz="1600" dirty="0"/>
              <a:t> ); </a:t>
            </a:r>
          </a:p>
          <a:p>
            <a:pPr>
              <a:lnSpc>
                <a:spcPct val="105000"/>
              </a:lnSpc>
              <a:buNone/>
            </a:pPr>
            <a:r>
              <a:rPr lang="en-US" altLang="he-IL" sz="1600" dirty="0"/>
              <a:t>	</a:t>
            </a:r>
            <a:r>
              <a:rPr lang="en-US" altLang="he-IL" sz="1600" dirty="0" err="1"/>
              <a:t>closedir</a:t>
            </a:r>
            <a:r>
              <a:rPr lang="en-US" altLang="he-IL" sz="1600" dirty="0"/>
              <a:t>( </a:t>
            </a:r>
            <a:r>
              <a:rPr lang="en-US" altLang="he-IL" sz="1600" dirty="0" err="1"/>
              <a:t>pDir</a:t>
            </a:r>
            <a:r>
              <a:rPr lang="en-US" altLang="he-IL" sz="1600" dirty="0"/>
              <a:t> );</a:t>
            </a:r>
          </a:p>
          <a:p>
            <a:pPr>
              <a:lnSpc>
                <a:spcPct val="105000"/>
              </a:lnSpc>
              <a:buNone/>
            </a:pPr>
            <a:r>
              <a:rPr lang="en-US" altLang="he-IL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21431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B7E2A5-FAF2-404C-A7D8-294844CB8378}" type="slidenum">
              <a:rPr lang="he-IL" altLang="he-IL"/>
              <a:pPr/>
              <a:t>6</a:t>
            </a:fld>
            <a:endParaRPr lang="en-US" altLang="he-IL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he-IL" dirty="0" smtClean="0"/>
              <a:t>דוגמא נוספת</a:t>
            </a:r>
            <a:endParaRPr lang="he-IL" altLang="he-IL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he-IL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28" y="1389567"/>
            <a:ext cx="7323143" cy="53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76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B7E2A5-FAF2-404C-A7D8-294844CB8378}" type="slidenum">
              <a:rPr lang="he-IL" altLang="he-IL"/>
              <a:pPr/>
              <a:t>7</a:t>
            </a:fld>
            <a:endParaRPr lang="en-US" altLang="he-IL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he-IL" dirty="0" smtClean="0"/>
              <a:t>דוגמא נוספת - המשך</a:t>
            </a:r>
            <a:endParaRPr lang="he-IL" altLang="he-IL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he-IL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94" y="1531303"/>
            <a:ext cx="6594411" cy="47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14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B7E2A5-FAF2-404C-A7D8-294844CB8378}" type="slidenum">
              <a:rPr lang="he-IL" altLang="he-IL"/>
              <a:pPr/>
              <a:t>8</a:t>
            </a:fld>
            <a:endParaRPr lang="en-US" altLang="he-IL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he-IL" dirty="0" smtClean="0"/>
              <a:t>דוגמא למימוש </a:t>
            </a:r>
            <a:r>
              <a:rPr lang="en-US" altLang="he-IL" dirty="0" smtClean="0"/>
              <a:t>ls</a:t>
            </a:r>
            <a:endParaRPr lang="he-IL" altLang="he-IL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he-IL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43025"/>
            <a:ext cx="7636190" cy="51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6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B7E2A5-FAF2-404C-A7D8-294844CB8378}" type="slidenum">
              <a:rPr lang="he-IL" altLang="he-IL"/>
              <a:pPr/>
              <a:t>9</a:t>
            </a:fld>
            <a:endParaRPr lang="en-US" altLang="he-IL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he-IL" dirty="0" smtClean="0"/>
              <a:t>דוגמא למימוש </a:t>
            </a:r>
            <a:r>
              <a:rPr lang="en-US" altLang="he-IL" dirty="0" smtClean="0"/>
              <a:t> - ls</a:t>
            </a:r>
            <a:r>
              <a:rPr lang="he-IL" altLang="he-IL" dirty="0" smtClean="0"/>
              <a:t>המשך</a:t>
            </a:r>
            <a:endParaRPr lang="he-IL" altLang="he-IL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he-IL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6" y="1981196"/>
            <a:ext cx="6746666" cy="38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59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7542</TotalTime>
  <Words>907</Words>
  <Application>Microsoft Office PowerPoint</Application>
  <PresentationFormat>‫הצגה על המסך (4:3)</PresentationFormat>
  <Paragraphs>286</Paragraphs>
  <Slides>28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4" baseType="lpstr">
      <vt:lpstr>ＭＳ Ｐゴシック</vt:lpstr>
      <vt:lpstr>Arial</vt:lpstr>
      <vt:lpstr>Calibri</vt:lpstr>
      <vt:lpstr>Verdana</vt:lpstr>
      <vt:lpstr>Wingdings</vt:lpstr>
      <vt:lpstr>cdb2004138l</vt:lpstr>
      <vt:lpstr>מערכות הפעלה</vt:lpstr>
      <vt:lpstr>Contents</vt:lpstr>
      <vt:lpstr>מידע על תיקייה</vt:lpstr>
      <vt:lpstr>מידע על תיקייה</vt:lpstr>
      <vt:lpstr>דוגמא לסריקת הספרייה argv[1]</vt:lpstr>
      <vt:lpstr>דוגמא נוספת</vt:lpstr>
      <vt:lpstr>דוגמא נוספת - המשך</vt:lpstr>
      <vt:lpstr>דוגמא למימוש ls</vt:lpstr>
      <vt:lpstr>דוגמא למימוש  - lsהמשך</vt:lpstr>
      <vt:lpstr>Read syscall</vt:lpstr>
      <vt:lpstr>Write syscall</vt:lpstr>
      <vt:lpstr>Close syscall</vt:lpstr>
      <vt:lpstr>T2_2.c</vt:lpstr>
      <vt:lpstr>dupמשפחת </vt:lpstr>
      <vt:lpstr>Dup flow</vt:lpstr>
      <vt:lpstr>IO Redirection</vt:lpstr>
      <vt:lpstr>Random access</vt:lpstr>
      <vt:lpstr>Random access syscall</vt:lpstr>
      <vt:lpstr>chmod</vt:lpstr>
      <vt:lpstr>chmod</vt:lpstr>
      <vt:lpstr>לינוקס</vt:lpstr>
      <vt:lpstr>chdir</vt:lpstr>
      <vt:lpstr>errno</vt:lpstr>
      <vt:lpstr>דוגמא errno</vt:lpstr>
      <vt:lpstr>Reading and writing</vt:lpstr>
      <vt:lpstr>User buffering</vt:lpstr>
      <vt:lpstr>fread &amp; fwrite c functions</vt:lpstr>
      <vt:lpstr>חיוב כתיבה פיזית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avshalom</dc:creator>
  <cp:lastModifiedBy>user</cp:lastModifiedBy>
  <cp:revision>167</cp:revision>
  <dcterms:created xsi:type="dcterms:W3CDTF">2013-02-06T14:53:06Z</dcterms:created>
  <dcterms:modified xsi:type="dcterms:W3CDTF">2017-04-04T15:09:36Z</dcterms:modified>
</cp:coreProperties>
</file>