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7" r:id="rId3"/>
    <p:sldId id="291" r:id="rId4"/>
    <p:sldId id="292" r:id="rId5"/>
    <p:sldId id="327" r:id="rId6"/>
    <p:sldId id="293" r:id="rId7"/>
    <p:sldId id="294" r:id="rId8"/>
    <p:sldId id="330" r:id="rId9"/>
    <p:sldId id="331" r:id="rId10"/>
    <p:sldId id="332" r:id="rId11"/>
    <p:sldId id="338" r:id="rId12"/>
    <p:sldId id="339" r:id="rId13"/>
    <p:sldId id="333" r:id="rId14"/>
    <p:sldId id="347" r:id="rId15"/>
    <p:sldId id="334" r:id="rId16"/>
    <p:sldId id="296" r:id="rId17"/>
    <p:sldId id="297" r:id="rId18"/>
    <p:sldId id="348" r:id="rId19"/>
    <p:sldId id="349" r:id="rId20"/>
    <p:sldId id="298" r:id="rId21"/>
    <p:sldId id="299" r:id="rId22"/>
    <p:sldId id="337" r:id="rId23"/>
    <p:sldId id="300" r:id="rId24"/>
    <p:sldId id="350" r:id="rId25"/>
    <p:sldId id="301" r:id="rId26"/>
    <p:sldId id="302" r:id="rId27"/>
    <p:sldId id="303" r:id="rId28"/>
    <p:sldId id="340" r:id="rId29"/>
    <p:sldId id="328" r:id="rId30"/>
    <p:sldId id="310" r:id="rId31"/>
    <p:sldId id="329" r:id="rId32"/>
    <p:sldId id="309" r:id="rId33"/>
    <p:sldId id="305" r:id="rId34"/>
    <p:sldId id="306" r:id="rId35"/>
    <p:sldId id="307" r:id="rId36"/>
    <p:sldId id="317" r:id="rId37"/>
    <p:sldId id="318" r:id="rId38"/>
    <p:sldId id="308" r:id="rId39"/>
    <p:sldId id="341" r:id="rId40"/>
    <p:sldId id="342" r:id="rId41"/>
    <p:sldId id="343" r:id="rId42"/>
    <p:sldId id="344" r:id="rId43"/>
    <p:sldId id="345" r:id="rId44"/>
    <p:sldId id="346" r:id="rId45"/>
    <p:sldId id="31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 autoAdjust="0"/>
    <p:restoredTop sz="87011" autoAdjust="0"/>
  </p:normalViewPr>
  <p:slideViewPr>
    <p:cSldViewPr>
      <p:cViewPr varScale="1">
        <p:scale>
          <a:sx n="64" d="100"/>
          <a:sy n="64" d="100"/>
        </p:scale>
        <p:origin x="11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CED55-F87F-453E-8ABA-1A8D827BC18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F63D2-2C38-466A-9407-A49A77A6A8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8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space is a pointer to the beginning of the stack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כמה פונקציות יכולות לעשות</a:t>
            </a:r>
            <a:r>
              <a:rPr lang="he-IL" baseline="0" dirty="0" smtClean="0"/>
              <a:t> רגיסטר ל </a:t>
            </a:r>
            <a:r>
              <a:rPr lang="en-US" baseline="0" dirty="0" smtClean="0"/>
              <a:t>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Echo $?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….  Recall last slide of T1 (the “s” permission).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2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command in the shell-prints the environment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</a:t>
            </a:r>
            <a:r>
              <a:rPr lang="en-US" baseline="0" dirty="0" smtClean="0"/>
              <a:t> change – child terminated, child was stopped by a signal, </a:t>
            </a:r>
            <a:r>
              <a:rPr lang="en-US" dirty="0" smtClean="0"/>
              <a:t>child was resumed by a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</a:t>
            </a:r>
            <a:r>
              <a:rPr lang="en-US" baseline="0" dirty="0" smtClean="0"/>
              <a:t> change – child terminated, child was stopped by a signal, </a:t>
            </a:r>
            <a:r>
              <a:rPr lang="en-US" dirty="0" smtClean="0"/>
              <a:t>child was resumed by a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כמה פונקציות יכולות לעשות</a:t>
            </a:r>
            <a:r>
              <a:rPr lang="he-IL" baseline="0" dirty="0" smtClean="0"/>
              <a:t> רגיסטר ל </a:t>
            </a:r>
            <a:r>
              <a:rPr lang="en-US" baseline="0" dirty="0" smtClean="0"/>
              <a:t>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כמה פונקציות יכולות לעשות</a:t>
            </a:r>
            <a:r>
              <a:rPr lang="he-IL" baseline="0" dirty="0" smtClean="0"/>
              <a:t> רגיסטר ל </a:t>
            </a:r>
            <a:r>
              <a:rPr lang="en-US" baseline="0" dirty="0" smtClean="0"/>
              <a:t>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man-pages/online/pages/man2/_exit.2.html" TargetMode="External"/><Relationship Id="rId2" Type="http://schemas.openxmlformats.org/officeDocument/2006/relationships/hyperlink" Target="https://www.kernel.org/doc/man-pages/online/pages/man3/exit.3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man/3/ex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include/stdio.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ux.die.net/include/unistd.h" TargetMode="External"/><Relationship Id="rId4" Type="http://schemas.openxmlformats.org/officeDocument/2006/relationships/hyperlink" Target="http://linux.die.net/include/stdlib.h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include/stdio.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ux.die.net/include/unistd.h" TargetMode="External"/><Relationship Id="rId4" Type="http://schemas.openxmlformats.org/officeDocument/2006/relationships/hyperlink" Target="http://linux.die.net/include/stdlib.h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953000"/>
            <a:ext cx="7315200" cy="609600"/>
          </a:xfrm>
        </p:spPr>
        <p:txBody>
          <a:bodyPr/>
          <a:lstStyle/>
          <a:p>
            <a:r>
              <a:rPr lang="he-IL" sz="3200" dirty="0" smtClean="0"/>
              <a:t>שני </a:t>
            </a:r>
            <a:r>
              <a:rPr lang="he-IL" sz="3200" dirty="0" err="1" smtClean="0"/>
              <a:t>אלקובי</a:t>
            </a:r>
            <a:endParaRPr lang="he-IL" sz="3200" dirty="0" smtClean="0"/>
          </a:p>
          <a:p>
            <a:r>
              <a:rPr lang="he-IL" sz="3200" dirty="0" err="1" smtClean="0"/>
              <a:t>פריאל</a:t>
            </a:r>
            <a:r>
              <a:rPr lang="he-IL" sz="3200" dirty="0" smtClean="0"/>
              <a:t> לוי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DCECCE-892E-4FFC-97BD-EC7A656B60C6}" type="slidenum">
              <a:rPr lang="he-IL"/>
              <a:pPr/>
              <a:t>10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פונק' </a:t>
            </a:r>
            <a:r>
              <a:rPr lang="en-US" dirty="0"/>
              <a:t>fork</a:t>
            </a:r>
            <a:r>
              <a:rPr lang="he-IL" dirty="0"/>
              <a:t> (3)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05000"/>
              </a:lnSpc>
            </a:pPr>
            <a:r>
              <a:rPr lang="he-IL" sz="2400" dirty="0"/>
              <a:t>תשובות אפשריות (בהנחה ש-</a:t>
            </a:r>
            <a:r>
              <a:rPr lang="en-US" sz="2400" dirty="0"/>
              <a:t>fork()</a:t>
            </a:r>
            <a:r>
              <a:rPr lang="he-IL" sz="2400" dirty="0"/>
              <a:t> הצליחה):</a:t>
            </a:r>
          </a:p>
          <a:p>
            <a:pPr algn="l">
              <a:lnSpc>
                <a:spcPct val="105000"/>
              </a:lnSpc>
              <a:buFont typeface="Wingdings" pitchFamily="2" charset="2"/>
              <a:buNone/>
            </a:pPr>
            <a:r>
              <a:rPr lang="en-US" sz="2400" dirty="0" err="1"/>
              <a:t>hellohello</a:t>
            </a:r>
            <a:endParaRPr lang="en-US" sz="2400" dirty="0"/>
          </a:p>
          <a:p>
            <a:pPr algn="l">
              <a:lnSpc>
                <a:spcPct val="105000"/>
              </a:lnSpc>
              <a:buFont typeface="Wingdings" pitchFamily="2" charset="2"/>
              <a:buNone/>
            </a:pPr>
            <a:r>
              <a:rPr lang="en-US" sz="2400" dirty="0" err="1"/>
              <a:t>h</a:t>
            </a:r>
            <a:r>
              <a:rPr lang="en-US" sz="2400" dirty="0" err="1" smtClean="0"/>
              <a:t>heellollo</a:t>
            </a:r>
            <a:endParaRPr lang="en-US" sz="2400" dirty="0" smtClean="0"/>
          </a:p>
          <a:p>
            <a:pPr algn="l">
              <a:lnSpc>
                <a:spcPct val="105000"/>
              </a:lnSpc>
              <a:buFont typeface="Wingdings" pitchFamily="2" charset="2"/>
              <a:buNone/>
            </a:pPr>
            <a:endParaRPr lang="en-US" sz="2400" dirty="0"/>
          </a:p>
          <a:p>
            <a:pPr algn="r" rtl="1">
              <a:lnSpc>
                <a:spcPct val="105000"/>
              </a:lnSpc>
            </a:pPr>
            <a:r>
              <a:rPr lang="he-IL" sz="2400" dirty="0"/>
              <a:t>הסיבה: שני תהליכים כותבים פלט בצורה לא </a:t>
            </a:r>
            <a:r>
              <a:rPr lang="he-IL" sz="2400" dirty="0" smtClean="0"/>
              <a:t>מתואמת.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9960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execute the code :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fork();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</a:t>
            </a:r>
            <a:r>
              <a:rPr lang="en-US" dirty="0" smtClean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ork();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</a:t>
            </a:r>
            <a:r>
              <a:rPr lang="en-US" dirty="0" smtClean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ork();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lvl="1" indent="0">
              <a:buNone/>
            </a:pPr>
            <a:r>
              <a:rPr lang="en-US" sz="3200" dirty="0" smtClean="0"/>
              <a:t>What will be the total number of </a:t>
            </a:r>
            <a:r>
              <a:rPr lang="en-US" sz="3200" b="1" dirty="0" smtClean="0"/>
              <a:t>child</a:t>
            </a:r>
            <a:r>
              <a:rPr lang="en-US" sz="3200" dirty="0" smtClean="0"/>
              <a:t> processes created ?</a:t>
            </a:r>
            <a:endParaRPr lang="en-US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3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23871" y="1365098"/>
            <a:ext cx="5334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72414" y="2950029"/>
            <a:ext cx="5334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39163" y="4242937"/>
            <a:ext cx="5334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131629" y="5502722"/>
            <a:ext cx="5334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43628" y="2950029"/>
            <a:ext cx="533400" cy="5334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8057" y="165585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fork</a:t>
            </a:r>
            <a:r>
              <a:rPr lang="en-US" sz="3200" dirty="0" smtClean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();</a:t>
            </a:r>
            <a:endParaRPr lang="en-US" sz="3200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443" y="31910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fork</a:t>
            </a:r>
            <a:r>
              <a:rPr lang="en-US" sz="3200" dirty="0" smtClean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();</a:t>
            </a:r>
            <a:endParaRPr lang="en-US" sz="3200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63310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fork</a:t>
            </a:r>
            <a:r>
              <a:rPr lang="en-US" sz="3200" dirty="0" smtClean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();</a:t>
            </a:r>
            <a:endParaRPr lang="en-US" sz="3200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9400" y="5517242"/>
            <a:ext cx="533400" cy="533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12670" y="4054352"/>
            <a:ext cx="533400" cy="5334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306783" y="4054352"/>
            <a:ext cx="533400" cy="533400"/>
          </a:xfrm>
          <a:prstGeom prst="ellipse">
            <a:avLst/>
          </a:prstGeom>
          <a:solidFill>
            <a:srgbClr val="B1640F"/>
          </a:solidFill>
          <a:ln>
            <a:solidFill>
              <a:srgbClr val="B16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94757" y="4081854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48886" y="5553528"/>
            <a:ext cx="533400" cy="533400"/>
          </a:xfrm>
          <a:prstGeom prst="ellipse">
            <a:avLst/>
          </a:prstGeom>
          <a:solidFill>
            <a:srgbClr val="B1640F"/>
          </a:solidFill>
          <a:ln>
            <a:solidFill>
              <a:srgbClr val="B16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79997" y="5517242"/>
            <a:ext cx="533400" cy="533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57649" y="5535381"/>
            <a:ext cx="533400" cy="5334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770313" y="5528125"/>
            <a:ext cx="533400" cy="533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64506" y="5517242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000" y="5517242"/>
            <a:ext cx="533400" cy="533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5" idx="3"/>
            <a:endCxn id="9" idx="7"/>
          </p:cNvCxnSpPr>
          <p:nvPr/>
        </p:nvCxnSpPr>
        <p:spPr>
          <a:xfrm flipH="1">
            <a:off x="2998913" y="1820383"/>
            <a:ext cx="1203073" cy="12077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5"/>
            <a:endCxn id="26" idx="0"/>
          </p:cNvCxnSpPr>
          <p:nvPr/>
        </p:nvCxnSpPr>
        <p:spPr>
          <a:xfrm>
            <a:off x="2050042" y="4537139"/>
            <a:ext cx="281164" cy="98010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27" idx="0"/>
          </p:cNvCxnSpPr>
          <p:nvPr/>
        </p:nvCxnSpPr>
        <p:spPr>
          <a:xfrm flipH="1">
            <a:off x="1028700" y="4537139"/>
            <a:ext cx="644172" cy="98010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5"/>
            <a:endCxn id="19" idx="1"/>
          </p:cNvCxnSpPr>
          <p:nvPr/>
        </p:nvCxnSpPr>
        <p:spPr>
          <a:xfrm>
            <a:off x="2998913" y="3405314"/>
            <a:ext cx="491872" cy="72715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21" idx="7"/>
          </p:cNvCxnSpPr>
          <p:nvPr/>
        </p:nvCxnSpPr>
        <p:spPr>
          <a:xfrm flipH="1">
            <a:off x="2050042" y="3405314"/>
            <a:ext cx="571701" cy="7546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5"/>
            <a:endCxn id="7" idx="0"/>
          </p:cNvCxnSpPr>
          <p:nvPr/>
        </p:nvCxnSpPr>
        <p:spPr>
          <a:xfrm>
            <a:off x="6527699" y="3405314"/>
            <a:ext cx="878164" cy="83762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3"/>
            <a:endCxn id="20" idx="7"/>
          </p:cNvCxnSpPr>
          <p:nvPr/>
        </p:nvCxnSpPr>
        <p:spPr>
          <a:xfrm flipH="1">
            <a:off x="5762068" y="3405314"/>
            <a:ext cx="388461" cy="72715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5"/>
            <a:endCxn id="6" idx="1"/>
          </p:cNvCxnSpPr>
          <p:nvPr/>
        </p:nvCxnSpPr>
        <p:spPr>
          <a:xfrm>
            <a:off x="4579156" y="1820383"/>
            <a:ext cx="1571373" cy="12077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5"/>
            <a:endCxn id="8" idx="0"/>
          </p:cNvCxnSpPr>
          <p:nvPr/>
        </p:nvCxnSpPr>
        <p:spPr>
          <a:xfrm>
            <a:off x="7594448" y="4698222"/>
            <a:ext cx="803881" cy="804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3"/>
            <a:endCxn id="18" idx="0"/>
          </p:cNvCxnSpPr>
          <p:nvPr/>
        </p:nvCxnSpPr>
        <p:spPr>
          <a:xfrm flipH="1">
            <a:off x="6896100" y="4698222"/>
            <a:ext cx="321178" cy="81902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5"/>
            <a:endCxn id="22" idx="0"/>
          </p:cNvCxnSpPr>
          <p:nvPr/>
        </p:nvCxnSpPr>
        <p:spPr>
          <a:xfrm>
            <a:off x="5762068" y="4509637"/>
            <a:ext cx="453518" cy="10438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3"/>
            <a:endCxn id="23" idx="0"/>
          </p:cNvCxnSpPr>
          <p:nvPr/>
        </p:nvCxnSpPr>
        <p:spPr>
          <a:xfrm flipH="1">
            <a:off x="4946697" y="4509637"/>
            <a:ext cx="438201" cy="10076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5"/>
            <a:endCxn id="24" idx="0"/>
          </p:cNvCxnSpPr>
          <p:nvPr/>
        </p:nvCxnSpPr>
        <p:spPr>
          <a:xfrm>
            <a:off x="3867955" y="4509637"/>
            <a:ext cx="456394" cy="10257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3"/>
            <a:endCxn id="25" idx="0"/>
          </p:cNvCxnSpPr>
          <p:nvPr/>
        </p:nvCxnSpPr>
        <p:spPr>
          <a:xfrm flipH="1">
            <a:off x="3037013" y="4509637"/>
            <a:ext cx="453772" cy="10184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59443" y="5217884"/>
            <a:ext cx="7335004" cy="1106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A478F-1C89-41DF-9B6A-C9E8F06BE464}" type="slidenum">
              <a:rPr lang="he-IL"/>
              <a:pPr/>
              <a:t>13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דוגמאות (1)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105000"/>
              </a:lnSpc>
              <a:buClr>
                <a:schemeClr val="hlink"/>
              </a:buClr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&lt;sys/</a:t>
            </a:r>
            <a:r>
              <a:rPr lang="en-US" sz="2000" dirty="0" err="1"/>
              <a:t>types.h</a:t>
            </a:r>
            <a:r>
              <a:rPr lang="en-US" sz="2000" dirty="0" smtClean="0"/>
              <a:t>&gt;</a:t>
            </a:r>
          </a:p>
          <a:p>
            <a:pPr marL="342900" lvl="1" indent="-342900">
              <a:lnSpc>
                <a:spcPct val="105000"/>
              </a:lnSpc>
              <a:buClr>
                <a:schemeClr val="hlink"/>
              </a:buClr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unistd.h</a:t>
            </a:r>
            <a:r>
              <a:rPr lang="en-US" sz="2000" dirty="0"/>
              <a:t>&gt;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endParaRPr lang="en-US" sz="2000" dirty="0"/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 smtClean="0"/>
              <a:t>void main</a:t>
            </a:r>
            <a:r>
              <a:rPr lang="en-US" sz="2000" dirty="0"/>
              <a:t>()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pid_t</a:t>
            </a:r>
            <a:r>
              <a:rPr lang="en-US" sz="2000" dirty="0"/>
              <a:t> </a:t>
            </a:r>
            <a:r>
              <a:rPr lang="en-US" sz="2000" dirty="0" err="1"/>
              <a:t>pid</a:t>
            </a:r>
            <a:r>
              <a:rPr lang="en-US" sz="2000" dirty="0"/>
              <a:t>;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	if (  (</a:t>
            </a:r>
            <a:r>
              <a:rPr lang="en-US" sz="2000" dirty="0" err="1"/>
              <a:t>pid</a:t>
            </a:r>
            <a:r>
              <a:rPr lang="en-US" sz="2000" dirty="0"/>
              <a:t> = fork()) == 0)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("1");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	else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("2");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("3");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algn="l" rtl="0">
              <a:lnSpc>
                <a:spcPct val="105000"/>
              </a:lnSpc>
            </a:pPr>
            <a:r>
              <a:rPr lang="en-US" sz="2000" dirty="0"/>
              <a:t>Output: 2133 or 1233 or 2313 or 1323 or 23 (3312 is not possible)</a:t>
            </a:r>
          </a:p>
          <a:p>
            <a:pPr algn="l" rtl="0">
              <a:lnSpc>
                <a:spcPct val="105000"/>
              </a:lnSpc>
            </a:pP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57117" y="1524000"/>
            <a:ext cx="990600" cy="609600"/>
            <a:chOff x="5638800" y="1676400"/>
            <a:chExt cx="990600" cy="609600"/>
          </a:xfrm>
        </p:grpSpPr>
        <p:sp>
          <p:nvSpPr>
            <p:cNvPr id="2" name="Oval 1"/>
            <p:cNvSpPr/>
            <p:nvPr/>
          </p:nvSpPr>
          <p:spPr>
            <a:xfrm>
              <a:off x="5638800" y="1676400"/>
              <a:ext cx="914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5000" y="17965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father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9246" y="2437043"/>
            <a:ext cx="990600" cy="609600"/>
            <a:chOff x="5638800" y="1676400"/>
            <a:chExt cx="990600" cy="609600"/>
          </a:xfrm>
        </p:grpSpPr>
        <p:sp>
          <p:nvSpPr>
            <p:cNvPr id="9" name="Oval 8"/>
            <p:cNvSpPr/>
            <p:nvPr/>
          </p:nvSpPr>
          <p:spPr>
            <a:xfrm>
              <a:off x="5638800" y="1676400"/>
              <a:ext cx="914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0" y="17965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</a:t>
              </a:r>
              <a:endParaRPr lang="en-US" dirty="0"/>
            </a:p>
          </p:txBody>
        </p:sp>
      </p:grpSp>
      <p:cxnSp>
        <p:nvCxnSpPr>
          <p:cNvPr id="7" name="Straight Arrow Connector 6"/>
          <p:cNvCxnSpPr>
            <a:stCxn id="2" idx="3"/>
            <a:endCxn id="9" idx="7"/>
          </p:cNvCxnSpPr>
          <p:nvPr/>
        </p:nvCxnSpPr>
        <p:spPr>
          <a:xfrm flipH="1">
            <a:off x="5359735" y="2044326"/>
            <a:ext cx="531293" cy="4819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04" name="Group 21503"/>
          <p:cNvGrpSpPr/>
          <p:nvPr/>
        </p:nvGrpSpPr>
        <p:grpSpPr>
          <a:xfrm>
            <a:off x="4530956" y="3582669"/>
            <a:ext cx="1304142" cy="457200"/>
            <a:chOff x="5112646" y="3962400"/>
            <a:chExt cx="1304142" cy="457200"/>
          </a:xfrm>
        </p:grpSpPr>
        <p:sp>
          <p:nvSpPr>
            <p:cNvPr id="16" name="Rectangle 15"/>
            <p:cNvSpPr/>
            <p:nvPr/>
          </p:nvSpPr>
          <p:spPr>
            <a:xfrm>
              <a:off x="5112646" y="3962400"/>
              <a:ext cx="983354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28634" y="3980481"/>
              <a:ext cx="128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 “1”</a:t>
              </a:r>
              <a:endParaRPr lang="en-US" dirty="0"/>
            </a:p>
          </p:txBody>
        </p:sp>
      </p:grpSp>
      <p:cxnSp>
        <p:nvCxnSpPr>
          <p:cNvPr id="36" name="Straight Arrow Connector 35"/>
          <p:cNvCxnSpPr>
            <a:stCxn id="9" idx="4"/>
            <a:endCxn id="16" idx="0"/>
          </p:cNvCxnSpPr>
          <p:nvPr/>
        </p:nvCxnSpPr>
        <p:spPr>
          <a:xfrm flipH="1">
            <a:off x="5022633" y="3046643"/>
            <a:ext cx="13813" cy="53602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718683" y="3608454"/>
            <a:ext cx="1304142" cy="457200"/>
            <a:chOff x="5112646" y="3962400"/>
            <a:chExt cx="1304142" cy="457200"/>
          </a:xfrm>
        </p:grpSpPr>
        <p:sp>
          <p:nvSpPr>
            <p:cNvPr id="41" name="Rectangle 40"/>
            <p:cNvSpPr/>
            <p:nvPr/>
          </p:nvSpPr>
          <p:spPr>
            <a:xfrm>
              <a:off x="5112646" y="3962400"/>
              <a:ext cx="983354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28634" y="3980481"/>
              <a:ext cx="128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 “2”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2" idx="4"/>
            <a:endCxn id="41" idx="0"/>
          </p:cNvCxnSpPr>
          <p:nvPr/>
        </p:nvCxnSpPr>
        <p:spPr>
          <a:xfrm flipH="1">
            <a:off x="6210360" y="2133600"/>
            <a:ext cx="3957" cy="147485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722871" y="4569349"/>
            <a:ext cx="1304142" cy="457200"/>
            <a:chOff x="5112646" y="3962400"/>
            <a:chExt cx="1304142" cy="457200"/>
          </a:xfrm>
        </p:grpSpPr>
        <p:sp>
          <p:nvSpPr>
            <p:cNvPr id="47" name="Rectangle 46"/>
            <p:cNvSpPr/>
            <p:nvPr/>
          </p:nvSpPr>
          <p:spPr>
            <a:xfrm>
              <a:off x="5112646" y="3962400"/>
              <a:ext cx="983354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28634" y="3980481"/>
              <a:ext cx="128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 “3”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38950" y="4572000"/>
            <a:ext cx="1304142" cy="457200"/>
            <a:chOff x="5112646" y="3962400"/>
            <a:chExt cx="1304142" cy="457200"/>
          </a:xfrm>
        </p:grpSpPr>
        <p:sp>
          <p:nvSpPr>
            <p:cNvPr id="50" name="Rectangle 49"/>
            <p:cNvSpPr/>
            <p:nvPr/>
          </p:nvSpPr>
          <p:spPr>
            <a:xfrm>
              <a:off x="5112646" y="3962400"/>
              <a:ext cx="983354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28634" y="3980481"/>
              <a:ext cx="128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 “3”</a:t>
              </a:r>
              <a:endParaRPr lang="en-US" dirty="0"/>
            </a:p>
          </p:txBody>
        </p:sp>
      </p:grpSp>
      <p:cxnSp>
        <p:nvCxnSpPr>
          <p:cNvPr id="52" name="Straight Arrow Connector 51"/>
          <p:cNvCxnSpPr>
            <a:stCxn id="16" idx="2"/>
          </p:cNvCxnSpPr>
          <p:nvPr/>
        </p:nvCxnSpPr>
        <p:spPr>
          <a:xfrm>
            <a:off x="5022633" y="4039869"/>
            <a:ext cx="0" cy="55021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7" idx="0"/>
          </p:cNvCxnSpPr>
          <p:nvPr/>
        </p:nvCxnSpPr>
        <p:spPr>
          <a:xfrm>
            <a:off x="6210360" y="4065654"/>
            <a:ext cx="4188" cy="503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wanderingbrooklyn.files.wordpress.com/2011/05/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7" b="97710" l="8837" r="98605">
                        <a14:foregroundMark x1="48837" y1="88041" x2="56279" y2="84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35" y="3419070"/>
            <a:ext cx="404298" cy="7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tps://wanderingbrooklyn.files.wordpress.com/2011/05/question_ma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27" b="97710" l="8837" r="98605">
                        <a14:foregroundMark x1="48837" y1="88041" x2="56279" y2="84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72" y="4402587"/>
            <a:ext cx="404298" cy="7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יתומים ואימוץ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אב מסיים את פעולתו והבן עדיין חי אז הבן נחשב </a:t>
            </a:r>
            <a:r>
              <a:rPr lang="en-US" dirty="0" smtClean="0"/>
              <a:t>orphan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התהליך </a:t>
            </a:r>
            <a:r>
              <a:rPr lang="en-US" dirty="0" smtClean="0"/>
              <a:t>init</a:t>
            </a:r>
            <a:r>
              <a:rPr lang="he-IL" dirty="0" smtClean="0"/>
              <a:t> מאמץ את כל היתומים.</a:t>
            </a:r>
            <a:endParaRPr lang="en-US" dirty="0"/>
          </a:p>
        </p:txBody>
      </p:sp>
      <p:pic>
        <p:nvPicPr>
          <p:cNvPr id="5" name="Picture 4" descr="imutzyeladi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971800"/>
            <a:ext cx="5397500" cy="3581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037DAF-B531-4177-A034-91B17A2153AD}" type="slidenum">
              <a:rPr lang="he-IL"/>
              <a:pPr/>
              <a:t>15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דוגמאות(2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4383087"/>
          </a:xfrm>
        </p:spPr>
        <p:txBody>
          <a:bodyPr/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main(){</a:t>
            </a:r>
            <a:endParaRPr lang="en-US" sz="1600" dirty="0"/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/>
              <a:t>	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3;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/>
              <a:t>		if (fork() == 0)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/>
              <a:t>		   while(1);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 err="1" smtClean="0"/>
              <a:t>gcc</a:t>
            </a:r>
            <a:r>
              <a:rPr lang="en-US" sz="1600" dirty="0" smtClean="0"/>
              <a:t> </a:t>
            </a:r>
            <a:r>
              <a:rPr lang="en-US" sz="1600" dirty="0"/>
              <a:t>-o example2 2_6.c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 smtClean="0"/>
              <a:t>./example2</a:t>
            </a:r>
            <a:endParaRPr lang="en-US" sz="1600" dirty="0"/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 err="1" smtClean="0"/>
              <a:t>ps</a:t>
            </a:r>
            <a:r>
              <a:rPr lang="en-US" sz="1600" dirty="0" smtClean="0"/>
              <a:t> </a:t>
            </a:r>
            <a:endParaRPr lang="en-US" sz="1600" dirty="0"/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UID   PID  PPID </a:t>
            </a:r>
            <a:r>
              <a:rPr lang="en-US" sz="1600" dirty="0" smtClean="0">
                <a:solidFill>
                  <a:srgbClr val="FF0000"/>
                </a:solidFill>
              </a:rPr>
              <a:t>  NI </a:t>
            </a:r>
            <a:r>
              <a:rPr lang="en-US" sz="1600" dirty="0">
                <a:solidFill>
                  <a:srgbClr val="FF0000"/>
                </a:solidFill>
              </a:rPr>
              <a:t>STAT TT    TIME COMMAND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…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...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8385 </a:t>
            </a:r>
            <a:r>
              <a:rPr lang="en-US" sz="1600" dirty="0" smtClean="0">
                <a:solidFill>
                  <a:srgbClr val="FF0000"/>
                </a:solidFill>
              </a:rPr>
              <a:t> 1668   </a:t>
            </a:r>
            <a:r>
              <a:rPr lang="en-US" sz="1600" dirty="0">
                <a:solidFill>
                  <a:srgbClr val="FF0000"/>
                </a:solidFill>
              </a:rPr>
              <a:t>1      20 </a:t>
            </a:r>
            <a:r>
              <a:rPr lang="en-US" sz="1600" dirty="0" smtClean="0">
                <a:solidFill>
                  <a:srgbClr val="FF0000"/>
                </a:solidFill>
              </a:rPr>
              <a:t>  R   </a:t>
            </a:r>
            <a:r>
              <a:rPr lang="en-US" sz="1600" dirty="0">
                <a:solidFill>
                  <a:srgbClr val="FF0000"/>
                </a:solidFill>
              </a:rPr>
              <a:t>pts/0   </a:t>
            </a:r>
            <a:r>
              <a:rPr lang="en-US" sz="1600" dirty="0" smtClean="0">
                <a:solidFill>
                  <a:srgbClr val="FF0000"/>
                </a:solidFill>
              </a:rPr>
              <a:t>0:12  </a:t>
            </a:r>
            <a:r>
              <a:rPr lang="en-US" sz="1600" dirty="0">
                <a:solidFill>
                  <a:srgbClr val="FF0000"/>
                </a:solidFill>
              </a:rPr>
              <a:t>example2</a:t>
            </a: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8385 </a:t>
            </a:r>
            <a:r>
              <a:rPr lang="en-US" sz="1600" dirty="0" smtClean="0">
                <a:solidFill>
                  <a:srgbClr val="FF0000"/>
                </a:solidFill>
              </a:rPr>
              <a:t> 1669   1      </a:t>
            </a:r>
            <a:r>
              <a:rPr lang="en-US" sz="1600" dirty="0">
                <a:solidFill>
                  <a:srgbClr val="FF0000"/>
                </a:solidFill>
              </a:rPr>
              <a:t>20 </a:t>
            </a:r>
            <a:r>
              <a:rPr lang="en-US" sz="1600" dirty="0" smtClean="0">
                <a:solidFill>
                  <a:srgbClr val="FF0000"/>
                </a:solidFill>
              </a:rPr>
              <a:t>  R   </a:t>
            </a:r>
            <a:r>
              <a:rPr lang="en-US" sz="1600" dirty="0">
                <a:solidFill>
                  <a:srgbClr val="FF0000"/>
                </a:solidFill>
              </a:rPr>
              <a:t>pts/0   0:14 </a:t>
            </a:r>
            <a:r>
              <a:rPr lang="en-US" sz="1600" dirty="0" smtClean="0">
                <a:solidFill>
                  <a:srgbClr val="FF0000"/>
                </a:solidFill>
              </a:rPr>
              <a:t> example2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8385 </a:t>
            </a:r>
            <a:r>
              <a:rPr lang="en-US" sz="1600" dirty="0" smtClean="0">
                <a:solidFill>
                  <a:srgbClr val="FF0000"/>
                </a:solidFill>
              </a:rPr>
              <a:t> 1670   1      </a:t>
            </a:r>
            <a:r>
              <a:rPr lang="en-US" sz="1600" dirty="0">
                <a:solidFill>
                  <a:srgbClr val="FF0000"/>
                </a:solidFill>
              </a:rPr>
              <a:t>20 </a:t>
            </a:r>
            <a:r>
              <a:rPr lang="en-US" sz="1600" dirty="0" smtClean="0">
                <a:solidFill>
                  <a:srgbClr val="FF0000"/>
                </a:solidFill>
              </a:rPr>
              <a:t>  R   </a:t>
            </a:r>
            <a:r>
              <a:rPr lang="en-US" sz="1600" dirty="0">
                <a:solidFill>
                  <a:srgbClr val="FF0000"/>
                </a:solidFill>
              </a:rPr>
              <a:t>pts/0   0:13 </a:t>
            </a:r>
            <a:r>
              <a:rPr lang="en-US" sz="1600" dirty="0" smtClean="0">
                <a:solidFill>
                  <a:srgbClr val="FF0000"/>
                </a:solidFill>
              </a:rPr>
              <a:t> example2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lnSpc>
                <a:spcPct val="105000"/>
              </a:lnSpc>
              <a:buFont typeface="Wingdings" pitchFamily="2" charset="2"/>
              <a:buNone/>
            </a:pPr>
            <a:r>
              <a:rPr lang="en-US" sz="1600" dirty="0" smtClean="0"/>
              <a:t>kill </a:t>
            </a:r>
            <a:r>
              <a:rPr lang="en-US" sz="1600" dirty="0"/>
              <a:t>-KILL 1668 1669 1670</a:t>
            </a:r>
            <a:endParaRPr lang="en-US" sz="2000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508626" y="1277938"/>
            <a:ext cx="3025775" cy="2303462"/>
            <a:chOff x="3089" y="981"/>
            <a:chExt cx="1906" cy="1451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H="1">
              <a:off x="3264" y="1561"/>
              <a:ext cx="352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 flipH="1">
              <a:off x="3791" y="1174"/>
              <a:ext cx="352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3158" y="1882"/>
              <a:ext cx="352" cy="2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3773" y="1521"/>
              <a:ext cx="351" cy="2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4143" y="981"/>
              <a:ext cx="263" cy="2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Times New Roman" pitchFamily="18" charset="0"/>
                </a:rPr>
                <a:t>X</a:t>
              </a:r>
              <a:endParaRPr 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3616" y="1368"/>
              <a:ext cx="263" cy="2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Times New Roman" pitchFamily="18" charset="0"/>
                </a:rPr>
                <a:t>X</a:t>
              </a:r>
              <a:endParaRPr lang="en-US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3089" y="1755"/>
              <a:ext cx="263" cy="2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Times New Roman" pitchFamily="18" charset="0"/>
                </a:rPr>
                <a:t>X</a:t>
              </a:r>
              <a:endParaRPr lang="en-US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4582" y="1368"/>
              <a:ext cx="263" cy="2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2543" name="Oval 15"/>
            <p:cNvSpPr>
              <a:spLocks noChangeArrowheads="1"/>
            </p:cNvSpPr>
            <p:nvPr/>
          </p:nvSpPr>
          <p:spPr bwMode="auto">
            <a:xfrm>
              <a:off x="4057" y="1755"/>
              <a:ext cx="263" cy="2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2544" name="Oval 16"/>
            <p:cNvSpPr>
              <a:spLocks noChangeArrowheads="1"/>
            </p:cNvSpPr>
            <p:nvPr/>
          </p:nvSpPr>
          <p:spPr bwMode="auto">
            <a:xfrm>
              <a:off x="3440" y="2142"/>
              <a:ext cx="263" cy="2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4388" y="1243"/>
              <a:ext cx="217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4468" y="1162"/>
              <a:ext cx="5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1668</a:t>
              </a:r>
              <a:endParaRPr lang="en-US"/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3878" y="1570"/>
              <a:ext cx="5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Times New Roman" pitchFamily="18" charset="0"/>
                </a:rPr>
                <a:t>1669</a:t>
              </a:r>
              <a:endParaRPr lang="en-US"/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3243" y="1960"/>
              <a:ext cx="5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Times New Roman" pitchFamily="18" charset="0"/>
                </a:rPr>
                <a:t>1670</a:t>
              </a:r>
              <a:endParaRPr lang="en-US"/>
            </a:p>
          </p:txBody>
        </p:sp>
      </p:grp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476874" y="4343400"/>
            <a:ext cx="3554413" cy="1911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rtl="0"/>
            <a:r>
              <a:rPr lang="en-US" sz="1400" dirty="0">
                <a:latin typeface="Times New Roman" pitchFamily="18" charset="0"/>
              </a:rPr>
              <a:t>State of a process:</a:t>
            </a:r>
          </a:p>
          <a:p>
            <a:pPr algn="l" rtl="0"/>
            <a:r>
              <a:rPr lang="en-US" sz="1400" dirty="0">
                <a:latin typeface="Times New Roman" pitchFamily="18" charset="0"/>
              </a:rPr>
              <a:t>O - Running.</a:t>
            </a:r>
          </a:p>
          <a:p>
            <a:pPr algn="l" rtl="0"/>
            <a:r>
              <a:rPr lang="en-US" sz="1400" dirty="0">
                <a:latin typeface="Times New Roman" pitchFamily="18" charset="0"/>
              </a:rPr>
              <a:t>S - Sleeping (process is waiting for an event to complete).</a:t>
            </a:r>
          </a:p>
          <a:p>
            <a:pPr algn="l" rtl="0"/>
            <a:r>
              <a:rPr lang="en-US" sz="1400" dirty="0">
                <a:latin typeface="Times New Roman" pitchFamily="18" charset="0"/>
              </a:rPr>
              <a:t>R - </a:t>
            </a:r>
            <a:r>
              <a:rPr lang="en-US" sz="1400" dirty="0" err="1">
                <a:latin typeface="Times New Roman" pitchFamily="18" charset="0"/>
              </a:rPr>
              <a:t>Runnable</a:t>
            </a:r>
            <a:r>
              <a:rPr lang="en-US" sz="1400" dirty="0">
                <a:latin typeface="Times New Roman" pitchFamily="18" charset="0"/>
              </a:rPr>
              <a:t> (process is on run queue).</a:t>
            </a:r>
          </a:p>
          <a:p>
            <a:pPr algn="l" rtl="0"/>
            <a:r>
              <a:rPr lang="en-US" sz="1400" dirty="0">
                <a:latin typeface="Times New Roman" pitchFamily="18" charset="0"/>
              </a:rPr>
              <a:t>Z - Zombie (process terminated and parent not waiting)</a:t>
            </a:r>
          </a:p>
          <a:p>
            <a:pPr algn="l" rtl="0"/>
            <a:r>
              <a:rPr lang="en-US" sz="1400" dirty="0">
                <a:latin typeface="Times New Roman" pitchFamily="18" charset="0"/>
              </a:rPr>
              <a:t>T - Stopped.</a:t>
            </a:r>
            <a:endParaRPr lang="en-US" sz="2000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3822702" y="1355041"/>
            <a:ext cx="3811587" cy="1815882"/>
            <a:chOff x="3786188" y="1327881"/>
            <a:chExt cx="3811587" cy="1815882"/>
          </a:xfrm>
        </p:grpSpPr>
        <p:sp>
          <p:nvSpPr>
            <p:cNvPr id="3" name="הסבר מלבני 2"/>
            <p:cNvSpPr/>
            <p:nvPr/>
          </p:nvSpPr>
          <p:spPr>
            <a:xfrm>
              <a:off x="3787775" y="1340267"/>
              <a:ext cx="3810000" cy="1455737"/>
            </a:xfrm>
            <a:prstGeom prst="wedgeRectCallout">
              <a:avLst>
                <a:gd name="adj1" fmla="val -126669"/>
                <a:gd name="adj2" fmla="val 1314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86188" y="1327881"/>
              <a:ext cx="368458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800" b="1" dirty="0">
                  <a:solidFill>
                    <a:schemeClr val="bg1"/>
                  </a:solidFill>
                </a:rPr>
                <a:t>מציג את רשימת התהליכים הפעילים ע"י </a:t>
              </a:r>
              <a:r>
                <a:rPr lang="he-IL" sz="2800" b="1" dirty="0" err="1">
                  <a:solidFill>
                    <a:schemeClr val="bg1"/>
                  </a:solidFill>
                </a:rPr>
                <a:t>היוזר</a:t>
              </a:r>
              <a:r>
                <a:rPr lang="he-IL" sz="2800" b="1" dirty="0">
                  <a:solidFill>
                    <a:schemeClr val="bg1"/>
                  </a:solidFill>
                </a:rPr>
                <a:t> שאתה מחובר דרכו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1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pid_t</a:t>
            </a:r>
            <a:r>
              <a:rPr lang="en-US" b="1" dirty="0" smtClean="0"/>
              <a:t> </a:t>
            </a:r>
            <a:r>
              <a:rPr lang="en-US" b="1" dirty="0" err="1" smtClean="0"/>
              <a:t>getpid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en-US" b="1" dirty="0" smtClean="0"/>
              <a:t>Returns:</a:t>
            </a:r>
            <a:r>
              <a:rPr lang="en-US" dirty="0" smtClean="0"/>
              <a:t> process ID of calling process.</a:t>
            </a:r>
          </a:p>
          <a:p>
            <a:r>
              <a:rPr lang="en-US" b="1" dirty="0" err="1" smtClean="0"/>
              <a:t>pid_t</a:t>
            </a:r>
            <a:r>
              <a:rPr lang="en-US" b="1" dirty="0" smtClean="0"/>
              <a:t> </a:t>
            </a:r>
            <a:r>
              <a:rPr lang="en-US" b="1" dirty="0" err="1" smtClean="0"/>
              <a:t>getppid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en-US" b="1" dirty="0" smtClean="0"/>
              <a:t>Returns:</a:t>
            </a:r>
            <a:r>
              <a:rPr lang="en-US" dirty="0" smtClean="0"/>
              <a:t> parent process ID of calling process.</a:t>
            </a:r>
          </a:p>
          <a:p>
            <a:r>
              <a:rPr lang="en-US" b="1" dirty="0" err="1" smtClean="0"/>
              <a:t>uid_t</a:t>
            </a:r>
            <a:r>
              <a:rPr lang="en-US" b="1" dirty="0" smtClean="0"/>
              <a:t> </a:t>
            </a:r>
            <a:r>
              <a:rPr lang="en-US" b="1" dirty="0" err="1" smtClean="0"/>
              <a:t>getuid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en-US" b="1" dirty="0" smtClean="0"/>
              <a:t>Returns:</a:t>
            </a:r>
            <a:r>
              <a:rPr lang="en-US" dirty="0" smtClean="0"/>
              <a:t> user ID of calling process.</a:t>
            </a:r>
          </a:p>
          <a:p>
            <a:r>
              <a:rPr lang="en-US" b="1" dirty="0" err="1" smtClean="0"/>
              <a:t>uid_t</a:t>
            </a:r>
            <a:r>
              <a:rPr lang="en-US" b="1" dirty="0" smtClean="0"/>
              <a:t> </a:t>
            </a:r>
            <a:r>
              <a:rPr lang="en-US" b="1" dirty="0" err="1" smtClean="0"/>
              <a:t>getgid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en-US" b="1" dirty="0" smtClean="0"/>
              <a:t>Returns:</a:t>
            </a:r>
            <a:r>
              <a:rPr lang="en-US" dirty="0" smtClean="0"/>
              <a:t>  group ID of calling process.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דוגמא ל </a:t>
            </a:r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("PID before fork: %d\n",(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val</a:t>
            </a:r>
            <a:r>
              <a:rPr lang="en-US" dirty="0" smtClean="0"/>
              <a:t> = fork();</a:t>
            </a:r>
          </a:p>
          <a:p>
            <a:pPr>
              <a:buNone/>
            </a:pPr>
            <a:r>
              <a:rPr lang="en-US" dirty="0" smtClean="0"/>
              <a:t>        if(</a:t>
            </a:r>
            <a:r>
              <a:rPr lang="en-US" dirty="0" err="1" smtClean="0"/>
              <a:t>val</a:t>
            </a:r>
            <a:r>
              <a:rPr lang="en-US" dirty="0" smtClean="0"/>
              <a:t>&gt;0)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("parent PID: %d\n",(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else if(</a:t>
            </a:r>
            <a:r>
              <a:rPr lang="en-US" dirty="0" err="1" smtClean="0"/>
              <a:t>val</a:t>
            </a:r>
            <a:r>
              <a:rPr lang="en-US" dirty="0" smtClean="0"/>
              <a:t> ==0)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("child PID: %d\n",(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    else {//if </a:t>
            </a:r>
            <a:r>
              <a:rPr lang="en-US" dirty="0" err="1" smtClean="0"/>
              <a:t>val</a:t>
            </a:r>
            <a:r>
              <a:rPr lang="en-US" dirty="0" smtClean="0"/>
              <a:t>==-1 print error to screen}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algn="l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dirty="0"/>
              <a:t>כמה תהליכים </a:t>
            </a:r>
            <a:r>
              <a:rPr lang="he-IL" dirty="0" err="1"/>
              <a:t>יווצרו</a:t>
            </a:r>
            <a:r>
              <a:rPr lang="he-IL" dirty="0"/>
              <a:t> לאחר הרצת קטע הקוד הבא? נמקו תשובתכם. </a:t>
            </a:r>
            <a:endParaRPr lang="en-US" dirty="0"/>
          </a:p>
          <a:p>
            <a:pPr marL="0" indent="0" algn="l">
              <a:buNone/>
            </a:pP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pPr marL="0" indent="0" algn="l">
              <a:buNone/>
            </a:pPr>
            <a:r>
              <a:rPr lang="en-US" dirty="0" err="1"/>
              <a:t>pid</a:t>
            </a:r>
            <a:r>
              <a:rPr lang="en-US" dirty="0"/>
              <a:t> = </a:t>
            </a:r>
            <a:r>
              <a:rPr lang="en-US" dirty="0" err="1"/>
              <a:t>getpid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while (fork() == 0) {</a:t>
            </a:r>
            <a:br>
              <a:rPr lang="en-US" dirty="0"/>
            </a:br>
            <a:r>
              <a:rPr lang="en-US" dirty="0"/>
              <a:t>      if (</a:t>
            </a:r>
            <a:r>
              <a:rPr lang="en-US" dirty="0" err="1"/>
              <a:t>pid</a:t>
            </a:r>
            <a:r>
              <a:rPr lang="en-US" dirty="0"/>
              <a:t> == </a:t>
            </a:r>
            <a:r>
              <a:rPr lang="en-US" dirty="0" err="1"/>
              <a:t>getpid</a:t>
            </a:r>
            <a:r>
              <a:rPr lang="en-US" dirty="0"/>
              <a:t>()) </a:t>
            </a:r>
            <a:endParaRPr lang="he-IL" dirty="0" smtClean="0"/>
          </a:p>
          <a:p>
            <a:pPr marL="0" indent="0" algn="l">
              <a:buNone/>
            </a:pPr>
            <a:r>
              <a:rPr lang="he-IL" dirty="0"/>
              <a:t>	</a:t>
            </a:r>
            <a:r>
              <a:rPr lang="he-IL" dirty="0" smtClean="0"/>
              <a:t>	</a:t>
            </a:r>
            <a:r>
              <a:rPr lang="en-US" dirty="0" smtClean="0"/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u="sng" dirty="0"/>
              <a:t>תשובה</a:t>
            </a:r>
            <a:endParaRPr lang="en-US" sz="2400" dirty="0"/>
          </a:p>
          <a:p>
            <a:pPr algn="r" rtl="1"/>
            <a:r>
              <a:rPr lang="he-IL" sz="2400" dirty="0"/>
              <a:t>התהליך המקורי קורא ל- </a:t>
            </a:r>
            <a:r>
              <a:rPr lang="en-US" sz="2400" dirty="0"/>
              <a:t>fork()</a:t>
            </a:r>
            <a:r>
              <a:rPr lang="he-IL" sz="2400" dirty="0"/>
              <a:t>, יוצר בן ולאחר מכן מסיים (כי הערך שחוזר אצלו מה- </a:t>
            </a:r>
            <a:r>
              <a:rPr lang="en-US" sz="2400" dirty="0"/>
              <a:t>fork()</a:t>
            </a:r>
            <a:r>
              <a:rPr lang="he-IL" sz="2400" dirty="0"/>
              <a:t> שונה מאפס).</a:t>
            </a:r>
            <a:endParaRPr lang="en-US" sz="2400" dirty="0"/>
          </a:p>
          <a:p>
            <a:pPr algn="r" rtl="1"/>
            <a:r>
              <a:rPr lang="he-IL" sz="2400" dirty="0"/>
              <a:t>תהליך הבן שנוצר נכנס לתוך הלולאה ואצלו לא מתקיים התנאי </a:t>
            </a:r>
            <a:r>
              <a:rPr lang="en-US" sz="2400" dirty="0" err="1"/>
              <a:t>pid</a:t>
            </a:r>
            <a:r>
              <a:rPr lang="en-US" sz="2400" dirty="0"/>
              <a:t> = </a:t>
            </a:r>
            <a:r>
              <a:rPr lang="en-US" sz="2400" dirty="0" err="1"/>
              <a:t>getpid</a:t>
            </a:r>
            <a:r>
              <a:rPr lang="en-US" sz="2400" dirty="0"/>
              <a:t>()</a:t>
            </a:r>
            <a:r>
              <a:rPr lang="he-IL" sz="2400" dirty="0"/>
              <a:t>, כיוון שמזהה התהליך שלו שונה </a:t>
            </a:r>
            <a:r>
              <a:rPr lang="he-IL" sz="2400" dirty="0" err="1"/>
              <a:t>מהמזהה</a:t>
            </a:r>
            <a:r>
              <a:rPr lang="he-IL" sz="2400" dirty="0"/>
              <a:t> של תהליך האב. לכן הוא חוזר לראש הלולאה וקורא שוב ל- </a:t>
            </a:r>
            <a:r>
              <a:rPr lang="en-US" sz="2400" dirty="0"/>
              <a:t>fork()</a:t>
            </a:r>
            <a:r>
              <a:rPr lang="he-IL" sz="2400" dirty="0"/>
              <a:t>. כתוצאה מכך הוא </a:t>
            </a:r>
            <a:r>
              <a:rPr lang="he-IL" sz="2400" dirty="0" err="1"/>
              <a:t>יווצר</a:t>
            </a:r>
            <a:r>
              <a:rPr lang="he-IL" sz="2400" dirty="0"/>
              <a:t> תהליך נכד חדש ותהליך הבן יסתיים (כי שוב הערך שחוזר אצלו מה- </a:t>
            </a:r>
            <a:r>
              <a:rPr lang="en-US" sz="2400" dirty="0"/>
              <a:t>fork()</a:t>
            </a:r>
            <a:r>
              <a:rPr lang="he-IL" sz="2400" dirty="0"/>
              <a:t> שונה מאפס).</a:t>
            </a:r>
            <a:endParaRPr lang="en-US" sz="2400" dirty="0"/>
          </a:p>
          <a:p>
            <a:pPr algn="r" rtl="1"/>
            <a:r>
              <a:rPr lang="he-IL" sz="2400" dirty="0"/>
              <a:t>תהליך הנכד נכנס ללולאה ושוב אצלו התנאי </a:t>
            </a:r>
            <a:r>
              <a:rPr lang="en-US" sz="2400" dirty="0" err="1"/>
              <a:t>pid</a:t>
            </a:r>
            <a:r>
              <a:rPr lang="en-US" sz="2400" dirty="0"/>
              <a:t> = </a:t>
            </a:r>
            <a:r>
              <a:rPr lang="en-US" sz="2400" dirty="0" err="1"/>
              <a:t>getpid</a:t>
            </a:r>
            <a:r>
              <a:rPr lang="en-US" sz="2400" dirty="0"/>
              <a:t>()</a:t>
            </a:r>
            <a:r>
              <a:rPr lang="he-IL" sz="2400" dirty="0"/>
              <a:t> לא מתקיים, לכן הוא יחזור לראש הלולאה, וכך הלאה. בסופו של דבר </a:t>
            </a:r>
            <a:r>
              <a:rPr lang="he-IL" sz="2400" dirty="0" err="1"/>
              <a:t>יווצרו</a:t>
            </a:r>
            <a:r>
              <a:rPr lang="he-IL" sz="2400" dirty="0"/>
              <a:t> אינסוף תהליכים.</a:t>
            </a:r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endParaRPr lang="en-US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126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מבוא לתהליכים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0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2276" y="1920"/>
              <a:ext cx="43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rgbClr val="000000"/>
                  </a:solidFill>
                </a:rPr>
                <a:t>fork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2276" y="2482"/>
              <a:ext cx="52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exec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2276" y="3058"/>
              <a:ext cx="46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wait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דוגמא </a:t>
            </a:r>
            <a:r>
              <a:rPr lang="he-IL" dirty="0" smtClean="0"/>
              <a:t>(</a:t>
            </a:r>
            <a:r>
              <a:rPr lang="en-US" dirty="0" smtClean="0"/>
              <a:t>t4_1.c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800" dirty="0"/>
              <a:t>#include&lt;sys/</a:t>
            </a:r>
            <a:r>
              <a:rPr lang="en-US" sz="800" dirty="0" err="1"/>
              <a:t>types.h</a:t>
            </a:r>
            <a:r>
              <a:rPr lang="en-US" sz="800" dirty="0"/>
              <a:t>&gt;</a:t>
            </a:r>
          </a:p>
          <a:p>
            <a:pPr>
              <a:buNone/>
            </a:pPr>
            <a:r>
              <a:rPr lang="en-US" sz="800" dirty="0"/>
              <a:t>#include&lt;</a:t>
            </a:r>
            <a:r>
              <a:rPr lang="en-US" sz="800" dirty="0" err="1"/>
              <a:t>unistd.h</a:t>
            </a:r>
            <a:r>
              <a:rPr lang="en-US" sz="800" dirty="0"/>
              <a:t>&gt;</a:t>
            </a:r>
          </a:p>
          <a:p>
            <a:pPr>
              <a:buNone/>
            </a:pPr>
            <a:r>
              <a:rPr lang="en-US" sz="800" dirty="0"/>
              <a:t>#include&lt;</a:t>
            </a:r>
            <a:r>
              <a:rPr lang="en-US" sz="800" dirty="0" err="1"/>
              <a:t>stdio.h</a:t>
            </a:r>
            <a:r>
              <a:rPr lang="en-US" sz="800" dirty="0"/>
              <a:t>&gt;</a:t>
            </a:r>
          </a:p>
          <a:p>
            <a:pPr>
              <a:buNone/>
            </a:pPr>
            <a:r>
              <a:rPr lang="en-US" sz="800" dirty="0"/>
              <a:t>#include&lt;</a:t>
            </a:r>
            <a:r>
              <a:rPr lang="en-US" sz="800" dirty="0" err="1"/>
              <a:t>stdlib.h</a:t>
            </a:r>
            <a:r>
              <a:rPr lang="en-US" sz="800" dirty="0"/>
              <a:t>&gt;</a:t>
            </a:r>
          </a:p>
          <a:p>
            <a:pPr>
              <a:buNone/>
            </a:pPr>
            <a:endParaRPr lang="en-US" sz="800" dirty="0"/>
          </a:p>
          <a:p>
            <a:pPr>
              <a:buNone/>
            </a:pPr>
            <a:r>
              <a:rPr lang="en-US" sz="800" dirty="0" err="1"/>
              <a:t>int</a:t>
            </a:r>
            <a:r>
              <a:rPr lang="en-US" sz="800" dirty="0"/>
              <a:t>     glob = 6;                               /* global variable */</a:t>
            </a:r>
          </a:p>
          <a:p>
            <a:pPr>
              <a:buNone/>
            </a:pPr>
            <a:r>
              <a:rPr lang="en-US" sz="800" dirty="0"/>
              <a:t>char    </a:t>
            </a:r>
            <a:r>
              <a:rPr lang="en-US" sz="800" dirty="0" err="1"/>
              <a:t>buf</a:t>
            </a:r>
            <a:r>
              <a:rPr lang="en-US" sz="800" dirty="0"/>
              <a:t>[] = "a write to </a:t>
            </a:r>
            <a:r>
              <a:rPr lang="en-US" sz="800" dirty="0" err="1"/>
              <a:t>stdout</a:t>
            </a:r>
            <a:r>
              <a:rPr lang="en-US" sz="800" dirty="0"/>
              <a:t>";</a:t>
            </a:r>
          </a:p>
          <a:p>
            <a:pPr>
              <a:buNone/>
            </a:pPr>
            <a:endParaRPr lang="en-US" sz="800" dirty="0"/>
          </a:p>
          <a:p>
            <a:pPr>
              <a:buNone/>
            </a:pPr>
            <a:r>
              <a:rPr lang="en-US" sz="800" dirty="0" err="1"/>
              <a:t>int</a:t>
            </a:r>
            <a:r>
              <a:rPr lang="en-US" sz="800" dirty="0"/>
              <a:t> main(void)</a:t>
            </a:r>
          </a:p>
          <a:p>
            <a:pPr>
              <a:buNone/>
            </a:pPr>
            <a:r>
              <a:rPr lang="en-US" sz="800" dirty="0"/>
              <a:t>{</a:t>
            </a:r>
          </a:p>
          <a:p>
            <a:pPr>
              <a:buNone/>
            </a:pPr>
            <a:r>
              <a:rPr lang="en-US" sz="800" dirty="0"/>
              <a:t>        </a:t>
            </a:r>
            <a:r>
              <a:rPr lang="en-US" sz="800" dirty="0" err="1"/>
              <a:t>int</a:t>
            </a:r>
            <a:r>
              <a:rPr lang="en-US" sz="800" dirty="0"/>
              <a:t>     </a:t>
            </a:r>
            <a:r>
              <a:rPr lang="en-US" sz="800" dirty="0" err="1"/>
              <a:t>var</a:t>
            </a:r>
            <a:r>
              <a:rPr lang="en-US" sz="800" dirty="0"/>
              <a:t>;                            /* automatic variable on the stack */</a:t>
            </a:r>
          </a:p>
          <a:p>
            <a:pPr>
              <a:buNone/>
            </a:pPr>
            <a:r>
              <a:rPr lang="en-US" sz="800" dirty="0"/>
              <a:t>        </a:t>
            </a:r>
            <a:r>
              <a:rPr lang="en-US" sz="800" dirty="0" err="1"/>
              <a:t>pid_t</a:t>
            </a:r>
            <a:r>
              <a:rPr lang="en-US" sz="800" dirty="0"/>
              <a:t>   </a:t>
            </a:r>
            <a:r>
              <a:rPr lang="en-US" sz="800" dirty="0" err="1"/>
              <a:t>pid</a:t>
            </a:r>
            <a:r>
              <a:rPr lang="en-US" sz="800" dirty="0"/>
              <a:t>;</a:t>
            </a:r>
          </a:p>
          <a:p>
            <a:pPr>
              <a:buNone/>
            </a:pPr>
            <a:endParaRPr lang="en-US" sz="800" dirty="0"/>
          </a:p>
          <a:p>
            <a:pPr>
              <a:buNone/>
            </a:pPr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= 88;</a:t>
            </a:r>
          </a:p>
          <a:p>
            <a:pPr>
              <a:buNone/>
            </a:pPr>
            <a:r>
              <a:rPr lang="en-US" sz="800" dirty="0"/>
              <a:t>        if(puts(</a:t>
            </a:r>
            <a:r>
              <a:rPr lang="en-US" sz="800" dirty="0" err="1"/>
              <a:t>buf</a:t>
            </a:r>
            <a:r>
              <a:rPr lang="en-US" sz="800" dirty="0"/>
              <a:t>)==EOF)</a:t>
            </a:r>
          </a:p>
          <a:p>
            <a:pPr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printf</a:t>
            </a:r>
            <a:r>
              <a:rPr lang="en-US" sz="800" dirty="0"/>
              <a:t>("error in writing to </a:t>
            </a:r>
            <a:r>
              <a:rPr lang="en-US" sz="800" dirty="0" err="1"/>
              <a:t>stdout</a:t>
            </a:r>
            <a:r>
              <a:rPr lang="en-US" sz="800" dirty="0"/>
              <a:t>");</a:t>
            </a:r>
          </a:p>
          <a:p>
            <a:pPr>
              <a:buNone/>
            </a:pPr>
            <a:r>
              <a:rPr lang="en-US" sz="800" dirty="0"/>
              <a:t>        </a:t>
            </a:r>
            <a:r>
              <a:rPr lang="en-US" sz="800" dirty="0" err="1"/>
              <a:t>printf</a:t>
            </a:r>
            <a:r>
              <a:rPr lang="en-US" sz="800" dirty="0"/>
              <a:t>("before fork\n");</a:t>
            </a:r>
          </a:p>
          <a:p>
            <a:pPr>
              <a:buNone/>
            </a:pPr>
            <a:endParaRPr lang="en-US" sz="800" dirty="0"/>
          </a:p>
          <a:p>
            <a:pPr>
              <a:buNone/>
            </a:pPr>
            <a:r>
              <a:rPr lang="en-US" sz="800" dirty="0"/>
              <a:t>        if ( (</a:t>
            </a:r>
            <a:r>
              <a:rPr lang="en-US" sz="800" dirty="0" err="1"/>
              <a:t>pid</a:t>
            </a:r>
            <a:r>
              <a:rPr lang="en-US" sz="800" dirty="0"/>
              <a:t> = fork()) &lt; 0)</a:t>
            </a:r>
          </a:p>
          <a:p>
            <a:pPr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printf</a:t>
            </a:r>
            <a:r>
              <a:rPr lang="en-US" sz="800" dirty="0"/>
              <a:t>("fork error");</a:t>
            </a:r>
          </a:p>
          <a:p>
            <a:pPr>
              <a:buNone/>
            </a:pPr>
            <a:r>
              <a:rPr lang="en-US" sz="800" dirty="0"/>
              <a:t>        else{</a:t>
            </a:r>
          </a:p>
          <a:p>
            <a:pPr>
              <a:buNone/>
            </a:pPr>
            <a:r>
              <a:rPr lang="en-US" sz="800" dirty="0"/>
              <a:t>                if (</a:t>
            </a:r>
            <a:r>
              <a:rPr lang="en-US" sz="800" dirty="0" err="1"/>
              <a:t>pid</a:t>
            </a:r>
            <a:r>
              <a:rPr lang="en-US" sz="800" dirty="0"/>
              <a:t> == 0)</a:t>
            </a:r>
          </a:p>
          <a:p>
            <a:pPr>
              <a:buNone/>
            </a:pPr>
            <a:r>
              <a:rPr lang="en-US" sz="800" dirty="0"/>
              <a:t>                {       /* child */</a:t>
            </a:r>
          </a:p>
          <a:p>
            <a:pPr>
              <a:buNone/>
            </a:pPr>
            <a:r>
              <a:rPr lang="en-US" sz="800" dirty="0"/>
              <a:t>                        glob++;         /* modify variables */</a:t>
            </a:r>
          </a:p>
          <a:p>
            <a:pPr>
              <a:buNone/>
            </a:pPr>
            <a:r>
              <a:rPr lang="en-US" sz="800" dirty="0"/>
              <a:t>                        </a:t>
            </a:r>
            <a:r>
              <a:rPr lang="en-US" sz="800" dirty="0" err="1"/>
              <a:t>var</a:t>
            </a:r>
            <a:r>
              <a:rPr lang="en-US" sz="800" dirty="0"/>
              <a:t>++;</a:t>
            </a:r>
          </a:p>
          <a:p>
            <a:pPr>
              <a:buNone/>
            </a:pPr>
            <a:r>
              <a:rPr lang="en-US" sz="800" dirty="0"/>
              <a:t>                }else</a:t>
            </a:r>
          </a:p>
          <a:p>
            <a:pPr>
              <a:buNone/>
            </a:pPr>
            <a:r>
              <a:rPr lang="en-US" sz="800" dirty="0"/>
              <a:t>                { /* parent */</a:t>
            </a:r>
          </a:p>
          <a:p>
            <a:pPr>
              <a:buNone/>
            </a:pPr>
            <a:r>
              <a:rPr lang="en-US" sz="800" dirty="0"/>
              <a:t>                        sleep(2);</a:t>
            </a:r>
          </a:p>
          <a:p>
            <a:pPr>
              <a:buNone/>
            </a:pPr>
            <a:r>
              <a:rPr lang="en-US" sz="800" dirty="0"/>
              <a:t>                }</a:t>
            </a:r>
          </a:p>
          <a:p>
            <a:pPr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printf</a:t>
            </a:r>
            <a:r>
              <a:rPr lang="en-US" sz="800" dirty="0"/>
              <a:t>("</a:t>
            </a:r>
            <a:r>
              <a:rPr lang="en-US" sz="800" dirty="0" err="1"/>
              <a:t>pid</a:t>
            </a:r>
            <a:r>
              <a:rPr lang="en-US" sz="800" dirty="0"/>
              <a:t> = %d, glob = %d, </a:t>
            </a:r>
            <a:r>
              <a:rPr lang="en-US" sz="800" dirty="0" err="1"/>
              <a:t>var</a:t>
            </a:r>
            <a:r>
              <a:rPr lang="en-US" sz="800" dirty="0"/>
              <a:t> = %d\n", </a:t>
            </a:r>
            <a:r>
              <a:rPr lang="en-US" sz="800" dirty="0" err="1"/>
              <a:t>getpid</a:t>
            </a:r>
            <a:r>
              <a:rPr lang="en-US" sz="800" dirty="0"/>
              <a:t>(), glob, </a:t>
            </a:r>
            <a:r>
              <a:rPr lang="en-US" sz="800" dirty="0" err="1"/>
              <a:t>var</a:t>
            </a:r>
            <a:r>
              <a:rPr lang="en-US" sz="800" dirty="0"/>
              <a:t>);</a:t>
            </a:r>
          </a:p>
          <a:p>
            <a:pPr>
              <a:buNone/>
            </a:pPr>
            <a:r>
              <a:rPr lang="en-US" sz="800" dirty="0"/>
              <a:t>                exit(0);</a:t>
            </a:r>
          </a:p>
          <a:p>
            <a:pPr>
              <a:buNone/>
            </a:pPr>
            <a:r>
              <a:rPr lang="en-US" sz="800" dirty="0"/>
              <a:t>        }</a:t>
            </a:r>
          </a:p>
          <a:p>
            <a:pPr>
              <a:buNone/>
            </a:pPr>
            <a:r>
              <a:rPr lang="en-US" sz="800" dirty="0"/>
              <a:t>}</a:t>
            </a:r>
          </a:p>
          <a:p>
            <a:pPr>
              <a:buNone/>
            </a:pPr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 descr="C:\Users\Shani\Downloads\Screenshot from 2014-03-08 23_04_2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" t="52929" r="29146" b="33029"/>
          <a:stretch/>
        </p:blipFill>
        <p:spPr bwMode="auto">
          <a:xfrm>
            <a:off x="0" y="2819400"/>
            <a:ext cx="9144000" cy="1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מוטיבציה: ה </a:t>
            </a:r>
            <a:r>
              <a:rPr lang="en-US" dirty="0" smtClean="0"/>
              <a:t>shell</a:t>
            </a:r>
            <a:r>
              <a:rPr lang="he-IL" dirty="0" smtClean="0"/>
              <a:t> צריך להריץ תוכנית מסויימת, הוא יכול לייצר עוד תהליך אבל התהליך הזה יהיה זהה לתהליך של ה </a:t>
            </a:r>
            <a:r>
              <a:rPr lang="en-US" dirty="0" smtClean="0"/>
              <a:t>shell</a:t>
            </a:r>
            <a:endParaRPr lang="he-IL" dirty="0" smtClean="0"/>
          </a:p>
          <a:p>
            <a:pPr algn="r" rtl="1"/>
            <a:r>
              <a:rPr lang="he-IL" dirty="0" smtClean="0"/>
              <a:t>ה </a:t>
            </a:r>
            <a:r>
              <a:rPr lang="en-US" dirty="0" smtClean="0"/>
              <a:t>shell</a:t>
            </a:r>
            <a:r>
              <a:rPr lang="he-IL" dirty="0" smtClean="0"/>
              <a:t> צריך ליצר עוד תהליך שהתוכן של ה </a:t>
            </a:r>
            <a:r>
              <a:rPr lang="en-US" dirty="0" smtClean="0"/>
              <a:t>text</a:t>
            </a:r>
            <a:r>
              <a:rPr lang="he-IL" dirty="0" smtClean="0"/>
              <a:t> שלו יהיה זהה לקוד של התכנית החדשה שצריכה לרוץ וה </a:t>
            </a:r>
            <a:r>
              <a:rPr lang="en-US" dirty="0" smtClean="0"/>
              <a:t>data</a:t>
            </a:r>
            <a:r>
              <a:rPr lang="he-IL" dirty="0" smtClean="0"/>
              <a:t> יהיה גם כן של התכנית החדשה.</a:t>
            </a:r>
            <a:endParaRPr lang="en-US" dirty="0" smtClean="0"/>
          </a:p>
          <a:p>
            <a:pPr algn="r" rtl="1"/>
            <a:r>
              <a:rPr lang="he-IL" dirty="0" smtClean="0"/>
              <a:t>הפונקציה חוזרת רק במקרה של שגיאה.</a:t>
            </a:r>
          </a:p>
          <a:p>
            <a:pPr algn="r" rtl="1"/>
            <a:r>
              <a:rPr lang="he-IL" dirty="0" smtClean="0"/>
              <a:t>פקודת </a:t>
            </a:r>
            <a:r>
              <a:rPr lang="en-US" dirty="0" err="1" smtClean="0"/>
              <a:t>execl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execl</a:t>
            </a:r>
            <a:r>
              <a:rPr lang="en-US" sz="2800" dirty="0" smtClean="0"/>
              <a:t>(char *pathname, char *arg0,…., NULL)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he-IL" dirty="0" smtClean="0"/>
              <a:t>(תזכורת)</a:t>
            </a:r>
            <a:r>
              <a:rPr lang="en-US" dirty="0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פקודה זו מדפיסה את התוכן של ספריה מסויימת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r>
              <a:rPr lang="he-IL" sz="2000" dirty="0" smtClean="0"/>
              <a:t>במידה </a:t>
            </a:r>
            <a:r>
              <a:rPr lang="he-IL" sz="2000" dirty="0"/>
              <a:t>ונריץ את הפקודה ללא פרמטרים, היא תדפיס את תוכנה של הספריה </a:t>
            </a:r>
            <a:r>
              <a:rPr lang="he-IL" sz="2000" dirty="0" smtClean="0"/>
              <a:t>הנוכחית</a:t>
            </a:r>
            <a:endParaRPr lang="en-US" sz="2000" dirty="0" smtClean="0"/>
          </a:p>
          <a:p>
            <a:pPr lvl="1" algn="l"/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pPr algn="r" rtl="1"/>
            <a:r>
              <a:rPr lang="he-IL" sz="2000" dirty="0" smtClean="0"/>
              <a:t>שימוש בפורמט הדפסה ארוך.</a:t>
            </a:r>
            <a:endParaRPr lang="en-US" sz="2000" dirty="0" smtClean="0"/>
          </a:p>
          <a:p>
            <a:pPr lvl="1" algn="l"/>
            <a:r>
              <a:rPr lang="en-US" sz="2000" dirty="0" smtClean="0"/>
              <a:t>ls –l</a:t>
            </a:r>
            <a:endParaRPr lang="he-IL" sz="2000" dirty="0" smtClean="0"/>
          </a:p>
          <a:p>
            <a:pPr algn="r" rtl="1"/>
            <a:r>
              <a:rPr lang="he-IL" sz="2000" dirty="0"/>
              <a:t>מיון לפי תאריך השינוי האחרון</a:t>
            </a:r>
            <a:r>
              <a:rPr lang="he-IL" sz="2400" dirty="0"/>
              <a:t>.</a:t>
            </a:r>
            <a:endParaRPr lang="en-US" sz="2400" dirty="0"/>
          </a:p>
          <a:p>
            <a:pPr lvl="1"/>
            <a:r>
              <a:rPr lang="en-US" sz="2000" dirty="0"/>
              <a:t>ls -t</a:t>
            </a:r>
            <a:endParaRPr lang="he-IL" sz="2000" dirty="0"/>
          </a:p>
          <a:p>
            <a:pPr algn="r" rtl="1"/>
            <a:r>
              <a:rPr lang="he-IL" sz="2000" dirty="0" smtClean="0"/>
              <a:t>הפיכת סדר התוצאות לאחר המיון.</a:t>
            </a:r>
            <a:endParaRPr lang="en-US" sz="1600" dirty="0"/>
          </a:p>
          <a:p>
            <a:pPr lvl="1" algn="l"/>
            <a:r>
              <a:rPr lang="en-US" sz="2000" dirty="0" smtClean="0"/>
              <a:t>ls -r</a:t>
            </a:r>
          </a:p>
          <a:p>
            <a:pPr algn="r" rt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47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דוגמא </a:t>
            </a:r>
            <a:r>
              <a:rPr lang="en-US" dirty="0" err="1" smtClean="0"/>
              <a:t>execl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execl</a:t>
            </a:r>
            <a:r>
              <a:rPr lang="en-US" dirty="0" smtClean="0"/>
              <a:t>("/bin/ls</a:t>
            </a:r>
            <a:r>
              <a:rPr lang="en-US" dirty="0"/>
              <a:t>","/bin/ls","-</a:t>
            </a:r>
            <a:r>
              <a:rPr lang="en-US" dirty="0" err="1" smtClean="0"/>
              <a:t>l",NULL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("can only get here on error\n");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משפחת </a:t>
            </a: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e </a:t>
            </a:r>
            <a:r>
              <a:rPr lang="en-US" sz="2800" dirty="0" smtClean="0"/>
              <a:t>-</a:t>
            </a:r>
            <a:r>
              <a:rPr lang="en-US" sz="2800" b="1" dirty="0" smtClean="0"/>
              <a:t> </a:t>
            </a:r>
            <a:r>
              <a:rPr lang="en-US" sz="2600" dirty="0" smtClean="0"/>
              <a:t>an </a:t>
            </a:r>
            <a:r>
              <a:rPr lang="en-US" sz="2600" dirty="0"/>
              <a:t>array of pointers to </a:t>
            </a:r>
            <a:r>
              <a:rPr lang="en-US" sz="2600" b="1" dirty="0" smtClean="0"/>
              <a:t>e</a:t>
            </a:r>
            <a:r>
              <a:rPr lang="en-US" sz="2600" dirty="0" smtClean="0"/>
              <a:t>nvironment variables</a:t>
            </a:r>
            <a:r>
              <a:rPr lang="en-US" sz="2600" dirty="0"/>
              <a:t> is explicitly passed to the new process </a:t>
            </a:r>
            <a:r>
              <a:rPr lang="en-US" sz="2600" dirty="0" smtClean="0"/>
              <a:t>image.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400" b="1" dirty="0" smtClean="0"/>
              <a:t>l</a:t>
            </a:r>
            <a:r>
              <a:rPr lang="en-US" sz="2400" dirty="0" smtClean="0"/>
              <a:t> - command-line arguments</a:t>
            </a:r>
            <a:r>
              <a:rPr lang="en-US" sz="2400" dirty="0"/>
              <a:t> are passed individually (a </a:t>
            </a:r>
            <a:r>
              <a:rPr lang="en-US" sz="2400" b="1" dirty="0"/>
              <a:t>l</a:t>
            </a:r>
            <a:r>
              <a:rPr lang="en-US" sz="2400" dirty="0"/>
              <a:t>ist) to the function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p</a:t>
            </a:r>
            <a:r>
              <a:rPr lang="en-US" sz="2400" dirty="0" smtClean="0"/>
              <a:t> - Uses </a:t>
            </a:r>
            <a:r>
              <a:rPr lang="en-US" sz="2400" dirty="0"/>
              <a:t>the </a:t>
            </a:r>
            <a:r>
              <a:rPr lang="en-US" sz="2400" b="1" dirty="0" smtClean="0"/>
              <a:t>P</a:t>
            </a:r>
            <a:r>
              <a:rPr lang="en-US" sz="2400" dirty="0" smtClean="0"/>
              <a:t>ATH environment variable</a:t>
            </a:r>
            <a:r>
              <a:rPr lang="en-US" sz="2400" dirty="0"/>
              <a:t> to find the file named in the </a:t>
            </a:r>
            <a:r>
              <a:rPr lang="en-US" sz="2400" i="1" dirty="0"/>
              <a:t>file</a:t>
            </a:r>
            <a:r>
              <a:rPr lang="en-US" sz="2400" dirty="0"/>
              <a:t> argument to be executed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v</a:t>
            </a:r>
            <a:r>
              <a:rPr lang="en-US" sz="2400" dirty="0" smtClean="0"/>
              <a:t> - </a:t>
            </a:r>
            <a:r>
              <a:rPr lang="en-US" sz="2400" dirty="0"/>
              <a:t>Command-line arguments are passed to the function as an array (</a:t>
            </a:r>
            <a:r>
              <a:rPr lang="en-US" sz="2400" b="1" dirty="0"/>
              <a:t>v</a:t>
            </a:r>
            <a:r>
              <a:rPr lang="en-US" sz="2400" dirty="0"/>
              <a:t>ector) of pointers.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משפחת </a:t>
            </a: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execl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path</a:t>
            </a:r>
            <a:r>
              <a:rPr lang="en-US" sz="2800" b="1" dirty="0" smtClean="0"/>
              <a:t>, const char *</a:t>
            </a:r>
            <a:r>
              <a:rPr lang="en-US" sz="2800" i="1" dirty="0" err="1" smtClean="0"/>
              <a:t>arg</a:t>
            </a:r>
            <a:r>
              <a:rPr lang="en-US" sz="2800" b="1" dirty="0" smtClean="0"/>
              <a:t>, ...);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execlp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file</a:t>
            </a:r>
            <a:r>
              <a:rPr lang="en-US" sz="2800" b="1" dirty="0" smtClean="0"/>
              <a:t>, const char *</a:t>
            </a:r>
            <a:r>
              <a:rPr lang="en-US" sz="2800" i="1" dirty="0" err="1" smtClean="0"/>
              <a:t>arg</a:t>
            </a:r>
            <a:r>
              <a:rPr lang="en-US" sz="2800" b="1" dirty="0" smtClean="0"/>
              <a:t>, ...);</a:t>
            </a:r>
            <a:r>
              <a:rPr lang="en-US" sz="2800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-look for the command in the path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execv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path</a:t>
            </a:r>
            <a:r>
              <a:rPr lang="en-US" sz="2800" b="1" dirty="0" smtClean="0"/>
              <a:t>, char *const </a:t>
            </a:r>
            <a:r>
              <a:rPr lang="en-US" sz="2800" i="1" dirty="0" err="1" smtClean="0"/>
              <a:t>argv</a:t>
            </a:r>
            <a:r>
              <a:rPr lang="en-US" sz="2800" b="1" dirty="0" smtClean="0"/>
              <a:t>[]);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execvp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file</a:t>
            </a:r>
            <a:r>
              <a:rPr lang="en-US" sz="2800" b="1" dirty="0" smtClean="0"/>
              <a:t>, char *const </a:t>
            </a:r>
            <a:r>
              <a:rPr lang="en-US" sz="2800" i="1" dirty="0" err="1" smtClean="0"/>
              <a:t>argv</a:t>
            </a:r>
            <a:r>
              <a:rPr lang="en-US" sz="2800" b="1" dirty="0" smtClean="0"/>
              <a:t>[]);</a:t>
            </a:r>
            <a:r>
              <a:rPr lang="en-US" sz="2800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-look for the command in the path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execle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path</a:t>
            </a:r>
            <a:r>
              <a:rPr lang="en-US" sz="2800" b="1" dirty="0" smtClean="0"/>
              <a:t>, const char *</a:t>
            </a:r>
            <a:r>
              <a:rPr lang="en-US" sz="2800" i="1" dirty="0" err="1" smtClean="0"/>
              <a:t>arg</a:t>
            </a:r>
            <a:r>
              <a:rPr lang="en-US" sz="2800" dirty="0" smtClean="0"/>
              <a:t> </a:t>
            </a:r>
            <a:r>
              <a:rPr lang="en-US" sz="2800" b="1" dirty="0" smtClean="0"/>
              <a:t>, ..., char * const </a:t>
            </a:r>
            <a:r>
              <a:rPr lang="en-US" sz="2800" i="1" dirty="0" err="1" smtClean="0"/>
              <a:t>envp</a:t>
            </a:r>
            <a:r>
              <a:rPr lang="en-US" sz="2800" b="1" dirty="0" smtClean="0"/>
              <a:t>[]);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execve</a:t>
            </a:r>
            <a:r>
              <a:rPr lang="en-US" sz="2800" b="1" dirty="0" smtClean="0"/>
              <a:t>(const char *</a:t>
            </a:r>
            <a:r>
              <a:rPr lang="en-US" sz="2800" i="1" dirty="0" smtClean="0"/>
              <a:t> path</a:t>
            </a:r>
            <a:r>
              <a:rPr lang="en-US" sz="2800" b="1" dirty="0" smtClean="0"/>
              <a:t>, char *const </a:t>
            </a:r>
            <a:r>
              <a:rPr lang="en-US" sz="2800" i="1" dirty="0" err="1" smtClean="0"/>
              <a:t>argv</a:t>
            </a:r>
            <a:r>
              <a:rPr lang="en-US" sz="2800" dirty="0" smtClean="0"/>
              <a:t> </a:t>
            </a:r>
            <a:r>
              <a:rPr lang="en-US" sz="2800" b="1" dirty="0" smtClean="0"/>
              <a:t>[], char *const </a:t>
            </a:r>
            <a:r>
              <a:rPr lang="en-US" sz="2800" i="1" dirty="0" err="1" smtClean="0"/>
              <a:t>envp</a:t>
            </a:r>
            <a:r>
              <a:rPr lang="en-US" sz="2800" b="1" dirty="0" smtClean="0"/>
              <a:t>[]);</a:t>
            </a:r>
          </a:p>
          <a:p>
            <a:pPr lvl="1">
              <a:buNone/>
            </a:pPr>
            <a:r>
              <a:rPr lang="en-US" sz="2400" b="1" dirty="0" smtClean="0"/>
              <a:t>-pass the environ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משפחת </a:t>
            </a: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execl("/bin/ls", “/bin/</a:t>
            </a:r>
            <a:r>
              <a:rPr lang="en-US" sz="2400" dirty="0" smtClean="0"/>
              <a:t>l</a:t>
            </a:r>
            <a:r>
              <a:rPr lang="de-DE" sz="2400" dirty="0" smtClean="0"/>
              <a:t>s", "-r", "-t", "-l", NULL);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fr-FR" sz="2400" dirty="0" err="1" smtClean="0"/>
              <a:t>execlp</a:t>
            </a:r>
            <a:r>
              <a:rPr lang="fr-FR" sz="2400" dirty="0" smtClean="0"/>
              <a:t>("</a:t>
            </a:r>
            <a:r>
              <a:rPr lang="fr-FR" sz="2400" dirty="0" err="1" smtClean="0"/>
              <a:t>ls</a:t>
            </a:r>
            <a:r>
              <a:rPr lang="fr-FR" sz="2400" dirty="0" smtClean="0"/>
              <a:t>", "</a:t>
            </a:r>
            <a:r>
              <a:rPr lang="fr-FR" sz="2400" dirty="0" err="1" smtClean="0"/>
              <a:t>ls</a:t>
            </a:r>
            <a:r>
              <a:rPr lang="fr-FR" sz="2400" dirty="0" smtClean="0"/>
              <a:t>", "-r", "-t", "-l", NULL);</a:t>
            </a: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en-US" sz="2400" dirty="0" smtClean="0"/>
              <a:t>char *</a:t>
            </a:r>
            <a:r>
              <a:rPr lang="en-US" sz="2400" dirty="0" err="1" smtClean="0"/>
              <a:t>args</a:t>
            </a:r>
            <a:r>
              <a:rPr lang="en-US" sz="2400" dirty="0" smtClean="0"/>
              <a:t>[] = {"/bin/</a:t>
            </a:r>
            <a:r>
              <a:rPr lang="en-US" sz="2400" dirty="0" err="1" smtClean="0"/>
              <a:t>ls</a:t>
            </a:r>
            <a:r>
              <a:rPr lang="en-US" sz="2400" dirty="0" smtClean="0"/>
              <a:t>", "-r", "-t", "-l", NULL }; </a:t>
            </a:r>
          </a:p>
          <a:p>
            <a:pPr>
              <a:buNone/>
            </a:pPr>
            <a:r>
              <a:rPr lang="en-US" sz="2400" dirty="0" err="1" smtClean="0"/>
              <a:t>execv</a:t>
            </a:r>
            <a:r>
              <a:rPr lang="en-US" sz="2400" dirty="0" smtClean="0"/>
              <a:t>("/bin/</a:t>
            </a:r>
            <a:r>
              <a:rPr lang="en-US" sz="2400" dirty="0" err="1" smtClean="0"/>
              <a:t>ls</a:t>
            </a:r>
            <a:r>
              <a:rPr lang="en-US" sz="2400" dirty="0" smtClean="0"/>
              <a:t>", </a:t>
            </a:r>
            <a:r>
              <a:rPr lang="en-US" sz="2400" dirty="0" err="1" smtClean="0"/>
              <a:t>args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char *</a:t>
            </a:r>
            <a:r>
              <a:rPr lang="en-US" sz="2400" dirty="0" err="1" smtClean="0"/>
              <a:t>args</a:t>
            </a:r>
            <a:r>
              <a:rPr lang="en-US" sz="2400" dirty="0" smtClean="0"/>
              <a:t>[] = {"</a:t>
            </a:r>
            <a:r>
              <a:rPr lang="en-US" sz="2400" dirty="0" err="1" smtClean="0"/>
              <a:t>ls</a:t>
            </a:r>
            <a:r>
              <a:rPr lang="en-US" sz="2400" dirty="0" smtClean="0"/>
              <a:t>", "-r", "-t", "-l", NULL }; </a:t>
            </a:r>
          </a:p>
          <a:p>
            <a:pPr>
              <a:buNone/>
            </a:pPr>
            <a:r>
              <a:rPr lang="en-US" sz="2400" dirty="0" err="1" smtClean="0"/>
              <a:t>execvp</a:t>
            </a:r>
            <a:r>
              <a:rPr lang="en-US" sz="2400" dirty="0" smtClean="0"/>
              <a:t>("ls", </a:t>
            </a:r>
            <a:r>
              <a:rPr lang="en-US" sz="2400" dirty="0" err="1" smtClean="0"/>
              <a:t>args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משפחת </a:t>
            </a: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de-DE" sz="2400" dirty="0" smtClean="0"/>
              <a:t>#include &lt;unistd.h&gt;</a:t>
            </a:r>
          </a:p>
          <a:p>
            <a:pPr>
              <a:buNone/>
            </a:pPr>
            <a:r>
              <a:rPr lang="de-DE" sz="2400" dirty="0" smtClean="0"/>
              <a:t>#include &lt;stdio.h&gt;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int main(void)</a:t>
            </a:r>
          </a:p>
          <a:p>
            <a:pPr>
              <a:buNone/>
            </a:pPr>
            <a:r>
              <a:rPr lang="de-DE" sz="2400" dirty="0" smtClean="0"/>
              <a:t>{</a:t>
            </a:r>
          </a:p>
          <a:p>
            <a:pPr>
              <a:buNone/>
            </a:pPr>
            <a:r>
              <a:rPr lang="de-DE" sz="2400" dirty="0"/>
              <a:t> </a:t>
            </a:r>
            <a:r>
              <a:rPr lang="de-DE" sz="2400" dirty="0" smtClean="0"/>
              <a:t>   int status;</a:t>
            </a:r>
          </a:p>
          <a:p>
            <a:pPr>
              <a:buNone/>
            </a:pPr>
            <a:r>
              <a:rPr lang="de-DE" sz="2400" dirty="0" smtClean="0"/>
              <a:t>    char *argv[] = { "/bin/env", 0 };</a:t>
            </a:r>
          </a:p>
          <a:p>
            <a:pPr>
              <a:buNone/>
            </a:pPr>
            <a:r>
              <a:rPr lang="de-DE" sz="2400" dirty="0" smtClean="0"/>
              <a:t>    char *envp[] =</a:t>
            </a:r>
          </a:p>
          <a:p>
            <a:pPr>
              <a:buNone/>
            </a:pPr>
            <a:r>
              <a:rPr lang="de-DE" sz="2400" dirty="0" smtClean="0"/>
              <a:t>    {</a:t>
            </a:r>
          </a:p>
          <a:p>
            <a:pPr>
              <a:buNone/>
            </a:pPr>
            <a:r>
              <a:rPr lang="de-DE" sz="2400" dirty="0" smtClean="0"/>
              <a:t>        "HOME=/",</a:t>
            </a:r>
          </a:p>
          <a:p>
            <a:pPr>
              <a:buNone/>
            </a:pPr>
            <a:r>
              <a:rPr lang="de-DE" sz="2400" dirty="0" smtClean="0"/>
              <a:t>        "PATH=/bin:/usr/bin",</a:t>
            </a:r>
          </a:p>
          <a:p>
            <a:pPr>
              <a:buNone/>
            </a:pPr>
            <a:r>
              <a:rPr lang="de-DE" sz="2400" dirty="0" smtClean="0"/>
              <a:t>        "TZ=UTC0",</a:t>
            </a:r>
          </a:p>
          <a:p>
            <a:pPr>
              <a:buNone/>
            </a:pPr>
            <a:r>
              <a:rPr lang="de-DE" sz="2400" dirty="0" smtClean="0"/>
              <a:t>        "USER=beelzebub",</a:t>
            </a:r>
          </a:p>
          <a:p>
            <a:pPr>
              <a:buNone/>
            </a:pPr>
            <a:r>
              <a:rPr lang="de-DE" sz="2400" dirty="0" smtClean="0"/>
              <a:t>        "LOGNAME=tarzan",</a:t>
            </a:r>
          </a:p>
          <a:p>
            <a:pPr>
              <a:buNone/>
            </a:pPr>
            <a:r>
              <a:rPr lang="de-DE" sz="2400" dirty="0" smtClean="0"/>
              <a:t>        0</a:t>
            </a:r>
          </a:p>
          <a:p>
            <a:pPr>
              <a:buNone/>
            </a:pPr>
            <a:r>
              <a:rPr lang="de-DE" sz="2400" dirty="0" smtClean="0"/>
              <a:t>    };</a:t>
            </a:r>
          </a:p>
          <a:p>
            <a:pPr>
              <a:buNone/>
            </a:pPr>
            <a:r>
              <a:rPr lang="de-DE" sz="2400" dirty="0" smtClean="0"/>
              <a:t>    status=execve(argv[0], &amp;argv[0], envp);</a:t>
            </a:r>
          </a:p>
          <a:p>
            <a:pPr>
              <a:buNone/>
            </a:pPr>
            <a:r>
              <a:rPr lang="de-DE" sz="2400" dirty="0" smtClean="0"/>
              <a:t>    if (status==-1)</a:t>
            </a:r>
          </a:p>
          <a:p>
            <a:pPr>
              <a:buNone/>
            </a:pPr>
            <a:r>
              <a:rPr lang="de-DE" sz="2400" dirty="0" smtClean="0"/>
              <a:t>        printf(</a:t>
            </a:r>
            <a:r>
              <a:rPr lang="en-US" sz="2400" dirty="0" smtClean="0"/>
              <a:t>“exec failed\n”)</a:t>
            </a:r>
            <a:r>
              <a:rPr lang="de-DE" sz="2400" dirty="0"/>
              <a:t>	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    return -1;</a:t>
            </a:r>
          </a:p>
          <a:p>
            <a:pPr>
              <a:buNone/>
            </a:pPr>
            <a:r>
              <a:rPr lang="de-DE" sz="2400" dirty="0" smtClean="0"/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7-Point Star 3"/>
          <p:cNvSpPr/>
          <p:nvPr/>
        </p:nvSpPr>
        <p:spPr>
          <a:xfrm>
            <a:off x="6096000" y="2743200"/>
            <a:ext cx="2667000" cy="18288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458200" cy="513715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מה ההורה עושה בזמן שהילד רץ?</a:t>
            </a:r>
            <a:endParaRPr lang="en-US" dirty="0" smtClean="0"/>
          </a:p>
          <a:p>
            <a:pPr algn="r" rtl="1"/>
            <a:endParaRPr lang="he-IL" dirty="0" smtClean="0"/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 smtClean="0"/>
              <a:t> </a:t>
            </a:r>
            <a:endParaRPr lang="en-US" dirty="0" smtClean="0"/>
          </a:p>
          <a:p>
            <a:pPr lvl="1" algn="r" rtl="1"/>
            <a:endParaRPr lang="he-I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3000" y="34290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/>
            <a:r>
              <a:rPr lang="he-IL" sz="2800" dirty="0"/>
              <a:t>ממתין לילד </a:t>
            </a:r>
            <a:r>
              <a:rPr lang="he-IL" sz="2800" dirty="0" smtClean="0"/>
              <a:t>שיסיים.</a:t>
            </a:r>
            <a:endParaRPr lang="en-US" sz="2800" dirty="0"/>
          </a:p>
          <a:p>
            <a:pPr algn="r" rtl="1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5146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/>
            <a:r>
              <a:rPr lang="he-IL" sz="2800" dirty="0" smtClean="0"/>
              <a:t>ממשיך </a:t>
            </a:r>
            <a:r>
              <a:rPr lang="he-IL" sz="2800" dirty="0"/>
              <a:t>לבצע </a:t>
            </a:r>
            <a:r>
              <a:rPr lang="he-IL" sz="2800" dirty="0" smtClean="0"/>
              <a:t>פעולותיו.</a:t>
            </a:r>
            <a:endParaRPr lang="en-US" sz="2800" dirty="0"/>
          </a:p>
          <a:p>
            <a:pPr algn="r" rtl="1"/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85" b="99615" l="8882" r="91223">
                        <a14:foregroundMark x1="24033" y1="38538" x2="36782" y2="75385"/>
                        <a14:foregroundMark x1="23615" y1="60923" x2="18704" y2="64231"/>
                        <a14:foregroundMark x1="19122" y1="80462" x2="19645" y2="60231"/>
                        <a14:foregroundMark x1="19645" y1="62385" x2="16719" y2="67462"/>
                        <a14:foregroundMark x1="18704" y1="78615" x2="17241" y2="83000"/>
                        <a14:foregroundMark x1="18704" y1="62385" x2="23093" y2="57000"/>
                        <a14:foregroundMark x1="15674" y1="82231" x2="18182" y2="78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237"/>
          <a:stretch/>
        </p:blipFill>
        <p:spPr bwMode="auto">
          <a:xfrm>
            <a:off x="-76200" y="3073255"/>
            <a:ext cx="2525615" cy="377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3" b="100000" l="1024" r="100000">
                        <a14:foregroundMark x1="6826" y1="94333" x2="10922" y2="91000"/>
                        <a14:foregroundMark x1="20137" y1="78000" x2="31399" y2="73333"/>
                        <a14:foregroundMark x1="18771" y1="76000" x2="22184" y2="71000"/>
                        <a14:foregroundMark x1="41297" y1="50333" x2="49147" y2="47333"/>
                        <a14:foregroundMark x1="48464" y1="51333" x2="55973" y2="5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14" y="4000500"/>
            <a:ext cx="27908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4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#include&lt;sys/wait&gt;</a:t>
            </a:r>
          </a:p>
          <a:p>
            <a:pPr algn="l">
              <a:buNone/>
            </a:pPr>
            <a:r>
              <a:rPr lang="en-US" dirty="0" err="1" smtClean="0"/>
              <a:t>pid_t</a:t>
            </a:r>
            <a:r>
              <a:rPr lang="en-US" dirty="0" smtClean="0"/>
              <a:t> wait(</a:t>
            </a:r>
            <a:r>
              <a:rPr lang="en-US" dirty="0" err="1" smtClean="0"/>
              <a:t>int</a:t>
            </a:r>
            <a:r>
              <a:rPr lang="en-US" dirty="0" smtClean="0"/>
              <a:t> *status);</a:t>
            </a:r>
          </a:p>
          <a:p>
            <a:pPr algn="l">
              <a:buNone/>
            </a:pPr>
            <a:endParaRPr lang="en-US" dirty="0" smtClean="0"/>
          </a:p>
          <a:p>
            <a:pPr algn="r" rtl="1">
              <a:buNone/>
            </a:pPr>
            <a:r>
              <a:rPr lang="he-IL" dirty="0" smtClean="0"/>
              <a:t>האב ימתין עד שהמצב (</a:t>
            </a:r>
            <a:r>
              <a:rPr lang="en-US" dirty="0" smtClean="0"/>
              <a:t>state</a:t>
            </a:r>
            <a:r>
              <a:rPr lang="he-IL" dirty="0" smtClean="0"/>
              <a:t>) של אחד מבניו ישתנה.</a:t>
            </a:r>
            <a:endParaRPr lang="en-US" dirty="0" smtClean="0"/>
          </a:p>
          <a:p>
            <a:pPr>
              <a:buNone/>
            </a:pPr>
            <a:r>
              <a:rPr lang="en-US" sz="2400" dirty="0"/>
              <a:t>State change – child terminated, child was stopped by a signal, child was resumed by a signal</a:t>
            </a:r>
          </a:p>
          <a:p>
            <a:pPr algn="l">
              <a:buNone/>
            </a:pPr>
            <a:endParaRPr lang="en-US" dirty="0" smtClean="0"/>
          </a:p>
          <a:p>
            <a:pPr algn="r" rtl="1">
              <a:buNone/>
            </a:pPr>
            <a:r>
              <a:rPr lang="he-IL" dirty="0" smtClean="0"/>
              <a:t>מה </a:t>
            </a:r>
            <a:r>
              <a:rPr lang="en-US" dirty="0" smtClean="0"/>
              <a:t>status</a:t>
            </a:r>
            <a:r>
              <a:rPr lang="he-IL" dirty="0" smtClean="0"/>
              <a:t> יכיל?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b="1" dirty="0" smtClean="0"/>
              <a:t>תהליך (</a:t>
            </a:r>
            <a:r>
              <a:rPr lang="en-US" b="1" dirty="0" smtClean="0"/>
              <a:t>process</a:t>
            </a:r>
            <a:r>
              <a:rPr lang="he-IL" b="1" dirty="0" smtClean="0"/>
              <a:t>) </a:t>
            </a:r>
            <a:r>
              <a:rPr lang="he-IL" dirty="0" smtClean="0"/>
              <a:t>הוא אבסטרקציה של תכנית,  פעולות שהתכנית מבצעת לפי הסדר.</a:t>
            </a:r>
          </a:p>
          <a:p>
            <a:pPr algn="r" rtl="1"/>
            <a:r>
              <a:rPr lang="en-US" b="1" dirty="0" smtClean="0"/>
              <a:t>Multiprogramming</a:t>
            </a:r>
            <a:r>
              <a:rPr lang="he-IL" dirty="0" smtClean="0"/>
              <a:t>: ישנם מספר תהליכים שצריכים להתבצע.</a:t>
            </a:r>
          </a:p>
          <a:p>
            <a:pPr algn="r" rtl="1"/>
            <a:r>
              <a:rPr lang="en-US" b="1" dirty="0" smtClean="0"/>
              <a:t>Scheduling</a:t>
            </a:r>
            <a:r>
              <a:rPr lang="he-IL" dirty="0" smtClean="0"/>
              <a:t>: איזה תהליך ירוץ על המעבד ומתי.</a:t>
            </a:r>
          </a:p>
          <a:p>
            <a:pPr algn="r" rtl="1"/>
            <a:r>
              <a:rPr lang="en-US" b="1" dirty="0" smtClean="0"/>
              <a:t>Context</a:t>
            </a:r>
            <a:r>
              <a:rPr lang="he-IL" dirty="0" smtClean="0"/>
              <a:t>: המערכת שומרת לכל תהליך </a:t>
            </a:r>
            <a:r>
              <a:rPr lang="he-IL" b="1" dirty="0" smtClean="0"/>
              <a:t>הקשר</a:t>
            </a:r>
            <a:r>
              <a:rPr lang="he-IL" dirty="0" smtClean="0"/>
              <a:t> משלו כדי שתוכל להריץ ולהחליף בין מספר תהליכים במקביל</a:t>
            </a:r>
            <a:endParaRPr lang="en-US" dirty="0" smtClean="0"/>
          </a:p>
          <a:p>
            <a:pPr lvl="1" algn="r" rtl="1"/>
            <a:r>
              <a:rPr lang="he-IL" dirty="0" smtClean="0"/>
              <a:t>הסביבה של התהליך (הזכרון שלו, זהות והרשאות, מצב הרגיסטרים עבור התהליך) שבה הוא חי.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 smtClean="0"/>
              <a:t>WIFEXITED(</a:t>
            </a:r>
            <a:r>
              <a:rPr lang="en-US" i="1" dirty="0" smtClean="0"/>
              <a:t>status</a:t>
            </a:r>
            <a:r>
              <a:rPr lang="en-US" b="1" dirty="0" smtClean="0"/>
              <a:t>)</a:t>
            </a:r>
            <a:r>
              <a:rPr lang="en-US" dirty="0" smtClean="0"/>
              <a:t> returns true if the child terminated normally, that is, by calling </a:t>
            </a:r>
            <a:r>
              <a:rPr lang="en-US" dirty="0" smtClean="0">
                <a:hlinkClick r:id="rId2"/>
              </a:rPr>
              <a:t>exit(3)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_exit(2)</a:t>
            </a:r>
            <a:r>
              <a:rPr lang="en-US" dirty="0" smtClean="0"/>
              <a:t>, or by returning from main().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WEXITSTATUS(</a:t>
            </a:r>
            <a:r>
              <a:rPr lang="en-US" i="1" dirty="0" smtClean="0"/>
              <a:t>status</a:t>
            </a:r>
            <a:r>
              <a:rPr lang="en-US" b="1" dirty="0" smtClean="0"/>
              <a:t>)</a:t>
            </a:r>
            <a:r>
              <a:rPr lang="en-US" dirty="0" smtClean="0"/>
              <a:t> returns the exit status of the child. This consists of the least significant 8 bits of the </a:t>
            </a:r>
            <a:r>
              <a:rPr lang="en-US" i="1" dirty="0" smtClean="0"/>
              <a:t>status</a:t>
            </a:r>
            <a:r>
              <a:rPr lang="en-US" dirty="0" smtClean="0"/>
              <a:t> argument that the child specified in a call to </a:t>
            </a:r>
            <a:r>
              <a:rPr lang="en-US" dirty="0" smtClean="0">
                <a:hlinkClick r:id="rId2"/>
              </a:rPr>
              <a:t>exit(3)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_exit(2)</a:t>
            </a:r>
            <a:r>
              <a:rPr lang="en-US" dirty="0" smtClean="0"/>
              <a:t> or as the argument for a return statement in main(). This macro should only be employed if </a:t>
            </a:r>
            <a:r>
              <a:rPr lang="en-US" b="1" dirty="0" smtClean="0"/>
              <a:t>WIFEXITED</a:t>
            </a:r>
            <a:r>
              <a:rPr lang="en-US" dirty="0" smtClean="0"/>
              <a:t> returned true.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WIFSIGNALED(</a:t>
            </a:r>
            <a:r>
              <a:rPr lang="en-US" i="1" dirty="0" smtClean="0"/>
              <a:t>status</a:t>
            </a:r>
            <a:r>
              <a:rPr lang="en-US" b="1" dirty="0" smtClean="0"/>
              <a:t>)</a:t>
            </a:r>
            <a:r>
              <a:rPr lang="en-US" dirty="0" smtClean="0"/>
              <a:t> returns true if the child process was terminated by a signal. 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WTERMSIG(</a:t>
            </a:r>
            <a:r>
              <a:rPr lang="en-US" i="1" dirty="0" smtClean="0"/>
              <a:t>status</a:t>
            </a:r>
            <a:r>
              <a:rPr lang="en-US" b="1" dirty="0" smtClean="0"/>
              <a:t>)</a:t>
            </a:r>
            <a:r>
              <a:rPr lang="en-US" dirty="0" smtClean="0"/>
              <a:t> returns the number of the signal that caused the child process to terminate. This macro should only be employed if </a:t>
            </a:r>
            <a:r>
              <a:rPr lang="en-US" b="1" dirty="0" smtClean="0"/>
              <a:t>WIFSIGNALED</a:t>
            </a:r>
            <a:r>
              <a:rPr lang="en-US" dirty="0" smtClean="0"/>
              <a:t> returned true.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 smtClean="0"/>
              <a:t>WCOREDUMP(</a:t>
            </a:r>
            <a:r>
              <a:rPr lang="en-US" i="1" dirty="0" smtClean="0"/>
              <a:t>status</a:t>
            </a:r>
            <a:r>
              <a:rPr lang="en-US" b="1" dirty="0" smtClean="0"/>
              <a:t>)</a:t>
            </a:r>
            <a:r>
              <a:rPr lang="en-US" dirty="0" smtClean="0"/>
              <a:t> returns true if the child produced a core dump. This macro should only be employed if </a:t>
            </a:r>
            <a:r>
              <a:rPr lang="en-US" b="1" dirty="0" smtClean="0"/>
              <a:t>WIFSIGNALED</a:t>
            </a:r>
            <a:r>
              <a:rPr lang="en-US" dirty="0" smtClean="0"/>
              <a:t> returned true.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WIFSTOPPED(</a:t>
            </a:r>
            <a:r>
              <a:rPr lang="en-US" i="1" dirty="0" smtClean="0"/>
              <a:t>status</a:t>
            </a:r>
            <a:r>
              <a:rPr lang="en-US" b="1" dirty="0" smtClean="0"/>
              <a:t>)</a:t>
            </a:r>
            <a:r>
              <a:rPr lang="en-US" dirty="0" smtClean="0"/>
              <a:t> returns true if the child process was stopped by delivery of a signal; 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WSTOPSIG(</a:t>
            </a:r>
            <a:r>
              <a:rPr lang="en-US" i="1" dirty="0" smtClean="0"/>
              <a:t>status</a:t>
            </a:r>
            <a:r>
              <a:rPr lang="en-US" b="1" dirty="0" smtClean="0"/>
              <a:t>)</a:t>
            </a:r>
            <a:r>
              <a:rPr lang="en-US" dirty="0" smtClean="0"/>
              <a:t> returns the number of the signal which caused the child to stop. This macro should only be employed if </a:t>
            </a:r>
            <a:r>
              <a:rPr lang="en-US" b="1" dirty="0" smtClean="0"/>
              <a:t>WIFSTOPPED</a:t>
            </a:r>
            <a:r>
              <a:rPr lang="en-US" dirty="0" smtClean="0"/>
              <a:t> returned true. 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WIFCONTINUED(</a:t>
            </a:r>
            <a:r>
              <a:rPr lang="en-US" i="1" dirty="0" smtClean="0"/>
              <a:t>status</a:t>
            </a:r>
            <a:r>
              <a:rPr lang="en-US" b="1" dirty="0" smtClean="0"/>
              <a:t>)</a:t>
            </a:r>
            <a:r>
              <a:rPr lang="en-US" dirty="0" smtClean="0"/>
              <a:t> (since Linux 2.6.10) returns true if the child process was resumed by delivery of </a:t>
            </a:r>
            <a:r>
              <a:rPr lang="en-US" b="1" dirty="0" smtClean="0"/>
              <a:t>SIGCONT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828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28956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28956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47244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Exit()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rot="5400000">
            <a:off x="3771900" y="20574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16200000" flipH="1">
            <a:off x="5067300" y="1905000"/>
            <a:ext cx="533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rot="5400000">
            <a:off x="2819400" y="40767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rot="16200000" flipH="1">
            <a:off x="4705350" y="4781550"/>
            <a:ext cx="2743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>
            <a:off x="4114800" y="49911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2362200"/>
            <a:ext cx="7620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2286000"/>
            <a:ext cx="8382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62200" y="3886200"/>
            <a:ext cx="19812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New program execute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6400" y="3886200"/>
            <a:ext cx="12192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Parent waits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5105400"/>
            <a:ext cx="6858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signal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2200" y="5105400"/>
            <a:ext cx="91440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Parent resumes</a:t>
            </a:r>
            <a:endParaRPr lang="en-US" sz="1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5000"/>
              </a:lnSpc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lnSpc>
                <a:spcPct val="105000"/>
              </a:lnSpc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stat;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	if ( (</a:t>
            </a:r>
            <a:r>
              <a:rPr lang="en-US" dirty="0" err="1" smtClean="0"/>
              <a:t>pid</a:t>
            </a:r>
            <a:r>
              <a:rPr lang="en-US" dirty="0" smtClean="0"/>
              <a:t> = fork() ) == 0)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("1\n"); </a:t>
            </a:r>
            <a:br>
              <a:rPr lang="en-US" dirty="0" smtClean="0"/>
            </a:br>
            <a:r>
              <a:rPr lang="en-US" dirty="0" smtClean="0"/>
              <a:t>else 	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		wait(&amp;stat);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("2\n");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	}</a:t>
            </a:r>
          </a:p>
          <a:p>
            <a:pPr>
              <a:lnSpc>
                <a:spcPct val="105000"/>
              </a:lnSpc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example(2)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05000"/>
              </a:lnSpc>
              <a:buNone/>
            </a:pPr>
            <a:r>
              <a:rPr lang="en-US" b="1" dirty="0" smtClean="0"/>
              <a:t>#</a:t>
            </a: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{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status;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pid_t</a:t>
            </a:r>
            <a:r>
              <a:rPr lang="en-US" b="1" dirty="0" smtClean="0"/>
              <a:t> </a:t>
            </a:r>
            <a:r>
              <a:rPr lang="en-US" b="1" dirty="0" err="1" smtClean="0"/>
              <a:t>pid</a:t>
            </a:r>
            <a:r>
              <a:rPr lang="en-US" b="1" dirty="0" smtClean="0"/>
              <a:t>, pid1, pid2;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if ((pid1 = fork()) == 0)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 smtClean="0"/>
              <a:t>("in child 1\n");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else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if ((pid2 = fork()) == 0)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printf</a:t>
            </a:r>
            <a:r>
              <a:rPr lang="en-US" b="1" dirty="0" smtClean="0"/>
              <a:t>("in child 2\n");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else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{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pid</a:t>
            </a:r>
            <a:r>
              <a:rPr lang="en-US" b="1" dirty="0" smtClean="0"/>
              <a:t> = wait(&amp;status);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if (</a:t>
            </a:r>
            <a:r>
              <a:rPr lang="en-US" b="1" dirty="0" err="1" smtClean="0"/>
              <a:t>pid</a:t>
            </a:r>
            <a:r>
              <a:rPr lang="en-US" b="1" dirty="0" smtClean="0"/>
              <a:t> == pid1)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	</a:t>
            </a:r>
            <a:r>
              <a:rPr lang="en-US" b="1" dirty="0" err="1" smtClean="0"/>
              <a:t>printf</a:t>
            </a:r>
            <a:r>
              <a:rPr lang="en-US" b="1" dirty="0" smtClean="0"/>
              <a:t>("child 1 finished\n");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if (</a:t>
            </a:r>
            <a:r>
              <a:rPr lang="en-US" b="1" dirty="0" err="1" smtClean="0"/>
              <a:t>pid</a:t>
            </a:r>
            <a:r>
              <a:rPr lang="en-US" b="1" dirty="0" smtClean="0"/>
              <a:t> == pid2)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	</a:t>
            </a:r>
            <a:r>
              <a:rPr lang="en-US" b="1" dirty="0" err="1" smtClean="0"/>
              <a:t>printf</a:t>
            </a:r>
            <a:r>
              <a:rPr lang="en-US" b="1" dirty="0" smtClean="0"/>
              <a:t>("child 2 finished\n");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pid</a:t>
            </a:r>
            <a:r>
              <a:rPr lang="en-US" b="1" dirty="0" smtClean="0"/>
              <a:t> = wait(&amp;status);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if (</a:t>
            </a:r>
            <a:r>
              <a:rPr lang="en-US" b="1" dirty="0" err="1" smtClean="0"/>
              <a:t>pid</a:t>
            </a:r>
            <a:r>
              <a:rPr lang="en-US" b="1" dirty="0" smtClean="0"/>
              <a:t> == pid1)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	</a:t>
            </a:r>
            <a:r>
              <a:rPr lang="en-US" b="1" dirty="0" err="1" smtClean="0"/>
              <a:t>printf</a:t>
            </a:r>
            <a:r>
              <a:rPr lang="en-US" b="1" dirty="0" smtClean="0"/>
              <a:t>("child 1 finished\n");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if (</a:t>
            </a:r>
            <a:r>
              <a:rPr lang="en-US" b="1" dirty="0" err="1" smtClean="0"/>
              <a:t>pid</a:t>
            </a:r>
            <a:r>
              <a:rPr lang="en-US" b="1" dirty="0" smtClean="0"/>
              <a:t> == pid2)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		</a:t>
            </a:r>
            <a:r>
              <a:rPr lang="en-US" b="1" dirty="0" err="1" smtClean="0"/>
              <a:t>printf</a:t>
            </a:r>
            <a:r>
              <a:rPr lang="en-US" b="1" dirty="0" smtClean="0"/>
              <a:t>("child 2 finished\n");</a:t>
            </a:r>
          </a:p>
          <a:p>
            <a:pPr>
              <a:lnSpc>
                <a:spcPct val="105000"/>
              </a:lnSpc>
              <a:buNone/>
            </a:pPr>
            <a:endParaRPr lang="en-US" b="1" dirty="0" smtClean="0"/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		}</a:t>
            </a:r>
          </a:p>
          <a:p>
            <a:pPr>
              <a:lnSpc>
                <a:spcPct val="105000"/>
              </a:lnSpc>
              <a:buNone/>
            </a:pPr>
            <a:r>
              <a:rPr lang="en-US" b="1" dirty="0" smtClean="0"/>
              <a:t>}</a:t>
            </a:r>
          </a:p>
          <a:p>
            <a:pPr>
              <a:lnSpc>
                <a:spcPct val="105000"/>
              </a:lnSpc>
              <a:buNone/>
            </a:pPr>
            <a:endParaRPr lang="en-US" b="1" dirty="0" err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execvp</a:t>
            </a:r>
            <a:r>
              <a:rPr lang="en-US" dirty="0" smtClean="0"/>
              <a:t> +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stat,waited,ret_code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 = fork();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pid</a:t>
            </a:r>
            <a:r>
              <a:rPr lang="en-US" dirty="0" smtClean="0"/>
              <a:t> == 0) </a:t>
            </a:r>
          </a:p>
          <a:p>
            <a:pPr>
              <a:buNone/>
            </a:pPr>
            <a:r>
              <a:rPr lang="en-US" dirty="0" smtClean="0"/>
              <a:t>	{  /* Son */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ret_code</a:t>
            </a:r>
            <a:r>
              <a:rPr lang="en-US" dirty="0" smtClean="0"/>
              <a:t> = </a:t>
            </a:r>
            <a:r>
              <a:rPr lang="en-US" dirty="0" err="1" smtClean="0"/>
              <a:t>execvp</a:t>
            </a:r>
            <a:r>
              <a:rPr lang="en-US" dirty="0" smtClean="0"/>
              <a:t>(</a:t>
            </a:r>
            <a:r>
              <a:rPr lang="en-US" dirty="0" err="1" smtClean="0"/>
              <a:t>argv</a:t>
            </a:r>
            <a:r>
              <a:rPr lang="en-US" dirty="0" smtClean="0"/>
              <a:t>[1],&amp;</a:t>
            </a:r>
            <a:r>
              <a:rPr lang="en-US" dirty="0" err="1" smtClean="0"/>
              <a:t>argv</a:t>
            </a:r>
            <a:r>
              <a:rPr lang="en-US" dirty="0" smtClean="0"/>
              <a:t>[1]);  </a:t>
            </a:r>
          </a:p>
          <a:p>
            <a:pPr>
              <a:buNone/>
            </a:pPr>
            <a:r>
              <a:rPr lang="en-US" dirty="0" smtClean="0"/>
              <a:t>		if (</a:t>
            </a:r>
            <a:r>
              <a:rPr lang="en-US" dirty="0" err="1" smtClean="0"/>
              <a:t>ret_code</a:t>
            </a:r>
            <a:r>
              <a:rPr lang="en-US" dirty="0" smtClean="0"/>
              <a:t> == -1) 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perror</a:t>
            </a:r>
            <a:r>
              <a:rPr lang="en-US" dirty="0" smtClean="0"/>
              <a:t>("exec failed ");</a:t>
            </a:r>
          </a:p>
          <a:p>
            <a:pPr>
              <a:buNone/>
            </a:pPr>
            <a:r>
              <a:rPr lang="en-US" dirty="0" smtClean="0"/>
              <a:t>			exit(-1);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else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(“Banana”);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 </a:t>
            </a:r>
          </a:p>
          <a:p>
            <a:pPr>
              <a:buNone/>
            </a:pPr>
            <a:r>
              <a:rPr lang="en-US" dirty="0" smtClean="0"/>
              <a:t>	{  /* Father */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("Father: after fork, son proc id is %d \</a:t>
            </a:r>
            <a:r>
              <a:rPr lang="en-US" dirty="0" err="1" smtClean="0"/>
              <a:t>n",pid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waited = wait(&amp;stat);   /* stat can tell what happened */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("Father: Son proc completed,  id is %d \n", waited);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6AA0C-19B0-4854-BA2D-2D324AF85F9B}" type="slidenum">
              <a:rPr lang="he-IL"/>
              <a:pPr/>
              <a:t>36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ריבוי תהליכים ו-</a:t>
            </a:r>
            <a:r>
              <a:rPr lang="en-US" dirty="0"/>
              <a:t>Context Switching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86350"/>
          </a:xfrm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sz="2400" dirty="0"/>
              <a:t>תהליך יחיד ראשון </a:t>
            </a:r>
            <a:r>
              <a:rPr lang="en-US" sz="2400" dirty="0"/>
              <a:t>init</a:t>
            </a:r>
            <a:r>
              <a:rPr lang="he-IL" sz="2400" dirty="0"/>
              <a:t> נוצר ומקבל </a:t>
            </a:r>
            <a:r>
              <a:rPr lang="en-US" sz="2400" dirty="0" smtClean="0"/>
              <a:t>PID1</a:t>
            </a:r>
            <a:r>
              <a:rPr lang="he-IL" sz="2400" dirty="0" smtClean="0"/>
              <a:t>.</a:t>
            </a:r>
            <a:endParaRPr lang="he-IL" sz="2400" dirty="0"/>
          </a:p>
          <a:p>
            <a:pPr algn="r" rtl="1">
              <a:lnSpc>
                <a:spcPct val="90000"/>
              </a:lnSpc>
            </a:pPr>
            <a:r>
              <a:rPr lang="he-IL" sz="2400" dirty="0"/>
              <a:t>במהלך </a:t>
            </a:r>
            <a:r>
              <a:rPr lang="he-IL" sz="2400" dirty="0" smtClean="0"/>
              <a:t>ריצתו </a:t>
            </a:r>
            <a:r>
              <a:rPr lang="he-IL" sz="2400" dirty="0"/>
              <a:t>הוא יוצר תהליך נוסף שעתיד להתחרות בו על משאבי המערכת, נאמר </a:t>
            </a:r>
            <a:r>
              <a:rPr lang="en-US" sz="2400" dirty="0" smtClean="0"/>
              <a:t>PID2</a:t>
            </a:r>
            <a:r>
              <a:rPr lang="he-IL" sz="2400" dirty="0" smtClean="0"/>
              <a:t>.</a:t>
            </a:r>
            <a:endParaRPr lang="he-IL" sz="2400" dirty="0"/>
          </a:p>
          <a:p>
            <a:pPr algn="r" rtl="1">
              <a:lnSpc>
                <a:spcPct val="90000"/>
              </a:lnSpc>
            </a:pPr>
            <a:r>
              <a:rPr lang="he-IL" sz="2400" dirty="0"/>
              <a:t>מערכת ההפעלה תחליף בין התהליך </a:t>
            </a:r>
            <a:r>
              <a:rPr lang="en-US" sz="2400" dirty="0"/>
              <a:t>PID1</a:t>
            </a:r>
            <a:r>
              <a:rPr lang="he-IL" sz="2400" dirty="0"/>
              <a:t> וכל הנתונים הנלווים לו לבין </a:t>
            </a:r>
            <a:r>
              <a:rPr lang="en-US" sz="2400" dirty="0"/>
              <a:t>PID2</a:t>
            </a:r>
            <a:r>
              <a:rPr lang="he-IL" sz="2400" dirty="0"/>
              <a:t> תוך שמירה על חציצה בין התהליכים.</a:t>
            </a:r>
          </a:p>
          <a:p>
            <a:pPr algn="r" rtl="1">
              <a:lnSpc>
                <a:spcPct val="90000"/>
              </a:lnSpc>
            </a:pPr>
            <a:r>
              <a:rPr lang="en-US" sz="2400" dirty="0"/>
              <a:t>Context Switching</a:t>
            </a:r>
            <a:r>
              <a:rPr lang="he-IL" sz="2400" dirty="0"/>
              <a:t> - לפני שתהליך "מורדם" נתוניו נשמרים ולפני שהוא הוא "מתעורר" נטענים אותם נתונים לאותם מקומות </a:t>
            </a:r>
            <a:r>
              <a:rPr lang="he-IL" sz="2400" dirty="0" smtClean="0"/>
              <a:t>בדיוק.</a:t>
            </a:r>
            <a:endParaRPr lang="he-IL" sz="2400" dirty="0"/>
          </a:p>
          <a:p>
            <a:pPr algn="r" rtl="1">
              <a:lnSpc>
                <a:spcPct val="90000"/>
              </a:lnSpc>
            </a:pPr>
            <a:r>
              <a:rPr lang="he-IL" sz="2400" dirty="0"/>
              <a:t>בשעת ריצת </a:t>
            </a:r>
            <a:r>
              <a:rPr lang="he-IL" sz="2400" dirty="0" smtClean="0"/>
              <a:t>התהליך, </a:t>
            </a:r>
            <a:r>
              <a:rPr lang="he-IL" sz="2400" dirty="0"/>
              <a:t>הוא רוצה את כל משאבי המערכת שנחוצים לריצתו. אם משאב נחוץ תפוס ע"י תהליך אחר הוא יורדם שוב עד לתור הבא לניסיון </a:t>
            </a:r>
            <a:r>
              <a:rPr lang="he-IL" sz="2400" dirty="0" smtClean="0"/>
              <a:t>ריצתו.</a:t>
            </a:r>
            <a:endParaRPr lang="he-IL" sz="2400" dirty="0"/>
          </a:p>
          <a:p>
            <a:pPr algn="r" rtl="1">
              <a:lnSpc>
                <a:spcPct val="90000"/>
              </a:lnSpc>
            </a:pPr>
            <a:r>
              <a:rPr lang="he-IL" sz="2400" dirty="0"/>
              <a:t>תהליך יורדם לרוב לאחר בקשת </a:t>
            </a:r>
            <a:r>
              <a:rPr lang="en-US" sz="2400" dirty="0"/>
              <a:t>I/O</a:t>
            </a:r>
            <a:r>
              <a:rPr lang="he-IL" sz="2400" dirty="0"/>
              <a:t> בשל הצפי למהירות גישה איטית מרכיבי </a:t>
            </a:r>
            <a:r>
              <a:rPr lang="he-IL" sz="2400" dirty="0" smtClean="0"/>
              <a:t>החומרה.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50EB1-11B7-431D-B6F9-72F4885962A2}" type="slidenum">
              <a:rPr lang="he-IL"/>
              <a:pPr/>
              <a:t>37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מבט על </a:t>
            </a:r>
            <a:r>
              <a:rPr lang="en-US" dirty="0"/>
              <a:t>fork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05000"/>
              </a:lnSpc>
            </a:pPr>
            <a:r>
              <a:rPr lang="he-IL" sz="2800" dirty="0"/>
              <a:t>נאמר כי התהליך שיצר הינו ה "אב" של תהליך ה"בן</a:t>
            </a:r>
            <a:r>
              <a:rPr lang="he-IL" sz="2800" dirty="0" smtClean="0"/>
              <a:t>"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he-IL" sz="2800" dirty="0" smtClean="0"/>
              <a:t>(ראינו שאב </a:t>
            </a:r>
            <a:r>
              <a:rPr lang="he-IL" sz="2800" dirty="0"/>
              <a:t>יכול לייצר מספר רב של </a:t>
            </a:r>
            <a:r>
              <a:rPr lang="he-IL" sz="2800" dirty="0" smtClean="0"/>
              <a:t>בנים)</a:t>
            </a:r>
            <a:endParaRPr lang="he-IL" sz="2800" dirty="0"/>
          </a:p>
          <a:p>
            <a:pPr algn="r" rtl="1">
              <a:lnSpc>
                <a:spcPct val="105000"/>
              </a:lnSpc>
            </a:pPr>
            <a:r>
              <a:rPr lang="he-IL" sz="2800" dirty="0"/>
              <a:t>תהליך ה"בן" הינו עותק מלא של המקור</a:t>
            </a:r>
          </a:p>
          <a:p>
            <a:pPr algn="r" rtl="1">
              <a:lnSpc>
                <a:spcPct val="105000"/>
              </a:lnSpc>
            </a:pPr>
            <a:r>
              <a:rPr lang="he-IL" sz="2800" dirty="0"/>
              <a:t>בן איננו יצור מסורתי ויכול לבצע כל פקודה ללא קשר לאביו, אך הינו בעל ייחוס זהה</a:t>
            </a:r>
          </a:p>
          <a:p>
            <a:pPr lvl="2" algn="r" rtl="1">
              <a:lnSpc>
                <a:spcPct val="105000"/>
              </a:lnSpc>
            </a:pPr>
            <a:r>
              <a:rPr lang="he-IL" sz="2000" dirty="0"/>
              <a:t>למשל, על-ידי קריאת המערכת </a:t>
            </a:r>
            <a:r>
              <a:rPr lang="en-US" sz="2000" dirty="0" err="1"/>
              <a:t>execv</a:t>
            </a:r>
            <a:r>
              <a:rPr lang="en-US" sz="2000" dirty="0"/>
              <a:t>()</a:t>
            </a:r>
            <a:endParaRPr lang="he-IL" sz="2000" dirty="0"/>
          </a:p>
          <a:p>
            <a:pPr algn="r" rtl="1">
              <a:lnSpc>
                <a:spcPct val="105000"/>
              </a:lnSpc>
            </a:pPr>
            <a:r>
              <a:rPr lang="he-IL" sz="2800" dirty="0"/>
              <a:t>תהליך אב רשאי לפקח על הבנים שלו</a:t>
            </a:r>
          </a:p>
          <a:p>
            <a:pPr lvl="1" algn="r" rtl="1">
              <a:lnSpc>
                <a:spcPct val="105000"/>
              </a:lnSpc>
            </a:pPr>
            <a:r>
              <a:rPr lang="he-IL" sz="2400" dirty="0"/>
              <a:t>אך לא על "הדור הבא" או על "אחים"</a:t>
            </a:r>
          </a:p>
          <a:p>
            <a:pPr lvl="1" algn="r" rtl="1">
              <a:lnSpc>
                <a:spcPct val="105000"/>
              </a:lnSpc>
            </a:pPr>
            <a:r>
              <a:rPr lang="he-IL" sz="2400" dirty="0"/>
              <a:t>לדוגמא ע"י שימוש ב </a:t>
            </a:r>
            <a:r>
              <a:rPr lang="en-US" sz="2400" dirty="0"/>
              <a:t>wait()</a:t>
            </a:r>
            <a:r>
              <a:rPr lang="he-IL" sz="2400" dirty="0"/>
              <a:t> מסוגיו </a:t>
            </a:r>
            <a:r>
              <a:rPr lang="he-IL" sz="2400" dirty="0" smtClean="0"/>
              <a:t>השונים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err="1" smtClean="0"/>
              <a:t>pid_t</a:t>
            </a:r>
            <a:r>
              <a:rPr lang="en-US" sz="2800" dirty="0" smtClean="0"/>
              <a:t> </a:t>
            </a:r>
            <a:r>
              <a:rPr lang="en-US" sz="2800" dirty="0" err="1" smtClean="0"/>
              <a:t>waitpid</a:t>
            </a:r>
            <a:r>
              <a:rPr lang="en-US" sz="2800" dirty="0" smtClean="0"/>
              <a:t>(</a:t>
            </a:r>
            <a:r>
              <a:rPr lang="en-US" sz="2800" dirty="0" err="1" smtClean="0"/>
              <a:t>pid_t</a:t>
            </a:r>
            <a:r>
              <a:rPr lang="en-US" sz="2800" dirty="0" smtClean="0"/>
              <a:t> </a:t>
            </a:r>
            <a:r>
              <a:rPr lang="en-US" sz="2800" dirty="0" err="1" smtClean="0"/>
              <a:t>pid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*status, </a:t>
            </a:r>
            <a:r>
              <a:rPr lang="en-US" sz="2800" dirty="0" err="1" smtClean="0"/>
              <a:t>int</a:t>
            </a:r>
            <a:r>
              <a:rPr lang="en-US" sz="2800" dirty="0" smtClean="0"/>
              <a:t> options)</a:t>
            </a:r>
            <a:endParaRPr lang="he-IL" sz="2800" dirty="0" smtClean="0"/>
          </a:p>
          <a:p>
            <a:pPr>
              <a:buNone/>
            </a:pPr>
            <a:r>
              <a:rPr lang="en-US" sz="2800" dirty="0" err="1" smtClean="0"/>
              <a:t>Pid</a:t>
            </a:r>
            <a:r>
              <a:rPr lang="en-US" sz="2800" dirty="0" smtClean="0"/>
              <a:t>: </a:t>
            </a:r>
          </a:p>
          <a:p>
            <a:pPr lvl="1">
              <a:buClr>
                <a:srgbClr val="25B1B1"/>
              </a:buClr>
            </a:pPr>
            <a:r>
              <a:rPr lang="en-US" sz="2600" dirty="0" smtClean="0">
                <a:solidFill>
                  <a:srgbClr val="1D528D"/>
                </a:solidFill>
              </a:rPr>
              <a:t>&gt; 0 meaning wait for the child whose process ID is equal to the value of </a:t>
            </a:r>
            <a:r>
              <a:rPr lang="en-US" sz="2600" i="1" dirty="0" err="1" smtClean="0">
                <a:solidFill>
                  <a:srgbClr val="1D528D"/>
                </a:solidFill>
              </a:rPr>
              <a:t>pid</a:t>
            </a:r>
            <a:r>
              <a:rPr lang="en-US" sz="2600" dirty="0" smtClean="0">
                <a:solidFill>
                  <a:srgbClr val="1D528D"/>
                </a:solidFill>
              </a:rPr>
              <a:t>.</a:t>
            </a:r>
            <a:endParaRPr lang="en-US" sz="2800" dirty="0" smtClean="0"/>
          </a:p>
          <a:p>
            <a:pPr lvl="1"/>
            <a:r>
              <a:rPr lang="en-US" sz="2400" dirty="0" smtClean="0"/>
              <a:t>&lt; -1 meaning wait for any child process whose process </a:t>
            </a:r>
            <a:r>
              <a:rPr lang="en-US" sz="2400" b="1" dirty="0" smtClean="0"/>
              <a:t>group ID </a:t>
            </a:r>
            <a:r>
              <a:rPr lang="en-US" sz="2400" dirty="0" smtClean="0"/>
              <a:t>is equal to the absolute value of </a:t>
            </a:r>
            <a:r>
              <a:rPr lang="en-US" sz="2400" i="1" dirty="0" err="1" smtClean="0"/>
              <a:t>pid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-1 meaning wait for </a:t>
            </a:r>
            <a:r>
              <a:rPr lang="en-US" sz="2400" b="1" dirty="0" smtClean="0"/>
              <a:t>any child process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0 meaning wait for any child process whose process </a:t>
            </a:r>
            <a:r>
              <a:rPr lang="en-US" sz="2400" b="1" dirty="0" smtClean="0"/>
              <a:t>group ID</a:t>
            </a:r>
            <a:r>
              <a:rPr lang="en-US" sz="2400" dirty="0" smtClean="0"/>
              <a:t> is equal to that of the </a:t>
            </a:r>
            <a:r>
              <a:rPr lang="en-US" sz="2400" b="1" dirty="0" smtClean="0"/>
              <a:t>calling process</a:t>
            </a:r>
            <a:r>
              <a:rPr lang="en-US" sz="2400" dirty="0" smtClean="0"/>
              <a:t>. 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b="1" dirty="0" smtClean="0"/>
              <a:t>WNOHANG</a:t>
            </a:r>
            <a:r>
              <a:rPr lang="en-US" dirty="0" smtClean="0"/>
              <a:t> return immediately if no child has exited. </a:t>
            </a:r>
          </a:p>
          <a:p>
            <a:pPr lvl="1"/>
            <a:r>
              <a:rPr lang="en-US" b="1" dirty="0" smtClean="0"/>
              <a:t>WCONTINUED</a:t>
            </a:r>
            <a:r>
              <a:rPr lang="en-US" dirty="0" smtClean="0"/>
              <a:t> also return if a stopped child has been resumed by delivery of </a:t>
            </a:r>
            <a:r>
              <a:rPr lang="en-US" b="1" dirty="0" smtClean="0"/>
              <a:t>SIGCONT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Waitpid</a:t>
            </a:r>
            <a:r>
              <a:rPr lang="en-US" dirty="0" smtClean="0"/>
              <a:t> example(t2_2.c)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000" b="1" dirty="0" err="1" smtClean="0"/>
              <a:t>int</a:t>
            </a:r>
            <a:r>
              <a:rPr lang="en-US" sz="1000" b="1" dirty="0" smtClean="0"/>
              <a:t> main(void){</a:t>
            </a:r>
          </a:p>
          <a:p>
            <a:pPr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pid_t</a:t>
            </a:r>
            <a:r>
              <a:rPr lang="en-US" sz="1000" b="1" dirty="0" smtClean="0"/>
              <a:t>	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;</a:t>
            </a:r>
          </a:p>
          <a:p>
            <a:pPr>
              <a:buNone/>
            </a:pPr>
            <a:r>
              <a:rPr lang="en-US" sz="1000" b="1" dirty="0" smtClean="0"/>
              <a:t>	if ((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 = fork()) &lt; 0) {</a:t>
            </a:r>
          </a:p>
          <a:p>
            <a:pPr>
              <a:buNone/>
            </a:pPr>
            <a:r>
              <a:rPr lang="en-US" sz="1000" b="1" dirty="0" smtClean="0"/>
              <a:t>		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("fork error");	} </a:t>
            </a:r>
          </a:p>
          <a:p>
            <a:pPr>
              <a:buNone/>
            </a:pPr>
            <a:r>
              <a:rPr lang="en-US" sz="1000" b="1" dirty="0" smtClean="0"/>
              <a:t>	else	{ </a:t>
            </a:r>
          </a:p>
          <a:p>
            <a:pPr>
              <a:buNone/>
            </a:pPr>
            <a:r>
              <a:rPr lang="en-US" sz="1000" b="1" dirty="0" smtClean="0"/>
              <a:t>		if (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 == 0) {	/* first child */</a:t>
            </a:r>
          </a:p>
          <a:p>
            <a:pPr>
              <a:buNone/>
            </a:pPr>
            <a:r>
              <a:rPr lang="en-US" sz="1000" b="1" dirty="0" smtClean="0"/>
              <a:t>			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("first child\n");</a:t>
            </a:r>
          </a:p>
          <a:p>
            <a:pPr>
              <a:buNone/>
            </a:pPr>
            <a:r>
              <a:rPr lang="en-US" sz="1000" b="1" dirty="0" smtClean="0"/>
              <a:t>			if ((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 = fork()) &lt; 0)</a:t>
            </a:r>
          </a:p>
          <a:p>
            <a:pPr>
              <a:buNone/>
            </a:pPr>
            <a:r>
              <a:rPr lang="en-US" sz="1000" b="1" dirty="0" smtClean="0"/>
              <a:t>				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 ("fork error");</a:t>
            </a:r>
          </a:p>
          <a:p>
            <a:pPr>
              <a:buNone/>
            </a:pPr>
            <a:r>
              <a:rPr lang="en-US" sz="1000" b="1" dirty="0" smtClean="0"/>
              <a:t>			else {</a:t>
            </a:r>
          </a:p>
          <a:p>
            <a:pPr>
              <a:buNone/>
            </a:pPr>
            <a:r>
              <a:rPr lang="en-US" sz="1000" b="1" dirty="0" smtClean="0"/>
              <a:t>				if (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 &gt; 0){</a:t>
            </a:r>
          </a:p>
          <a:p>
            <a:pPr>
              <a:buNone/>
            </a:pPr>
            <a:r>
              <a:rPr lang="en-US" sz="1000" b="1" dirty="0" smtClean="0"/>
              <a:t>				/* parent from second fork == first child */</a:t>
            </a:r>
          </a:p>
          <a:p>
            <a:pPr>
              <a:buNone/>
            </a:pPr>
            <a:r>
              <a:rPr lang="en-US" sz="1000" b="1" dirty="0" smtClean="0"/>
              <a:t>					if (</a:t>
            </a:r>
            <a:r>
              <a:rPr lang="en-US" sz="1000" b="1" dirty="0" err="1" smtClean="0"/>
              <a:t>waitpid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, NULL, 0) != 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)</a:t>
            </a:r>
          </a:p>
          <a:p>
            <a:pPr>
              <a:buNone/>
            </a:pPr>
            <a:r>
              <a:rPr lang="en-US" sz="1000" b="1" dirty="0" smtClean="0"/>
              <a:t>						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("</a:t>
            </a:r>
            <a:r>
              <a:rPr lang="en-US" sz="1000" b="1" dirty="0" err="1" smtClean="0"/>
              <a:t>waitpid</a:t>
            </a:r>
            <a:r>
              <a:rPr lang="en-US" sz="1000" b="1" dirty="0" smtClean="0"/>
              <a:t> error");</a:t>
            </a:r>
          </a:p>
          <a:p>
            <a:pPr>
              <a:buNone/>
            </a:pPr>
            <a:r>
              <a:rPr lang="en-US" sz="1000" b="1" dirty="0" smtClean="0"/>
              <a:t>					exit(0);	</a:t>
            </a:r>
          </a:p>
          <a:p>
            <a:pPr>
              <a:buNone/>
            </a:pPr>
            <a:r>
              <a:rPr lang="en-US" sz="1000" b="1" dirty="0" smtClean="0"/>
              <a:t>				}</a:t>
            </a:r>
          </a:p>
          <a:p>
            <a:pPr>
              <a:buNone/>
            </a:pPr>
            <a:r>
              <a:rPr lang="en-US" sz="1000" b="1" dirty="0" smtClean="0"/>
              <a:t>				/*  We're the second child; */</a:t>
            </a:r>
          </a:p>
          <a:p>
            <a:pPr>
              <a:buNone/>
            </a:pPr>
            <a:r>
              <a:rPr lang="en-US" sz="1000" b="1" dirty="0" smtClean="0"/>
              <a:t>				sleep(2);</a:t>
            </a:r>
          </a:p>
          <a:p>
            <a:pPr>
              <a:buNone/>
            </a:pPr>
            <a:r>
              <a:rPr lang="en-US" sz="1000" b="1" dirty="0" smtClean="0"/>
              <a:t>				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("second child, parent 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 = %d\n", </a:t>
            </a:r>
            <a:r>
              <a:rPr lang="en-US" sz="1000" b="1" dirty="0" err="1" smtClean="0"/>
              <a:t>getppid</a:t>
            </a:r>
            <a:r>
              <a:rPr lang="en-US" sz="1000" b="1" dirty="0" smtClean="0"/>
              <a:t>());</a:t>
            </a:r>
          </a:p>
          <a:p>
            <a:pPr>
              <a:buNone/>
            </a:pPr>
            <a:r>
              <a:rPr lang="en-US" sz="1000" b="1" dirty="0" smtClean="0"/>
              <a:t>				exit(0);</a:t>
            </a:r>
          </a:p>
          <a:p>
            <a:pPr>
              <a:buNone/>
            </a:pPr>
            <a:r>
              <a:rPr lang="en-US" sz="1000" b="1" dirty="0" smtClean="0"/>
              <a:t>			}</a:t>
            </a:r>
          </a:p>
          <a:p>
            <a:pPr>
              <a:buNone/>
            </a:pPr>
            <a:r>
              <a:rPr lang="en-US" sz="1000" b="1" dirty="0" smtClean="0"/>
              <a:t>		}</a:t>
            </a:r>
          </a:p>
          <a:p>
            <a:pPr>
              <a:buNone/>
            </a:pPr>
            <a:r>
              <a:rPr lang="en-US" sz="1000" b="1" dirty="0" smtClean="0"/>
              <a:t>		if (</a:t>
            </a:r>
            <a:r>
              <a:rPr lang="en-US" sz="1000" b="1" dirty="0" err="1" smtClean="0"/>
              <a:t>waitpid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, NULL, 0) != </a:t>
            </a:r>
            <a:r>
              <a:rPr lang="en-US" sz="1000" b="1" dirty="0" err="1" smtClean="0"/>
              <a:t>pid</a:t>
            </a:r>
            <a:r>
              <a:rPr lang="en-US" sz="1000" b="1" dirty="0" smtClean="0"/>
              <a:t>)	/* wait for first child */</a:t>
            </a:r>
          </a:p>
          <a:p>
            <a:pPr>
              <a:buNone/>
            </a:pPr>
            <a:r>
              <a:rPr lang="en-US" sz="1000" b="1" dirty="0" smtClean="0"/>
              <a:t>			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("</a:t>
            </a:r>
            <a:r>
              <a:rPr lang="en-US" sz="1000" b="1" dirty="0" err="1" smtClean="0"/>
              <a:t>waitpid</a:t>
            </a:r>
            <a:r>
              <a:rPr lang="en-US" sz="1000" b="1" dirty="0" smtClean="0"/>
              <a:t> error");</a:t>
            </a:r>
          </a:p>
          <a:p>
            <a:pPr>
              <a:buNone/>
            </a:pPr>
            <a:r>
              <a:rPr lang="en-US" sz="1000" b="1" dirty="0" smtClean="0"/>
              <a:t>		/** We're the parent (the original process); we continue executing, knowing that we're not the parent of the second child.*/</a:t>
            </a:r>
          </a:p>
          <a:p>
            <a:pPr>
              <a:buNone/>
            </a:pPr>
            <a:r>
              <a:rPr lang="en-US" sz="1000" b="1" dirty="0" smtClean="0"/>
              <a:t>		</a:t>
            </a:r>
            <a:r>
              <a:rPr lang="en-US" sz="1000" b="1" dirty="0" err="1" smtClean="0"/>
              <a:t>printf</a:t>
            </a:r>
            <a:r>
              <a:rPr lang="en-US" sz="1000" b="1" dirty="0" smtClean="0"/>
              <a:t>("original parent done\n");</a:t>
            </a:r>
          </a:p>
          <a:p>
            <a:pPr>
              <a:buNone/>
            </a:pPr>
            <a:r>
              <a:rPr lang="en-US" sz="1000" b="1" dirty="0" smtClean="0"/>
              <a:t>		exit(0);</a:t>
            </a:r>
          </a:p>
          <a:p>
            <a:pPr>
              <a:buNone/>
            </a:pPr>
            <a:r>
              <a:rPr lang="en-US" sz="1000" b="1" dirty="0" smtClean="0"/>
              <a:t>	}</a:t>
            </a:r>
          </a:p>
          <a:p>
            <a:pPr>
              <a:buNone/>
            </a:pPr>
            <a:r>
              <a:rPr lang="en-US" sz="1000" b="1" dirty="0" smtClean="0"/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38932" y="1752600"/>
            <a:ext cx="571500" cy="1905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38932" y="1790700"/>
            <a:ext cx="571500" cy="1905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99002" y="2674103"/>
            <a:ext cx="571500" cy="1905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08092E-6 L 0.1592 0.12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6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2 0.12486 L 0.2592 0.2025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3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2 0.20255 L 0.3592 0.2580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37 L 0.09931 0.2589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13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4798E-6 L 0.06753 0.5299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26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הקשר של תהליך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 smtClean="0"/>
              <a:t>PID</a:t>
            </a:r>
            <a:r>
              <a:rPr lang="he-IL" dirty="0" smtClean="0"/>
              <a:t> – </a:t>
            </a:r>
            <a:r>
              <a:rPr lang="en-US" dirty="0" smtClean="0"/>
              <a:t>process identifier</a:t>
            </a:r>
            <a:r>
              <a:rPr lang="he-IL" dirty="0" smtClean="0"/>
              <a:t>, מספר יחודי שמתקבל בזמן יצירת התהליך.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b="1" dirty="0" smtClean="0"/>
              <a:t>UID</a:t>
            </a:r>
            <a:r>
              <a:rPr lang="he-IL" dirty="0" smtClean="0"/>
              <a:t> – </a:t>
            </a:r>
            <a:r>
              <a:rPr lang="en-US" dirty="0" smtClean="0"/>
              <a:t>user identifier</a:t>
            </a:r>
            <a:r>
              <a:rPr lang="he-IL" dirty="0" smtClean="0"/>
              <a:t>, מספר יחודי של המשתמש שמריץ את התהליך.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b="1" dirty="0" smtClean="0"/>
              <a:t>PPID</a:t>
            </a:r>
            <a:r>
              <a:rPr lang="he-IL" dirty="0" smtClean="0"/>
              <a:t> – </a:t>
            </a:r>
            <a:r>
              <a:rPr lang="en-US" dirty="0" smtClean="0"/>
              <a:t>parent PID</a:t>
            </a:r>
            <a:r>
              <a:rPr lang="he-IL" dirty="0" smtClean="0"/>
              <a:t>, המזהה של התהליך שיצר את התהליך הנוכחי.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stdlib.h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_exit(</a:t>
            </a:r>
            <a:r>
              <a:rPr lang="en-US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status);  </a:t>
            </a:r>
            <a:r>
              <a:rPr lang="en-US" sz="2400" dirty="0"/>
              <a:t>//system </a:t>
            </a:r>
            <a:r>
              <a:rPr lang="en-US" sz="2400" dirty="0" smtClean="0"/>
              <a:t>call</a:t>
            </a:r>
            <a:endParaRPr lang="en-US" dirty="0" smtClean="0"/>
          </a:p>
          <a:p>
            <a:pPr algn="r" rtl="1">
              <a:buNone/>
            </a:pPr>
            <a:r>
              <a:rPr lang="en-US" dirty="0" smtClean="0"/>
              <a:t>_exit</a:t>
            </a:r>
            <a:r>
              <a:rPr lang="he-IL" dirty="0" smtClean="0"/>
              <a:t>: סיום התהליך הקורא "מייד", אין חיוב שיעשה </a:t>
            </a:r>
            <a:r>
              <a:rPr lang="en-US" dirty="0" smtClean="0"/>
              <a:t>flush to buffer</a:t>
            </a:r>
            <a:r>
              <a:rPr lang="he-IL" dirty="0" smtClean="0"/>
              <a:t>.</a:t>
            </a:r>
            <a:endParaRPr lang="en-US" dirty="0" smtClean="0"/>
          </a:p>
          <a:p>
            <a:pPr rtl="1">
              <a:buNone/>
            </a:pPr>
            <a:endParaRPr lang="en-US" b="1" i="1" dirty="0" smtClean="0">
              <a:solidFill>
                <a:schemeClr val="tx2"/>
              </a:solidFill>
            </a:endParaRPr>
          </a:p>
          <a:p>
            <a:pPr rtl="1">
              <a:buNone/>
            </a:pP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exit(</a:t>
            </a:r>
            <a:r>
              <a:rPr lang="en-US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status);  </a:t>
            </a:r>
            <a:r>
              <a:rPr lang="en-US" sz="2400" dirty="0"/>
              <a:t>//c library </a:t>
            </a:r>
            <a:r>
              <a:rPr lang="en-US" sz="2400" dirty="0" smtClean="0"/>
              <a:t>function</a:t>
            </a:r>
            <a:endParaRPr lang="he-IL" dirty="0" smtClean="0"/>
          </a:p>
          <a:p>
            <a:pPr algn="r" rtl="1">
              <a:buNone/>
            </a:pPr>
            <a:r>
              <a:rPr lang="en-US" dirty="0" smtClean="0"/>
              <a:t>exit</a:t>
            </a:r>
            <a:r>
              <a:rPr lang="he-IL" dirty="0" smtClean="0"/>
              <a:t>: יבוצע </a:t>
            </a:r>
            <a:r>
              <a:rPr lang="en-US" dirty="0"/>
              <a:t>flush to </a:t>
            </a:r>
            <a:r>
              <a:rPr lang="en-US" dirty="0" smtClean="0"/>
              <a:t>buffer</a:t>
            </a:r>
            <a:r>
              <a:rPr lang="he-IL" dirty="0" smtClean="0"/>
              <a:t>.  ניתן להגדיר עוד פונקציות שיתבצעו בזמן קריאה ל </a:t>
            </a:r>
            <a:r>
              <a:rPr lang="en-US" dirty="0" smtClean="0"/>
              <a:t>exit </a:t>
            </a:r>
            <a:r>
              <a:rPr lang="he-IL" dirty="0" smtClean="0"/>
              <a:t> באמצעות </a:t>
            </a:r>
            <a:r>
              <a:rPr lang="en-US" dirty="0" err="1" smtClean="0"/>
              <a:t>atexit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36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atexit</a:t>
            </a:r>
            <a:r>
              <a:rPr lang="en-US" sz="36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 (*function)(void));</a:t>
            </a:r>
          </a:p>
          <a:p>
            <a:pPr marL="0" indent="0">
              <a:buNone/>
            </a:pPr>
            <a:endParaRPr lang="en-US" sz="2000" dirty="0" smtClean="0"/>
          </a:p>
          <a:p>
            <a:pPr algn="r" rtl="1"/>
            <a:r>
              <a:rPr lang="he-IL" sz="2400" dirty="0" smtClean="0"/>
              <a:t>פונקציית </a:t>
            </a:r>
            <a:r>
              <a:rPr lang="en-US" sz="2400" dirty="0" err="1" smtClean="0"/>
              <a:t>atexit</a:t>
            </a:r>
            <a:r>
              <a:rPr lang="en-US" sz="2400" dirty="0" smtClean="0"/>
              <a:t>();</a:t>
            </a:r>
            <a:r>
              <a:rPr lang="he-IL" sz="2400" dirty="0" smtClean="0"/>
              <a:t> "רושמת" פונקצייה נתונה להיות הפונקציה הנקראת בסיום נורמלי של תהליך (או דרך </a:t>
            </a:r>
            <a:r>
              <a:rPr lang="en-US" sz="2400" b="1" i="1" dirty="0">
                <a:hlinkClick r:id="rId3"/>
              </a:rPr>
              <a:t>exit</a:t>
            </a:r>
            <a:r>
              <a:rPr lang="en-US" sz="2400" i="1" dirty="0"/>
              <a:t>(3</a:t>
            </a:r>
            <a:r>
              <a:rPr lang="en-US" sz="2400" i="1" dirty="0" smtClean="0"/>
              <a:t>)</a:t>
            </a:r>
            <a:r>
              <a:rPr lang="he-IL" sz="2400" i="1" dirty="0" smtClean="0"/>
              <a:t> או דרך </a:t>
            </a:r>
            <a:r>
              <a:rPr lang="en-US" sz="2400" dirty="0" smtClean="0"/>
              <a:t>return</a:t>
            </a:r>
            <a:r>
              <a:rPr lang="he-IL" sz="2400" dirty="0" smtClean="0"/>
              <a:t> מה </a:t>
            </a:r>
            <a:r>
              <a:rPr lang="en-US" sz="2400" dirty="0" smtClean="0"/>
              <a:t>main</a:t>
            </a:r>
            <a:r>
              <a:rPr lang="he-IL" sz="2400" dirty="0" smtClean="0"/>
              <a:t> של התוכנית</a:t>
            </a:r>
            <a:r>
              <a:rPr lang="en-US" sz="2400" dirty="0" smtClean="0"/>
              <a:t>(</a:t>
            </a:r>
            <a:r>
              <a:rPr lang="he-IL" sz="2400" dirty="0" smtClean="0"/>
              <a:t>.</a:t>
            </a:r>
          </a:p>
          <a:p>
            <a:pPr algn="r" rtl="1"/>
            <a:r>
              <a:rPr lang="he-IL" sz="2400" dirty="0" smtClean="0"/>
              <a:t>הפונקציות שמוגדרות נקראות בסדר הפוך לסדר הרישום שלהן.</a:t>
            </a:r>
          </a:p>
          <a:p>
            <a:pPr algn="r" rtl="1"/>
            <a:r>
              <a:rPr lang="he-IL" sz="2400" dirty="0" smtClean="0"/>
              <a:t>אין ארגומנטים שמועברים.</a:t>
            </a:r>
            <a:endParaRPr lang="he-IL" sz="2400" dirty="0"/>
          </a:p>
          <a:p>
            <a:pPr algn="r" rtl="1"/>
            <a:r>
              <a:rPr lang="he-IL" sz="2400" dirty="0" smtClean="0"/>
              <a:t>אותה פונקציה יכולה להיות "רשומה" מספר רב של פעמים ונקראת פעם אחת לכל "רישום".</a:t>
            </a:r>
          </a:p>
          <a:p>
            <a:pPr algn="r" rtl="1"/>
            <a:r>
              <a:rPr lang="he-IL" sz="2400" dirty="0" smtClean="0"/>
              <a:t>הפונקציה </a:t>
            </a:r>
            <a:r>
              <a:rPr lang="en-US" sz="2400" b="1" dirty="0" err="1"/>
              <a:t>atexit</a:t>
            </a:r>
            <a:r>
              <a:rPr lang="en-US" sz="2400" dirty="0" smtClean="0"/>
              <a:t>();</a:t>
            </a:r>
            <a:r>
              <a:rPr lang="he-IL" sz="2400" dirty="0" smtClean="0"/>
              <a:t> מחזירה את הערך 0 אם הצליחה, אחרת היא מחזירה ערך שונה מאפס.</a:t>
            </a:r>
            <a:endParaRPr lang="en-US" sz="2400" dirty="0" smtClean="0"/>
          </a:p>
          <a:p>
            <a:pPr algn="r" rtl="1"/>
            <a:r>
              <a:rPr lang="en-US" sz="2400" dirty="0"/>
              <a:t>_</a:t>
            </a:r>
            <a:r>
              <a:rPr lang="en-US" sz="2400" dirty="0" smtClean="0"/>
              <a:t>SC_ATEXIT_MAX</a:t>
            </a:r>
            <a:r>
              <a:rPr lang="he-IL" sz="2400" dirty="0" smtClean="0"/>
              <a:t> – קבוע עבור הפונקציה </a:t>
            </a:r>
            <a:r>
              <a:rPr lang="en-US" sz="2400" dirty="0" err="1" smtClean="0"/>
              <a:t>sysconf</a:t>
            </a:r>
            <a:r>
              <a:rPr lang="he-IL" sz="2400" dirty="0" smtClean="0"/>
              <a:t>שמכיל את מספר הפונקציות המקסימלי שאפשר לרשום ל </a:t>
            </a:r>
            <a:r>
              <a:rPr lang="en-US" sz="2400" dirty="0" err="1" smtClean="0"/>
              <a:t>atexit</a:t>
            </a:r>
            <a:r>
              <a:rPr lang="en-US" sz="24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454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Atexit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>
                <a:hlinkClick r:id="rId3"/>
              </a:rPr>
              <a:t>stdio.h</a:t>
            </a:r>
            <a:r>
              <a:rPr lang="en-US" sz="1200" dirty="0" smtClean="0"/>
              <a:t>&gt; </a:t>
            </a:r>
          </a:p>
          <a:p>
            <a:pPr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>
                <a:hlinkClick r:id="rId4"/>
              </a:rPr>
              <a:t>stdlib.h</a:t>
            </a:r>
            <a:r>
              <a:rPr lang="en-US" sz="1200" dirty="0" smtClean="0"/>
              <a:t>&gt; </a:t>
            </a:r>
          </a:p>
          <a:p>
            <a:pPr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>
                <a:hlinkClick r:id="rId5"/>
              </a:rPr>
              <a:t>unistd.h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void </a:t>
            </a:r>
            <a:r>
              <a:rPr lang="en-US" sz="2000" dirty="0"/>
              <a:t>fnExit1 (void) 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puts </a:t>
            </a:r>
            <a:r>
              <a:rPr lang="en-US" sz="2000" dirty="0"/>
              <a:t>("Exit function 1.");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/>
              <a:t>fnExit2 (void) 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puts </a:t>
            </a:r>
            <a:r>
              <a:rPr lang="en-US" sz="2000" dirty="0"/>
              <a:t>("Exit function 2.");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 () 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atexit</a:t>
            </a:r>
            <a:r>
              <a:rPr lang="en-US" sz="2000" dirty="0" smtClean="0"/>
              <a:t> </a:t>
            </a:r>
            <a:r>
              <a:rPr lang="en-US" sz="2000" dirty="0"/>
              <a:t>(fnExit1);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atexit</a:t>
            </a:r>
            <a:r>
              <a:rPr lang="en-US" sz="2000" dirty="0" smtClean="0"/>
              <a:t> </a:t>
            </a:r>
            <a:r>
              <a:rPr lang="en-US" sz="2000" dirty="0"/>
              <a:t>(fnExit2);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atexit</a:t>
            </a:r>
            <a:r>
              <a:rPr lang="en-US" sz="2000" dirty="0" smtClean="0"/>
              <a:t> </a:t>
            </a:r>
            <a:r>
              <a:rPr lang="en-US" sz="2000" dirty="0"/>
              <a:t>(fnExit2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puts </a:t>
            </a:r>
            <a:r>
              <a:rPr lang="en-US" sz="2000" dirty="0"/>
              <a:t>("Main function.");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return </a:t>
            </a:r>
            <a:r>
              <a:rPr lang="en-US" sz="2000" dirty="0"/>
              <a:t>0;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876800" y="2209800"/>
            <a:ext cx="25908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0" y="22098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Output:</a:t>
            </a:r>
          </a:p>
          <a:p>
            <a:endParaRPr lang="en-US" sz="2400" dirty="0"/>
          </a:p>
          <a:p>
            <a:r>
              <a:rPr lang="en-US" sz="2400" dirty="0" smtClean="0"/>
              <a:t>Main </a:t>
            </a:r>
            <a:r>
              <a:rPr lang="en-US" sz="2400" dirty="0"/>
              <a:t>function. </a:t>
            </a:r>
            <a:endParaRPr lang="en-US" sz="2400" dirty="0" smtClean="0"/>
          </a:p>
          <a:p>
            <a:r>
              <a:rPr lang="en-US" sz="2400" dirty="0" smtClean="0"/>
              <a:t>Exit </a:t>
            </a:r>
            <a:r>
              <a:rPr lang="en-US" sz="2400" dirty="0"/>
              <a:t>function 2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Exit function 2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Exit </a:t>
            </a:r>
            <a:r>
              <a:rPr lang="en-US" sz="2400" dirty="0"/>
              <a:t>function 1.</a:t>
            </a:r>
          </a:p>
        </p:txBody>
      </p:sp>
    </p:spTree>
    <p:extLst>
      <p:ext uri="{BB962C8B-B14F-4D97-AF65-F5344CB8AC3E}">
        <p14:creationId xmlns:p14="http://schemas.microsoft.com/office/powerpoint/2010/main" val="30669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Atexit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19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500" dirty="0" smtClean="0"/>
              <a:t>#include &lt;</a:t>
            </a:r>
            <a:r>
              <a:rPr lang="en-US" sz="2500" dirty="0" err="1" smtClean="0">
                <a:hlinkClick r:id="rId3"/>
              </a:rPr>
              <a:t>stdio.h</a:t>
            </a:r>
            <a:r>
              <a:rPr lang="en-US" sz="2500" dirty="0" smtClean="0"/>
              <a:t>&gt; </a:t>
            </a:r>
          </a:p>
          <a:p>
            <a:pPr>
              <a:buNone/>
            </a:pPr>
            <a:r>
              <a:rPr lang="en-US" sz="2500" dirty="0" smtClean="0"/>
              <a:t>#include &lt;</a:t>
            </a:r>
            <a:r>
              <a:rPr lang="en-US" sz="2500" dirty="0" err="1" smtClean="0">
                <a:hlinkClick r:id="rId4"/>
              </a:rPr>
              <a:t>stdlib.h</a:t>
            </a:r>
            <a:r>
              <a:rPr lang="en-US" sz="2500" dirty="0" smtClean="0"/>
              <a:t>&gt; </a:t>
            </a:r>
          </a:p>
          <a:p>
            <a:pPr>
              <a:buNone/>
            </a:pPr>
            <a:r>
              <a:rPr lang="en-US" sz="2500" dirty="0" smtClean="0"/>
              <a:t>#include &lt;</a:t>
            </a:r>
            <a:r>
              <a:rPr lang="en-US" sz="2500" dirty="0" err="1" smtClean="0">
                <a:hlinkClick r:id="rId5"/>
              </a:rPr>
              <a:t>unistd.h</a:t>
            </a:r>
            <a:r>
              <a:rPr lang="en-US" sz="2500" dirty="0" smtClean="0"/>
              <a:t>&gt;</a:t>
            </a:r>
          </a:p>
          <a:p>
            <a:pPr>
              <a:buNone/>
            </a:pPr>
            <a:r>
              <a:rPr lang="en-US" sz="2500" dirty="0" smtClean="0"/>
              <a:t> </a:t>
            </a:r>
          </a:p>
          <a:p>
            <a:pPr>
              <a:buNone/>
            </a:pPr>
            <a:r>
              <a:rPr lang="en-US" sz="3600" dirty="0" smtClean="0"/>
              <a:t>void bye(void) {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printf</a:t>
            </a:r>
            <a:r>
              <a:rPr lang="en-US" sz="3600" dirty="0" smtClean="0"/>
              <a:t>(“Let’s go home, we learned enough today\n"); </a:t>
            </a:r>
          </a:p>
          <a:p>
            <a:pPr>
              <a:buNone/>
            </a:pPr>
            <a:r>
              <a:rPr lang="en-US" sz="3600" dirty="0" smtClean="0"/>
              <a:t>}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main(void) </a:t>
            </a:r>
          </a:p>
          <a:p>
            <a:pPr>
              <a:buNone/>
            </a:pPr>
            <a:r>
              <a:rPr lang="en-US" sz="3600" dirty="0" smtClean="0"/>
              <a:t>{ </a:t>
            </a:r>
          </a:p>
          <a:p>
            <a:pPr>
              <a:buNone/>
            </a:pPr>
            <a:r>
              <a:rPr lang="en-US" sz="3600" dirty="0" smtClean="0"/>
              <a:t>	long a; 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; </a:t>
            </a:r>
          </a:p>
          <a:p>
            <a:pPr>
              <a:buNone/>
            </a:pPr>
            <a:r>
              <a:rPr lang="en-US" sz="3600" dirty="0" smtClean="0"/>
              <a:t>	a = </a:t>
            </a:r>
            <a:r>
              <a:rPr lang="en-US" sz="3600" dirty="0" err="1" smtClean="0"/>
              <a:t>sysconf</a:t>
            </a:r>
            <a:r>
              <a:rPr lang="en-US" sz="3600" dirty="0" smtClean="0"/>
              <a:t>(_SC_ATEXIT_MAX);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printf</a:t>
            </a:r>
            <a:r>
              <a:rPr lang="en-US" sz="3600" dirty="0" smtClean="0"/>
              <a:t>("ATEXIT_MAX = %ld\n", a);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i</a:t>
            </a:r>
            <a:r>
              <a:rPr lang="en-US" sz="3600" dirty="0" smtClean="0"/>
              <a:t> = </a:t>
            </a:r>
            <a:r>
              <a:rPr lang="en-US" sz="3600" dirty="0" err="1" smtClean="0"/>
              <a:t>atexit</a:t>
            </a:r>
            <a:r>
              <a:rPr lang="en-US" sz="3600" dirty="0" smtClean="0"/>
              <a:t>(bye); </a:t>
            </a:r>
          </a:p>
          <a:p>
            <a:pPr>
              <a:buNone/>
            </a:pPr>
            <a:r>
              <a:rPr lang="en-US" sz="3600" dirty="0" smtClean="0"/>
              <a:t>	if (</a:t>
            </a:r>
            <a:r>
              <a:rPr lang="en-US" sz="3600" dirty="0" err="1" smtClean="0"/>
              <a:t>i</a:t>
            </a:r>
            <a:r>
              <a:rPr lang="en-US" sz="3600" dirty="0" smtClean="0"/>
              <a:t> != 0) </a:t>
            </a:r>
          </a:p>
          <a:p>
            <a:pPr>
              <a:buNone/>
            </a:pPr>
            <a:r>
              <a:rPr lang="en-US" sz="3600" dirty="0" smtClean="0"/>
              <a:t>	{ 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fprintf</a:t>
            </a:r>
            <a:r>
              <a:rPr lang="en-US" sz="3600" dirty="0" smtClean="0"/>
              <a:t>(</a:t>
            </a:r>
            <a:r>
              <a:rPr lang="en-US" sz="3600" dirty="0" err="1" smtClean="0"/>
              <a:t>stderr</a:t>
            </a:r>
            <a:r>
              <a:rPr lang="en-US" sz="3600" dirty="0" smtClean="0"/>
              <a:t>, "cannot set exit function\n"); </a:t>
            </a:r>
          </a:p>
          <a:p>
            <a:pPr>
              <a:buNone/>
            </a:pPr>
            <a:r>
              <a:rPr lang="en-US" sz="3600" dirty="0" smtClean="0"/>
              <a:t>		exit(EXIT_FAILURE); </a:t>
            </a:r>
          </a:p>
          <a:p>
            <a:pPr>
              <a:buNone/>
            </a:pPr>
            <a:r>
              <a:rPr lang="en-US" sz="3600" dirty="0" smtClean="0"/>
              <a:t>	} </a:t>
            </a:r>
          </a:p>
          <a:p>
            <a:pPr>
              <a:buNone/>
            </a:pPr>
            <a:r>
              <a:rPr lang="en-US" sz="3600" dirty="0" smtClean="0"/>
              <a:t>	exit(EXIT_SUCCESS);</a:t>
            </a:r>
          </a:p>
          <a:p>
            <a:pPr>
              <a:buNone/>
            </a:pPr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דוגמא מסכמת </a:t>
            </a:r>
            <a:r>
              <a:rPr lang="en-US" dirty="0" smtClean="0"/>
              <a:t>exit </a:t>
            </a:r>
            <a:r>
              <a:rPr lang="en-US" dirty="0" err="1" smtClean="0"/>
              <a:t>v.s</a:t>
            </a:r>
            <a:r>
              <a:rPr lang="en-US" dirty="0" smtClean="0"/>
              <a:t> _exit (t2_3.c)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void done(){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("see </a:t>
            </a:r>
            <a:r>
              <a:rPr lang="en-US" dirty="0" err="1" smtClean="0"/>
              <a:t>ya</a:t>
            </a:r>
            <a:r>
              <a:rPr lang="en-US" dirty="0" smtClean="0"/>
              <a:t>!\n");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status;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atexit</a:t>
            </a:r>
            <a:r>
              <a:rPr lang="en-US" dirty="0" smtClean="0"/>
              <a:t>(done);	</a:t>
            </a:r>
          </a:p>
          <a:p>
            <a:pPr>
              <a:buNone/>
            </a:pPr>
            <a:r>
              <a:rPr lang="en-US" dirty="0" smtClean="0"/>
              <a:t>	if(fork())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		</a:t>
            </a:r>
          </a:p>
          <a:p>
            <a:pPr>
              <a:buNone/>
            </a:pPr>
            <a:r>
              <a:rPr lang="en-US" dirty="0" smtClean="0"/>
              <a:t>		wait(&amp;status);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("parent PID = %d\</a:t>
            </a:r>
            <a:r>
              <a:rPr lang="en-US" dirty="0" err="1" smtClean="0"/>
              <a:t>n",getpid</a:t>
            </a:r>
            <a:r>
              <a:rPr lang="en-US" dirty="0" smtClean="0"/>
              <a:t>());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("exit status= %d\</a:t>
            </a:r>
            <a:r>
              <a:rPr lang="en-US" dirty="0" err="1" smtClean="0"/>
              <a:t>n",WEXITSTATUS</a:t>
            </a:r>
            <a:r>
              <a:rPr lang="en-US" dirty="0" smtClean="0"/>
              <a:t>(status));		_exit(73);	</a:t>
            </a:r>
          </a:p>
          <a:p>
            <a:pPr>
              <a:buNone/>
            </a:pPr>
            <a:r>
              <a:rPr lang="en-US" dirty="0" smtClean="0"/>
              <a:t>	}else{		</a:t>
            </a:r>
          </a:p>
          <a:p>
            <a:pPr>
              <a:buNone/>
            </a:pPr>
            <a:r>
              <a:rPr lang="en-US" dirty="0" smtClean="0"/>
              <a:t>		sleep(2);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("child PID = %d\</a:t>
            </a:r>
            <a:r>
              <a:rPr lang="en-US" dirty="0" err="1" smtClean="0"/>
              <a:t>n",getpid</a:t>
            </a:r>
            <a:r>
              <a:rPr lang="en-US" dirty="0" smtClean="0"/>
              <a:t>());		</a:t>
            </a:r>
          </a:p>
          <a:p>
            <a:pPr>
              <a:buNone/>
            </a:pPr>
            <a:r>
              <a:rPr lang="en-US" dirty="0" smtClean="0"/>
              <a:t>		exit(55);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זהירות זומבים!!!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בן מסתיים והאב לא המתין לו, הבן הזה נחשב זומבי...</a:t>
            </a:r>
            <a:endParaRPr lang="en-US" dirty="0"/>
          </a:p>
        </p:txBody>
      </p:sp>
      <p:pic>
        <p:nvPicPr>
          <p:cNvPr id="5" name="Picture 4" descr="1196769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514600"/>
            <a:ext cx="4826000" cy="3619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הקשר של תהליך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 smtClean="0"/>
              <a:t>Mode</a:t>
            </a:r>
            <a:r>
              <a:rPr lang="he-IL" b="1" dirty="0" smtClean="0"/>
              <a:t> </a:t>
            </a:r>
            <a:r>
              <a:rPr lang="he-IL" dirty="0" smtClean="0"/>
              <a:t>– מצב התהליך (מוכן, ממתין) בהמשך...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b="1" dirty="0" smtClean="0"/>
              <a:t>Priority</a:t>
            </a:r>
            <a:r>
              <a:rPr lang="he-IL" dirty="0" smtClean="0"/>
              <a:t> – מספר המסמל את עדיפות הרצת התהליך, הרחבה בהמשך.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מערכת ההפעלה שומרת לכל תהליך אזור הנקרא </a:t>
            </a:r>
            <a:r>
              <a:rPr lang="en-US" b="1" dirty="0" smtClean="0"/>
              <a:t>U-area</a:t>
            </a:r>
            <a:r>
              <a:rPr lang="he-IL" b="1" dirty="0" smtClean="0"/>
              <a:t> </a:t>
            </a:r>
            <a:r>
              <a:rPr lang="he-IL" dirty="0" smtClean="0"/>
              <a:t>המכיל מידע הספציפי לתהליך. למשל: קבצים פתוחים,הקוד של התהליך, הזכרון של התהליך.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Table</a:t>
            </a:r>
            <a:endParaRPr lang="en-US" dirty="0"/>
          </a:p>
        </p:txBody>
      </p:sp>
      <p:pic>
        <p:nvPicPr>
          <p:cNvPr id="5" name="Content Placeholder 4" descr="process_control_blocks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60400" y="1676399"/>
            <a:ext cx="7950200" cy="454297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תהליך נוצר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מערכת ההפעלה נטענת הגרעין יוצר 2 תהליכים:</a:t>
            </a:r>
          </a:p>
          <a:p>
            <a:pPr lvl="1" algn="r" rtl="1"/>
            <a:r>
              <a:rPr lang="en-US" dirty="0" smtClean="0"/>
              <a:t>Swapper</a:t>
            </a:r>
            <a:r>
              <a:rPr lang="he-IL" dirty="0" smtClean="0"/>
              <a:t>: </a:t>
            </a:r>
            <a:r>
              <a:rPr lang="en-US" dirty="0" err="1" smtClean="0"/>
              <a:t>pid</a:t>
            </a:r>
            <a:r>
              <a:rPr lang="en-US" dirty="0" smtClean="0"/>
              <a:t>=0</a:t>
            </a:r>
            <a:r>
              <a:rPr lang="he-IL" dirty="0" smtClean="0"/>
              <a:t>, אחראי על ניהול זכרון</a:t>
            </a:r>
          </a:p>
          <a:p>
            <a:pPr lvl="1" algn="r" rtl="1"/>
            <a:r>
              <a:rPr lang="en-US" dirty="0" smtClean="0"/>
              <a:t>Init</a:t>
            </a:r>
            <a:r>
              <a:rPr lang="he-IL" dirty="0" smtClean="0"/>
              <a:t>: </a:t>
            </a:r>
            <a:r>
              <a:rPr lang="en-US" dirty="0" err="1" smtClean="0"/>
              <a:t>pid</a:t>
            </a:r>
            <a:r>
              <a:rPr lang="en-US" dirty="0" smtClean="0"/>
              <a:t>=1</a:t>
            </a:r>
            <a:r>
              <a:rPr lang="he-IL" dirty="0" smtClean="0"/>
              <a:t>, האב של כל התהליכים, כל התהליכים צאצאים שלו.</a:t>
            </a:r>
          </a:p>
          <a:p>
            <a:pPr algn="r" rtl="1"/>
            <a:r>
              <a:rPr lang="he-IL" dirty="0" smtClean="0"/>
              <a:t>בלינוקס כדי לייצר תהליך משתמשים בפקודה </a:t>
            </a:r>
            <a:r>
              <a:rPr lang="en-US" dirty="0" smtClean="0"/>
              <a:t>fork()</a:t>
            </a:r>
            <a:endParaRPr lang="he-IL" dirty="0" smtClean="0"/>
          </a:p>
          <a:p>
            <a:pPr algn="r" rtl="1"/>
            <a:r>
              <a:rPr lang="he-IL" dirty="0" smtClean="0"/>
              <a:t>התהליך שנוצר הוא העתק של התהליך שיצר אותו (האב).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C46835-B33A-46B7-BA44-D7F13E62DF68}" type="slidenum">
              <a:rPr lang="he-IL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פונק' </a:t>
            </a:r>
            <a:r>
              <a:rPr lang="en-US" dirty="0" smtClean="0"/>
              <a:t>fork</a:t>
            </a:r>
            <a:r>
              <a:rPr lang="he-IL" dirty="0" smtClean="0"/>
              <a:t> </a:t>
            </a:r>
            <a:r>
              <a:rPr lang="he-IL" dirty="0"/>
              <a:t>(1)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pPr algn="r" rtl="1">
              <a:lnSpc>
                <a:spcPct val="105000"/>
              </a:lnSpc>
            </a:pPr>
            <a:r>
              <a:rPr lang="he-IL" sz="2400" dirty="0"/>
              <a:t>קריאת המערכת </a:t>
            </a:r>
            <a:r>
              <a:rPr lang="en-US" sz="2400" dirty="0"/>
              <a:t>fork()</a:t>
            </a:r>
            <a:endParaRPr lang="he-IL" sz="2400" dirty="0"/>
          </a:p>
          <a:p>
            <a:pPr lvl="1" algn="r" rtl="1">
              <a:lnSpc>
                <a:spcPct val="105000"/>
              </a:lnSpc>
            </a:pPr>
            <a:r>
              <a:rPr lang="he-IL" sz="2000" dirty="0"/>
              <a:t>תחביר:</a:t>
            </a:r>
          </a:p>
          <a:p>
            <a:pPr lvl="1" algn="l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#include &lt;sys/</a:t>
            </a:r>
            <a:r>
              <a:rPr lang="en-US" sz="2000" dirty="0" err="1"/>
              <a:t>types.h</a:t>
            </a:r>
            <a:r>
              <a:rPr lang="en-US" sz="2000" dirty="0"/>
              <a:t>&gt;</a:t>
            </a:r>
          </a:p>
          <a:p>
            <a:pPr lvl="1" algn="l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unistd.h</a:t>
            </a:r>
            <a:r>
              <a:rPr lang="en-US" sz="2000" dirty="0"/>
              <a:t>&gt;</a:t>
            </a:r>
          </a:p>
          <a:p>
            <a:pPr lvl="1" algn="l">
              <a:lnSpc>
                <a:spcPct val="105000"/>
              </a:lnSpc>
              <a:buFont typeface="Wingdings" pitchFamily="2" charset="2"/>
              <a:buNone/>
            </a:pPr>
            <a:r>
              <a:rPr lang="en-US" sz="2000" dirty="0" err="1"/>
              <a:t>pid_t</a:t>
            </a:r>
            <a:r>
              <a:rPr lang="en-US" sz="2000" dirty="0"/>
              <a:t> fork();</a:t>
            </a:r>
          </a:p>
          <a:p>
            <a:pPr lvl="1" algn="r" rtl="1">
              <a:lnSpc>
                <a:spcPct val="105000"/>
              </a:lnSpc>
            </a:pPr>
            <a:r>
              <a:rPr lang="he-IL" sz="2000" dirty="0"/>
              <a:t>פעולה: מעתיקה את תהליך האב לתהליך הבן וחוזרת בשני התהליכים</a:t>
            </a:r>
          </a:p>
          <a:p>
            <a:pPr lvl="2" algn="r" rtl="1">
              <a:lnSpc>
                <a:spcPct val="105000"/>
              </a:lnSpc>
            </a:pPr>
            <a:r>
              <a:rPr lang="he-IL" sz="1800" dirty="0"/>
              <a:t>קוד זהה (ומיקום בקוד) </a:t>
            </a:r>
          </a:p>
          <a:p>
            <a:pPr lvl="2" algn="r" rtl="1">
              <a:lnSpc>
                <a:spcPct val="105000"/>
              </a:lnSpc>
            </a:pPr>
            <a:r>
              <a:rPr lang="he-IL" sz="1800" dirty="0"/>
              <a:t>זיכרון זהה (משתנים וערכיהם, חוצצים) </a:t>
            </a:r>
          </a:p>
          <a:p>
            <a:pPr lvl="2" algn="r" rtl="1">
              <a:lnSpc>
                <a:spcPct val="105000"/>
              </a:lnSpc>
            </a:pPr>
            <a:r>
              <a:rPr lang="he-IL" sz="1800" dirty="0"/>
              <a:t>סביבה זהה (קבצים פתוחים, </a:t>
            </a:r>
            <a:r>
              <a:rPr lang="en-US" sz="1800" dirty="0"/>
              <a:t>file descriptors</a:t>
            </a:r>
            <a:r>
              <a:rPr lang="he-IL" sz="1800" dirty="0"/>
              <a:t>, ספרית עבודה נוכחית)</a:t>
            </a:r>
          </a:p>
          <a:p>
            <a:pPr lvl="1" algn="r" rtl="1">
              <a:lnSpc>
                <a:spcPct val="105000"/>
              </a:lnSpc>
            </a:pPr>
            <a:r>
              <a:rPr lang="he-IL" sz="2000" dirty="0"/>
              <a:t>פרמטרים: אין</a:t>
            </a:r>
          </a:p>
          <a:p>
            <a:pPr lvl="1" algn="r" rtl="1">
              <a:lnSpc>
                <a:spcPct val="105000"/>
              </a:lnSpc>
            </a:pPr>
            <a:r>
              <a:rPr lang="he-IL" sz="2000" dirty="0"/>
              <a:t>ערך מוחזר: </a:t>
            </a:r>
          </a:p>
          <a:p>
            <a:pPr lvl="2" algn="r" rtl="1">
              <a:lnSpc>
                <a:spcPct val="105000"/>
              </a:lnSpc>
            </a:pPr>
            <a:r>
              <a:rPr lang="he-IL" sz="1800" dirty="0"/>
              <a:t>במקרה של כישלון: </a:t>
            </a:r>
            <a:r>
              <a:rPr lang="en-US" sz="1800" dirty="0"/>
              <a:t>-1</a:t>
            </a:r>
            <a:r>
              <a:rPr lang="he-IL" sz="1800" dirty="0"/>
              <a:t> </a:t>
            </a:r>
            <a:r>
              <a:rPr lang="he-IL" sz="1800" dirty="0" smtClean="0"/>
              <a:t>לאב (אין בן)</a:t>
            </a:r>
          </a:p>
          <a:p>
            <a:pPr lvl="2" algn="r" rtl="1">
              <a:lnSpc>
                <a:spcPct val="105000"/>
              </a:lnSpc>
            </a:pPr>
            <a:r>
              <a:rPr lang="he-IL" sz="1800" dirty="0" smtClean="0"/>
              <a:t>במקרה של הצלחה: לבן מוחזר 0 ולאב מוחזר ה-</a:t>
            </a:r>
            <a:r>
              <a:rPr lang="en-US" sz="1800" dirty="0" err="1" smtClean="0"/>
              <a:t>pid</a:t>
            </a:r>
            <a:r>
              <a:rPr lang="he-IL" sz="1800" dirty="0" smtClean="0"/>
              <a:t> של הבן</a:t>
            </a:r>
            <a:endParaRPr lang="en-US" sz="1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 cstate="print"/>
          <a:srcRect l="57028" t="68750" r="40671" b="26693"/>
          <a:stretch/>
        </p:blipFill>
        <p:spPr>
          <a:xfrm>
            <a:off x="4267200" y="5486400"/>
            <a:ext cx="838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0F5E9C-A61B-4E6E-A6FC-71657BA386A4}" type="slidenum">
              <a:rPr lang="he-IL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פונק' </a:t>
            </a:r>
            <a:r>
              <a:rPr lang="en-US" dirty="0"/>
              <a:t>fork</a:t>
            </a:r>
            <a:r>
              <a:rPr lang="he-IL" dirty="0"/>
              <a:t> (2)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05000"/>
              </a:lnSpc>
            </a:pPr>
            <a:r>
              <a:rPr lang="he-IL" sz="2400" dirty="0"/>
              <a:t>לאחר פעולת </a:t>
            </a:r>
            <a:r>
              <a:rPr lang="en-US" sz="2400" dirty="0"/>
              <a:t>fork()</a:t>
            </a:r>
            <a:r>
              <a:rPr lang="he-IL" sz="2400" dirty="0"/>
              <a:t> מוצלחת, אמנם יש לאב ולבן את אותם משתנים בזיכרון, אך </a:t>
            </a:r>
            <a:r>
              <a:rPr lang="he-IL" sz="2400" u="sng" dirty="0"/>
              <a:t>בעותקים נפרדים (פרט לקבצים)</a:t>
            </a:r>
            <a:endParaRPr lang="he-IL" sz="2400" dirty="0"/>
          </a:p>
          <a:p>
            <a:pPr lvl="1" algn="r" rtl="1">
              <a:lnSpc>
                <a:spcPct val="105000"/>
              </a:lnSpc>
            </a:pPr>
            <a:r>
              <a:rPr lang="he-IL" sz="2000" dirty="0"/>
              <a:t>כלומר, שינוי ערכי המשתנים אצל האב לא ייראה אצל הבן, וההיפך</a:t>
            </a:r>
          </a:p>
          <a:p>
            <a:pPr algn="r" rtl="1">
              <a:lnSpc>
                <a:spcPct val="105000"/>
              </a:lnSpc>
            </a:pPr>
            <a:r>
              <a:rPr lang="he-IL" sz="2400" dirty="0"/>
              <a:t>כמו כן, תהליך הבן הוא תהליך נפרד מתהליך האב לכל דבר. בפרט, יש לו </a:t>
            </a:r>
            <a:r>
              <a:rPr lang="en-US" sz="2400" dirty="0" err="1"/>
              <a:t>pid</a:t>
            </a:r>
            <a:r>
              <a:rPr lang="he-IL" sz="2400" dirty="0"/>
              <a:t> משלו</a:t>
            </a:r>
          </a:p>
          <a:p>
            <a:pPr algn="r" rtl="1">
              <a:lnSpc>
                <a:spcPct val="105000"/>
              </a:lnSpc>
            </a:pPr>
            <a:r>
              <a:rPr lang="he-IL" sz="2400" dirty="0"/>
              <a:t>מה מדפיס הקוד הבא?</a:t>
            </a:r>
          </a:p>
          <a:p>
            <a:pPr algn="l">
              <a:lnSpc>
                <a:spcPct val="105000"/>
              </a:lnSpc>
              <a:buFont typeface="Wingdings" pitchFamily="2" charset="2"/>
              <a:buNone/>
            </a:pPr>
            <a:r>
              <a:rPr lang="en-US" sz="2400" dirty="0"/>
              <a:t>main() {</a:t>
            </a:r>
          </a:p>
          <a:p>
            <a:pPr algn="l">
              <a:lnSpc>
                <a:spcPct val="105000"/>
              </a:lnSpc>
              <a:buFont typeface="Wingdings" pitchFamily="2" charset="2"/>
              <a:buNone/>
            </a:pPr>
            <a:r>
              <a:rPr lang="en-US" sz="2400" dirty="0"/>
              <a:t>	fork();</a:t>
            </a:r>
          </a:p>
          <a:p>
            <a:pPr algn="l">
              <a:lnSpc>
                <a:spcPct val="105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(“hello”);</a:t>
            </a:r>
          </a:p>
          <a:p>
            <a:pPr algn="l">
              <a:lnSpc>
                <a:spcPct val="105000"/>
              </a:lnSpc>
              <a:buFont typeface="Wingdings" pitchFamily="2" charset="2"/>
              <a:buNone/>
            </a:pPr>
            <a:r>
              <a:rPr lang="en-US" sz="2400" dirty="0"/>
              <a:t>}</a:t>
            </a:r>
            <a:r>
              <a:rPr lang="he-IL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79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6124</TotalTime>
  <Words>2357</Words>
  <Application>Microsoft Office PowerPoint</Application>
  <PresentationFormat>‫הצגה על המסך (4:3)</PresentationFormat>
  <Paragraphs>577</Paragraphs>
  <Slides>45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45</vt:i4>
      </vt:variant>
    </vt:vector>
  </HeadingPairs>
  <TitlesOfParts>
    <vt:vector size="52" baseType="lpstr">
      <vt:lpstr>Arial</vt:lpstr>
      <vt:lpstr>Calibri</vt:lpstr>
      <vt:lpstr>David</vt:lpstr>
      <vt:lpstr>Times New Roman</vt:lpstr>
      <vt:lpstr>Verdana</vt:lpstr>
      <vt:lpstr>Wingdings</vt:lpstr>
      <vt:lpstr>cdb2004138l</vt:lpstr>
      <vt:lpstr>מערכות הפעלה</vt:lpstr>
      <vt:lpstr>Contents</vt:lpstr>
      <vt:lpstr>תהליכים</vt:lpstr>
      <vt:lpstr>הקשר של תהליך</vt:lpstr>
      <vt:lpstr>הקשר של תהליך</vt:lpstr>
      <vt:lpstr>Process Table</vt:lpstr>
      <vt:lpstr>איך תהליך נוצר</vt:lpstr>
      <vt:lpstr>פונק' fork (1)</vt:lpstr>
      <vt:lpstr>פונק' fork (2)</vt:lpstr>
      <vt:lpstr>פונק' fork (3)</vt:lpstr>
      <vt:lpstr>Question</vt:lpstr>
      <vt:lpstr>Answer</vt:lpstr>
      <vt:lpstr>דוגמאות (1)</vt:lpstr>
      <vt:lpstr>יתומים ואימוץ</vt:lpstr>
      <vt:lpstr>דוגמאות(2)</vt:lpstr>
      <vt:lpstr>fork</vt:lpstr>
      <vt:lpstr>דוגמא ל fork</vt:lpstr>
      <vt:lpstr>דוגמא</vt:lpstr>
      <vt:lpstr>דוגמא</vt:lpstr>
      <vt:lpstr>דוגמא (t4_1.c)</vt:lpstr>
      <vt:lpstr>Exec family</vt:lpstr>
      <vt:lpstr> (תזכורת)ls</vt:lpstr>
      <vt:lpstr>דוגמא execl</vt:lpstr>
      <vt:lpstr>משפחת exec</vt:lpstr>
      <vt:lpstr>משפחת exec</vt:lpstr>
      <vt:lpstr>משפחת exec</vt:lpstr>
      <vt:lpstr>משפחת exec</vt:lpstr>
      <vt:lpstr>wait</vt:lpstr>
      <vt:lpstr>wait</vt:lpstr>
      <vt:lpstr>status</vt:lpstr>
      <vt:lpstr>status</vt:lpstr>
      <vt:lpstr>Wait flow</vt:lpstr>
      <vt:lpstr>Wait example</vt:lpstr>
      <vt:lpstr>Wait example(2)</vt:lpstr>
      <vt:lpstr>execvp + wait</vt:lpstr>
      <vt:lpstr>ריבוי תהליכים ו-Context Switching</vt:lpstr>
      <vt:lpstr>מבט על fork</vt:lpstr>
      <vt:lpstr>waitpid</vt:lpstr>
      <vt:lpstr>Waitpid example(t2_2.c)</vt:lpstr>
      <vt:lpstr>exit</vt:lpstr>
      <vt:lpstr>atexit</vt:lpstr>
      <vt:lpstr>Atexit - example</vt:lpstr>
      <vt:lpstr>Atexit - example</vt:lpstr>
      <vt:lpstr>דוגמא מסכמת exit v.s _exit (t2_3.c)</vt:lpstr>
      <vt:lpstr>זהירות זומבים!!!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108</cp:revision>
  <cp:lastPrinted>2016-03-02T11:16:02Z</cp:lastPrinted>
  <dcterms:created xsi:type="dcterms:W3CDTF">2013-02-06T14:53:06Z</dcterms:created>
  <dcterms:modified xsi:type="dcterms:W3CDTF">2017-04-25T07:40:50Z</dcterms:modified>
</cp:coreProperties>
</file>