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7" r:id="rId3"/>
    <p:sldId id="330" r:id="rId4"/>
    <p:sldId id="329" r:id="rId5"/>
    <p:sldId id="293" r:id="rId6"/>
    <p:sldId id="294" r:id="rId7"/>
    <p:sldId id="331" r:id="rId8"/>
    <p:sldId id="332" r:id="rId9"/>
    <p:sldId id="333" r:id="rId10"/>
    <p:sldId id="341" r:id="rId11"/>
    <p:sldId id="297" r:id="rId12"/>
    <p:sldId id="298" r:id="rId13"/>
    <p:sldId id="299" r:id="rId14"/>
    <p:sldId id="304" r:id="rId15"/>
    <p:sldId id="303" r:id="rId16"/>
    <p:sldId id="300" r:id="rId17"/>
    <p:sldId id="302" r:id="rId18"/>
    <p:sldId id="301" r:id="rId19"/>
    <p:sldId id="305" r:id="rId20"/>
    <p:sldId id="306" r:id="rId21"/>
    <p:sldId id="307" r:id="rId22"/>
    <p:sldId id="308" r:id="rId23"/>
    <p:sldId id="350" r:id="rId24"/>
    <p:sldId id="309" r:id="rId25"/>
    <p:sldId id="310" r:id="rId26"/>
    <p:sldId id="311" r:id="rId27"/>
    <p:sldId id="334" r:id="rId28"/>
    <p:sldId id="336" r:id="rId29"/>
    <p:sldId id="351" r:id="rId30"/>
    <p:sldId id="352" r:id="rId31"/>
    <p:sldId id="312" r:id="rId32"/>
    <p:sldId id="337" r:id="rId33"/>
    <p:sldId id="313" r:id="rId34"/>
    <p:sldId id="314" r:id="rId35"/>
    <p:sldId id="347" r:id="rId36"/>
    <p:sldId id="348" r:id="rId37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EF1"/>
    <a:srgbClr val="D7E6EE"/>
    <a:srgbClr val="6F9AEF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4" autoAdjust="0"/>
    <p:restoredTop sz="88644" autoAdjust="0"/>
  </p:normalViewPr>
  <p:slideViewPr>
    <p:cSldViewPr>
      <p:cViewPr varScale="1">
        <p:scale>
          <a:sx n="65" d="100"/>
          <a:sy n="65" d="100"/>
        </p:scale>
        <p:origin x="15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5A29A-E4BA-4BEB-AE3A-684F6FE7B3C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14DD1-059C-4621-A46C-D21BB6AD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96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F4F1C-D44F-4160-8592-AD44EA90F77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7735-BC16-49D5-BB76-C3E92BA0B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selects all processes with the same effective user ID (EUID) as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curent</a:t>
            </a:r>
            <a:r>
              <a:rPr lang="en-US" dirty="0" smtClean="0"/>
              <a:t> user and associated with the same terminal as the invoker. It displays the process ID (PID), the terminal associated with the process (TTY), the cumulated CPU time in [</a:t>
            </a:r>
            <a:r>
              <a:rPr lang="en-US" dirty="0" err="1" smtClean="0"/>
              <a:t>dd</a:t>
            </a:r>
            <a:r>
              <a:rPr lang="en-US" dirty="0" smtClean="0"/>
              <a:t>-]</a:t>
            </a:r>
            <a:r>
              <a:rPr lang="en-US" dirty="0" err="1" smtClean="0"/>
              <a:t>hh:mm:ss</a:t>
            </a:r>
            <a:r>
              <a:rPr lang="en-US" dirty="0" smtClean="0"/>
              <a:t> format (TIME), and the executable name (CMD). Output is unsorted by default.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0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0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4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 7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2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/>
              <a:ahLst/>
              <a:cxnLst>
                <a:cxn ang="0">
                  <a:pos x="6" y="454"/>
                </a:cxn>
                <a:cxn ang="0">
                  <a:pos x="355" y="454"/>
                </a:cxn>
                <a:cxn ang="0">
                  <a:pos x="757" y="1"/>
                </a:cxn>
                <a:cxn ang="0">
                  <a:pos x="2511" y="0"/>
                </a:cxn>
                <a:cxn ang="0">
                  <a:pos x="2646" y="144"/>
                </a:cxn>
                <a:cxn ang="0">
                  <a:pos x="5779" y="137"/>
                </a:cxn>
                <a:cxn ang="0">
                  <a:pos x="5779" y="772"/>
                </a:cxn>
                <a:cxn ang="0">
                  <a:pos x="2899" y="765"/>
                </a:cxn>
                <a:cxn ang="0">
                  <a:pos x="2757" y="946"/>
                </a:cxn>
                <a:cxn ang="0">
                  <a:pos x="1883" y="946"/>
                </a:cxn>
                <a:cxn ang="0">
                  <a:pos x="1663" y="687"/>
                </a:cxn>
                <a:cxn ang="0">
                  <a:pos x="0" y="687"/>
                </a:cxn>
                <a:cxn ang="0">
                  <a:pos x="35" y="480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369" y="454"/>
                </a:cxn>
                <a:cxn ang="0">
                  <a:pos x="776" y="0"/>
                </a:cxn>
                <a:cxn ang="0">
                  <a:pos x="2496" y="0"/>
                </a:cxn>
                <a:cxn ang="0">
                  <a:pos x="2632" y="136"/>
                </a:cxn>
                <a:cxn ang="0">
                  <a:pos x="5799" y="136"/>
                </a:cxn>
                <a:cxn ang="0">
                  <a:pos x="5788" y="727"/>
                </a:cxn>
                <a:cxn ang="0">
                  <a:pos x="2883" y="708"/>
                </a:cxn>
                <a:cxn ang="0">
                  <a:pos x="2747" y="895"/>
                </a:cxn>
                <a:cxn ang="0">
                  <a:pos x="1899" y="895"/>
                </a:cxn>
                <a:cxn ang="0">
                  <a:pos x="1681" y="635"/>
                </a:cxn>
                <a:cxn ang="0">
                  <a:pos x="7" y="635"/>
                </a:cxn>
                <a:cxn ang="0">
                  <a:pos x="7" y="454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20A3-5914-443F-B0B8-8C66E6F04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336D0-4CEB-4FDD-9F3D-AB4310014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486B43F-D29D-4CB7-BA81-5841BD9C2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Avshalom Elmalech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694EF-A7AE-4A38-8139-68EDB3735F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35A1B-4FD8-4789-B1CE-F4B2DC5F5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4A850-2251-4E65-BFD5-AB690027B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9925E-24DF-4F08-96BC-3550DAB4D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1D6C8-D91E-475D-B0D7-AD6319C502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D813B-6A9E-4957-A32C-75EA93D04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3807A-4B46-48B4-A8F9-9892D25D9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55BC1-C091-4AC2-A669-70561B51A4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/>
            <a:ahLst/>
            <a:cxnLst>
              <a:cxn ang="0">
                <a:pos x="0" y="368"/>
              </a:cxn>
              <a:cxn ang="0">
                <a:pos x="440" y="368"/>
              </a:cxn>
              <a:cxn ang="0">
                <a:pos x="777" y="0"/>
              </a:cxn>
              <a:cxn ang="0">
                <a:pos x="2162" y="0"/>
              </a:cxn>
              <a:cxn ang="0">
                <a:pos x="2265" y="116"/>
              </a:cxn>
              <a:cxn ang="0">
                <a:pos x="5756" y="112"/>
              </a:cxn>
              <a:cxn ang="0">
                <a:pos x="5763" y="567"/>
              </a:cxn>
              <a:cxn ang="0">
                <a:pos x="6" y="556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/>
            <a:ahLst/>
            <a:cxnLst>
              <a:cxn ang="0">
                <a:pos x="449" y="370"/>
              </a:cxn>
              <a:cxn ang="0">
                <a:pos x="768" y="1"/>
              </a:cxn>
              <a:cxn ang="0">
                <a:pos x="2158" y="0"/>
              </a:cxn>
              <a:cxn ang="0">
                <a:pos x="2258" y="115"/>
              </a:cxn>
              <a:cxn ang="0">
                <a:pos x="5784" y="115"/>
              </a:cxn>
              <a:cxn ang="0">
                <a:pos x="5779" y="528"/>
              </a:cxn>
              <a:cxn ang="0">
                <a:pos x="0" y="519"/>
              </a:cxn>
              <a:cxn ang="0">
                <a:pos x="0" y="371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r>
              <a:rPr lang="en-US" dirty="0" smtClean="0"/>
              <a:t>Avshalom Elmalech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4303C685-E663-4DCF-BD9D-69D199BF06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die.net/include/signal.h" TargetMode="External"/><Relationship Id="rId2" Type="http://schemas.openxmlformats.org/officeDocument/2006/relationships/hyperlink" Target="http://linux.die.net/include/sys/types.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he-IL" sz="4000" dirty="0" smtClean="0"/>
              <a:t>מערכות הפעלה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953000"/>
            <a:ext cx="7315200" cy="762000"/>
          </a:xfrm>
        </p:spPr>
        <p:txBody>
          <a:bodyPr/>
          <a:lstStyle/>
          <a:p>
            <a:r>
              <a:rPr lang="he-IL" dirty="0" smtClean="0"/>
              <a:t>שני </a:t>
            </a:r>
            <a:r>
              <a:rPr lang="he-IL" dirty="0" err="1" smtClean="0"/>
              <a:t>אלקובי</a:t>
            </a:r>
            <a:endParaRPr lang="en-US" dirty="0" smtClean="0"/>
          </a:p>
          <a:p>
            <a:r>
              <a:rPr lang="he-IL" dirty="0" err="1" smtClean="0"/>
              <a:t>פריאל</a:t>
            </a:r>
            <a:r>
              <a:rPr lang="he-IL" dirty="0" smtClean="0"/>
              <a:t> לוי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בקרת תהליכים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הבאת תהליך מהרקע:</a:t>
            </a:r>
          </a:p>
          <a:p>
            <a:pPr lvl="1" algn="r" rtl="1"/>
            <a:r>
              <a:rPr lang="he-IL" dirty="0" smtClean="0"/>
              <a:t>שלב א': הצגת כל התהליכים הרצים ברקע</a:t>
            </a:r>
          </a:p>
          <a:p>
            <a:pPr lvl="1" algn="r" rtl="1"/>
            <a:r>
              <a:rPr lang="he-IL" dirty="0" smtClean="0"/>
              <a:t>שלב ב': בחירת התהליך בעזרת הפקודה: </a:t>
            </a:r>
            <a:r>
              <a:rPr lang="en-US" dirty="0" err="1" smtClean="0"/>
              <a:t>fg</a:t>
            </a:r>
            <a:r>
              <a:rPr lang="en-US" dirty="0" smtClean="0"/>
              <a:t> %[num]</a:t>
            </a:r>
            <a:endParaRPr lang="he-IL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jobs </a:t>
            </a:r>
          </a:p>
          <a:p>
            <a:pPr>
              <a:buNone/>
            </a:pPr>
            <a:r>
              <a:rPr lang="en-US" dirty="0" smtClean="0"/>
              <a:t>[1] Running bash download-file.sh &amp; </a:t>
            </a:r>
          </a:p>
          <a:p>
            <a:pPr>
              <a:buNone/>
            </a:pPr>
            <a:r>
              <a:rPr lang="en-US" dirty="0" smtClean="0"/>
              <a:t>[2]- Running evolution &amp; </a:t>
            </a:r>
          </a:p>
          <a:p>
            <a:pPr>
              <a:buNone/>
            </a:pPr>
            <a:r>
              <a:rPr lang="en-US" dirty="0" smtClean="0"/>
              <a:t>[3]+ Done nautilus . 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err="1" smtClean="0"/>
              <a:t>fg</a:t>
            </a:r>
            <a:r>
              <a:rPr lang="en-US" dirty="0" smtClean="0"/>
              <a:t> %1</a:t>
            </a:r>
            <a:endParaRPr lang="he-IL" dirty="0" smtClean="0"/>
          </a:p>
        </p:txBody>
      </p:sp>
      <p:grpSp>
        <p:nvGrpSpPr>
          <p:cNvPr id="6" name="קבוצה 5"/>
          <p:cNvGrpSpPr/>
          <p:nvPr/>
        </p:nvGrpSpPr>
        <p:grpSpPr>
          <a:xfrm>
            <a:off x="5410200" y="5015666"/>
            <a:ext cx="2590800" cy="1805463"/>
            <a:chOff x="5867400" y="3581400"/>
            <a:chExt cx="2590800" cy="1805463"/>
          </a:xfrm>
        </p:grpSpPr>
        <p:sp>
          <p:nvSpPr>
            <p:cNvPr id="4" name="מלבן 3"/>
            <p:cNvSpPr/>
            <p:nvPr/>
          </p:nvSpPr>
          <p:spPr>
            <a:xfrm>
              <a:off x="5867400" y="3581400"/>
              <a:ext cx="2590800" cy="1600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67400" y="3632537"/>
              <a:ext cx="2590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b="1" dirty="0" smtClean="0"/>
                <a:t>התהליך האחרון שהועבר לרקע (מסומן על ידי "+"), יהיה </a:t>
              </a:r>
              <a:r>
                <a:rPr lang="he-IL" b="1" dirty="0"/>
                <a:t>הראשון שיחזור </a:t>
              </a:r>
              <a:r>
                <a:rPr lang="he-IL" b="1" dirty="0" smtClean="0"/>
                <a:t>במידה </a:t>
              </a:r>
              <a:r>
                <a:rPr lang="he-IL" b="1" dirty="0"/>
                <a:t>ונשתמש בפקודה </a:t>
              </a:r>
              <a:r>
                <a:rPr lang="en-US" b="1" dirty="0" err="1"/>
                <a:t>fg</a:t>
              </a:r>
              <a:r>
                <a:rPr lang="he-IL" b="1" dirty="0"/>
                <a:t> בלי </a:t>
              </a:r>
              <a:r>
                <a:rPr lang="he-IL" b="1" dirty="0" smtClean="0"/>
                <a:t>ארגומנטים</a:t>
              </a:r>
              <a:endParaRPr lang="en-US" b="1" dirty="0"/>
            </a:p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58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מבוא ל </a:t>
            </a:r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Signals</a:t>
            </a:r>
            <a:r>
              <a:rPr lang="he-IL" dirty="0" smtClean="0"/>
              <a:t> הינו מכניזם שבעזרתו תהליכים מיודעים על מאורעות המתרחשים במערכת.</a:t>
            </a:r>
          </a:p>
          <a:p>
            <a:pPr algn="r" rtl="1"/>
            <a:r>
              <a:rPr lang="he-IL" dirty="0" smtClean="0"/>
              <a:t>מאפיין חשוב: איתות הינו מאורע אסינכרוני</a:t>
            </a:r>
          </a:p>
          <a:p>
            <a:pPr lvl="1" algn="r" rtl="1"/>
            <a:r>
              <a:rPr lang="he-IL" dirty="0" smtClean="0"/>
              <a:t>תהליך צריך להיות מוכן לקבל איתות בכל שלב של ריצתו (אפילו בזמן שהוא מבצע </a:t>
            </a:r>
            <a:r>
              <a:rPr lang="en-US" dirty="0" err="1" smtClean="0"/>
              <a:t>sysCall</a:t>
            </a:r>
            <a:r>
              <a:rPr lang="he-IL" dirty="0" smtClean="0"/>
              <a:t>).</a:t>
            </a:r>
          </a:p>
          <a:p>
            <a:pPr algn="r" rtl="1"/>
            <a:r>
              <a:rPr lang="he-IL" dirty="0" smtClean="0"/>
              <a:t>מי יכול לאותת לתהליך?</a:t>
            </a:r>
          </a:p>
          <a:p>
            <a:pPr lvl="1" algn="r" rtl="1"/>
            <a:r>
              <a:rPr lang="he-IL" dirty="0" smtClean="0"/>
              <a:t>מערכת ההפעלה</a:t>
            </a:r>
          </a:p>
          <a:p>
            <a:pPr lvl="1" algn="r" rtl="1"/>
            <a:r>
              <a:rPr lang="he-IL" dirty="0" smtClean="0"/>
              <a:t>תהליך אחר</a:t>
            </a:r>
          </a:p>
          <a:p>
            <a:pPr lvl="1" algn="r" rtl="1"/>
            <a:r>
              <a:rPr lang="he-IL" dirty="0" smtClean="0"/>
              <a:t>התהליך עצמו</a:t>
            </a:r>
          </a:p>
          <a:p>
            <a:pPr lvl="1" algn="r" rtl="1"/>
            <a:endParaRPr lang="en-US" dirty="0"/>
          </a:p>
        </p:txBody>
      </p:sp>
      <p:pic>
        <p:nvPicPr>
          <p:cNvPr id="6" name="Picture 5" descr="ee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854" y="3962400"/>
            <a:ext cx="3833546" cy="2819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מבוא ל </a:t>
            </a:r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סיבות לשליחת איתותים:</a:t>
            </a:r>
          </a:p>
          <a:p>
            <a:pPr lvl="1" algn="r" rtl="1"/>
            <a:r>
              <a:rPr lang="he-IL" dirty="0" smtClean="0"/>
              <a:t>שינוי סטטוס של תהליך :</a:t>
            </a:r>
          </a:p>
          <a:p>
            <a:pPr lvl="2" algn="r" rtl="1"/>
            <a:r>
              <a:rPr lang="he-IL" dirty="0" smtClean="0"/>
              <a:t>לסיים תהליך (</a:t>
            </a:r>
            <a:r>
              <a:rPr lang="en-US" dirty="0" smtClean="0">
                <a:solidFill>
                  <a:srgbClr val="FF0000"/>
                </a:solidFill>
              </a:rPr>
              <a:t>SIGKILL</a:t>
            </a:r>
            <a:r>
              <a:rPr lang="he-IL" dirty="0" smtClean="0"/>
              <a:t>).</a:t>
            </a:r>
          </a:p>
          <a:p>
            <a:pPr lvl="2" algn="r" rtl="1"/>
            <a:r>
              <a:rPr lang="he-IL" dirty="0" smtClean="0"/>
              <a:t>לעצור תהליך (</a:t>
            </a:r>
            <a:r>
              <a:rPr lang="en-US" dirty="0" smtClean="0">
                <a:solidFill>
                  <a:srgbClr val="FF0000"/>
                </a:solidFill>
              </a:rPr>
              <a:t>SIGSTOP</a:t>
            </a:r>
            <a:r>
              <a:rPr lang="he-IL" dirty="0" smtClean="0"/>
              <a:t>).</a:t>
            </a:r>
          </a:p>
          <a:p>
            <a:pPr lvl="2" algn="r" rtl="1"/>
            <a:r>
              <a:rPr lang="he-IL" dirty="0" smtClean="0"/>
              <a:t> להמשיך תהליך שנעצר (</a:t>
            </a:r>
            <a:r>
              <a:rPr lang="en-US" dirty="0" smtClean="0">
                <a:solidFill>
                  <a:srgbClr val="FF0000"/>
                </a:solidFill>
              </a:rPr>
              <a:t>SIGCONT</a:t>
            </a:r>
            <a:r>
              <a:rPr lang="he-IL" dirty="0" smtClean="0"/>
              <a:t>).</a:t>
            </a:r>
          </a:p>
          <a:p>
            <a:pPr lvl="1" algn="r" rtl="1"/>
            <a:r>
              <a:rPr lang="he-IL" dirty="0" smtClean="0"/>
              <a:t>לידע תהליך על בעיה: </a:t>
            </a:r>
          </a:p>
          <a:p>
            <a:pPr lvl="2" algn="r" rtl="1"/>
            <a:r>
              <a:rPr lang="he-IL" dirty="0" smtClean="0"/>
              <a:t>חריגה בזיכרון (</a:t>
            </a:r>
            <a:r>
              <a:rPr lang="en-US" dirty="0" smtClean="0">
                <a:solidFill>
                  <a:srgbClr val="FF0000"/>
                </a:solidFill>
              </a:rPr>
              <a:t>SIGSEGV</a:t>
            </a:r>
            <a:r>
              <a:rPr lang="he-IL" dirty="0" smtClean="0"/>
              <a:t>)</a:t>
            </a:r>
          </a:p>
          <a:p>
            <a:pPr lvl="2" algn="r" rtl="1"/>
            <a:r>
              <a:rPr lang="he-IL" dirty="0" smtClean="0"/>
              <a:t>שגיאת פעולה אריתמטית (למשל,חלוקה באפס) (</a:t>
            </a:r>
            <a:r>
              <a:rPr lang="en-US" dirty="0" smtClean="0">
                <a:solidFill>
                  <a:srgbClr val="FF0000"/>
                </a:solidFill>
              </a:rPr>
              <a:t>SIGFPE</a:t>
            </a:r>
            <a:r>
              <a:rPr lang="he-IL" dirty="0" smtClean="0"/>
              <a:t>)</a:t>
            </a:r>
          </a:p>
          <a:p>
            <a:pPr lvl="1" algn="r" rtl="1"/>
            <a:r>
              <a:rPr lang="he-IL" dirty="0" smtClean="0"/>
              <a:t>תקשורת בין תהליכים</a:t>
            </a:r>
          </a:p>
          <a:p>
            <a:pPr lvl="2" algn="r" rtl="1"/>
            <a:r>
              <a:rPr lang="en-US" dirty="0" smtClean="0">
                <a:solidFill>
                  <a:srgbClr val="FF0000"/>
                </a:solidFill>
              </a:rPr>
              <a:t>SIGUSR1,SIGUSR2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מבוא ל </a:t>
            </a:r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דוגמא:</a:t>
            </a:r>
          </a:p>
          <a:p>
            <a:pPr lvl="0">
              <a:lnSpc>
                <a:spcPct val="90000"/>
              </a:lnSpc>
              <a:spcBef>
                <a:spcPts val="598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lvl="0">
              <a:lnSpc>
                <a:spcPct val="90000"/>
              </a:lnSpc>
              <a:spcBef>
                <a:spcPts val="598"/>
              </a:spcBef>
              <a:buNone/>
            </a:pPr>
            <a:r>
              <a:rPr lang="en-US" dirty="0" smtClean="0"/>
              <a:t>{</a:t>
            </a:r>
          </a:p>
          <a:p>
            <a:pPr lvl="0">
              <a:lnSpc>
                <a:spcPct val="90000"/>
              </a:lnSpc>
              <a:spcBef>
                <a:spcPts val="598"/>
              </a:spcBef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dirty="0" smtClean="0"/>
              <a:t>	char </a:t>
            </a:r>
            <a:r>
              <a:rPr lang="en-US" dirty="0" err="1" smtClean="0"/>
              <a:t>arr</a:t>
            </a:r>
            <a:r>
              <a:rPr lang="en-US" dirty="0" smtClean="0"/>
              <a:t>[100];</a:t>
            </a:r>
          </a:p>
          <a:p>
            <a:pPr lvl="0">
              <a:lnSpc>
                <a:spcPct val="90000"/>
              </a:lnSpc>
              <a:spcBef>
                <a:spcPts val="598"/>
              </a:spcBef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[100000000]=10;</a:t>
            </a:r>
          </a:p>
          <a:p>
            <a:pPr lvl="0">
              <a:lnSpc>
                <a:spcPct val="90000"/>
              </a:lnSpc>
              <a:spcBef>
                <a:spcPts val="598"/>
              </a:spcBef>
              <a:buNone/>
            </a:pPr>
            <a:r>
              <a:rPr lang="en-US" dirty="0" smtClean="0"/>
              <a:t>}</a:t>
            </a:r>
          </a:p>
          <a:p>
            <a:pPr lvl="0">
              <a:lnSpc>
                <a:spcPct val="90000"/>
              </a:lnSpc>
              <a:spcBef>
                <a:spcPts val="598"/>
              </a:spcBef>
              <a:buNone/>
            </a:pPr>
            <a:endParaRPr lang="en-US" dirty="0" smtClean="0"/>
          </a:p>
          <a:p>
            <a:pPr lvl="0">
              <a:lnSpc>
                <a:spcPct val="90000"/>
              </a:lnSpc>
              <a:spcBef>
                <a:spcPts val="598"/>
              </a:spcBef>
              <a:buNone/>
            </a:pPr>
            <a:r>
              <a:rPr lang="en-US" dirty="0" smtClean="0"/>
              <a:t>$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main.c</a:t>
            </a:r>
            <a:endParaRPr lang="en-US" dirty="0" smtClean="0"/>
          </a:p>
          <a:p>
            <a:pPr lvl="0">
              <a:lnSpc>
                <a:spcPct val="90000"/>
              </a:lnSpc>
              <a:spcBef>
                <a:spcPts val="598"/>
              </a:spcBef>
              <a:buNone/>
            </a:pPr>
            <a:r>
              <a:rPr lang="en-US" dirty="0" smtClean="0"/>
              <a:t>$ ./</a:t>
            </a:r>
            <a:r>
              <a:rPr lang="en-US" dirty="0" err="1" smtClean="0"/>
              <a:t>a.out</a:t>
            </a:r>
            <a:endParaRPr lang="en-US" dirty="0" smtClean="0"/>
          </a:p>
          <a:p>
            <a:pPr lvl="0">
              <a:lnSpc>
                <a:spcPct val="90000"/>
              </a:lnSpc>
              <a:spcBef>
                <a:spcPts val="598"/>
              </a:spcBef>
              <a:buNone/>
            </a:pPr>
            <a:r>
              <a:rPr lang="en-US" dirty="0" smtClean="0"/>
              <a:t>Segmentation fault (core dumped)</a:t>
            </a:r>
          </a:p>
          <a:p>
            <a:pPr algn="l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מבוא ל </a:t>
            </a:r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לכל איתות מוגדרת פעולת ברירת מחדל</a:t>
            </a:r>
          </a:p>
          <a:p>
            <a:pPr algn="r" rtl="1"/>
            <a:endParaRPr lang="he-IL" dirty="0" smtClean="0"/>
          </a:p>
          <a:p>
            <a:pPr lvl="1" algn="r" rtl="1"/>
            <a:r>
              <a:rPr lang="en-US" dirty="0" smtClean="0">
                <a:solidFill>
                  <a:srgbClr val="FF0000"/>
                </a:solidFill>
              </a:rPr>
              <a:t>TERM</a:t>
            </a:r>
            <a:r>
              <a:rPr lang="he-IL" dirty="0" smtClean="0"/>
              <a:t>- סיום התהליך</a:t>
            </a:r>
          </a:p>
          <a:p>
            <a:pPr lvl="1" algn="r" rtl="1"/>
            <a:r>
              <a:rPr lang="en-US" dirty="0" smtClean="0">
                <a:solidFill>
                  <a:srgbClr val="FF0000"/>
                </a:solidFill>
              </a:rPr>
              <a:t>IGN</a:t>
            </a:r>
            <a:r>
              <a:rPr lang="he-IL" dirty="0" smtClean="0"/>
              <a:t> – להתעלם מהאיתות</a:t>
            </a:r>
          </a:p>
          <a:p>
            <a:pPr lvl="1" algn="r" rtl="1"/>
            <a:r>
              <a:rPr lang="en-US" dirty="0" smtClean="0">
                <a:solidFill>
                  <a:srgbClr val="FF0000"/>
                </a:solidFill>
              </a:rPr>
              <a:t>CORE</a:t>
            </a:r>
            <a:r>
              <a:rPr lang="he-IL" dirty="0" smtClean="0"/>
              <a:t> – סיום התהליך וזריקת </a:t>
            </a:r>
            <a:r>
              <a:rPr lang="en-US" dirty="0" smtClean="0"/>
              <a:t>core</a:t>
            </a:r>
          </a:p>
          <a:p>
            <a:pPr lvl="1" algn="r" rtl="1"/>
            <a:r>
              <a:rPr lang="en-US" dirty="0" smtClean="0">
                <a:solidFill>
                  <a:srgbClr val="FF0000"/>
                </a:solidFill>
              </a:rPr>
              <a:t>STOP</a:t>
            </a:r>
            <a:r>
              <a:rPr lang="he-IL" dirty="0" smtClean="0"/>
              <a:t> – עצירת התהליך.</a:t>
            </a:r>
          </a:p>
          <a:p>
            <a:pPr lvl="1" algn="r" rtl="1"/>
            <a:r>
              <a:rPr lang="en-US" dirty="0" smtClean="0">
                <a:solidFill>
                  <a:srgbClr val="FF0000"/>
                </a:solidFill>
              </a:rPr>
              <a:t>CONT</a:t>
            </a:r>
            <a:r>
              <a:rPr lang="he-IL" dirty="0" smtClean="0"/>
              <a:t> – המשכת התהליך אם במצב עצור.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מבוא ל </a:t>
            </a:r>
            <a:r>
              <a:rPr lang="en-US" dirty="0" smtClean="0"/>
              <a:t>signals</a:t>
            </a:r>
            <a:endParaRPr lang="en-US" dirty="0"/>
          </a:p>
        </p:txBody>
      </p:sp>
      <p:pic>
        <p:nvPicPr>
          <p:cNvPr id="5" name="Content Placeholder 4" descr="ScreenShot039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90600" y="1478717"/>
            <a:ext cx="7086600" cy="4814001"/>
          </a:xfrm>
        </p:spPr>
      </p:pic>
      <p:pic>
        <p:nvPicPr>
          <p:cNvPr id="7" name="Content Placeholder 4" descr="ScreenShot0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90600" y="1478717"/>
            <a:ext cx="7086600" cy="481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1066800" y="4724400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79500" y="3695700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6800" y="4953000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66800" y="5562600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6800" y="3276600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786" y="6273225"/>
            <a:ext cx="9029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Where three values are given, the first one is usually valid for alpha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sparc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the</a:t>
            </a:r>
            <a:r>
              <a:rPr lang="en-US" altLang="en-US" sz="1600" dirty="0"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middle one for x86, arm, and most other architectures, and the last one 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mips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מבוא ל </a:t>
            </a:r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4980"/>
            <a:ext cx="8991600" cy="5137150"/>
          </a:xfrm>
        </p:spPr>
        <p:txBody>
          <a:bodyPr/>
          <a:lstStyle/>
          <a:p>
            <a:pPr algn="r" rtl="1"/>
            <a:r>
              <a:rPr lang="he-IL" dirty="0" smtClean="0"/>
              <a:t>מה אפשר לעשות שמקבלים איתות?</a:t>
            </a:r>
          </a:p>
          <a:p>
            <a:pPr lvl="1" algn="r" rtl="1"/>
            <a:r>
              <a:rPr lang="he-IL" dirty="0" smtClean="0"/>
              <a:t>לבצע את פעולת ברירת </a:t>
            </a:r>
            <a:r>
              <a:rPr lang="he-IL" dirty="0" smtClean="0"/>
              <a:t>המחדל</a:t>
            </a:r>
            <a:r>
              <a:rPr lang="he-IL" dirty="0" smtClean="0"/>
              <a:t>: </a:t>
            </a:r>
            <a:r>
              <a:rPr lang="en-US" dirty="0" smtClean="0"/>
              <a:t>SIG_DFL</a:t>
            </a:r>
            <a:endParaRPr lang="he-IL" dirty="0" smtClean="0"/>
          </a:p>
          <a:p>
            <a:pPr lvl="1" algn="r" rtl="1"/>
            <a:r>
              <a:rPr lang="he-IL" dirty="0" smtClean="0"/>
              <a:t>להתעלם</a:t>
            </a:r>
            <a:r>
              <a:rPr lang="en-US" dirty="0" smtClean="0"/>
              <a:t>:</a:t>
            </a:r>
            <a:r>
              <a:rPr lang="he-IL" dirty="0" smtClean="0"/>
              <a:t> </a:t>
            </a:r>
            <a:r>
              <a:rPr lang="en-US" dirty="0"/>
              <a:t> </a:t>
            </a:r>
            <a:r>
              <a:rPr lang="en-US" dirty="0" smtClean="0"/>
              <a:t>SIG_IGN 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(</a:t>
            </a:r>
            <a:r>
              <a:rPr lang="he-IL" dirty="0" smtClean="0"/>
              <a:t>אי אפשר להתעלם משני </a:t>
            </a:r>
            <a:r>
              <a:rPr lang="he-IL" dirty="0" smtClean="0"/>
              <a:t>איתותים:</a:t>
            </a:r>
            <a:r>
              <a:rPr lang="en-US" dirty="0" smtClean="0"/>
              <a:t> SIGSTOP,SIGKILL</a:t>
            </a:r>
            <a:r>
              <a:rPr lang="he-IL" dirty="0" smtClean="0"/>
              <a:t>)</a:t>
            </a:r>
            <a:endParaRPr lang="he-IL" dirty="0" smtClean="0"/>
          </a:p>
          <a:p>
            <a:pPr lvl="1" algn="r" rtl="1"/>
            <a:r>
              <a:rPr lang="he-IL" dirty="0" smtClean="0"/>
              <a:t>לבצע פונקציה שהוגדרה מראש.  כאשר הפונקציה שהוגדרה מראש חוזרת, השליטה חוזרת לקוד הראשי להמשך הרצה.</a:t>
            </a:r>
          </a:p>
          <a:p>
            <a:pPr lvl="1" algn="r" rtl="1"/>
            <a:endParaRPr lang="he-IL" dirty="0" smtClean="0"/>
          </a:p>
          <a:p>
            <a:pPr lvl="1" algn="r" rtl="1"/>
            <a:endParaRPr lang="en-US" dirty="0"/>
          </a:p>
        </p:txBody>
      </p:sp>
      <p:pic>
        <p:nvPicPr>
          <p:cNvPr id="5" name="Picture 4" descr="evil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021" y1="18045" x2="53034" y2="11278"/>
                        <a14:foregroundMark x1="82850" y1="12030" x2="86016" y2="11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4635" y="4619420"/>
            <a:ext cx="5998530" cy="210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מבוא ל </a:t>
            </a:r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פוקציית טיפול באיתות:</a:t>
            </a:r>
          </a:p>
          <a:p>
            <a:pPr>
              <a:buNone/>
            </a:pPr>
            <a:r>
              <a:rPr lang="en-US" b="1" dirty="0" smtClean="0"/>
              <a:t>#include &lt;</a:t>
            </a:r>
            <a:r>
              <a:rPr lang="en-US" b="1" dirty="0" err="1" smtClean="0"/>
              <a:t>signal.h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err="1" smtClean="0"/>
              <a:t>typedef</a:t>
            </a:r>
            <a:r>
              <a:rPr lang="en-US" b="1" dirty="0" smtClean="0"/>
              <a:t> void (*</a:t>
            </a:r>
            <a:r>
              <a:rPr lang="en-US" b="1" dirty="0" err="1" smtClean="0"/>
              <a:t>sighandler_t</a:t>
            </a:r>
            <a:r>
              <a:rPr lang="en-US" b="1" dirty="0" smtClean="0"/>
              <a:t>)(</a:t>
            </a:r>
            <a:r>
              <a:rPr lang="en-US" b="1" dirty="0" err="1" smtClean="0"/>
              <a:t>int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400" b="1" dirty="0" err="1" smtClean="0"/>
              <a:t>sighandler_t</a:t>
            </a:r>
            <a:r>
              <a:rPr lang="en-US" sz="2400" b="1" dirty="0" smtClean="0"/>
              <a:t> signal(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i="1" dirty="0" err="1" smtClean="0"/>
              <a:t>signum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sighandler_t</a:t>
            </a:r>
            <a:r>
              <a:rPr lang="en-US" sz="2400" b="1" dirty="0" smtClean="0"/>
              <a:t> </a:t>
            </a:r>
            <a:r>
              <a:rPr lang="en-US" sz="2400" i="1" dirty="0" smtClean="0"/>
              <a:t>handler</a:t>
            </a:r>
            <a:r>
              <a:rPr lang="en-US" sz="2400" b="1" dirty="0" smtClean="0"/>
              <a:t>);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/>
          </a:p>
          <a:p>
            <a:pPr algn="r" rtl="1"/>
            <a:r>
              <a:rPr lang="he-IL" dirty="0" smtClean="0"/>
              <a:t>נראה לא משהו...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T5_1.c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200" dirty="0" smtClean="0"/>
              <a:t>#include &lt;</a:t>
            </a:r>
            <a:r>
              <a:rPr lang="en-US" sz="2200" dirty="0" err="1" smtClean="0"/>
              <a:t>signal.h</a:t>
            </a:r>
            <a:r>
              <a:rPr lang="en-US" sz="22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#include &lt;</a:t>
            </a:r>
            <a:r>
              <a:rPr lang="en-US" sz="2200" dirty="0" err="1" smtClean="0"/>
              <a:t>stdio.h</a:t>
            </a:r>
            <a:r>
              <a:rPr lang="en-US" sz="2200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stdlib.h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doneflag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setdoneflag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signo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/>
              <a:t>In </a:t>
            </a:r>
            <a:r>
              <a:rPr lang="en-US" dirty="0" err="1"/>
              <a:t>SignalHandler</a:t>
            </a:r>
            <a:r>
              <a:rPr lang="en-US" dirty="0"/>
              <a:t>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setdoneflag</a:t>
            </a:r>
            <a:r>
              <a:rPr lang="en-US" dirty="0" smtClean="0"/>
              <a:t>\n”);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doneflag</a:t>
            </a:r>
            <a:r>
              <a:rPr lang="en-US" dirty="0" smtClean="0"/>
              <a:t> = 1;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(void) {    </a:t>
            </a:r>
          </a:p>
          <a:p>
            <a:pPr>
              <a:buNone/>
            </a:pPr>
            <a:r>
              <a:rPr lang="en-US" dirty="0" smtClean="0"/>
              <a:t>	signal(SIGINT, </a:t>
            </a:r>
            <a:r>
              <a:rPr lang="en-US" dirty="0" err="1" smtClean="0"/>
              <a:t>setdoneflag</a:t>
            </a:r>
            <a:r>
              <a:rPr lang="en-US" dirty="0" smtClean="0"/>
              <a:t>);    </a:t>
            </a:r>
          </a:p>
          <a:p>
            <a:pPr>
              <a:buNone/>
            </a:pPr>
            <a:r>
              <a:rPr lang="en-US" dirty="0" smtClean="0"/>
              <a:t>	while (!</a:t>
            </a:r>
            <a:r>
              <a:rPr lang="en-US" dirty="0" err="1" smtClean="0"/>
              <a:t>doneflag</a:t>
            </a:r>
            <a:r>
              <a:rPr lang="en-US" dirty="0" smtClean="0"/>
              <a:t>) {      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("press CTRL+C to kill the Loop\n");        </a:t>
            </a:r>
          </a:p>
          <a:p>
            <a:pPr>
              <a:buNone/>
            </a:pPr>
            <a:r>
              <a:rPr lang="en-US" dirty="0" smtClean="0"/>
              <a:t>		sleep(1);    </a:t>
            </a:r>
          </a:p>
          <a:p>
            <a:pPr>
              <a:buNone/>
            </a:pPr>
            <a:r>
              <a:rPr lang="en-US" dirty="0" smtClean="0"/>
              <a:t>	}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("Program terminating ...\n");    return 0;}</a:t>
            </a:r>
            <a:endParaRPr lang="en-US" dirty="0"/>
          </a:p>
        </p:txBody>
      </p:sp>
      <p:grpSp>
        <p:nvGrpSpPr>
          <p:cNvPr id="15" name="קבוצה 14"/>
          <p:cNvGrpSpPr/>
          <p:nvPr/>
        </p:nvGrpSpPr>
        <p:grpSpPr>
          <a:xfrm>
            <a:off x="4945216" y="1524000"/>
            <a:ext cx="3517900" cy="3139321"/>
            <a:chOff x="6235700" y="2362200"/>
            <a:chExt cx="3517900" cy="3139321"/>
          </a:xfrm>
        </p:grpSpPr>
        <p:sp>
          <p:nvSpPr>
            <p:cNvPr id="13" name="Rectangle 4"/>
            <p:cNvSpPr/>
            <p:nvPr/>
          </p:nvSpPr>
          <p:spPr>
            <a:xfrm>
              <a:off x="6248400" y="2362200"/>
              <a:ext cx="3505200" cy="3048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accent3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35700" y="2362200"/>
              <a:ext cx="34290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Output</a:t>
              </a:r>
              <a:r>
                <a:rPr lang="en-US" dirty="0" smtClean="0"/>
                <a:t>:</a:t>
              </a:r>
            </a:p>
            <a:p>
              <a:pPr>
                <a:buNone/>
              </a:pPr>
              <a:endParaRPr lang="en-US" dirty="0"/>
            </a:p>
            <a:p>
              <a:pPr>
                <a:buNone/>
              </a:pPr>
              <a:r>
                <a:rPr lang="en-US" dirty="0"/>
                <a:t>$ ./</a:t>
              </a:r>
              <a:r>
                <a:rPr lang="en-US" dirty="0" err="1"/>
                <a:t>a.out</a:t>
              </a:r>
              <a:endParaRPr lang="en-US" dirty="0"/>
            </a:p>
            <a:p>
              <a:pPr>
                <a:buNone/>
              </a:pPr>
              <a:r>
                <a:rPr lang="en-US" dirty="0"/>
                <a:t>press CTRL+C to kill the Loop</a:t>
              </a:r>
            </a:p>
            <a:p>
              <a:pPr>
                <a:buNone/>
              </a:pPr>
              <a:r>
                <a:rPr lang="en-US" dirty="0"/>
                <a:t>press CTRL+C to kill the Loop</a:t>
              </a:r>
            </a:p>
            <a:p>
              <a:pPr>
                <a:buNone/>
              </a:pPr>
              <a:r>
                <a:rPr lang="en-US" dirty="0"/>
                <a:t>press CTRL+C to kill the Loop</a:t>
              </a:r>
            </a:p>
            <a:p>
              <a:pPr>
                <a:buNone/>
              </a:pPr>
              <a:r>
                <a:rPr lang="en-US" dirty="0"/>
                <a:t>^C</a:t>
              </a:r>
            </a:p>
            <a:p>
              <a:pPr>
                <a:buNone/>
              </a:pPr>
              <a:r>
                <a:rPr lang="en-US" dirty="0"/>
                <a:t>In </a:t>
              </a:r>
              <a:r>
                <a:rPr lang="en-US" dirty="0" err="1"/>
                <a:t>SignalHandler</a:t>
              </a:r>
              <a:r>
                <a:rPr lang="en-US" dirty="0"/>
                <a:t> - </a:t>
              </a:r>
              <a:r>
                <a:rPr lang="en-US" dirty="0" err="1"/>
                <a:t>setdoneflag</a:t>
              </a:r>
              <a:endParaRPr lang="en-US" dirty="0"/>
            </a:p>
            <a:p>
              <a:pPr>
                <a:buNone/>
              </a:pPr>
              <a:r>
                <a:rPr lang="en-US" dirty="0"/>
                <a:t>Program terminating ...</a:t>
              </a:r>
            </a:p>
            <a:p>
              <a:pPr>
                <a:buNone/>
              </a:pPr>
              <a:r>
                <a:rPr lang="en-US" dirty="0"/>
                <a:t>$ 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T5_2.c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הפונקציה </a:t>
            </a:r>
            <a:r>
              <a:rPr lang="en-US" dirty="0"/>
              <a:t>signal</a:t>
            </a:r>
            <a:r>
              <a:rPr lang="he-IL" dirty="0"/>
              <a:t> מחזירה מצביע לפונקציה הקודמת שרשומה לטפל ב </a:t>
            </a:r>
            <a:r>
              <a:rPr lang="en-US" dirty="0"/>
              <a:t>signal</a:t>
            </a:r>
            <a:r>
              <a:rPr lang="he-IL" dirty="0"/>
              <a:t> </a:t>
            </a:r>
            <a:r>
              <a:rPr lang="he-IL" dirty="0" err="1"/>
              <a:t>המסויים</a:t>
            </a:r>
            <a:r>
              <a:rPr lang="he-IL" dirty="0" smtClean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במקרה של בעיה היא תחזיר </a:t>
            </a:r>
            <a:r>
              <a:rPr lang="en-US" dirty="0" smtClean="0"/>
              <a:t>SIG_ERR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לאחר ביצוע ה </a:t>
            </a:r>
            <a:r>
              <a:rPr lang="en-US" dirty="0"/>
              <a:t>signal handler</a:t>
            </a:r>
            <a:r>
              <a:rPr lang="he-IL" dirty="0"/>
              <a:t>, ה </a:t>
            </a:r>
            <a:r>
              <a:rPr lang="en-US" dirty="0"/>
              <a:t>handler</a:t>
            </a:r>
            <a:r>
              <a:rPr lang="he-IL" dirty="0"/>
              <a:t> </a:t>
            </a:r>
            <a:r>
              <a:rPr lang="he-IL" dirty="0" err="1" smtClean="0"/>
              <a:t>הדיפולטיבי</a:t>
            </a:r>
            <a:r>
              <a:rPr lang="he-IL" dirty="0" smtClean="0"/>
              <a:t> חוזר, אא"כ </a:t>
            </a:r>
            <a:r>
              <a:rPr lang="he-IL" dirty="0"/>
              <a:t>רשמנו שוב את ה </a:t>
            </a:r>
            <a:r>
              <a:rPr lang="en-US" dirty="0"/>
              <a:t>handler</a:t>
            </a:r>
            <a:r>
              <a:rPr lang="he-IL" dirty="0"/>
              <a:t> שאנחנו </a:t>
            </a:r>
            <a:r>
              <a:rPr lang="he-IL" dirty="0" smtClean="0"/>
              <a:t>הגדרנו.</a:t>
            </a:r>
          </a:p>
          <a:p>
            <a:pPr algn="r" rtl="1"/>
            <a:r>
              <a:rPr lang="he-IL" dirty="0" smtClean="0"/>
              <a:t> </a:t>
            </a:r>
            <a:r>
              <a:rPr lang="en-US" dirty="0" smtClean="0"/>
              <a:t>t5_2.c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2276" y="1344"/>
              <a:ext cx="19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he-IL" sz="2400" dirty="0" smtClean="0">
                  <a:solidFill>
                    <a:srgbClr val="000000"/>
                  </a:solidFill>
                </a:rPr>
                <a:t>לינוקס – בקרת תהליכים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971800"/>
            <a:ext cx="5410200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2276" y="1920"/>
              <a:ext cx="200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Introduction to signals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8608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2276" y="2482"/>
              <a:ext cx="120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Pause,alarm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שליחת איתות בין תהליכים מתבצעת ע"י הפקודה </a:t>
            </a:r>
            <a:r>
              <a:rPr lang="en-US" dirty="0" smtClean="0"/>
              <a:t>kill</a:t>
            </a:r>
            <a:r>
              <a:rPr lang="he-IL" dirty="0" smtClean="0"/>
              <a:t>: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smtClean="0">
                <a:hlinkClick r:id="rId2"/>
              </a:rPr>
              <a:t>sys/</a:t>
            </a:r>
            <a:r>
              <a:rPr lang="en-US" dirty="0" err="1" smtClean="0">
                <a:hlinkClick r:id="rId2"/>
              </a:rPr>
              <a:t>types.h</a:t>
            </a:r>
            <a:r>
              <a:rPr lang="en-US" dirty="0" smtClean="0"/>
              <a:t>&gt; </a:t>
            </a:r>
            <a:endParaRPr lang="he-IL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>
                <a:hlinkClick r:id="rId3"/>
              </a:rPr>
              <a:t>signal.h</a:t>
            </a:r>
            <a:r>
              <a:rPr lang="en-US" dirty="0" smtClean="0"/>
              <a:t>&gt; </a:t>
            </a:r>
            <a:endParaRPr lang="he-IL" dirty="0" smtClean="0"/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kill(</a:t>
            </a:r>
            <a:r>
              <a:rPr lang="en-US" b="1" dirty="0" err="1" smtClean="0"/>
              <a:t>pid_t</a:t>
            </a:r>
            <a:r>
              <a:rPr lang="en-US" b="1" dirty="0" smtClean="0"/>
              <a:t> </a:t>
            </a:r>
            <a:r>
              <a:rPr lang="en-US" b="1" i="1" dirty="0" err="1" smtClean="0"/>
              <a:t>pid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i="1" dirty="0" smtClean="0"/>
              <a:t>sig</a:t>
            </a:r>
            <a:r>
              <a:rPr lang="en-US" b="1" dirty="0" smtClean="0"/>
              <a:t>);</a:t>
            </a:r>
            <a:endParaRPr lang="he-IL" b="1" dirty="0" smtClean="0"/>
          </a:p>
          <a:p>
            <a:pPr algn="r" rtl="1">
              <a:buNone/>
            </a:pPr>
            <a:r>
              <a:rPr lang="he-IL" b="1" dirty="0" smtClean="0"/>
              <a:t>ערך מוחזר:</a:t>
            </a:r>
          </a:p>
          <a:p>
            <a:pPr algn="r" rtl="1">
              <a:buNone/>
            </a:pPr>
            <a:r>
              <a:rPr lang="he-IL" b="1" dirty="0" smtClean="0"/>
              <a:t>	0 : הצלחה</a:t>
            </a:r>
          </a:p>
          <a:p>
            <a:pPr algn="r" rtl="1">
              <a:buNone/>
            </a:pPr>
            <a:r>
              <a:rPr lang="he-IL" b="1" dirty="0" smtClean="0"/>
              <a:t>	1- : כישלון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sig</a:t>
            </a:r>
            <a:r>
              <a:rPr lang="he-IL" dirty="0" smtClean="0"/>
              <a:t> : מרשימת האיתותים</a:t>
            </a:r>
          </a:p>
          <a:p>
            <a:pPr algn="r" rtl="1"/>
            <a:r>
              <a:rPr lang="en-US" dirty="0" err="1" smtClean="0"/>
              <a:t>Pid</a:t>
            </a:r>
            <a:r>
              <a:rPr lang="en-US" dirty="0" smtClean="0"/>
              <a:t>:</a:t>
            </a:r>
          </a:p>
          <a:p>
            <a:pPr lvl="1" algn="r" rtl="1"/>
            <a:r>
              <a:rPr lang="en-US" dirty="0" err="1" smtClean="0"/>
              <a:t>Pid</a:t>
            </a:r>
            <a:r>
              <a:rPr lang="en-US" dirty="0" smtClean="0"/>
              <a:t>&gt;0</a:t>
            </a:r>
            <a:r>
              <a:rPr lang="he-IL" dirty="0" smtClean="0"/>
              <a:t> : ישלח איתות לתהליך שה </a:t>
            </a:r>
            <a:r>
              <a:rPr lang="en-US" dirty="0" smtClean="0"/>
              <a:t>process id</a:t>
            </a:r>
            <a:r>
              <a:rPr lang="he-IL" dirty="0" smtClean="0"/>
              <a:t> שלו שווה ל </a:t>
            </a:r>
            <a:r>
              <a:rPr lang="en-US" dirty="0" err="1" smtClean="0"/>
              <a:t>pid</a:t>
            </a:r>
            <a:endParaRPr lang="en-US" dirty="0" smtClean="0"/>
          </a:p>
          <a:p>
            <a:pPr lvl="1" algn="r" rtl="1"/>
            <a:r>
              <a:rPr lang="en-US" dirty="0" err="1" smtClean="0"/>
              <a:t>Pid</a:t>
            </a:r>
            <a:r>
              <a:rPr lang="en-US" dirty="0" smtClean="0"/>
              <a:t> =0</a:t>
            </a:r>
            <a:r>
              <a:rPr lang="he-IL" dirty="0" smtClean="0"/>
              <a:t>: לכל התהליכים שה </a:t>
            </a:r>
            <a:r>
              <a:rPr lang="en-US" dirty="0" smtClean="0"/>
              <a:t>process group id</a:t>
            </a:r>
            <a:r>
              <a:rPr lang="he-IL" dirty="0" smtClean="0"/>
              <a:t> שלהם שווה לזה של השולח</a:t>
            </a:r>
          </a:p>
          <a:p>
            <a:pPr lvl="1" algn="r" rtl="1"/>
            <a:r>
              <a:rPr lang="en-US" dirty="0" err="1" smtClean="0"/>
              <a:t>Pid</a:t>
            </a:r>
            <a:r>
              <a:rPr lang="en-US" dirty="0" smtClean="0"/>
              <a:t> =-1</a:t>
            </a:r>
            <a:r>
              <a:rPr lang="he-IL" dirty="0" smtClean="0"/>
              <a:t>: לכל התהליכים במערכת חוץ מתהליך </a:t>
            </a:r>
            <a:r>
              <a:rPr lang="en-US" dirty="0" smtClean="0"/>
              <a:t>init</a:t>
            </a:r>
            <a:r>
              <a:rPr lang="he-IL" dirty="0" smtClean="0"/>
              <a:t> והתהליך השולח.</a:t>
            </a:r>
          </a:p>
          <a:p>
            <a:pPr lvl="1" algn="r" rtl="1"/>
            <a:r>
              <a:rPr lang="en-US" dirty="0" err="1" smtClean="0"/>
              <a:t>Pid</a:t>
            </a:r>
            <a:r>
              <a:rPr lang="en-US" dirty="0" smtClean="0"/>
              <a:t>&lt;-1</a:t>
            </a:r>
            <a:r>
              <a:rPr lang="he-IL" dirty="0" smtClean="0"/>
              <a:t>: לכל התהליכים שה </a:t>
            </a:r>
            <a:r>
              <a:rPr lang="en-US" dirty="0" smtClean="0"/>
              <a:t>process group id</a:t>
            </a:r>
            <a:r>
              <a:rPr lang="he-IL" dirty="0" smtClean="0"/>
              <a:t> שלהם שווה ל </a:t>
            </a:r>
            <a:r>
              <a:rPr lang="en-US" dirty="0" smtClean="0"/>
              <a:t>|</a:t>
            </a:r>
            <a:r>
              <a:rPr lang="en-US" dirty="0" err="1" smtClean="0"/>
              <a:t>pid</a:t>
            </a:r>
            <a:r>
              <a:rPr lang="en-US" dirty="0" smtClean="0"/>
              <a:t>|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T5_3.c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r>
              <a:rPr lang="he-IL" dirty="0" smtClean="0"/>
              <a:t>סימלוץ של הפקודה </a:t>
            </a:r>
            <a:r>
              <a:rPr lang="en-US" dirty="0" smtClean="0"/>
              <a:t>wait</a:t>
            </a:r>
            <a:r>
              <a:rPr lang="he-IL" dirty="0" smtClean="0"/>
              <a:t> ע"י איתותים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unix</a:t>
            </a:r>
            <a:r>
              <a:rPr lang="en-US" dirty="0" smtClean="0"/>
              <a:t> kill command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20718" t="22092" r="21889" b="18212"/>
          <a:stretch/>
        </p:blipFill>
        <p:spPr>
          <a:xfrm>
            <a:off x="381000" y="1400643"/>
            <a:ext cx="8587612" cy="502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 via shell t5_4.c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dirty="0" smtClean="0"/>
              <a:t>Kill –</a:t>
            </a:r>
            <a:r>
              <a:rPr lang="en-US" dirty="0" err="1" smtClean="0"/>
              <a:t>signalNum</a:t>
            </a:r>
            <a:r>
              <a:rPr lang="en-US" dirty="0" smtClean="0"/>
              <a:t>/</a:t>
            </a:r>
            <a:r>
              <a:rPr lang="en-US" dirty="0" err="1" smtClean="0"/>
              <a:t>signalName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endParaRPr lang="en-US" dirty="0" smtClean="0"/>
          </a:p>
          <a:p>
            <a:pPr lvl="0">
              <a:lnSpc>
                <a:spcPct val="80000"/>
              </a:lnSpc>
              <a:spcBef>
                <a:spcPts val="40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20" y="1981200"/>
            <a:ext cx="8350780" cy="4269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כאשר תהליך רוצה להיות במצב "הפסקה" עד שיקבל איתות (מתהליך אחר) יש להשתמש ב </a:t>
            </a:r>
            <a:r>
              <a:rPr lang="en-US" dirty="0" smtClean="0"/>
              <a:t>system call: pause()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pause(void);</a:t>
            </a:r>
            <a:endParaRPr lang="he-IL" b="1" dirty="0" smtClean="0"/>
          </a:p>
          <a:p>
            <a:endParaRPr lang="en-US" b="1" dirty="0" smtClean="0"/>
          </a:p>
          <a:p>
            <a:pPr algn="r" rtl="1"/>
            <a:r>
              <a:rPr lang="he-IL" dirty="0" smtClean="0"/>
              <a:t>הפונקציה חוזרת רק כאשר פונקציית </a:t>
            </a:r>
            <a:r>
              <a:rPr lang="en-US" dirty="0" smtClean="0"/>
              <a:t>signal handler</a:t>
            </a:r>
            <a:r>
              <a:rPr lang="he-IL" dirty="0" smtClean="0"/>
              <a:t> תפסה איתות</a:t>
            </a:r>
            <a:r>
              <a:rPr lang="he-IL" b="1" dirty="0" smtClean="0"/>
              <a:t> וסיימה פעולתה.</a:t>
            </a:r>
          </a:p>
          <a:p>
            <a:pPr algn="r" rtl="1"/>
            <a:endParaRPr lang="he-IL" b="1" dirty="0" smtClean="0"/>
          </a:p>
          <a:p>
            <a:pPr algn="r" rtl="1"/>
            <a:r>
              <a:rPr lang="he-IL" dirty="0" smtClean="0"/>
              <a:t>הערך שחוזר הינו 1- (שגיאה), אפשר להתעלם.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T5_5.c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signal.h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signal_hand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sig)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signal(SIGUSR1,signal_hand);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("got a signal\n");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signal(SIGUSR1,signal_hand);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("waiting for SIGUSR1\n");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pause();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("waiting for SIGUSR1 again\n");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pause();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("I'm done\n");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290194" cy="515336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T5_5.c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5496"/>
            <a:ext cx="8991600" cy="513715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		</a:t>
            </a:r>
            <a:r>
              <a:rPr lang="en-US" b="1" dirty="0" err="1" smtClean="0"/>
              <a:t>int</a:t>
            </a:r>
            <a:r>
              <a:rPr lang="en-US" b="1" dirty="0" smtClean="0"/>
              <a:t> pause(void);</a:t>
            </a:r>
            <a:endParaRPr lang="en-US" dirty="0" smtClean="0"/>
          </a:p>
          <a:p>
            <a:pPr marL="0" indent="0" algn="r" rtl="1">
              <a:buNone/>
            </a:pPr>
            <a:r>
              <a:rPr lang="he-IL" dirty="0" smtClean="0"/>
              <a:t>מתי לא נוכל לראות את הערך החוזר?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5397" y="2286000"/>
            <a:ext cx="851620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כאשר הטיפול בסיגנל שנשלח לתהליך יוביל לסיום התהליך.</a:t>
            </a:r>
          </a:p>
          <a:p>
            <a:pPr algn="r" rtl="1"/>
            <a:r>
              <a:rPr lang="he-IL" sz="2000" dirty="0" smtClean="0"/>
              <a:t>לדוגמא:</a:t>
            </a:r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main{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pid_t</a:t>
            </a:r>
            <a:r>
              <a:rPr lang="en-US" sz="1400" dirty="0" smtClean="0"/>
              <a:t> </a:t>
            </a:r>
            <a:r>
              <a:rPr lang="en-US" sz="1400" dirty="0" err="1" smtClean="0"/>
              <a:t>pid</a:t>
            </a:r>
            <a:r>
              <a:rPr lang="en-US" sz="1400" dirty="0" smtClean="0"/>
              <a:t>;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smtClean="0"/>
              <a:t>signal(SIGKILL,SIG_DFL);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pid</a:t>
            </a:r>
            <a:r>
              <a:rPr lang="en-US" sz="1400" dirty="0" smtClean="0"/>
              <a:t> = fork();</a:t>
            </a:r>
          </a:p>
          <a:p>
            <a:pPr algn="l"/>
            <a:r>
              <a:rPr lang="en-US" sz="1400" dirty="0" smtClean="0"/>
              <a:t>	if (</a:t>
            </a:r>
            <a:r>
              <a:rPr lang="en-US" sz="1400" dirty="0" err="1" smtClean="0"/>
              <a:t>pid</a:t>
            </a:r>
            <a:r>
              <a:rPr lang="en-US" sz="1400" dirty="0" smtClean="0"/>
              <a:t>==0){</a:t>
            </a:r>
          </a:p>
          <a:p>
            <a:pPr algn="l"/>
            <a:r>
              <a:rPr lang="en-US" sz="1400" dirty="0" smtClean="0"/>
              <a:t>		sleep(5);</a:t>
            </a:r>
          </a:p>
          <a:p>
            <a:r>
              <a:rPr lang="en-US" sz="1400" dirty="0" smtClean="0"/>
              <a:t>		kill(</a:t>
            </a:r>
            <a:r>
              <a:rPr lang="en-US" sz="1400" dirty="0" err="1" smtClean="0"/>
              <a:t>getppid</a:t>
            </a:r>
            <a:r>
              <a:rPr lang="en-US" sz="1400" dirty="0"/>
              <a:t>(),SIGKILL);</a:t>
            </a:r>
          </a:p>
          <a:p>
            <a:pPr algn="l"/>
            <a:r>
              <a:rPr lang="en-US" sz="1400" dirty="0" smtClean="0"/>
              <a:t>		exit(0);</a:t>
            </a:r>
          </a:p>
          <a:p>
            <a:pPr algn="l"/>
            <a:r>
              <a:rPr lang="en-US" sz="1400" dirty="0" smtClean="0"/>
              <a:t>	}</a:t>
            </a:r>
          </a:p>
          <a:p>
            <a:pPr algn="l"/>
            <a:r>
              <a:rPr lang="en-US" sz="1400" dirty="0" smtClean="0"/>
              <a:t>	else{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i</a:t>
            </a:r>
            <a:r>
              <a:rPr lang="en-US" sz="1400" dirty="0" smtClean="0"/>
              <a:t>  = pause();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if (</a:t>
            </a:r>
            <a:r>
              <a:rPr lang="en-US" sz="1400" dirty="0" err="1" smtClean="0"/>
              <a:t>i</a:t>
            </a:r>
            <a:r>
              <a:rPr lang="en-US" sz="1400" dirty="0" smtClean="0"/>
              <a:t>==-1){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 err="1" smtClean="0"/>
              <a:t>printf</a:t>
            </a:r>
            <a:r>
              <a:rPr lang="en-US" sz="1400" dirty="0"/>
              <a:t>(“You are the president of </a:t>
            </a:r>
            <a:r>
              <a:rPr lang="en-US" sz="1400" dirty="0" smtClean="0"/>
              <a:t>USA”);</a:t>
            </a:r>
          </a:p>
          <a:p>
            <a:r>
              <a:rPr lang="en-US" sz="1400" dirty="0" smtClean="0"/>
              <a:t>		}</a:t>
            </a:r>
            <a:br>
              <a:rPr lang="en-US" sz="1400" dirty="0" smtClean="0"/>
            </a:br>
            <a:r>
              <a:rPr lang="en-US" sz="1400" dirty="0" smtClean="0"/>
              <a:t>		return </a:t>
            </a:r>
            <a:r>
              <a:rPr lang="en-US" sz="1400" dirty="0"/>
              <a:t>0</a:t>
            </a:r>
            <a:r>
              <a:rPr lang="en-US" sz="1400" dirty="0" smtClean="0"/>
              <a:t>;</a:t>
            </a:r>
            <a:br>
              <a:rPr lang="en-US" sz="1400" dirty="0" smtClean="0"/>
            </a:br>
            <a:r>
              <a:rPr lang="en-US" sz="1400" dirty="0" smtClean="0"/>
              <a:t>	}</a:t>
            </a:r>
          </a:p>
          <a:p>
            <a:pPr algn="l"/>
            <a:r>
              <a:rPr lang="en-US" sz="1400" dirty="0" smtClean="0"/>
              <a:t>}</a:t>
            </a:r>
            <a:endParaRPr lang="he-IL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06313" y="4738484"/>
            <a:ext cx="5105400" cy="822543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4918922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 smtClean="0"/>
              <a:t>pause</a:t>
            </a:r>
            <a:r>
              <a:rPr lang="he-IL" sz="2400" dirty="0" smtClean="0"/>
              <a:t> לא מונע מסיגנל לסיים תהליך 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27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he-IL" dirty="0" smtClean="0"/>
              <a:t> - שאלה ממבחן</a:t>
            </a:r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5137150"/>
          </a:xfrm>
        </p:spPr>
        <p:txBody>
          <a:bodyPr/>
          <a:lstStyle/>
          <a:p>
            <a:pPr marL="0" lvl="0" indent="0" rtl="1">
              <a:buNone/>
            </a:pPr>
            <a:r>
              <a:rPr lang="he-IL" sz="1800" dirty="0"/>
              <a:t> </a:t>
            </a:r>
            <a:endParaRPr lang="en-US" sz="1800" dirty="0"/>
          </a:p>
          <a:p>
            <a:pPr marL="0" indent="0" algn="r" rtl="1">
              <a:buNone/>
            </a:pPr>
            <a:r>
              <a:rPr lang="he-IL" sz="1800" dirty="0"/>
              <a:t>בהינתן קטע הקוד הבא: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main (void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("waiting for SIGCHLD\n");</a:t>
            </a:r>
          </a:p>
          <a:p>
            <a:pPr marL="0" indent="0">
              <a:buNone/>
            </a:pPr>
            <a:r>
              <a:rPr lang="en-US" sz="1800" dirty="0"/>
              <a:t>	pause();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("waiting for SIGCHLD again\n");</a:t>
            </a:r>
          </a:p>
          <a:p>
            <a:pPr marL="0" indent="0">
              <a:buNone/>
            </a:pPr>
            <a:r>
              <a:rPr lang="en-US" sz="1800" dirty="0"/>
              <a:t>	pause();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("I'm done\n");</a:t>
            </a:r>
          </a:p>
          <a:p>
            <a:pPr marL="0" indent="0">
              <a:buNone/>
            </a:pPr>
            <a:r>
              <a:rPr lang="en-US" sz="1800" dirty="0"/>
              <a:t>	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 algn="r" rtl="1">
              <a:buNone/>
            </a:pPr>
            <a:r>
              <a:rPr lang="en-US" sz="1800" dirty="0"/>
              <a:t> </a:t>
            </a:r>
            <a:r>
              <a:rPr lang="he-IL" sz="1800" dirty="0"/>
              <a:t>הניחו שקיים תהליך כלשהו השולח ברצף סיגנלים מסוג </a:t>
            </a:r>
            <a:r>
              <a:rPr lang="en-US" sz="1800" dirty="0"/>
              <a:t>SIGCHLD  </a:t>
            </a:r>
            <a:r>
              <a:rPr lang="he-IL" sz="1800" dirty="0"/>
              <a:t>(שפעולת ברירת המחדל שלו היא </a:t>
            </a:r>
            <a:r>
              <a:rPr lang="en-US" sz="1800" dirty="0"/>
              <a:t>ignore</a:t>
            </a:r>
            <a:r>
              <a:rPr lang="he-IL" sz="1800" dirty="0"/>
              <a:t>) לתהליך המריץ את התוכנית הנתונה, מה יודפס על המסך כתוצאה מריצת התוכנית? הסבירו</a:t>
            </a:r>
            <a:r>
              <a:rPr lang="he-IL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888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בקרת תהליכים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כדי להציג את הסטטוס של התהליכים הרצים אפשר להשתמש בפקודה:     </a:t>
            </a:r>
            <a:r>
              <a:rPr lang="en-US" b="1" dirty="0" err="1" smtClean="0"/>
              <a:t>ps</a:t>
            </a:r>
            <a:r>
              <a:rPr lang="en-US" b="1" dirty="0" smtClean="0"/>
              <a:t> [options]</a:t>
            </a:r>
            <a:endParaRPr lang="he-IL" b="1" dirty="0" smtClean="0"/>
          </a:p>
          <a:p>
            <a:pPr algn="l"/>
            <a:r>
              <a:rPr lang="en-US" dirty="0" err="1" smtClean="0"/>
              <a:t>ps</a:t>
            </a:r>
            <a:r>
              <a:rPr lang="en-US" dirty="0" smtClean="0"/>
              <a:t>:</a:t>
            </a:r>
          </a:p>
        </p:txBody>
      </p:sp>
      <p:pic>
        <p:nvPicPr>
          <p:cNvPr id="1026" name="Picture 2" descr="C:\Users\Shani\Downloads\Screenshot from 2014-03-24 00_01_1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" t="87407" r="60476" b="3028"/>
          <a:stretch/>
        </p:blipFill>
        <p:spPr bwMode="auto">
          <a:xfrm>
            <a:off x="1447800" y="3733800"/>
            <a:ext cx="6175313" cy="13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11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he-IL" dirty="0" smtClean="0"/>
              <a:t> - שאלה ממבחן</a:t>
            </a:r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5496"/>
            <a:ext cx="8991600" cy="513715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dirty="0" smtClean="0"/>
              <a:t>ההדפסה </a:t>
            </a:r>
            <a:r>
              <a:rPr lang="he-IL" b="1" dirty="0"/>
              <a:t>על המסך:</a:t>
            </a:r>
            <a:r>
              <a:rPr lang="he-IL" dirty="0"/>
              <a:t> </a:t>
            </a:r>
            <a:endParaRPr lang="en-US" dirty="0"/>
          </a:p>
          <a:p>
            <a:pPr marL="0" indent="0" rtl="1">
              <a:buNone/>
            </a:pPr>
            <a:r>
              <a:rPr lang="en-US" dirty="0"/>
              <a:t>waiting for SIGCHLD</a:t>
            </a:r>
          </a:p>
          <a:p>
            <a:pPr marL="0" indent="0" algn="r" rtl="1">
              <a:buNone/>
            </a:pPr>
            <a:endParaRPr lang="he-IL" b="1" dirty="0" smtClean="0"/>
          </a:p>
          <a:p>
            <a:pPr marL="0" indent="0" algn="r" rtl="1">
              <a:buNone/>
            </a:pPr>
            <a:r>
              <a:rPr lang="he-IL" b="1" dirty="0" smtClean="0"/>
              <a:t>הסבר</a:t>
            </a:r>
            <a:r>
              <a:rPr lang="he-IL" b="1" dirty="0"/>
              <a:t>:</a:t>
            </a:r>
            <a:r>
              <a:rPr lang="he-IL" dirty="0"/>
              <a:t> לאחר ההדפסה הראשונה , התהליך נכנס למצב "הפסקה" עד שיקבל איתות כלשהו שהוגדר עבורו טיפול על ידי התהליך- רק במקרה זה יתעורר ממצב ה"הפסקה" וימשיך לרוץ. כלומר, כיוון שהתהליך לא הגדיר טיפול באיתות ה</a:t>
            </a:r>
            <a:r>
              <a:rPr lang="en-US" dirty="0"/>
              <a:t>SIGCHLD</a:t>
            </a:r>
            <a:r>
              <a:rPr lang="he-IL" dirty="0"/>
              <a:t> הוא לא יתעורר עקב הגעת איתות זה.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תהליך יכול לבקש שישלח אליו איתות מסוג </a:t>
            </a:r>
            <a:r>
              <a:rPr lang="en-US" dirty="0" smtClean="0"/>
              <a:t>SIGALRM</a:t>
            </a:r>
            <a:r>
              <a:rPr lang="he-IL" dirty="0" smtClean="0"/>
              <a:t> בעוד מספר שניות.</a:t>
            </a:r>
          </a:p>
          <a:p>
            <a:pPr algn="r" rtl="1"/>
            <a:r>
              <a:rPr lang="he-IL" dirty="0" smtClean="0"/>
              <a:t>מאוד שימושי אם רוצים להגביל פעולה בזמן.</a:t>
            </a:r>
          </a:p>
          <a:p>
            <a:r>
              <a:rPr lang="en-US" dirty="0" smtClean="0"/>
              <a:t>unsigned alarm(unsigned </a:t>
            </a:r>
            <a:r>
              <a:rPr lang="en-US" i="1" dirty="0" smtClean="0"/>
              <a:t>seconds</a:t>
            </a:r>
            <a:r>
              <a:rPr lang="he-IL" dirty="0" smtClean="0"/>
              <a:t>(</a:t>
            </a:r>
            <a:r>
              <a:rPr lang="en-US" b="1" dirty="0" smtClean="0"/>
              <a:t>;</a:t>
            </a:r>
          </a:p>
          <a:p>
            <a:pPr algn="r" rtl="1">
              <a:buNone/>
            </a:pPr>
            <a:endParaRPr lang="he-IL" dirty="0" smtClean="0"/>
          </a:p>
          <a:p>
            <a:pPr algn="r" rtl="1">
              <a:buNone/>
            </a:pPr>
            <a:r>
              <a:rPr lang="he-IL" dirty="0" smtClean="0"/>
              <a:t>הערך החוזר: </a:t>
            </a:r>
            <a:r>
              <a:rPr lang="he-IL" b="1" dirty="0" smtClean="0"/>
              <a:t>כמה זמן נשאר ל </a:t>
            </a:r>
            <a:r>
              <a:rPr lang="en-US" b="1" dirty="0" smtClean="0"/>
              <a:t>alarm</a:t>
            </a:r>
            <a:r>
              <a:rPr lang="he-IL" b="1" dirty="0" smtClean="0"/>
              <a:t> הקודם אם לא הייתי מבצע שוב קריאה ל </a:t>
            </a:r>
            <a:r>
              <a:rPr lang="en-US" b="1" dirty="0" smtClean="0"/>
              <a:t>alarm</a:t>
            </a:r>
            <a:r>
              <a:rPr lang="he-IL" b="1" dirty="0" smtClean="0"/>
              <a:t>.</a:t>
            </a:r>
            <a:endParaRPr lang="en-US" b="1" dirty="0" smtClean="0"/>
          </a:p>
          <a:p>
            <a:pPr algn="r" rtl="1">
              <a:buNone/>
            </a:pPr>
            <a:r>
              <a:rPr lang="en-US" b="1" dirty="0" smtClean="0"/>
              <a:t>-</a:t>
            </a:r>
            <a:r>
              <a:rPr lang="he-IL" b="1" dirty="0" smtClean="0"/>
              <a:t> </a:t>
            </a:r>
            <a:r>
              <a:rPr lang="he-IL" dirty="0" smtClean="0"/>
              <a:t>אם הערך שניתן ל</a:t>
            </a:r>
            <a:r>
              <a:rPr lang="en-US" dirty="0" smtClean="0"/>
              <a:t>alarm</a:t>
            </a:r>
            <a:r>
              <a:rPr lang="he-IL" dirty="0" smtClean="0"/>
              <a:t> הוא 0, כל בקשת </a:t>
            </a:r>
            <a:r>
              <a:rPr lang="en-US" dirty="0" smtClean="0"/>
              <a:t>alarm </a:t>
            </a:r>
            <a:r>
              <a:rPr lang="he-IL" dirty="0" smtClean="0"/>
              <a:t> קיימת מבוטלת.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9575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/>
              <a:t>#include &lt;</a:t>
            </a:r>
            <a:r>
              <a:rPr lang="en-US" sz="1000" dirty="0" err="1"/>
              <a:t>signal.h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#include &lt;</a:t>
            </a:r>
            <a:r>
              <a:rPr lang="en-US" sz="1000" dirty="0" err="1"/>
              <a:t>stdio.h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#include &lt;sys/</a:t>
            </a:r>
            <a:r>
              <a:rPr lang="en-US" sz="1000" dirty="0" err="1"/>
              <a:t>types.h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#include &lt;</a:t>
            </a:r>
            <a:r>
              <a:rPr lang="en-US" sz="1000" dirty="0" err="1"/>
              <a:t>unistd.h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#include &lt;</a:t>
            </a:r>
            <a:r>
              <a:rPr lang="en-US" sz="1000" dirty="0" err="1"/>
              <a:t>stdlib.h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800" b="1" dirty="0" smtClean="0"/>
              <a:t>void </a:t>
            </a:r>
            <a:r>
              <a:rPr lang="en-US" sz="1800" b="1" dirty="0" err="1"/>
              <a:t>alarm_hand</a:t>
            </a:r>
            <a:r>
              <a:rPr lang="en-US" sz="1800" b="1" dirty="0"/>
              <a:t> (</a:t>
            </a:r>
            <a:r>
              <a:rPr lang="en-US" sz="1800" b="1" dirty="0" err="1"/>
              <a:t>int</a:t>
            </a:r>
            <a:r>
              <a:rPr lang="en-US" sz="1800" b="1" dirty="0"/>
              <a:t> sig</a:t>
            </a:r>
            <a:r>
              <a:rPr lang="en-US" sz="1800" b="1" dirty="0" smtClean="0"/>
              <a:t>){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	signal(</a:t>
            </a:r>
            <a:r>
              <a:rPr lang="en-US" sz="1800" b="1" dirty="0" err="1"/>
              <a:t>SIGALRM,alarm_hand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printf</a:t>
            </a:r>
            <a:r>
              <a:rPr lang="en-US" sz="1800" b="1" dirty="0"/>
              <a:t>("got an alarm wakeup signal\n");}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err="1"/>
              <a:t>int</a:t>
            </a:r>
            <a:r>
              <a:rPr lang="en-US" sz="1800" b="1" dirty="0"/>
              <a:t> main (void</a:t>
            </a:r>
            <a:r>
              <a:rPr lang="en-US" sz="1800" b="1" dirty="0" smtClean="0"/>
              <a:t>){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	unsigned </a:t>
            </a:r>
            <a:r>
              <a:rPr lang="en-US" sz="1800" b="1" dirty="0" err="1"/>
              <a:t>int</a:t>
            </a:r>
            <a:r>
              <a:rPr lang="en-US" sz="1800" b="1" dirty="0"/>
              <a:t> ret;</a:t>
            </a:r>
          </a:p>
          <a:p>
            <a:pPr marL="0" indent="0">
              <a:buNone/>
            </a:pPr>
            <a:r>
              <a:rPr lang="en-US" sz="1800" b="1" dirty="0"/>
              <a:t>	signal(</a:t>
            </a:r>
            <a:r>
              <a:rPr lang="en-US" sz="1800" b="1" dirty="0" err="1"/>
              <a:t>SIGALRM,alarm_hand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US" sz="1800" b="1" dirty="0"/>
              <a:t>	ret = alarm(10);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printf</a:t>
            </a:r>
            <a:r>
              <a:rPr lang="en-US" sz="1800" b="1" dirty="0"/>
              <a:t>("starting the search, </a:t>
            </a:r>
            <a:r>
              <a:rPr lang="en-US" sz="1800" b="1" dirty="0" smtClean="0"/>
              <a:t>ret </a:t>
            </a:r>
            <a:r>
              <a:rPr lang="en-US" sz="1800" b="1" dirty="0" err="1"/>
              <a:t>val</a:t>
            </a:r>
            <a:r>
              <a:rPr lang="en-US" sz="1800" b="1" dirty="0"/>
              <a:t> = %u\n", ret);</a:t>
            </a:r>
          </a:p>
          <a:p>
            <a:pPr marL="0" indent="0">
              <a:buNone/>
            </a:pPr>
            <a:r>
              <a:rPr lang="en-US" sz="1800" b="1" dirty="0"/>
              <a:t>	sleep(2);</a:t>
            </a:r>
          </a:p>
          <a:p>
            <a:pPr marL="0" indent="0">
              <a:buNone/>
            </a:pPr>
            <a:r>
              <a:rPr lang="en-US" sz="1800" b="1" dirty="0"/>
              <a:t>	ret = alarm(0);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printf</a:t>
            </a:r>
            <a:r>
              <a:rPr lang="en-US" sz="1800" b="1" dirty="0"/>
              <a:t>("finished search, </a:t>
            </a:r>
            <a:r>
              <a:rPr lang="en-US" sz="1800" b="1" dirty="0" smtClean="0"/>
              <a:t>ret </a:t>
            </a:r>
            <a:r>
              <a:rPr lang="en-US" sz="1800" b="1" dirty="0" err="1"/>
              <a:t>val</a:t>
            </a:r>
            <a:r>
              <a:rPr lang="en-US" sz="1800" b="1" dirty="0"/>
              <a:t> = %u\n", ret);</a:t>
            </a:r>
          </a:p>
          <a:p>
            <a:pPr marL="0" indent="0">
              <a:buNone/>
            </a:pPr>
            <a:r>
              <a:rPr lang="en-US" sz="1800" b="1" dirty="0"/>
              <a:t>	return 0;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  <a:p>
            <a:pPr marL="0" indent="0">
              <a:buNone/>
            </a:pPr>
            <a:endParaRPr lang="en-US" sz="1600" b="1" dirty="0"/>
          </a:p>
        </p:txBody>
      </p:sp>
      <p:pic>
        <p:nvPicPr>
          <p:cNvPr id="1026" name="Picture 2" descr="C:\Users\Shani\Downloads\Screenshot from 2014-03-30 22_35_5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6" t="65672" r="19492" b="26567"/>
          <a:stretch/>
        </p:blipFill>
        <p:spPr bwMode="auto">
          <a:xfrm>
            <a:off x="2209800" y="1295400"/>
            <a:ext cx="6480313" cy="6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37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T5_6.c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#include &lt;</a:t>
            </a:r>
            <a:r>
              <a:rPr lang="en-US" sz="1100" dirty="0" err="1" smtClean="0"/>
              <a:t>signal.h</a:t>
            </a:r>
            <a:r>
              <a:rPr lang="en-US" sz="1100" dirty="0" smtClean="0"/>
              <a:t>&gt;</a:t>
            </a:r>
          </a:p>
          <a:p>
            <a:pPr>
              <a:buNone/>
            </a:pPr>
            <a:r>
              <a:rPr lang="en-US" sz="1100" dirty="0" smtClean="0"/>
              <a:t>#include &lt;</a:t>
            </a:r>
            <a:r>
              <a:rPr lang="en-US" sz="1100" dirty="0" err="1" smtClean="0"/>
              <a:t>stdio.h</a:t>
            </a:r>
            <a:r>
              <a:rPr lang="en-US" sz="1100" dirty="0" smtClean="0"/>
              <a:t>&gt;</a:t>
            </a:r>
          </a:p>
          <a:p>
            <a:pPr>
              <a:buNone/>
            </a:pPr>
            <a:r>
              <a:rPr lang="en-US" sz="1100" dirty="0" smtClean="0"/>
              <a:t>#include &lt;sys/</a:t>
            </a:r>
            <a:r>
              <a:rPr lang="en-US" sz="1100" dirty="0" err="1" smtClean="0"/>
              <a:t>types.h</a:t>
            </a:r>
            <a:r>
              <a:rPr lang="en-US" sz="1100" dirty="0" smtClean="0"/>
              <a:t>&gt;</a:t>
            </a:r>
          </a:p>
          <a:p>
            <a:pPr>
              <a:buNone/>
            </a:pPr>
            <a:r>
              <a:rPr lang="en-US" sz="1100" dirty="0" smtClean="0"/>
              <a:t>#include &lt;</a:t>
            </a:r>
            <a:r>
              <a:rPr lang="en-US" sz="1100" dirty="0" err="1" smtClean="0"/>
              <a:t>unistd.h</a:t>
            </a:r>
            <a:r>
              <a:rPr lang="en-US" sz="1100" dirty="0" smtClean="0"/>
              <a:t>&gt;</a:t>
            </a:r>
          </a:p>
          <a:p>
            <a:pPr>
              <a:buNone/>
            </a:pPr>
            <a:r>
              <a:rPr lang="en-US" sz="1100" dirty="0" smtClean="0"/>
              <a:t>#include&lt;</a:t>
            </a:r>
            <a:r>
              <a:rPr lang="en-US" sz="1100" dirty="0" err="1" smtClean="0"/>
              <a:t>stdlib.h</a:t>
            </a:r>
            <a:r>
              <a:rPr lang="en-US" sz="1100" dirty="0" smtClean="0"/>
              <a:t>&gt;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val</a:t>
            </a:r>
            <a:r>
              <a:rPr lang="en-US" sz="1100" dirty="0" smtClean="0"/>
              <a:t>=0;</a:t>
            </a:r>
          </a:p>
          <a:p>
            <a:pPr>
              <a:buNone/>
            </a:pPr>
            <a:r>
              <a:rPr lang="en-US" sz="1100" dirty="0" smtClean="0"/>
              <a:t>void </a:t>
            </a:r>
            <a:r>
              <a:rPr lang="en-US" sz="1100" dirty="0" err="1" smtClean="0"/>
              <a:t>alarm_hand</a:t>
            </a:r>
            <a:r>
              <a:rPr lang="en-US" sz="1100" dirty="0" smtClean="0"/>
              <a:t> (</a:t>
            </a:r>
            <a:r>
              <a:rPr lang="en-US" sz="1100" dirty="0" err="1" smtClean="0"/>
              <a:t>int</a:t>
            </a:r>
            <a:r>
              <a:rPr lang="en-US" sz="1100" dirty="0" smtClean="0"/>
              <a:t> sig) {</a:t>
            </a:r>
          </a:p>
          <a:p>
            <a:pPr>
              <a:buNone/>
            </a:pPr>
            <a:r>
              <a:rPr lang="en-US" sz="1100" dirty="0" smtClean="0"/>
              <a:t>	signal(</a:t>
            </a:r>
            <a:r>
              <a:rPr lang="en-US" sz="1100" dirty="0" err="1" smtClean="0"/>
              <a:t>SIGALRM,alarm_hand</a:t>
            </a:r>
            <a:r>
              <a:rPr lang="en-US" sz="1100" dirty="0" smtClean="0"/>
              <a:t>);</a:t>
            </a:r>
          </a:p>
          <a:p>
            <a:pPr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printf</a:t>
            </a:r>
            <a:r>
              <a:rPr lang="en-US" sz="1100" dirty="0" smtClean="0"/>
              <a:t>("got an alarm wakeup signal\n");</a:t>
            </a:r>
          </a:p>
          <a:p>
            <a:pPr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val</a:t>
            </a:r>
            <a:r>
              <a:rPr lang="en-US" sz="1100" dirty="0" smtClean="0"/>
              <a:t>=5;</a:t>
            </a:r>
          </a:p>
          <a:p>
            <a:pPr>
              <a:buNone/>
            </a:pPr>
            <a:r>
              <a:rPr lang="en-US" sz="1100" dirty="0" smtClean="0"/>
              <a:t>}</a:t>
            </a:r>
          </a:p>
          <a:p>
            <a:pPr>
              <a:buNone/>
            </a:pPr>
            <a:r>
              <a:rPr lang="en-US" sz="1100" dirty="0" smtClean="0"/>
              <a:t>void DFS() {</a:t>
            </a:r>
          </a:p>
          <a:p>
            <a:pPr>
              <a:buNone/>
            </a:pPr>
            <a:r>
              <a:rPr lang="en-US" sz="1100" dirty="0" smtClean="0"/>
              <a:t>	while(</a:t>
            </a:r>
            <a:r>
              <a:rPr lang="en-US" sz="1100" dirty="0" err="1" smtClean="0"/>
              <a:t>val</a:t>
            </a:r>
            <a:r>
              <a:rPr lang="en-US" sz="1100" dirty="0" smtClean="0"/>
              <a:t>==0);</a:t>
            </a:r>
          </a:p>
          <a:p>
            <a:pPr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printf</a:t>
            </a:r>
            <a:r>
              <a:rPr lang="en-US" sz="1100" dirty="0" smtClean="0"/>
              <a:t>("</a:t>
            </a:r>
            <a:r>
              <a:rPr lang="en-US" sz="1100" dirty="0" err="1" smtClean="0"/>
              <a:t>val</a:t>
            </a:r>
            <a:r>
              <a:rPr lang="en-US" sz="1100" dirty="0" smtClean="0"/>
              <a:t> equals %d\n",</a:t>
            </a:r>
            <a:r>
              <a:rPr lang="en-US" sz="1100" dirty="0" err="1" smtClean="0"/>
              <a:t>val</a:t>
            </a:r>
            <a:r>
              <a:rPr lang="en-US" sz="1100" dirty="0" smtClean="0"/>
              <a:t>);</a:t>
            </a:r>
          </a:p>
          <a:p>
            <a:pPr>
              <a:buNone/>
            </a:pPr>
            <a:r>
              <a:rPr lang="en-US" sz="1100" dirty="0" smtClean="0"/>
              <a:t>}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err="1" smtClean="0"/>
              <a:t>int</a:t>
            </a:r>
            <a:r>
              <a:rPr lang="en-US" sz="1100" dirty="0" smtClean="0"/>
              <a:t> main (void) {</a:t>
            </a:r>
          </a:p>
          <a:p>
            <a:pPr>
              <a:buNone/>
            </a:pPr>
            <a:r>
              <a:rPr lang="en-US" sz="1100" dirty="0" smtClean="0"/>
              <a:t>	signal(</a:t>
            </a:r>
            <a:r>
              <a:rPr lang="en-US" sz="1100" dirty="0" err="1" smtClean="0"/>
              <a:t>SIGALRM,alarm_hand</a:t>
            </a:r>
            <a:r>
              <a:rPr lang="en-US" sz="1100" dirty="0" smtClean="0"/>
              <a:t>);</a:t>
            </a:r>
          </a:p>
          <a:p>
            <a:pPr>
              <a:buNone/>
            </a:pPr>
            <a:r>
              <a:rPr lang="en-US" sz="1100" dirty="0" smtClean="0"/>
              <a:t>	alarm(10);</a:t>
            </a:r>
          </a:p>
          <a:p>
            <a:pPr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printf</a:t>
            </a:r>
            <a:r>
              <a:rPr lang="en-US" sz="1100" dirty="0" smtClean="0"/>
              <a:t>("starting the search\n");</a:t>
            </a:r>
          </a:p>
          <a:p>
            <a:pPr>
              <a:buNone/>
            </a:pPr>
            <a:r>
              <a:rPr lang="en-US" sz="1100" dirty="0" smtClean="0"/>
              <a:t>	DFS();</a:t>
            </a:r>
          </a:p>
          <a:p>
            <a:pPr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printf</a:t>
            </a:r>
            <a:r>
              <a:rPr lang="en-US" sz="1100" dirty="0" smtClean="0"/>
              <a:t>("finished search\n");</a:t>
            </a:r>
          </a:p>
          <a:p>
            <a:pPr>
              <a:buNone/>
            </a:pPr>
            <a:r>
              <a:rPr lang="en-US" sz="1100" dirty="0" smtClean="0"/>
              <a:t>	return 0;</a:t>
            </a:r>
          </a:p>
          <a:p>
            <a:pPr>
              <a:buNone/>
            </a:pPr>
            <a:r>
              <a:rPr lang="en-US" sz="1100" dirty="0" smtClean="0"/>
              <a:t>}</a:t>
            </a:r>
          </a:p>
          <a:p>
            <a:pPr>
              <a:buNone/>
            </a:pPr>
            <a:endParaRPr lang="en-US" sz="11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8333" r="25000" b="60000"/>
          <a:stretch/>
        </p:blipFill>
        <p:spPr>
          <a:xfrm>
            <a:off x="4038600" y="3810000"/>
            <a:ext cx="39624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T5_7.c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דוגמא לשילוב בין </a:t>
            </a:r>
            <a:r>
              <a:rPr lang="en-US" dirty="0" smtClean="0"/>
              <a:t>alarm</a:t>
            </a:r>
            <a:r>
              <a:rPr lang="he-IL" dirty="0" smtClean="0"/>
              <a:t> לבין </a:t>
            </a:r>
            <a:r>
              <a:rPr lang="en-US" dirty="0" smtClean="0"/>
              <a:t>pause</a:t>
            </a:r>
            <a:r>
              <a:rPr lang="he-IL" dirty="0" smtClean="0"/>
              <a:t>.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33264" b="33403"/>
          <a:stretch/>
        </p:blipFill>
        <p:spPr>
          <a:xfrm>
            <a:off x="1005840" y="2743200"/>
            <a:ext cx="768096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 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raise(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dirty="0"/>
              <a:t>C library function  causes signal </a:t>
            </a:r>
            <a:r>
              <a:rPr lang="en-US" b="1" dirty="0"/>
              <a:t>sig</a:t>
            </a:r>
            <a:r>
              <a:rPr lang="en-US" dirty="0"/>
              <a:t> to be generated.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sig</a:t>
            </a:r>
            <a:r>
              <a:rPr lang="en-US" dirty="0"/>
              <a:t> argument is compatible with the SIG macros</a:t>
            </a:r>
            <a:r>
              <a:rPr lang="en-US" dirty="0" smtClean="0"/>
              <a:t>.</a:t>
            </a:r>
          </a:p>
          <a:p>
            <a:r>
              <a:rPr lang="en-US" b="1" dirty="0"/>
              <a:t>sig</a:t>
            </a:r>
            <a:r>
              <a:rPr lang="en-US" dirty="0"/>
              <a:t> − This is the signal number to </a:t>
            </a:r>
            <a:r>
              <a:rPr lang="en-US" smtClean="0"/>
              <a:t>be sent.</a:t>
            </a:r>
            <a:endParaRPr lang="en-US" dirty="0" smtClean="0"/>
          </a:p>
          <a:p>
            <a:r>
              <a:rPr lang="en-US" dirty="0"/>
              <a:t>This function returns zero if successful, and non-zero otherwise.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23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T5_8.c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457200" y="1343025"/>
            <a:ext cx="8229600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#include &lt;</a:t>
            </a:r>
            <a:r>
              <a:rPr lang="en-US" sz="1050" dirty="0" err="1"/>
              <a:t>signal.h</a:t>
            </a:r>
            <a:r>
              <a:rPr lang="en-US" sz="1050" dirty="0"/>
              <a:t>&gt;</a:t>
            </a:r>
          </a:p>
          <a:p>
            <a:r>
              <a:rPr lang="en-US" sz="1050" dirty="0"/>
              <a:t>#include &lt;</a:t>
            </a:r>
            <a:r>
              <a:rPr lang="en-US" sz="1050" dirty="0" err="1"/>
              <a:t>stdio.h</a:t>
            </a:r>
            <a:r>
              <a:rPr lang="en-US" sz="1050" dirty="0"/>
              <a:t>&gt;</a:t>
            </a:r>
          </a:p>
          <a:p>
            <a:endParaRPr lang="en-US" sz="1050" dirty="0"/>
          </a:p>
          <a:p>
            <a:r>
              <a:rPr lang="en-US" sz="1050" dirty="0"/>
              <a:t>void </a:t>
            </a:r>
            <a:r>
              <a:rPr lang="en-US" sz="1050" dirty="0" err="1"/>
              <a:t>signal_catchfunc</a:t>
            </a:r>
            <a:r>
              <a:rPr lang="en-US" sz="1050" dirty="0"/>
              <a:t>(</a:t>
            </a:r>
            <a:r>
              <a:rPr lang="en-US" sz="1050" dirty="0" err="1"/>
              <a:t>int</a:t>
            </a:r>
            <a:r>
              <a:rPr lang="en-US" sz="1050" dirty="0"/>
              <a:t>);</a:t>
            </a:r>
          </a:p>
          <a:p>
            <a:endParaRPr lang="en-US" sz="1050" dirty="0"/>
          </a:p>
          <a:p>
            <a:r>
              <a:rPr lang="en-US" sz="1050" dirty="0" err="1"/>
              <a:t>int</a:t>
            </a:r>
            <a:r>
              <a:rPr lang="en-US" sz="1050" dirty="0"/>
              <a:t> main()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/>
              <a:t>   </a:t>
            </a:r>
            <a:r>
              <a:rPr lang="en-US" sz="1050" dirty="0" err="1"/>
              <a:t>int</a:t>
            </a:r>
            <a:r>
              <a:rPr lang="en-US" sz="1050" dirty="0"/>
              <a:t> ret;</a:t>
            </a:r>
          </a:p>
          <a:p>
            <a:endParaRPr lang="en-US" sz="1050" dirty="0"/>
          </a:p>
          <a:p>
            <a:r>
              <a:rPr lang="en-US" sz="1050" dirty="0"/>
              <a:t>   ret </a:t>
            </a:r>
            <a:r>
              <a:rPr lang="en-US" sz="1050" dirty="0" smtClean="0"/>
              <a:t>= signal(SIGINT</a:t>
            </a:r>
            <a:r>
              <a:rPr lang="en-US" sz="1050" dirty="0"/>
              <a:t>, </a:t>
            </a:r>
            <a:r>
              <a:rPr lang="en-US" sz="1050" dirty="0" err="1"/>
              <a:t>signal_catchfunc</a:t>
            </a:r>
            <a:r>
              <a:rPr lang="en-US" sz="1050" dirty="0"/>
              <a:t>);</a:t>
            </a:r>
          </a:p>
          <a:p>
            <a:endParaRPr lang="en-US" sz="1050" dirty="0"/>
          </a:p>
          <a:p>
            <a:r>
              <a:rPr lang="en-US" sz="1050" dirty="0"/>
              <a:t>   if( ret == SIG_ERR) </a:t>
            </a:r>
          </a:p>
          <a:p>
            <a:r>
              <a:rPr lang="en-US" sz="1050" dirty="0"/>
              <a:t>   {</a:t>
            </a:r>
          </a:p>
          <a:p>
            <a:r>
              <a:rPr lang="en-US" sz="1050" dirty="0"/>
              <a:t>      </a:t>
            </a:r>
            <a:r>
              <a:rPr lang="en-US" sz="1050" dirty="0" err="1"/>
              <a:t>printf</a:t>
            </a:r>
            <a:r>
              <a:rPr lang="en-US" sz="1050" dirty="0"/>
              <a:t>("Error: unable to set signal handler.\n");</a:t>
            </a:r>
          </a:p>
          <a:p>
            <a:r>
              <a:rPr lang="en-US" sz="1050" dirty="0"/>
              <a:t>      exit(0);</a:t>
            </a:r>
          </a:p>
          <a:p>
            <a:r>
              <a:rPr lang="en-US" sz="1050" dirty="0"/>
              <a:t>   }</a:t>
            </a:r>
          </a:p>
          <a:p>
            <a:r>
              <a:rPr lang="en-US" sz="1050" dirty="0"/>
              <a:t>   </a:t>
            </a:r>
            <a:r>
              <a:rPr lang="en-US" sz="1050" dirty="0" err="1"/>
              <a:t>printf</a:t>
            </a:r>
            <a:r>
              <a:rPr lang="en-US" sz="1050" dirty="0"/>
              <a:t>("Going to raise a signal\n");</a:t>
            </a:r>
          </a:p>
          <a:p>
            <a:r>
              <a:rPr lang="en-US" sz="1050" dirty="0"/>
              <a:t>   ret = raise(SIGINT);</a:t>
            </a:r>
          </a:p>
          <a:p>
            <a:r>
              <a:rPr lang="en-US" sz="1050" dirty="0"/>
              <a:t>   </a:t>
            </a:r>
          </a:p>
          <a:p>
            <a:r>
              <a:rPr lang="en-US" sz="1050" dirty="0"/>
              <a:t>   if( ret !=0 ) </a:t>
            </a:r>
          </a:p>
          <a:p>
            <a:r>
              <a:rPr lang="en-US" sz="1050" dirty="0"/>
              <a:t>   {</a:t>
            </a:r>
          </a:p>
          <a:p>
            <a:r>
              <a:rPr lang="en-US" sz="1050" dirty="0"/>
              <a:t>      </a:t>
            </a:r>
            <a:r>
              <a:rPr lang="en-US" sz="1050" dirty="0" err="1"/>
              <a:t>printf</a:t>
            </a:r>
            <a:r>
              <a:rPr lang="en-US" sz="1050" dirty="0"/>
              <a:t>("Error: unable to raise SIGINT signal.\n");</a:t>
            </a:r>
          </a:p>
          <a:p>
            <a:r>
              <a:rPr lang="en-US" sz="1050" dirty="0"/>
              <a:t>      exit(0);</a:t>
            </a:r>
          </a:p>
          <a:p>
            <a:r>
              <a:rPr lang="en-US" sz="1050" dirty="0"/>
              <a:t>   }</a:t>
            </a:r>
          </a:p>
          <a:p>
            <a:endParaRPr lang="en-US" sz="1050" dirty="0"/>
          </a:p>
          <a:p>
            <a:r>
              <a:rPr lang="en-US" sz="1050" dirty="0"/>
              <a:t>   </a:t>
            </a:r>
            <a:r>
              <a:rPr lang="en-US" sz="1050" dirty="0" err="1"/>
              <a:t>printf</a:t>
            </a:r>
            <a:r>
              <a:rPr lang="en-US" sz="1050" dirty="0"/>
              <a:t>("Exiting...\n");</a:t>
            </a:r>
          </a:p>
          <a:p>
            <a:r>
              <a:rPr lang="en-US" sz="1050" dirty="0"/>
              <a:t>   return(0);</a:t>
            </a:r>
          </a:p>
          <a:p>
            <a:r>
              <a:rPr lang="en-US" sz="1050" dirty="0"/>
              <a:t>}</a:t>
            </a:r>
          </a:p>
          <a:p>
            <a:endParaRPr lang="en-US" sz="1050" dirty="0"/>
          </a:p>
          <a:p>
            <a:r>
              <a:rPr lang="en-US" sz="1050" dirty="0"/>
              <a:t>void </a:t>
            </a:r>
            <a:r>
              <a:rPr lang="en-US" sz="1050" dirty="0" err="1"/>
              <a:t>signal_catchfunc</a:t>
            </a:r>
            <a:r>
              <a:rPr lang="en-US" sz="1050" dirty="0"/>
              <a:t>(</a:t>
            </a:r>
            <a:r>
              <a:rPr lang="en-US" sz="1050" dirty="0" err="1"/>
              <a:t>int</a:t>
            </a:r>
            <a:r>
              <a:rPr lang="en-US" sz="1050" dirty="0"/>
              <a:t> signal)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/>
              <a:t>   </a:t>
            </a:r>
            <a:r>
              <a:rPr lang="en-US" sz="1050" dirty="0" err="1"/>
              <a:t>printf</a:t>
            </a:r>
            <a:r>
              <a:rPr lang="en-US" sz="1050" dirty="0"/>
              <a:t>("!! signal caught !!\n");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1524000"/>
            <a:ext cx="4191000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Going to raise a signal</a:t>
            </a:r>
          </a:p>
          <a:p>
            <a:r>
              <a:rPr lang="en-US" sz="2800" b="1" dirty="0"/>
              <a:t>!! signal caught !!</a:t>
            </a:r>
          </a:p>
          <a:p>
            <a:r>
              <a:rPr lang="en-US" sz="2800" b="1" dirty="0"/>
              <a:t>Exiting...</a:t>
            </a:r>
          </a:p>
        </p:txBody>
      </p:sp>
    </p:spTree>
    <p:extLst>
      <p:ext uri="{BB962C8B-B14F-4D97-AF65-F5344CB8AC3E}">
        <p14:creationId xmlns:p14="http://schemas.microsoft.com/office/powerpoint/2010/main" val="1757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difference between a "job" and a "process"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r>
              <a:rPr lang="en-US" dirty="0"/>
              <a:t> is any running program with its own address space</a:t>
            </a:r>
            <a:r>
              <a:rPr lang="en-US" dirty="0" smtClean="0"/>
              <a:t>.</a:t>
            </a:r>
            <a:endParaRPr lang="he-IL" dirty="0" smtClean="0"/>
          </a:p>
          <a:p>
            <a:endParaRPr lang="he-IL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</a:t>
            </a:r>
            <a:r>
              <a:rPr lang="en-US" dirty="0"/>
              <a:t> is a </a:t>
            </a:r>
            <a:r>
              <a:rPr lang="en-US" u="sng" dirty="0"/>
              <a:t>concept</a:t>
            </a:r>
            <a:r>
              <a:rPr lang="en-US" dirty="0"/>
              <a:t> used by the shell - any program you interactively start that doesn't detach (</a:t>
            </a:r>
            <a:r>
              <a:rPr lang="en-US" dirty="0" smtClean="0"/>
              <a:t>i.e., </a:t>
            </a:r>
            <a:r>
              <a:rPr lang="en-US" dirty="0"/>
              <a:t>under the direct control of a user</a:t>
            </a:r>
            <a:r>
              <a:rPr lang="en-US" dirty="0" smtClean="0"/>
              <a:t>) </a:t>
            </a:r>
            <a:r>
              <a:rPr lang="en-US" dirty="0"/>
              <a:t>is a job</a:t>
            </a:r>
            <a:r>
              <a:rPr lang="en-US" dirty="0" smtClean="0"/>
              <a:t>.</a:t>
            </a:r>
          </a:p>
          <a:p>
            <a:pPr lvl="1"/>
            <a:r>
              <a:rPr lang="en-US" sz="2400" dirty="0" smtClean="0"/>
              <a:t>The shell has an identifier number to each job (which is </a:t>
            </a:r>
            <a:r>
              <a:rPr lang="en-US" sz="2400" b="1" dirty="0" smtClean="0"/>
              <a:t>different</a:t>
            </a:r>
            <a:r>
              <a:rPr lang="en-US" sz="2400" dirty="0" smtClean="0"/>
              <a:t> from the PID)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בקרת תהליכים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מספר תהליכים רצים על המערכת, בטרמינל השולט רק תהליך אחד מתקשר עם המקלדת והמסך – </a:t>
            </a:r>
            <a:r>
              <a:rPr lang="en-US" dirty="0" smtClean="0"/>
              <a:t>foreground job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שאר התהליכים נקראים </a:t>
            </a:r>
            <a:r>
              <a:rPr lang="en-US" dirty="0" smtClean="0"/>
              <a:t>background jobs</a:t>
            </a:r>
            <a:endParaRPr lang="he-IL" dirty="0" smtClean="0"/>
          </a:p>
          <a:p>
            <a:pPr algn="r" rtl="1"/>
            <a:r>
              <a:rPr lang="he-IL" dirty="0" smtClean="0"/>
              <a:t>כדי להריץ תהליך ברקע (למה?) נשתמש ב "&amp;" לאחר הרצת התהליך:</a:t>
            </a:r>
          </a:p>
          <a:p>
            <a:pPr algn="l"/>
            <a:r>
              <a:rPr lang="en-US" dirty="0" smtClean="0"/>
              <a:t>./</a:t>
            </a:r>
            <a:r>
              <a:rPr lang="en-US" dirty="0" err="1" smtClean="0"/>
              <a:t>a.out</a:t>
            </a:r>
            <a:r>
              <a:rPr lang="en-US" dirty="0" smtClean="0"/>
              <a:t> </a:t>
            </a:r>
            <a:r>
              <a:rPr lang="en-US" b="1" dirty="0" smtClean="0"/>
              <a:t>&amp;</a:t>
            </a:r>
          </a:p>
          <a:p>
            <a:pPr algn="l"/>
            <a:endParaRPr lang="en-US" b="1" dirty="0"/>
          </a:p>
          <a:p>
            <a:pPr algn="r" rtl="1"/>
            <a:endParaRPr lang="en-US" dirty="0" smtClean="0"/>
          </a:p>
          <a:p>
            <a:pPr algn="l">
              <a:buNone/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בקרת תהליכים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שליחת תהליך לרקע:</a:t>
            </a:r>
          </a:p>
          <a:p>
            <a:pPr lvl="1" algn="r" rtl="1"/>
            <a:r>
              <a:rPr lang="he-IL" dirty="0" smtClean="0"/>
              <a:t>שלב א' : עצירת התהליך   </a:t>
            </a:r>
            <a:r>
              <a:rPr lang="en-US" dirty="0" smtClean="0"/>
              <a:t>CTRL+Z</a:t>
            </a:r>
          </a:p>
          <a:p>
            <a:pPr lvl="1" algn="r" rtl="1"/>
            <a:r>
              <a:rPr lang="he-IL" dirty="0" smtClean="0"/>
              <a:t>שלב ב': המשך התהליך ברקע בעזרת הפקודה: </a:t>
            </a:r>
            <a:r>
              <a:rPr lang="en-US" dirty="0" err="1" smtClean="0"/>
              <a:t>bg</a:t>
            </a:r>
            <a:endParaRPr lang="en-US" dirty="0" smtClean="0"/>
          </a:p>
          <a:p>
            <a:pPr lvl="1" algn="l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./</a:t>
            </a:r>
            <a:r>
              <a:rPr lang="en-US" dirty="0" err="1" smtClean="0"/>
              <a:t>a.out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[CTRL-Z] </a:t>
            </a:r>
            <a:endParaRPr lang="he-IL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err="1" smtClean="0"/>
              <a:t>bg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בקרת תהליכים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7150"/>
          </a:xfrm>
        </p:spPr>
        <p:txBody>
          <a:bodyPr/>
          <a:lstStyle/>
          <a:p>
            <a:pPr algn="r" rtl="1"/>
            <a:r>
              <a:rPr lang="he-IL" dirty="0" smtClean="0"/>
              <a:t>הצגת כל התהליכים שרצים ברקע תעשה על ידי שימוש בפקודה </a:t>
            </a:r>
            <a:r>
              <a:rPr lang="en-US" dirty="0" smtClean="0"/>
              <a:t>jobs</a:t>
            </a:r>
            <a:endParaRPr lang="he-IL" dirty="0" smtClean="0"/>
          </a:p>
          <a:p>
            <a:pPr algn="r" rtl="1">
              <a:buNone/>
            </a:pPr>
            <a:endParaRPr lang="he-IL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jobs </a:t>
            </a:r>
            <a:endParaRPr lang="he-IL" dirty="0" smtClean="0"/>
          </a:p>
          <a:p>
            <a:pPr>
              <a:buNone/>
            </a:pPr>
            <a:r>
              <a:rPr lang="en-US" dirty="0" smtClean="0"/>
              <a:t>[1] Running bash download-file.sh &amp; </a:t>
            </a:r>
            <a:endParaRPr lang="he-IL" dirty="0" smtClean="0"/>
          </a:p>
          <a:p>
            <a:pPr>
              <a:buNone/>
            </a:pPr>
            <a:r>
              <a:rPr lang="en-US" dirty="0" smtClean="0"/>
              <a:t>[2]- Running evolution &amp; </a:t>
            </a:r>
            <a:endParaRPr lang="he-IL" dirty="0" smtClean="0"/>
          </a:p>
          <a:p>
            <a:pPr>
              <a:buNone/>
            </a:pPr>
            <a:r>
              <a:rPr lang="en-US" dirty="0" smtClean="0"/>
              <a:t>[3]+ Done nautilus .</a:t>
            </a:r>
            <a:endParaRPr lang="en-US" dirty="0"/>
          </a:p>
        </p:txBody>
      </p:sp>
      <p:cxnSp>
        <p:nvCxnSpPr>
          <p:cNvPr id="5" name="מחבר חץ ישר 4"/>
          <p:cNvCxnSpPr>
            <a:stCxn id="6" idx="2"/>
          </p:cNvCxnSpPr>
          <p:nvPr/>
        </p:nvCxnSpPr>
        <p:spPr>
          <a:xfrm flipH="1">
            <a:off x="1295401" y="5295106"/>
            <a:ext cx="4648198" cy="346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אליפסה 5"/>
          <p:cNvSpPr/>
          <p:nvPr/>
        </p:nvSpPr>
        <p:spPr>
          <a:xfrm>
            <a:off x="5943599" y="4765675"/>
            <a:ext cx="3109686" cy="10588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אליפסה 7"/>
          <p:cNvSpPr/>
          <p:nvPr/>
        </p:nvSpPr>
        <p:spPr>
          <a:xfrm>
            <a:off x="881743" y="5399057"/>
            <a:ext cx="413657" cy="4254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מחבר חץ ישר 8"/>
          <p:cNvCxnSpPr>
            <a:stCxn id="10" idx="2"/>
            <a:endCxn id="12" idx="6"/>
          </p:cNvCxnSpPr>
          <p:nvPr/>
        </p:nvCxnSpPr>
        <p:spPr>
          <a:xfrm flipH="1">
            <a:off x="1295399" y="3152519"/>
            <a:ext cx="5087258" cy="183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אליפסה 9"/>
          <p:cNvSpPr/>
          <p:nvPr/>
        </p:nvSpPr>
        <p:spPr>
          <a:xfrm>
            <a:off x="6382657" y="2581019"/>
            <a:ext cx="2670628" cy="1143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2781074"/>
            <a:ext cx="2485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dirty="0" smtClean="0"/>
              <a:t>תהליך אחד לפני אחרון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he-IL" sz="2000" dirty="0" smtClean="0"/>
              <a:t>שהועבר לרקע</a:t>
            </a:r>
            <a:endParaRPr lang="en-US" sz="2000" dirty="0"/>
          </a:p>
        </p:txBody>
      </p:sp>
      <p:sp>
        <p:nvSpPr>
          <p:cNvPr id="12" name="אליפסה 11"/>
          <p:cNvSpPr/>
          <p:nvPr/>
        </p:nvSpPr>
        <p:spPr>
          <a:xfrm>
            <a:off x="881742" y="4759295"/>
            <a:ext cx="413657" cy="4612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43599" y="4953000"/>
            <a:ext cx="3109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 smtClean="0"/>
              <a:t>התהליך האחרון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he-IL" sz="2000" dirty="0" smtClean="0"/>
              <a:t>שהועבר לרקע.</a:t>
            </a:r>
          </a:p>
        </p:txBody>
      </p:sp>
    </p:spTree>
    <p:extLst>
      <p:ext uri="{BB962C8B-B14F-4D97-AF65-F5344CB8AC3E}">
        <p14:creationId xmlns:p14="http://schemas.microsoft.com/office/powerpoint/2010/main" val="139827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בקרת תהליכים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jobs [-</a:t>
            </a:r>
            <a:r>
              <a:rPr lang="en-US" dirty="0" err="1"/>
              <a:t>lnprs</a:t>
            </a:r>
            <a:r>
              <a:rPr lang="en-US" dirty="0"/>
              <a:t>] [JOBSPEC </a:t>
            </a:r>
            <a:r>
              <a:rPr lang="en-US" dirty="0" smtClean="0"/>
              <a:t>...]</a:t>
            </a:r>
            <a:endParaRPr lang="en-US" dirty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inherit"/>
              </a:rPr>
              <a:t>JOBSPEC</a:t>
            </a:r>
            <a:r>
              <a:rPr lang="en-US" sz="2000" dirty="0" smtClean="0">
                <a:latin typeface="inherit"/>
              </a:rPr>
              <a:t>	</a:t>
            </a:r>
            <a:r>
              <a:rPr lang="en-US" sz="2000" dirty="0">
                <a:latin typeface="inherit"/>
              </a:rPr>
              <a:t> Job name or number</a:t>
            </a:r>
            <a:r>
              <a:rPr lang="en-US" sz="2000" dirty="0" smtClean="0">
                <a:latin typeface="inherit"/>
              </a:rPr>
              <a:t>.</a:t>
            </a:r>
          </a:p>
          <a:p>
            <a:pPr>
              <a:buNone/>
            </a:pPr>
            <a:endParaRPr lang="en-US" sz="2000" dirty="0">
              <a:latin typeface="inherit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inherit"/>
              </a:rPr>
              <a:t>-l</a:t>
            </a:r>
            <a:r>
              <a:rPr lang="en-US" sz="2000" b="1" dirty="0" smtClean="0">
                <a:latin typeface="inherit"/>
              </a:rPr>
              <a:t>			</a:t>
            </a:r>
            <a:r>
              <a:rPr lang="en-US" sz="2000" dirty="0">
                <a:latin typeface="inherit"/>
              </a:rPr>
              <a:t> lists process IDs in addition to the normal information</a:t>
            </a:r>
            <a:r>
              <a:rPr lang="en-US" sz="2000" dirty="0" smtClean="0">
                <a:latin typeface="inherit"/>
              </a:rPr>
              <a:t>.</a:t>
            </a:r>
          </a:p>
          <a:p>
            <a:pPr>
              <a:buNone/>
            </a:pPr>
            <a:endParaRPr lang="en-US" sz="2000" dirty="0">
              <a:latin typeface="inherit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inherit"/>
              </a:rPr>
              <a:t>-</a:t>
            </a:r>
            <a:r>
              <a:rPr lang="en-US" sz="2000" b="1" dirty="0" smtClean="0">
                <a:solidFill>
                  <a:srgbClr val="FF0000"/>
                </a:solidFill>
                <a:latin typeface="inherit"/>
              </a:rPr>
              <a:t>n	</a:t>
            </a:r>
            <a:r>
              <a:rPr lang="en-US" sz="2000" b="1" dirty="0" smtClean="0">
                <a:latin typeface="inherit"/>
              </a:rPr>
              <a:t>	</a:t>
            </a:r>
            <a:r>
              <a:rPr lang="en-US" sz="2000" dirty="0">
                <a:latin typeface="inherit"/>
              </a:rPr>
              <a:t> </a:t>
            </a:r>
            <a:r>
              <a:rPr lang="en-US" sz="2000" dirty="0" smtClean="0">
                <a:latin typeface="inherit"/>
              </a:rPr>
              <a:t>	 list </a:t>
            </a:r>
            <a:r>
              <a:rPr lang="en-US" sz="2000" dirty="0">
                <a:latin typeface="inherit"/>
              </a:rPr>
              <a:t>only processes that have changed status since the </a:t>
            </a:r>
            <a:r>
              <a:rPr lang="en-US" sz="2000" dirty="0" smtClean="0">
                <a:latin typeface="inherit"/>
              </a:rPr>
              <a:t>		 last </a:t>
            </a:r>
            <a:r>
              <a:rPr lang="en-US" sz="2000" dirty="0">
                <a:latin typeface="inherit"/>
              </a:rPr>
              <a:t>notification</a:t>
            </a:r>
            <a:r>
              <a:rPr lang="en-US" sz="2000" dirty="0" smtClean="0">
                <a:latin typeface="inherit"/>
              </a:rPr>
              <a:t>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inherit"/>
              </a:rPr>
              <a:t>-</a:t>
            </a:r>
            <a:r>
              <a:rPr lang="en-US" sz="2000" b="1" dirty="0" smtClean="0">
                <a:solidFill>
                  <a:srgbClr val="FF0000"/>
                </a:solidFill>
                <a:latin typeface="inherit"/>
              </a:rPr>
              <a:t>p</a:t>
            </a:r>
            <a:r>
              <a:rPr lang="en-US" sz="2000" b="1" dirty="0" smtClean="0">
                <a:latin typeface="inherit"/>
              </a:rPr>
              <a:t>			 </a:t>
            </a:r>
            <a:r>
              <a:rPr lang="en-US" sz="2000" dirty="0">
                <a:latin typeface="inherit"/>
              </a:rPr>
              <a:t>lists process IDs only.</a:t>
            </a:r>
          </a:p>
          <a:p>
            <a:pPr>
              <a:buNone/>
            </a:pPr>
            <a:endParaRPr lang="en-US" sz="2000" dirty="0">
              <a:latin typeface="inherit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inherit"/>
              </a:rPr>
              <a:t>-</a:t>
            </a:r>
            <a:r>
              <a:rPr lang="en-US" sz="2000" b="1" dirty="0" smtClean="0">
                <a:solidFill>
                  <a:srgbClr val="FF0000"/>
                </a:solidFill>
                <a:latin typeface="inherit"/>
              </a:rPr>
              <a:t>r</a:t>
            </a:r>
            <a:r>
              <a:rPr lang="en-US" sz="2000" b="1" dirty="0" smtClean="0">
                <a:latin typeface="inherit"/>
              </a:rPr>
              <a:t>			</a:t>
            </a:r>
            <a:r>
              <a:rPr lang="en-US" sz="2000" dirty="0">
                <a:latin typeface="inherit"/>
              </a:rPr>
              <a:t> restrict output to running jobs.</a:t>
            </a:r>
          </a:p>
          <a:p>
            <a:pPr>
              <a:buNone/>
            </a:pPr>
            <a:endParaRPr lang="en-US" sz="2000" dirty="0">
              <a:latin typeface="inherit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inherit"/>
              </a:rPr>
              <a:t>-</a:t>
            </a:r>
            <a:r>
              <a:rPr lang="en-US" sz="2000" b="1" dirty="0" smtClean="0">
                <a:solidFill>
                  <a:srgbClr val="FF0000"/>
                </a:solidFill>
                <a:latin typeface="inherit"/>
              </a:rPr>
              <a:t>s</a:t>
            </a:r>
            <a:r>
              <a:rPr lang="en-US" sz="2000" b="1" dirty="0" smtClean="0">
                <a:latin typeface="inherit"/>
              </a:rPr>
              <a:t>			</a:t>
            </a:r>
            <a:r>
              <a:rPr lang="en-US" sz="2000" dirty="0" smtClean="0">
                <a:latin typeface="inherit"/>
              </a:rPr>
              <a:t> </a:t>
            </a:r>
            <a:r>
              <a:rPr lang="en-US" sz="2000" dirty="0">
                <a:latin typeface="inherit"/>
              </a:rPr>
              <a:t>restrict output to stopped jobs.</a:t>
            </a:r>
          </a:p>
          <a:p>
            <a:pPr>
              <a:buNone/>
            </a:pPr>
            <a:endParaRPr lang="en-US" dirty="0">
              <a:latin typeface="inherit"/>
            </a:endParaRPr>
          </a:p>
          <a:p>
            <a:pPr>
              <a:buNone/>
            </a:pPr>
            <a:endParaRPr lang="en-US" dirty="0">
              <a:latin typeface="inherit"/>
            </a:endParaRPr>
          </a:p>
          <a:p>
            <a:pPr>
              <a:buNone/>
            </a:pPr>
            <a:endParaRPr lang="en-US" dirty="0">
              <a:latin typeface="inherit"/>
            </a:endParaRPr>
          </a:p>
          <a:p>
            <a:pPr>
              <a:buNone/>
            </a:pPr>
            <a:endParaRPr lang="en-US" dirty="0">
              <a:latin typeface="inherit"/>
            </a:endParaRP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75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כאשר יש לי 9 תהליכים בשם </a:t>
            </a:r>
            <a:r>
              <a:rPr lang="en-US" dirty="0" smtClean="0"/>
              <a:t>./</a:t>
            </a:r>
            <a:r>
              <a:rPr lang="en-US" dirty="0" err="1" smtClean="0"/>
              <a:t>a.out</a:t>
            </a:r>
            <a:r>
              <a:rPr lang="he-IL" dirty="0" smtClean="0"/>
              <a:t> המורצים ברקע.</a:t>
            </a:r>
          </a:p>
          <a:p>
            <a:pPr algn="r" rtl="1"/>
            <a:r>
              <a:rPr lang="he-IL" dirty="0" smtClean="0"/>
              <a:t>לאחר ששבעת הראשונים סיימו לרוץ, אם נשתמש בפקודה </a:t>
            </a:r>
            <a:r>
              <a:rPr lang="en-US" dirty="0" smtClean="0"/>
              <a:t>jobs</a:t>
            </a:r>
            <a:r>
              <a:rPr lang="he-IL" dirty="0" smtClean="0"/>
              <a:t> נראה 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אם נבקש לקבל את התהליך לפי שמו נתקל בבעיה :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5" name="Picture 2" descr="C:\Users\Shani\Downloads\Screenshot from 2014-03-25 03_18_2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2501" r="26871" b="82038"/>
          <a:stretch/>
        </p:blipFill>
        <p:spPr bwMode="auto">
          <a:xfrm>
            <a:off x="533399" y="5234320"/>
            <a:ext cx="7848602" cy="48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hani\Downloads\Screenshot from 2014-03-25 03_18_2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73518" r="26111" b="18889"/>
          <a:stretch/>
        </p:blipFill>
        <p:spPr bwMode="auto">
          <a:xfrm>
            <a:off x="533400" y="3536950"/>
            <a:ext cx="6863730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hani\Downloads\Screenshot from 2014-03-25 03_18_2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80184" r="31111" b="14260"/>
          <a:stretch/>
        </p:blipFill>
        <p:spPr bwMode="auto">
          <a:xfrm>
            <a:off x="533400" y="5234320"/>
            <a:ext cx="7848600" cy="52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88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4243</TotalTime>
  <Words>1292</Words>
  <Application>Microsoft Office PowerPoint</Application>
  <PresentationFormat>‫הצגה על המסך (4:3)</PresentationFormat>
  <Paragraphs>362</Paragraphs>
  <Slides>36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36</vt:i4>
      </vt:variant>
    </vt:vector>
  </HeadingPairs>
  <TitlesOfParts>
    <vt:vector size="43" baseType="lpstr">
      <vt:lpstr>Arial</vt:lpstr>
      <vt:lpstr>Arial Unicode MS</vt:lpstr>
      <vt:lpstr>Calibri</vt:lpstr>
      <vt:lpstr>inherit</vt:lpstr>
      <vt:lpstr>Verdana</vt:lpstr>
      <vt:lpstr>Wingdings</vt:lpstr>
      <vt:lpstr>cdb2004138l</vt:lpstr>
      <vt:lpstr>מערכות הפעלה</vt:lpstr>
      <vt:lpstr>Contents</vt:lpstr>
      <vt:lpstr>בקרת תהליכים</vt:lpstr>
      <vt:lpstr>The difference between a "job" and a "process"</vt:lpstr>
      <vt:lpstr>בקרת תהליכים</vt:lpstr>
      <vt:lpstr>בקרת תהליכים</vt:lpstr>
      <vt:lpstr>בקרת תהליכים</vt:lpstr>
      <vt:lpstr>בקרת תהליכים</vt:lpstr>
      <vt:lpstr>דוגמא</vt:lpstr>
      <vt:lpstr>בקרת תהליכים</vt:lpstr>
      <vt:lpstr>מבוא ל signals</vt:lpstr>
      <vt:lpstr>מבוא ל signals</vt:lpstr>
      <vt:lpstr>מבוא ל signals</vt:lpstr>
      <vt:lpstr>מבוא ל signals</vt:lpstr>
      <vt:lpstr>מבוא ל signals</vt:lpstr>
      <vt:lpstr>מבוא ל signals</vt:lpstr>
      <vt:lpstr>מבוא ל signals</vt:lpstr>
      <vt:lpstr>T5_1.c</vt:lpstr>
      <vt:lpstr>T5_2.c</vt:lpstr>
      <vt:lpstr>kill</vt:lpstr>
      <vt:lpstr>kill</vt:lpstr>
      <vt:lpstr>T5_3.c</vt:lpstr>
      <vt:lpstr>The unix kill command</vt:lpstr>
      <vt:lpstr>Kill via shell t5_4.c</vt:lpstr>
      <vt:lpstr>pause</vt:lpstr>
      <vt:lpstr>T5_5.c</vt:lpstr>
      <vt:lpstr>T5_5.c</vt:lpstr>
      <vt:lpstr>pause</vt:lpstr>
      <vt:lpstr>  - שאלה ממבחןpause</vt:lpstr>
      <vt:lpstr>  - שאלה ממבחןpause</vt:lpstr>
      <vt:lpstr>alarm</vt:lpstr>
      <vt:lpstr>example</vt:lpstr>
      <vt:lpstr>T5_6.c</vt:lpstr>
      <vt:lpstr>T5_7.c</vt:lpstr>
      <vt:lpstr>raise</vt:lpstr>
      <vt:lpstr>T5_8.c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avshalom</dc:creator>
  <cp:lastModifiedBy>user</cp:lastModifiedBy>
  <cp:revision>156</cp:revision>
  <cp:lastPrinted>2017-04-27T17:24:55Z</cp:lastPrinted>
  <dcterms:created xsi:type="dcterms:W3CDTF">2013-02-06T14:53:06Z</dcterms:created>
  <dcterms:modified xsi:type="dcterms:W3CDTF">2017-05-03T06:47:41Z</dcterms:modified>
</cp:coreProperties>
</file>