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7" r:id="rId3"/>
    <p:sldId id="291" r:id="rId4"/>
    <p:sldId id="315" r:id="rId5"/>
    <p:sldId id="316" r:id="rId6"/>
    <p:sldId id="317" r:id="rId7"/>
    <p:sldId id="292" r:id="rId8"/>
    <p:sldId id="314" r:id="rId9"/>
    <p:sldId id="293" r:id="rId10"/>
    <p:sldId id="294" r:id="rId11"/>
    <p:sldId id="295" r:id="rId12"/>
    <p:sldId id="297" r:id="rId13"/>
    <p:sldId id="296" r:id="rId14"/>
    <p:sldId id="307" r:id="rId15"/>
    <p:sldId id="298" r:id="rId16"/>
    <p:sldId id="299" r:id="rId17"/>
    <p:sldId id="300" r:id="rId18"/>
    <p:sldId id="301" r:id="rId19"/>
    <p:sldId id="302" r:id="rId20"/>
    <p:sldId id="308" r:id="rId21"/>
    <p:sldId id="309" r:id="rId22"/>
    <p:sldId id="310" r:id="rId23"/>
    <p:sldId id="311" r:id="rId24"/>
    <p:sldId id="312" r:id="rId25"/>
    <p:sldId id="30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EE"/>
    <a:srgbClr val="6F9AEF"/>
    <a:srgbClr val="6DCEF1"/>
    <a:srgbClr val="99CC00"/>
    <a:srgbClr val="93DADF"/>
    <a:srgbClr val="3BCBDF"/>
    <a:srgbClr val="4976D1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4" autoAdjust="0"/>
    <p:restoredTop sz="86271" autoAdjust="0"/>
  </p:normalViewPr>
  <p:slideViewPr>
    <p:cSldViewPr>
      <p:cViewPr varScale="1">
        <p:scale>
          <a:sx n="74" d="100"/>
          <a:sy n="74" d="100"/>
        </p:scale>
        <p:origin x="13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5D96F-2FBD-4555-AF6E-36BCD89AB763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F422C-03D4-432A-998E-EA07F9F3D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0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F4F1C-D44F-4160-8592-AD44EA90F77C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E7735-BC16-49D5-BB76-C3E92BA0B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אם</a:t>
            </a:r>
            <a:r>
              <a:rPr lang="he-IL" baseline="0" dirty="0" smtClean="0"/>
              <a:t> רוצים </a:t>
            </a:r>
            <a:r>
              <a:rPr lang="en-US" baseline="0" dirty="0" smtClean="0"/>
              <a:t>FIFO</a:t>
            </a:r>
            <a:r>
              <a:rPr lang="he-IL" baseline="0" dirty="0" smtClean="0"/>
              <a:t> אז </a:t>
            </a:r>
            <a:r>
              <a:rPr lang="en-US" baseline="0" dirty="0" smtClean="0"/>
              <a:t>MODE</a:t>
            </a:r>
            <a:r>
              <a:rPr lang="he-IL" baseline="0" dirty="0" smtClean="0"/>
              <a:t> חייב להכיל </a:t>
            </a:r>
            <a:r>
              <a:rPr lang="en-US" baseline="0" dirty="0" smtClean="0"/>
              <a:t>S</a:t>
            </a:r>
            <a:r>
              <a:rPr lang="he-IL" baseline="0" dirty="0" smtClean="0"/>
              <a:t>_</a:t>
            </a:r>
            <a:r>
              <a:rPr lang="en-US" baseline="0" dirty="0" smtClean="0"/>
              <a:t>IFIFI</a:t>
            </a:r>
            <a:r>
              <a:rPr lang="he-IL" baseline="0" dirty="0" smtClean="0"/>
              <a:t> וה </a:t>
            </a:r>
            <a:r>
              <a:rPr lang="en-US" baseline="0" dirty="0" smtClean="0"/>
              <a:t>dev</a:t>
            </a:r>
            <a:r>
              <a:rPr lang="he-IL" baseline="0" dirty="0" smtClean="0"/>
              <a:t> יהיה שווה ל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8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אם</a:t>
            </a:r>
            <a:r>
              <a:rPr lang="he-IL" baseline="0" dirty="0" smtClean="0"/>
              <a:t> רוצים </a:t>
            </a:r>
            <a:r>
              <a:rPr lang="en-US" baseline="0" dirty="0" smtClean="0"/>
              <a:t>FIFO</a:t>
            </a:r>
            <a:r>
              <a:rPr lang="he-IL" baseline="0" dirty="0" smtClean="0"/>
              <a:t> אז </a:t>
            </a:r>
            <a:r>
              <a:rPr lang="en-US" baseline="0" dirty="0" smtClean="0"/>
              <a:t>MODE</a:t>
            </a:r>
            <a:r>
              <a:rPr lang="he-IL" baseline="0" dirty="0" smtClean="0"/>
              <a:t> חייב להכיל </a:t>
            </a:r>
            <a:r>
              <a:rPr lang="en-US" baseline="0" dirty="0" smtClean="0"/>
              <a:t>S</a:t>
            </a:r>
            <a:r>
              <a:rPr lang="he-IL" baseline="0" dirty="0" smtClean="0"/>
              <a:t>_</a:t>
            </a:r>
            <a:r>
              <a:rPr lang="en-US" baseline="0" dirty="0" smtClean="0"/>
              <a:t>IFIFI</a:t>
            </a:r>
            <a:r>
              <a:rPr lang="he-IL" baseline="0" dirty="0" smtClean="0"/>
              <a:t> וה </a:t>
            </a:r>
            <a:r>
              <a:rPr lang="en-US" baseline="0" dirty="0" smtClean="0"/>
              <a:t>dev</a:t>
            </a:r>
            <a:r>
              <a:rPr lang="he-IL" baseline="0" dirty="0" smtClean="0"/>
              <a:t> יהיה שווה ל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3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/>
              <a:ahLst/>
              <a:cxnLst>
                <a:cxn ang="0">
                  <a:pos x="6" y="454"/>
                </a:cxn>
                <a:cxn ang="0">
                  <a:pos x="355" y="454"/>
                </a:cxn>
                <a:cxn ang="0">
                  <a:pos x="757" y="1"/>
                </a:cxn>
                <a:cxn ang="0">
                  <a:pos x="2511" y="0"/>
                </a:cxn>
                <a:cxn ang="0">
                  <a:pos x="2646" y="144"/>
                </a:cxn>
                <a:cxn ang="0">
                  <a:pos x="5779" y="137"/>
                </a:cxn>
                <a:cxn ang="0">
                  <a:pos x="5779" y="772"/>
                </a:cxn>
                <a:cxn ang="0">
                  <a:pos x="2899" y="765"/>
                </a:cxn>
                <a:cxn ang="0">
                  <a:pos x="2757" y="946"/>
                </a:cxn>
                <a:cxn ang="0">
                  <a:pos x="1883" y="946"/>
                </a:cxn>
                <a:cxn ang="0">
                  <a:pos x="1663" y="687"/>
                </a:cxn>
                <a:cxn ang="0">
                  <a:pos x="0" y="687"/>
                </a:cxn>
                <a:cxn ang="0">
                  <a:pos x="35" y="480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/>
              <a:ahLst/>
              <a:cxnLst>
                <a:cxn ang="0">
                  <a:pos x="0" y="455"/>
                </a:cxn>
                <a:cxn ang="0">
                  <a:pos x="369" y="454"/>
                </a:cxn>
                <a:cxn ang="0">
                  <a:pos x="776" y="0"/>
                </a:cxn>
                <a:cxn ang="0">
                  <a:pos x="2496" y="0"/>
                </a:cxn>
                <a:cxn ang="0">
                  <a:pos x="2632" y="136"/>
                </a:cxn>
                <a:cxn ang="0">
                  <a:pos x="5799" y="136"/>
                </a:cxn>
                <a:cxn ang="0">
                  <a:pos x="5788" y="727"/>
                </a:cxn>
                <a:cxn ang="0">
                  <a:pos x="2883" y="708"/>
                </a:cxn>
                <a:cxn ang="0">
                  <a:pos x="2747" y="895"/>
                </a:cxn>
                <a:cxn ang="0">
                  <a:pos x="1899" y="895"/>
                </a:cxn>
                <a:cxn ang="0">
                  <a:pos x="1681" y="635"/>
                </a:cxn>
                <a:cxn ang="0">
                  <a:pos x="7" y="635"/>
                </a:cxn>
                <a:cxn ang="0">
                  <a:pos x="7" y="454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20A3-5914-443F-B0B8-8C66E6F04E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336D0-4CEB-4FDD-9F3D-AB4310014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486B43F-D29D-4CB7-BA81-5841BD9C2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Avshalom Elmalech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694EF-A7AE-4A38-8139-68EDB3735F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35A1B-4FD8-4789-B1CE-F4B2DC5F5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4A850-2251-4E65-BFD5-AB690027B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9925E-24DF-4F08-96BC-3550DAB4D0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1D6C8-D91E-475D-B0D7-AD6319C502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D813B-6A9E-4957-A32C-75EA93D04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3807A-4B46-48B4-A8F9-9892D25D9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55BC1-C091-4AC2-A669-70561B51A4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/>
            <a:ahLst/>
            <a:cxnLst>
              <a:cxn ang="0">
                <a:pos x="0" y="368"/>
              </a:cxn>
              <a:cxn ang="0">
                <a:pos x="440" y="368"/>
              </a:cxn>
              <a:cxn ang="0">
                <a:pos x="777" y="0"/>
              </a:cxn>
              <a:cxn ang="0">
                <a:pos x="2162" y="0"/>
              </a:cxn>
              <a:cxn ang="0">
                <a:pos x="2265" y="116"/>
              </a:cxn>
              <a:cxn ang="0">
                <a:pos x="5756" y="112"/>
              </a:cxn>
              <a:cxn ang="0">
                <a:pos x="5763" y="567"/>
              </a:cxn>
              <a:cxn ang="0">
                <a:pos x="6" y="556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/>
            <a:ahLst/>
            <a:cxnLst>
              <a:cxn ang="0">
                <a:pos x="449" y="370"/>
              </a:cxn>
              <a:cxn ang="0">
                <a:pos x="768" y="1"/>
              </a:cxn>
              <a:cxn ang="0">
                <a:pos x="2158" y="0"/>
              </a:cxn>
              <a:cxn ang="0">
                <a:pos x="2258" y="115"/>
              </a:cxn>
              <a:cxn ang="0">
                <a:pos x="5784" y="115"/>
              </a:cxn>
              <a:cxn ang="0">
                <a:pos x="5779" y="528"/>
              </a:cxn>
              <a:cxn ang="0">
                <a:pos x="0" y="519"/>
              </a:cxn>
              <a:cxn ang="0">
                <a:pos x="0" y="371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r>
              <a:rPr lang="en-US" dirty="0" smtClean="0"/>
              <a:t>Avshalom Elmalech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4303C685-E663-4DCF-BD9D-69D199BF06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he-IL" sz="4000" dirty="0" smtClean="0"/>
              <a:t>מערכות הפעלה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שני </a:t>
            </a:r>
            <a:r>
              <a:rPr lang="he-IL" dirty="0" err="1" smtClean="0"/>
              <a:t>אלקובי</a:t>
            </a:r>
            <a:endParaRPr lang="he-IL" dirty="0" smtClean="0"/>
          </a:p>
          <a:p>
            <a:r>
              <a:rPr lang="he-IL" dirty="0" err="1" smtClean="0"/>
              <a:t>פריאל</a:t>
            </a:r>
            <a:r>
              <a:rPr lang="he-IL" dirty="0" smtClean="0"/>
              <a:t> לוי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 smtClean="0"/>
              <a:t>pipes</a:t>
            </a:r>
            <a:r>
              <a:rPr lang="he-IL" dirty="0" smtClean="0"/>
              <a:t> (צינורות) הם ערוצי תקשורת חד-כיווניים המאפשרים העברת נתונים לפי סדר </a:t>
            </a:r>
            <a:r>
              <a:rPr lang="en-US" dirty="0" smtClean="0"/>
              <a:t>FIFO</a:t>
            </a:r>
            <a:r>
              <a:rPr lang="he-IL" dirty="0" smtClean="0"/>
              <a:t> (</a:t>
            </a:r>
            <a:r>
              <a:rPr lang="en-US" dirty="0" smtClean="0"/>
              <a:t>First-In-First-Out</a:t>
            </a:r>
            <a:r>
              <a:rPr lang="he-IL" dirty="0" smtClean="0"/>
              <a:t>).</a:t>
            </a:r>
          </a:p>
          <a:p>
            <a:pPr algn="r" rtl="1"/>
            <a:r>
              <a:rPr lang="en-US" dirty="0" smtClean="0"/>
              <a:t>pipes</a:t>
            </a:r>
            <a:r>
              <a:rPr lang="he-IL" dirty="0" smtClean="0"/>
              <a:t> משמשים גם לסנכרון תהליכים, כפי שנראה בהמשך.</a:t>
            </a:r>
          </a:p>
          <a:p>
            <a:pPr algn="r" rtl="1"/>
            <a:r>
              <a:rPr lang="he-IL" dirty="0" smtClean="0"/>
              <a:t>המימוש של </a:t>
            </a:r>
            <a:r>
              <a:rPr lang="en-US" dirty="0" smtClean="0"/>
              <a:t>pipes</a:t>
            </a:r>
            <a:r>
              <a:rPr lang="he-IL" dirty="0" smtClean="0"/>
              <a:t> ב-</a:t>
            </a:r>
            <a:r>
              <a:rPr lang="en-US" dirty="0" smtClean="0"/>
              <a:t>Linux</a:t>
            </a:r>
            <a:r>
              <a:rPr lang="he-IL" dirty="0" smtClean="0"/>
              <a:t> הוא כאובייקטים של מערכת הקבצים, למרות שאינם צורכים שטח דיסק כלל ואינם מופיעים בהיררכיה של מערכת הקבצים</a:t>
            </a:r>
          </a:p>
          <a:p>
            <a:pPr algn="r" rtl="1"/>
            <a:r>
              <a:rPr lang="he-IL" dirty="0" smtClean="0"/>
              <a:t>הגישה ל-</a:t>
            </a:r>
            <a:r>
              <a:rPr lang="en-US" dirty="0" smtClean="0"/>
              <a:t>pipe</a:t>
            </a:r>
            <a:r>
              <a:rPr lang="he-IL" dirty="0" smtClean="0"/>
              <a:t> היא באמצעות שני </a:t>
            </a:r>
            <a:r>
              <a:rPr lang="en-US" dirty="0" smtClean="0"/>
              <a:t>descriptors</a:t>
            </a:r>
            <a:r>
              <a:rPr lang="he-IL" dirty="0" smtClean="0"/>
              <a:t>: אחד לקריאה ואחד לכתיבה.</a:t>
            </a:r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he-IL" dirty="0" smtClean="0"/>
              <a:t>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sz="2400" dirty="0" smtClean="0"/>
              <a:t>היצירה של </a:t>
            </a:r>
            <a:r>
              <a:rPr lang="en-US" sz="2400" dirty="0" smtClean="0"/>
              <a:t>pipe</a:t>
            </a:r>
            <a:r>
              <a:rPr lang="he-IL" sz="2400" dirty="0" smtClean="0"/>
              <a:t> היא באמצעות קריאת המערכת </a:t>
            </a:r>
            <a:r>
              <a:rPr lang="en-US" sz="2400" dirty="0" smtClean="0"/>
              <a:t>pipe()</a:t>
            </a:r>
            <a:r>
              <a:rPr lang="he-IL" sz="2400" dirty="0" smtClean="0"/>
              <a:t>. </a:t>
            </a:r>
          </a:p>
          <a:p>
            <a:pPr algn="r" rtl="1">
              <a:lnSpc>
                <a:spcPct val="90000"/>
              </a:lnSpc>
            </a:pPr>
            <a:r>
              <a:rPr lang="he-IL" sz="2400" dirty="0" smtClean="0"/>
              <a:t>ה-</a:t>
            </a:r>
            <a:r>
              <a:rPr lang="en-US" sz="2400" dirty="0" smtClean="0"/>
              <a:t>pipe</a:t>
            </a:r>
            <a:r>
              <a:rPr lang="he-IL" sz="2400" dirty="0" smtClean="0"/>
              <a:t> הנוצר הינו פרטי לתהליך, כלומר אינו נגיש לתהליכים אחרים במערכת.</a:t>
            </a:r>
          </a:p>
          <a:p>
            <a:pPr algn="r" rtl="1">
              <a:lnSpc>
                <a:spcPct val="90000"/>
              </a:lnSpc>
            </a:pPr>
            <a:r>
              <a:rPr lang="he-IL" sz="2400" dirty="0" smtClean="0"/>
              <a:t>הדרך היחידה לשתף </a:t>
            </a:r>
            <a:r>
              <a:rPr lang="en-US" sz="2400" dirty="0" smtClean="0"/>
              <a:t>pipe</a:t>
            </a:r>
            <a:r>
              <a:rPr lang="he-IL" sz="2400" dirty="0" smtClean="0"/>
              <a:t> בין תהליכים שונים היא באמצעות קשרי משפחה</a:t>
            </a:r>
            <a:r>
              <a:rPr lang="he-IL" sz="2800" dirty="0" smtClean="0"/>
              <a:t> </a:t>
            </a:r>
          </a:p>
          <a:p>
            <a:pPr lvl="1" algn="r" rtl="1">
              <a:lnSpc>
                <a:spcPct val="90000"/>
              </a:lnSpc>
            </a:pPr>
            <a:r>
              <a:rPr lang="he-IL" sz="2400" dirty="0" smtClean="0"/>
              <a:t>תהליך אב יוצר </a:t>
            </a:r>
            <a:r>
              <a:rPr lang="en-US" sz="2400" dirty="0" smtClean="0"/>
              <a:t>pipe</a:t>
            </a:r>
            <a:r>
              <a:rPr lang="he-IL" sz="2400" dirty="0" smtClean="0"/>
              <a:t> ואחריו יוצר תהליך בן באמצעות </a:t>
            </a:r>
            <a:r>
              <a:rPr lang="en-US" sz="2400" dirty="0" smtClean="0"/>
              <a:t>fork()</a:t>
            </a:r>
            <a:r>
              <a:rPr lang="he-IL" sz="2400" dirty="0" smtClean="0"/>
              <a:t> – לאב ולבן יש גישה ל-</a:t>
            </a:r>
            <a:r>
              <a:rPr lang="en-US" sz="2400" dirty="0" smtClean="0"/>
              <a:t>pipe</a:t>
            </a:r>
            <a:r>
              <a:rPr lang="he-IL" sz="2400" dirty="0" smtClean="0"/>
              <a:t> באמצעות ה-</a:t>
            </a:r>
            <a:r>
              <a:rPr lang="en-US" sz="2400" dirty="0" smtClean="0"/>
              <a:t>descriptors</a:t>
            </a:r>
            <a:r>
              <a:rPr lang="he-IL" sz="2400" dirty="0" smtClean="0"/>
              <a:t> שלו, המצויים בשניהם</a:t>
            </a:r>
          </a:p>
          <a:p>
            <a:pPr algn="r" rtl="1">
              <a:lnSpc>
                <a:spcPct val="90000"/>
              </a:lnSpc>
            </a:pPr>
            <a:r>
              <a:rPr lang="he-IL" sz="2400" dirty="0" smtClean="0"/>
              <a:t>לאחר סיום השימוש ב-</a:t>
            </a:r>
            <a:r>
              <a:rPr lang="en-US" sz="2400" dirty="0" smtClean="0"/>
              <a:t>pipe</a:t>
            </a:r>
            <a:r>
              <a:rPr lang="he-IL" sz="2400" dirty="0" smtClean="0"/>
              <a:t> מצד כל התהליכים </a:t>
            </a:r>
          </a:p>
          <a:p>
            <a:pPr algn="r" rtl="1">
              <a:lnSpc>
                <a:spcPct val="90000"/>
              </a:lnSpc>
              <a:buNone/>
            </a:pPr>
            <a:r>
              <a:rPr lang="he-IL" sz="2400" dirty="0" smtClean="0"/>
              <a:t>(סגירת כל ה-</a:t>
            </a:r>
            <a:r>
              <a:rPr lang="en-US" sz="2400" dirty="0" smtClean="0"/>
              <a:t>descriptors</a:t>
            </a:r>
            <a:r>
              <a:rPr lang="he-IL" sz="2400" dirty="0" smtClean="0"/>
              <a:t>) מפונים משאבי ה-</a:t>
            </a:r>
            <a:r>
              <a:rPr lang="en-US" sz="2400" dirty="0" smtClean="0"/>
              <a:t>pipe</a:t>
            </a:r>
            <a:r>
              <a:rPr lang="he-IL" sz="2400" dirty="0" smtClean="0"/>
              <a:t> </a:t>
            </a:r>
          </a:p>
          <a:p>
            <a:pPr algn="r" rtl="1">
              <a:lnSpc>
                <a:spcPct val="90000"/>
              </a:lnSpc>
              <a:buNone/>
            </a:pPr>
            <a:r>
              <a:rPr lang="he-IL" sz="2400" dirty="0" smtClean="0"/>
              <a:t>באופן אוטומטי.</a:t>
            </a:r>
            <a:endParaRPr lang="en-US" sz="2400" dirty="0" smtClean="0"/>
          </a:p>
          <a:p>
            <a:pPr algn="r" rtl="1"/>
            <a:endParaRPr lang="en-US" dirty="0"/>
          </a:p>
        </p:txBody>
      </p:sp>
      <p:pic>
        <p:nvPicPr>
          <p:cNvPr id="5" name="Picture 4" descr="pip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267200"/>
            <a:ext cx="2181225" cy="210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יצירת </a:t>
            </a:r>
            <a:r>
              <a:rPr lang="en-US" dirty="0" smtClean="0"/>
              <a:t>pipe</a:t>
            </a:r>
            <a:r>
              <a:rPr lang="he-IL" dirty="0" smtClean="0"/>
              <a:t> בפועל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pipe(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filedes</a:t>
            </a:r>
            <a:r>
              <a:rPr lang="en-US" dirty="0" smtClean="0"/>
              <a:t>[2]);</a:t>
            </a:r>
          </a:p>
          <a:p>
            <a:pPr algn="r" rtl="1">
              <a:buNone/>
            </a:pPr>
            <a:r>
              <a:rPr lang="he-IL" dirty="0" smtClean="0"/>
              <a:t>שולחים לפונקציה מערך של 2 </a:t>
            </a:r>
            <a:r>
              <a:rPr lang="en-US" dirty="0" err="1" smtClean="0"/>
              <a:t>ints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he-IL" dirty="0" smtClean="0"/>
              <a:t>הפונקציה מכניסה </a:t>
            </a:r>
            <a:r>
              <a:rPr lang="en-US" dirty="0" smtClean="0"/>
              <a:t>descriptors</a:t>
            </a:r>
            <a:r>
              <a:rPr lang="he-IL" dirty="0" smtClean="0"/>
              <a:t> למערך </a:t>
            </a:r>
            <a:r>
              <a:rPr lang="en-US" dirty="0" smtClean="0"/>
              <a:t>fields</a:t>
            </a:r>
            <a:endParaRPr lang="he-IL" dirty="0" smtClean="0"/>
          </a:p>
          <a:p>
            <a:pPr algn="r" rtl="1">
              <a:buNone/>
            </a:pPr>
            <a:endParaRPr lang="he-IL" dirty="0" smtClean="0"/>
          </a:p>
          <a:p>
            <a:pPr algn="r" rtl="1">
              <a:buNone/>
            </a:pPr>
            <a:r>
              <a:rPr lang="en-US" dirty="0" smtClean="0"/>
              <a:t>fields[0]</a:t>
            </a:r>
            <a:r>
              <a:rPr lang="he-IL" dirty="0" smtClean="0"/>
              <a:t>: ה </a:t>
            </a:r>
            <a:r>
              <a:rPr lang="en-US" dirty="0" smtClean="0"/>
              <a:t>descriptor</a:t>
            </a:r>
            <a:r>
              <a:rPr lang="he-IL" dirty="0" smtClean="0"/>
              <a:t> לקריאה מה </a:t>
            </a:r>
            <a:r>
              <a:rPr lang="en-US" dirty="0" smtClean="0"/>
              <a:t>pipe</a:t>
            </a:r>
            <a:endParaRPr lang="he-IL" dirty="0" smtClean="0"/>
          </a:p>
          <a:p>
            <a:pPr algn="r" rtl="1">
              <a:buNone/>
            </a:pPr>
            <a:r>
              <a:rPr lang="en-US" dirty="0" smtClean="0"/>
              <a:t>fields[1]</a:t>
            </a:r>
            <a:r>
              <a:rPr lang="he-IL" dirty="0" smtClean="0"/>
              <a:t>: ה </a:t>
            </a:r>
            <a:r>
              <a:rPr lang="en-US" dirty="0" smtClean="0"/>
              <a:t>descriptor</a:t>
            </a:r>
            <a:r>
              <a:rPr lang="he-IL" dirty="0" smtClean="0"/>
              <a:t> לכתיבה ל </a:t>
            </a:r>
            <a:r>
              <a:rPr lang="en-US" dirty="0" smtClean="0"/>
              <a:t>pipe</a:t>
            </a:r>
          </a:p>
          <a:p>
            <a:pPr algn="r" rt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קריאה וכתיבה ל </a:t>
            </a:r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90000"/>
              </a:lnSpc>
            </a:pPr>
            <a:r>
              <a:rPr lang="he-IL" sz="2800" dirty="0" smtClean="0"/>
              <a:t>קריאה מ-</a:t>
            </a:r>
            <a:r>
              <a:rPr lang="en-US" sz="2800" dirty="0" smtClean="0"/>
              <a:t>pipe</a:t>
            </a:r>
            <a:r>
              <a:rPr lang="he-IL" sz="2800" dirty="0" smtClean="0"/>
              <a:t> תחזיר:</a:t>
            </a:r>
            <a:endParaRPr lang="en-US" sz="2800" dirty="0" smtClean="0"/>
          </a:p>
          <a:p>
            <a:pPr algn="r" rtl="1">
              <a:lnSpc>
                <a:spcPct val="90000"/>
              </a:lnSpc>
            </a:pPr>
            <a:endParaRPr lang="he-IL" sz="2800" dirty="0" smtClean="0"/>
          </a:p>
          <a:p>
            <a:pPr lvl="1" algn="r" rtl="1">
              <a:lnSpc>
                <a:spcPct val="90000"/>
              </a:lnSpc>
            </a:pPr>
            <a:r>
              <a:rPr lang="he-IL" sz="2400" dirty="0" smtClean="0"/>
              <a:t>את כמות הנתונים המבוקשת אם היא נמצאת ב-</a:t>
            </a:r>
            <a:r>
              <a:rPr lang="en-US" sz="2400" dirty="0"/>
              <a:t>.</a:t>
            </a:r>
            <a:r>
              <a:rPr lang="en-US" sz="2400" dirty="0" smtClean="0"/>
              <a:t>pipe</a:t>
            </a:r>
          </a:p>
          <a:p>
            <a:pPr lvl="1" algn="r" rtl="1">
              <a:lnSpc>
                <a:spcPct val="90000"/>
              </a:lnSpc>
            </a:pPr>
            <a:endParaRPr lang="he-IL" sz="2400" dirty="0" smtClean="0"/>
          </a:p>
          <a:p>
            <a:pPr lvl="1" algn="r" rtl="1">
              <a:lnSpc>
                <a:spcPct val="90000"/>
              </a:lnSpc>
            </a:pPr>
            <a:r>
              <a:rPr lang="he-IL" sz="2400" b="1" dirty="0" smtClean="0"/>
              <a:t>פחות</a:t>
            </a:r>
            <a:r>
              <a:rPr lang="he-IL" sz="2400" dirty="0" smtClean="0"/>
              <a:t> </a:t>
            </a:r>
            <a:r>
              <a:rPr lang="he-IL" sz="2400" b="1" dirty="0" smtClean="0"/>
              <a:t>מהכמות</a:t>
            </a:r>
            <a:r>
              <a:rPr lang="he-IL" sz="2400" dirty="0" smtClean="0"/>
              <a:t> המבוקשת אם זו הכמות הזמינה ב-</a:t>
            </a:r>
            <a:r>
              <a:rPr lang="en-US" sz="2400" dirty="0" smtClean="0"/>
              <a:t>pipe</a:t>
            </a:r>
            <a:r>
              <a:rPr lang="he-IL" sz="2400" dirty="0" smtClean="0"/>
              <a:t> בזמן הקריאה</a:t>
            </a:r>
            <a:r>
              <a:rPr lang="en-US" sz="2400" dirty="0"/>
              <a:t>.</a:t>
            </a:r>
            <a:endParaRPr lang="en-US" sz="2400" dirty="0" smtClean="0"/>
          </a:p>
          <a:p>
            <a:pPr lvl="1" algn="r" rtl="1">
              <a:lnSpc>
                <a:spcPct val="90000"/>
              </a:lnSpc>
            </a:pPr>
            <a:endParaRPr lang="he-IL" sz="2400" dirty="0" smtClean="0"/>
          </a:p>
          <a:p>
            <a:pPr lvl="1" algn="r" rtl="1">
              <a:lnSpc>
                <a:spcPct val="90000"/>
              </a:lnSpc>
            </a:pPr>
            <a:r>
              <a:rPr lang="he-IL" sz="2400" dirty="0" smtClean="0"/>
              <a:t> </a:t>
            </a:r>
            <a:r>
              <a:rPr lang="he-IL" sz="2400" b="1" dirty="0" smtClean="0"/>
              <a:t>0</a:t>
            </a:r>
            <a:r>
              <a:rPr lang="he-IL" sz="2400" dirty="0" smtClean="0"/>
              <a:t> (</a:t>
            </a:r>
            <a:r>
              <a:rPr lang="en-US" sz="2400" dirty="0" smtClean="0"/>
              <a:t>EOF</a:t>
            </a:r>
            <a:r>
              <a:rPr lang="he-IL" sz="2400" dirty="0" smtClean="0"/>
              <a:t>) כאשר כל ה-</a:t>
            </a:r>
            <a:r>
              <a:rPr lang="en-US" sz="2400" dirty="0" smtClean="0"/>
              <a:t>write descriptors</a:t>
            </a:r>
            <a:r>
              <a:rPr lang="he-IL" sz="2400" dirty="0" smtClean="0"/>
              <a:t> נסגרו וה-</a:t>
            </a:r>
            <a:r>
              <a:rPr lang="en-US" sz="2400" dirty="0" smtClean="0"/>
              <a:t>pipe</a:t>
            </a:r>
            <a:r>
              <a:rPr lang="he-IL" sz="2400" dirty="0" smtClean="0"/>
              <a:t> ריק</a:t>
            </a:r>
            <a:r>
              <a:rPr lang="en-US" sz="2400" dirty="0" smtClean="0"/>
              <a:t>.</a:t>
            </a:r>
          </a:p>
          <a:p>
            <a:pPr lvl="1" algn="r" rtl="1">
              <a:lnSpc>
                <a:spcPct val="90000"/>
              </a:lnSpc>
            </a:pPr>
            <a:endParaRPr lang="he-IL" sz="2400" dirty="0" smtClean="0"/>
          </a:p>
          <a:p>
            <a:pPr lvl="1" algn="r" rtl="1">
              <a:lnSpc>
                <a:spcPct val="90000"/>
              </a:lnSpc>
            </a:pPr>
            <a:r>
              <a:rPr lang="he-IL" sz="2400" b="1" dirty="0" smtClean="0"/>
              <a:t>תחסום את התהליך </a:t>
            </a:r>
            <a:r>
              <a:rPr lang="he-IL" sz="2400" dirty="0" smtClean="0"/>
              <a:t>אם יש כותבים (</a:t>
            </a:r>
            <a:r>
              <a:rPr lang="en-US" sz="2400" dirty="0" smtClean="0"/>
              <a:t>write descriptors</a:t>
            </a:r>
            <a:r>
              <a:rPr lang="he-IL" sz="2400" dirty="0" smtClean="0"/>
              <a:t>) ל-</a:t>
            </a:r>
            <a:r>
              <a:rPr lang="en-US" sz="2400" dirty="0" smtClean="0"/>
              <a:t>pipe</a:t>
            </a:r>
            <a:r>
              <a:rPr lang="he-IL" sz="2400" dirty="0" smtClean="0"/>
              <a:t> וה-</a:t>
            </a:r>
            <a:r>
              <a:rPr lang="en-US" sz="2400" dirty="0" smtClean="0"/>
              <a:t>pipe</a:t>
            </a:r>
            <a:r>
              <a:rPr lang="he-IL" sz="2400" dirty="0" smtClean="0"/>
              <a:t> ריק. כאשר תתבצע כתיבה, יוחזרו הנתונים שנכתבו עד לכמות המבוקשת</a:t>
            </a:r>
            <a:r>
              <a:rPr lang="en-US" sz="2400" dirty="0" smtClean="0"/>
              <a:t>.</a:t>
            </a:r>
            <a:endParaRPr lang="he-I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קריאה וכתיבה ל </a:t>
            </a:r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lnSpc>
                <a:spcPct val="90000"/>
              </a:lnSpc>
            </a:pPr>
            <a:r>
              <a:rPr lang="he-IL" sz="2800" dirty="0" smtClean="0"/>
              <a:t>כתיבה ל-</a:t>
            </a:r>
            <a:r>
              <a:rPr lang="en-US" sz="2800" dirty="0" smtClean="0"/>
              <a:t>pipe</a:t>
            </a:r>
            <a:r>
              <a:rPr lang="he-IL" sz="2800" dirty="0" smtClean="0"/>
              <a:t> תבצע:</a:t>
            </a:r>
            <a:endParaRPr lang="en-US" sz="2800" dirty="0" smtClean="0"/>
          </a:p>
          <a:p>
            <a:pPr algn="r" rtl="1">
              <a:lnSpc>
                <a:spcPct val="90000"/>
              </a:lnSpc>
            </a:pPr>
            <a:endParaRPr lang="he-IL" sz="2800" dirty="0" smtClean="0"/>
          </a:p>
          <a:p>
            <a:pPr lvl="1" algn="r" rtl="1">
              <a:lnSpc>
                <a:spcPct val="90000"/>
              </a:lnSpc>
            </a:pPr>
            <a:r>
              <a:rPr lang="he-IL" sz="2400" b="1" dirty="0" smtClean="0"/>
              <a:t>אם יש מספיק מקום</a:t>
            </a:r>
            <a:r>
              <a:rPr lang="he-IL" sz="2400" dirty="0" smtClean="0"/>
              <a:t>:</a:t>
            </a:r>
          </a:p>
          <a:p>
            <a:pPr lvl="2" algn="r" rtl="1">
              <a:lnSpc>
                <a:spcPct val="90000"/>
              </a:lnSpc>
            </a:pPr>
            <a:r>
              <a:rPr lang="he-IL" sz="1800" dirty="0" smtClean="0"/>
              <a:t>אם יש קוראים פתוחים – כתיבת כל הכמות</a:t>
            </a:r>
            <a:r>
              <a:rPr lang="en-US" sz="1800" dirty="0"/>
              <a:t>.</a:t>
            </a:r>
            <a:endParaRPr lang="he-IL" sz="1800" dirty="0" smtClean="0"/>
          </a:p>
          <a:p>
            <a:pPr lvl="2" algn="r" rtl="1">
              <a:lnSpc>
                <a:spcPct val="90000"/>
              </a:lnSpc>
            </a:pPr>
            <a:r>
              <a:rPr lang="he-IL" sz="1800" dirty="0" smtClean="0"/>
              <a:t>אם אין קוראים פתוחים – כשלון </a:t>
            </a:r>
            <a:r>
              <a:rPr lang="en-US" sz="1800" b="1" dirty="0" smtClean="0"/>
              <a:t>SIGPIPE</a:t>
            </a:r>
            <a:r>
              <a:rPr lang="en-US" sz="1800" dirty="0" smtClean="0"/>
              <a:t> </a:t>
            </a:r>
            <a:r>
              <a:rPr lang="he-IL" sz="1800" dirty="0" smtClean="0"/>
              <a:t>.</a:t>
            </a:r>
            <a:endParaRPr lang="en-US" sz="1800" dirty="0" smtClean="0"/>
          </a:p>
          <a:p>
            <a:pPr lvl="2" algn="r" rtl="1">
              <a:lnSpc>
                <a:spcPct val="90000"/>
              </a:lnSpc>
            </a:pPr>
            <a:endParaRPr lang="en-US" sz="1800" dirty="0" smtClean="0"/>
          </a:p>
          <a:p>
            <a:pPr lvl="1" algn="r" rtl="1">
              <a:lnSpc>
                <a:spcPct val="90000"/>
              </a:lnSpc>
            </a:pPr>
            <a:r>
              <a:rPr lang="he-IL" sz="2400" b="1" dirty="0" smtClean="0"/>
              <a:t>אם אין מספיק מקום למידע שצריך להכתב:</a:t>
            </a:r>
          </a:p>
          <a:p>
            <a:pPr lvl="2" algn="r" rtl="1">
              <a:lnSpc>
                <a:spcPct val="90000"/>
              </a:lnSpc>
            </a:pPr>
            <a:r>
              <a:rPr lang="he-IL" sz="1800" dirty="0" smtClean="0"/>
              <a:t>אם יש קוראים פתוחים – </a:t>
            </a:r>
            <a:r>
              <a:rPr lang="he-IL" sz="1800" b="1" dirty="0" smtClean="0"/>
              <a:t>הכתיבה תחסם עד שיתפנה מקום.</a:t>
            </a:r>
          </a:p>
          <a:p>
            <a:pPr lvl="2" algn="r" rtl="1">
              <a:lnSpc>
                <a:spcPct val="90000"/>
              </a:lnSpc>
            </a:pPr>
            <a:r>
              <a:rPr lang="he-IL" sz="1800" dirty="0" smtClean="0"/>
              <a:t>אם אין קוראים פתוחים – כשלון </a:t>
            </a:r>
            <a:r>
              <a:rPr lang="en-US" sz="1800" b="1" dirty="0" smtClean="0"/>
              <a:t>SIGPIPE</a:t>
            </a:r>
            <a:r>
              <a:rPr lang="en-US" sz="1800" dirty="0" smtClean="0"/>
              <a:t> </a:t>
            </a:r>
            <a:r>
              <a:rPr lang="he-IL" sz="1800" dirty="0" smtClean="0"/>
              <a:t>.</a:t>
            </a:r>
            <a:endParaRPr lang="en-US" sz="1800" dirty="0" smtClean="0"/>
          </a:p>
          <a:p>
            <a:pPr lvl="2" algn="r" rtl="1">
              <a:lnSpc>
                <a:spcPct val="90000"/>
              </a:lnSpc>
            </a:pPr>
            <a:endParaRPr lang="he-IL" sz="1800" b="1" dirty="0" smtClean="0"/>
          </a:p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r>
              <a:rPr lang="he-IL" sz="2400" dirty="0" smtClean="0"/>
              <a:t>כתיבת פחות מ </a:t>
            </a:r>
            <a:r>
              <a:rPr lang="en-US" sz="2400" b="1" dirty="0" smtClean="0"/>
              <a:t>PIPE_BUF</a:t>
            </a:r>
            <a:r>
              <a:rPr lang="he-IL" sz="2400" b="1" dirty="0" smtClean="0"/>
              <a:t> בתים </a:t>
            </a:r>
            <a:r>
              <a:rPr lang="he-IL" sz="2400" dirty="0" smtClean="0"/>
              <a:t>(בדרך כלל 4096) נעשית בצורה אטומית</a:t>
            </a:r>
            <a:r>
              <a:rPr lang="en-US" sz="2400" dirty="0" smtClean="0"/>
              <a:t>.</a:t>
            </a:r>
          </a:p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endParaRPr lang="he-IL" sz="2400" dirty="0" smtClean="0"/>
          </a:p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r>
              <a:rPr lang="he-IL" sz="2400" dirty="0" smtClean="0"/>
              <a:t>ה-</a:t>
            </a:r>
            <a:r>
              <a:rPr lang="en-US" sz="2400" dirty="0" smtClean="0"/>
              <a:t>pipe</a:t>
            </a:r>
            <a:r>
              <a:rPr lang="he-IL" sz="2400" dirty="0" smtClean="0"/>
              <a:t> מוגבל בגודלו (</a:t>
            </a:r>
            <a:r>
              <a:rPr lang="en-US" sz="2400" dirty="0" smtClean="0"/>
              <a:t>4k</a:t>
            </a:r>
            <a:r>
              <a:rPr lang="he-IL" sz="2400" dirty="0" smtClean="0"/>
              <a:t> בגרסאות </a:t>
            </a:r>
            <a:r>
              <a:rPr lang="en-US" sz="2400" dirty="0" smtClean="0"/>
              <a:t>kernel </a:t>
            </a:r>
            <a:r>
              <a:rPr lang="he-IL" sz="2400" dirty="0" smtClean="0"/>
              <a:t> ישנות יותר ו</a:t>
            </a:r>
            <a:r>
              <a:rPr lang="en-US" sz="2400" dirty="0" smtClean="0"/>
              <a:t>64k</a:t>
            </a:r>
            <a:r>
              <a:rPr lang="he-IL" sz="2400" dirty="0" smtClean="0"/>
              <a:t> בגרסאות החדשות).</a:t>
            </a:r>
            <a:endParaRPr lang="en-US" sz="2400" dirty="0" smtClean="0"/>
          </a:p>
          <a:p>
            <a:pPr marL="0" lvl="1" indent="0" algn="r" rtl="1">
              <a:buClr>
                <a:schemeClr val="hlink"/>
              </a:buClr>
              <a:buNone/>
            </a:pPr>
            <a:endParaRPr lang="he-IL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5137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דוגמה </a:t>
            </a:r>
            <a:r>
              <a:rPr lang="en-US" dirty="0" smtClean="0"/>
              <a:t>t7_3.c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pid</a:t>
            </a:r>
            <a:r>
              <a:rPr lang="en-US" dirty="0" smtClean="0"/>
              <a:t> &gt; 0) </a:t>
            </a:r>
          </a:p>
          <a:p>
            <a:pPr>
              <a:buNone/>
            </a:pPr>
            <a:r>
              <a:rPr lang="en-US" dirty="0" smtClean="0"/>
              <a:t>		{ /* parent */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loopCount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/>
              <a:t>			close(</a:t>
            </a:r>
            <a:r>
              <a:rPr lang="en-US" dirty="0" err="1" smtClean="0"/>
              <a:t>fd</a:t>
            </a:r>
            <a:r>
              <a:rPr lang="en-US" dirty="0" smtClean="0"/>
              <a:t>[0]);</a:t>
            </a:r>
          </a:p>
          <a:p>
            <a:pPr>
              <a:buNone/>
            </a:pPr>
            <a:r>
              <a:rPr lang="en-US" dirty="0" smtClean="0"/>
              <a:t>			while(</a:t>
            </a:r>
            <a:r>
              <a:rPr lang="en-US" dirty="0" err="1" smtClean="0"/>
              <a:t>loopCount</a:t>
            </a:r>
            <a:r>
              <a:rPr lang="en-US" dirty="0" smtClean="0"/>
              <a:t>&lt;5)</a:t>
            </a:r>
          </a:p>
          <a:p>
            <a:pPr>
              <a:buNone/>
            </a:pPr>
            <a:r>
              <a:rPr lang="en-US" dirty="0" smtClean="0"/>
              <a:t>			{</a:t>
            </a:r>
          </a:p>
          <a:p>
            <a:pPr>
              <a:buNone/>
            </a:pPr>
            <a:r>
              <a:rPr lang="en-US" dirty="0" smtClean="0"/>
              <a:t>				char </a:t>
            </a:r>
            <a:r>
              <a:rPr lang="en-US" dirty="0" err="1" smtClean="0"/>
              <a:t>buf</a:t>
            </a:r>
            <a:r>
              <a:rPr lang="en-US" dirty="0" smtClean="0"/>
              <a:t>[8]="hello";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buf</a:t>
            </a:r>
            <a:r>
              <a:rPr lang="en-US" dirty="0" smtClean="0"/>
              <a:t>[5]=(char)(counter+'0');</a:t>
            </a:r>
          </a:p>
          <a:p>
            <a:pPr>
              <a:buNone/>
            </a:pPr>
            <a:r>
              <a:rPr lang="en-US" dirty="0" smtClean="0"/>
              <a:t>				write(</a:t>
            </a:r>
            <a:r>
              <a:rPr lang="en-US" dirty="0" err="1" smtClean="0"/>
              <a:t>fd</a:t>
            </a:r>
            <a:r>
              <a:rPr lang="en-US" dirty="0" smtClean="0"/>
              <a:t>[1],buf,6);</a:t>
            </a:r>
          </a:p>
          <a:p>
            <a:pPr>
              <a:buNone/>
            </a:pPr>
            <a:r>
              <a:rPr lang="en-US" dirty="0" smtClean="0"/>
              <a:t>				counter++;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loopCount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				sleep(2);</a:t>
            </a:r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 smtClean="0"/>
              <a:t>			//close(</a:t>
            </a:r>
            <a:r>
              <a:rPr lang="en-US" dirty="0" err="1" smtClean="0"/>
              <a:t>fd</a:t>
            </a:r>
            <a:r>
              <a:rPr lang="en-US" dirty="0" smtClean="0"/>
              <a:t>[1]);	//very important, why?</a:t>
            </a:r>
          </a:p>
          <a:p>
            <a:pPr>
              <a:buNone/>
            </a:pPr>
            <a:r>
              <a:rPr lang="en-US" dirty="0" smtClean="0"/>
              <a:t>			sleep(10);	//working for another hour</a:t>
            </a:r>
          </a:p>
          <a:p>
            <a:pPr>
              <a:buNone/>
            </a:pPr>
            <a:r>
              <a:rPr lang="en-US" dirty="0" smtClean="0"/>
              <a:t>		} </a:t>
            </a:r>
          </a:p>
          <a:p>
            <a:pPr>
              <a:buNone/>
            </a:pPr>
            <a:r>
              <a:rPr lang="en-US" dirty="0" smtClean="0"/>
              <a:t>		else</a:t>
            </a:r>
          </a:p>
          <a:p>
            <a:pPr>
              <a:buNone/>
            </a:pPr>
            <a:r>
              <a:rPr lang="en-US" dirty="0" smtClean="0"/>
              <a:t>		{ /* child */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loopFlag</a:t>
            </a:r>
            <a:r>
              <a:rPr lang="en-US" dirty="0" smtClean="0"/>
              <a:t>=1;</a:t>
            </a:r>
          </a:p>
          <a:p>
            <a:pPr>
              <a:buNone/>
            </a:pPr>
            <a:r>
              <a:rPr lang="en-US" dirty="0" smtClean="0"/>
              <a:t>			while(</a:t>
            </a:r>
            <a:r>
              <a:rPr lang="en-US" dirty="0" err="1" smtClean="0"/>
              <a:t>loopFlag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	{</a:t>
            </a:r>
          </a:p>
          <a:p>
            <a:pPr>
              <a:buNone/>
            </a:pPr>
            <a:r>
              <a:rPr lang="en-US" dirty="0" smtClean="0"/>
              <a:t>				close(</a:t>
            </a:r>
            <a:r>
              <a:rPr lang="en-US" dirty="0" err="1" smtClean="0"/>
              <a:t>fd</a:t>
            </a:r>
            <a:r>
              <a:rPr lang="en-US" dirty="0" smtClean="0"/>
              <a:t>[1]);</a:t>
            </a:r>
          </a:p>
          <a:p>
            <a:pPr>
              <a:buNone/>
            </a:pPr>
            <a:r>
              <a:rPr lang="en-US" dirty="0" smtClean="0"/>
              <a:t>				n = read(</a:t>
            </a:r>
            <a:r>
              <a:rPr lang="en-US" dirty="0" err="1" smtClean="0"/>
              <a:t>fd</a:t>
            </a:r>
            <a:r>
              <a:rPr lang="en-US" dirty="0" smtClean="0"/>
              <a:t>[0], line, MAXLINE);</a:t>
            </a:r>
          </a:p>
          <a:p>
            <a:pPr>
              <a:buNone/>
            </a:pPr>
            <a:r>
              <a:rPr lang="en-US" dirty="0" smtClean="0"/>
              <a:t>				if(n==0)</a:t>
            </a:r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loopFlag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/>
              <a:t>				else{</a:t>
            </a:r>
          </a:p>
          <a:p>
            <a:pPr>
              <a:buNone/>
            </a:pPr>
            <a:r>
              <a:rPr lang="en-US" dirty="0" smtClean="0"/>
              <a:t>					line[n]='\0';</a:t>
            </a:r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printf</a:t>
            </a:r>
            <a:r>
              <a:rPr lang="en-US" dirty="0" smtClean="0"/>
              <a:t>("I read now: %s, the num of bytes= %d\</a:t>
            </a:r>
            <a:r>
              <a:rPr lang="en-US" dirty="0" err="1" smtClean="0"/>
              <a:t>n",line,n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		}</a:t>
            </a:r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 smtClean="0"/>
              <a:t>			close(</a:t>
            </a:r>
            <a:r>
              <a:rPr lang="en-US" dirty="0" err="1" smtClean="0"/>
              <a:t>fd</a:t>
            </a:r>
            <a:r>
              <a:rPr lang="en-US" dirty="0" smtClean="0"/>
              <a:t>[0]);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דוגמה </a:t>
            </a:r>
            <a:r>
              <a:rPr lang="en-US" dirty="0" smtClean="0"/>
              <a:t>t7_4.c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שילוב של איתותים ו </a:t>
            </a:r>
            <a:r>
              <a:rPr lang="en-US" dirty="0" smtClean="0"/>
              <a:t>pipes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redirection and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2238375"/>
          </a:xfrm>
        </p:spPr>
        <p:txBody>
          <a:bodyPr>
            <a:normAutofit fontScale="92500" lnSpcReduction="20000"/>
          </a:bodyPr>
          <a:lstStyle/>
          <a:p>
            <a:pPr algn="r" rtl="1">
              <a:lnSpc>
                <a:spcPct val="80000"/>
              </a:lnSpc>
            </a:pPr>
            <a:r>
              <a:rPr lang="he-IL" dirty="0" smtClean="0"/>
              <a:t>כאשר רוצים שהקלט יבוא מתוך (או הפלט ישלח אל</a:t>
            </a:r>
            <a:r>
              <a:rPr lang="en-US" dirty="0" smtClean="0"/>
              <a:t>(</a:t>
            </a:r>
            <a:r>
              <a:rPr lang="he-IL" dirty="0" smtClean="0"/>
              <a:t> תהליך אחר, מחליפים את התקן הקלט או הפלט ב-</a:t>
            </a:r>
            <a:r>
              <a:rPr lang="en-US" dirty="0" smtClean="0"/>
              <a:t>pipe</a:t>
            </a:r>
            <a:r>
              <a:rPr lang="he-IL" dirty="0" smtClean="0"/>
              <a:t> בין התהליכים בתור התקן</a:t>
            </a:r>
          </a:p>
          <a:p>
            <a:pPr algn="r" rtl="1">
              <a:lnSpc>
                <a:spcPct val="80000"/>
              </a:lnSpc>
            </a:pPr>
            <a:r>
              <a:rPr lang="he-IL" dirty="0" smtClean="0"/>
              <a:t>לדוגמה: אם נרצה שהפלט של </a:t>
            </a:r>
            <a:r>
              <a:rPr lang="en-US" dirty="0" err="1" smtClean="0"/>
              <a:t>ls</a:t>
            </a:r>
            <a:r>
              <a:rPr lang="he-IL" dirty="0" smtClean="0"/>
              <a:t> יודפס בעמודים עם הפסקות:</a:t>
            </a:r>
          </a:p>
          <a:p>
            <a:pPr algn="l">
              <a:lnSpc>
                <a:spcPct val="80000"/>
              </a:lnSpc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more</a:t>
            </a:r>
          </a:p>
          <a:p>
            <a:pPr algn="r" rtl="1">
              <a:lnSpc>
                <a:spcPct val="80000"/>
              </a:lnSpc>
            </a:pPr>
            <a:r>
              <a:rPr lang="he-IL" dirty="0" smtClean="0"/>
              <a:t>מה יבצע ה-</a:t>
            </a:r>
            <a:r>
              <a:rPr lang="en-US" dirty="0" smtClean="0"/>
              <a:t>shell</a:t>
            </a:r>
            <a:r>
              <a:rPr lang="he-IL" dirty="0" smtClean="0"/>
              <a:t> בתגובה לפקודה הנ"ל? (בערך..)</a:t>
            </a:r>
          </a:p>
          <a:p>
            <a:pPr algn="r" rtl="1"/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" y="3573463"/>
            <a:ext cx="3462338" cy="2790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pipe(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status = fork();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if (status == 0) {  </a:t>
            </a:r>
            <a:endParaRPr lang="he-IL" sz="16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he-IL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/* first child */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close(1);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dup(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close(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close(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execv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(“/bin/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”,…);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284663" y="3568700"/>
            <a:ext cx="3494087" cy="2790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status = fork();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if (status == 0) {  </a:t>
            </a:r>
            <a:endParaRPr lang="he-IL" sz="16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he-IL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/* second child */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close(0);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dup(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close(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close(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execv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(“/bin/more”,..);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close(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[0]); close(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הבעיה ב </a:t>
            </a:r>
            <a:r>
              <a:rPr lang="en-US" dirty="0" smtClean="0"/>
              <a:t>pipes</a:t>
            </a:r>
            <a:r>
              <a:rPr lang="he-IL" dirty="0" smtClean="0"/>
              <a:t>:</a:t>
            </a:r>
          </a:p>
          <a:p>
            <a:pPr lvl="1" algn="r" rtl="1"/>
            <a:r>
              <a:rPr lang="he-IL" dirty="0" smtClean="0"/>
              <a:t>אם אנו רוצים שתהליכים שונים (לא קרובי משפחה) יתקשרו בניהם.</a:t>
            </a:r>
          </a:p>
          <a:p>
            <a:pPr lvl="1" algn="r" rtl="1"/>
            <a:r>
              <a:rPr lang="he-IL" dirty="0" smtClean="0"/>
              <a:t>היה נחמד אם ל </a:t>
            </a:r>
            <a:r>
              <a:rPr lang="en-US" dirty="0" smtClean="0"/>
              <a:t>pipe</a:t>
            </a:r>
            <a:r>
              <a:rPr lang="he-IL" dirty="0" smtClean="0"/>
              <a:t> היה שם כמו שלקובץ יש שם.</a:t>
            </a:r>
          </a:p>
          <a:p>
            <a:pPr lvl="1" algn="r" rtl="1"/>
            <a:endParaRPr lang="he-IL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3962400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FIFO</a:t>
            </a:r>
            <a:endParaRPr lang="he-IL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rtl="1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also known as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named pipes</a:t>
            </a:r>
            <a:endParaRPr lang="he-I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en-US" sz="2400" dirty="0" smtClean="0"/>
              <a:t>FIFO</a:t>
            </a:r>
            <a:r>
              <a:rPr lang="he-IL" sz="2400" dirty="0" smtClean="0"/>
              <a:t> הוא למעשה </a:t>
            </a:r>
            <a:r>
              <a:rPr lang="en-US" sz="2400" dirty="0" smtClean="0"/>
              <a:t>pipe</a:t>
            </a:r>
            <a:r>
              <a:rPr lang="he-IL" sz="2400" dirty="0" smtClean="0"/>
              <a:t>  "ציבורי" שדרכו יכולים כל התהליכים במכונה לתקשר (כולם יכולים לגשת אליו).</a:t>
            </a:r>
          </a:p>
          <a:p>
            <a:pPr algn="r" rtl="1">
              <a:lnSpc>
                <a:spcPct val="80000"/>
              </a:lnSpc>
            </a:pPr>
            <a:endParaRPr lang="he-IL" sz="2400" dirty="0" smtClean="0"/>
          </a:p>
          <a:p>
            <a:pPr algn="r" rtl="1">
              <a:lnSpc>
                <a:spcPct val="80000"/>
              </a:lnSpc>
            </a:pPr>
            <a:r>
              <a:rPr lang="he-IL" sz="2400" dirty="0" smtClean="0"/>
              <a:t>השימוש העיקרי של </a:t>
            </a:r>
            <a:r>
              <a:rPr lang="en-US" sz="2400" dirty="0" smtClean="0"/>
              <a:t>FIFO</a:t>
            </a:r>
            <a:r>
              <a:rPr lang="he-IL" sz="2400" dirty="0" smtClean="0"/>
              <a:t> (או של כל אובייקט תקשורת בעל "שם") הוא כאשר תהליכים רוצים לתקשר דרך ערוץ קבוע מראש מבלי שיהיה ביניהם קשרי משפחה.</a:t>
            </a:r>
          </a:p>
          <a:p>
            <a:pPr lvl="1" algn="r" rtl="1">
              <a:lnSpc>
                <a:spcPct val="80000"/>
              </a:lnSpc>
            </a:pPr>
            <a:r>
              <a:rPr lang="he-IL" sz="2000" dirty="0" smtClean="0"/>
              <a:t>למשל, כאשר תהליכי לקוח צריכים לתקשר עם תהליך שרת</a:t>
            </a:r>
          </a:p>
          <a:p>
            <a:pPr lvl="1" algn="r" rtl="1">
              <a:lnSpc>
                <a:spcPct val="80000"/>
              </a:lnSpc>
            </a:pPr>
            <a:endParaRPr lang="he-IL" sz="2000" dirty="0" smtClean="0"/>
          </a:p>
          <a:p>
            <a:pPr algn="r" rtl="1">
              <a:lnSpc>
                <a:spcPct val="80000"/>
              </a:lnSpc>
            </a:pPr>
            <a:r>
              <a:rPr lang="en-US" sz="2400" dirty="0" smtClean="0"/>
              <a:t>FIFO</a:t>
            </a:r>
            <a:r>
              <a:rPr lang="he-IL" sz="2400" dirty="0" smtClean="0"/>
              <a:t> נוצר באמצעות קריאת המערכת </a:t>
            </a:r>
            <a:r>
              <a:rPr lang="en-US" sz="2400" dirty="0" err="1" smtClean="0">
                <a:solidFill>
                  <a:srgbClr val="0000FF"/>
                </a:solidFill>
              </a:rPr>
              <a:t>mknod</a:t>
            </a:r>
            <a:r>
              <a:rPr lang="en-US" sz="2400" dirty="0" smtClean="0">
                <a:solidFill>
                  <a:srgbClr val="0000FF"/>
                </a:solidFill>
              </a:rPr>
              <a:t>()</a:t>
            </a:r>
            <a:r>
              <a:rPr lang="he-IL" sz="2400" dirty="0" smtClean="0">
                <a:solidFill>
                  <a:srgbClr val="0000FF"/>
                </a:solidFill>
              </a:rPr>
              <a:t> </a:t>
            </a:r>
            <a:r>
              <a:rPr lang="he-IL" sz="2400" dirty="0" smtClean="0"/>
              <a:t>, או באמצעות הפונקציה </a:t>
            </a:r>
            <a:r>
              <a:rPr lang="en-US" sz="2400" dirty="0" err="1" smtClean="0">
                <a:solidFill>
                  <a:srgbClr val="0000FF"/>
                </a:solidFill>
              </a:rPr>
              <a:t>mkfifo</a:t>
            </a:r>
            <a:r>
              <a:rPr lang="en-US" sz="2400" dirty="0" smtClean="0">
                <a:solidFill>
                  <a:srgbClr val="0000FF"/>
                </a:solidFill>
              </a:rPr>
              <a:t>()</a:t>
            </a:r>
            <a:r>
              <a:rPr lang="he-IL" sz="2400" dirty="0" smtClean="0"/>
              <a:t> שמעניקה לו את שמו.</a:t>
            </a:r>
          </a:p>
          <a:p>
            <a:pPr algn="r" rtl="1">
              <a:lnSpc>
                <a:spcPct val="80000"/>
              </a:lnSpc>
            </a:pPr>
            <a:endParaRPr lang="he-IL" sz="2400" dirty="0" smtClean="0"/>
          </a:p>
          <a:p>
            <a:pPr algn="r" rtl="1">
              <a:lnSpc>
                <a:spcPct val="80000"/>
              </a:lnSpc>
            </a:pPr>
            <a:r>
              <a:rPr lang="he-IL" sz="2400" dirty="0" smtClean="0"/>
              <a:t>שם ה-</a:t>
            </a:r>
            <a:r>
              <a:rPr lang="en-US" sz="2400" dirty="0" smtClean="0"/>
              <a:t>FIFO</a:t>
            </a:r>
            <a:r>
              <a:rPr lang="he-IL" sz="2400" dirty="0" smtClean="0"/>
              <a:t> הוא כשם קובץ במערכת הקבצים, </a:t>
            </a:r>
            <a:r>
              <a:rPr lang="he-IL" sz="2400" b="1" dirty="0" smtClean="0"/>
              <a:t>למרות שאיננו קובץ כלל.</a:t>
            </a:r>
          </a:p>
          <a:p>
            <a:pPr lvl="1" algn="r" rtl="1">
              <a:lnSpc>
                <a:spcPct val="80000"/>
              </a:lnSpc>
            </a:pPr>
            <a:r>
              <a:rPr lang="he-IL" sz="2400" dirty="0" smtClean="0"/>
              <a:t>ה-</a:t>
            </a:r>
            <a:r>
              <a:rPr lang="en-US" sz="2400" dirty="0" smtClean="0"/>
              <a:t>FIFO</a:t>
            </a:r>
            <a:r>
              <a:rPr lang="he-IL" sz="2400" dirty="0" smtClean="0"/>
              <a:t> מופיע במערכת הקבצים בשם שנבחר.</a:t>
            </a:r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20574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2276" y="1344"/>
              <a:ext cx="16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he-IL" sz="2400" dirty="0" smtClean="0">
                  <a:solidFill>
                    <a:srgbClr val="000000"/>
                  </a:solidFill>
                </a:rPr>
                <a:t>תקשורת בין תהליכים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971800"/>
            <a:ext cx="5410200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2276" y="1920"/>
              <a:ext cx="48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pipe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8608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2276" y="2482"/>
              <a:ext cx="55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FIFO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90000"/>
              </a:lnSpc>
            </a:pPr>
            <a:endParaRPr lang="en-US" sz="2800" dirty="0" smtClean="0"/>
          </a:p>
          <a:p>
            <a:pPr algn="r" rtl="1">
              <a:lnSpc>
                <a:spcPct val="90000"/>
              </a:lnSpc>
            </a:pPr>
            <a:r>
              <a:rPr lang="he-IL" sz="2800" dirty="0" smtClean="0"/>
              <a:t>לאחר היווצרו, ניתן לגשת ל-</a:t>
            </a:r>
            <a:r>
              <a:rPr lang="en-US" sz="2800" dirty="0" smtClean="0"/>
              <a:t>FIFO</a:t>
            </a:r>
            <a:r>
              <a:rPr lang="he-IL" sz="2800" dirty="0" smtClean="0"/>
              <a:t> באמצעות פקודת </a:t>
            </a:r>
            <a:r>
              <a:rPr lang="en-US" sz="2800" dirty="0" smtClean="0">
                <a:solidFill>
                  <a:srgbClr val="0000FF"/>
                </a:solidFill>
              </a:rPr>
              <a:t>open()</a:t>
            </a:r>
            <a:r>
              <a:rPr lang="he-IL" sz="2800" dirty="0" smtClean="0"/>
              <a:t> ולעבוד איתו כרגיל (קריאה וכתיבה)</a:t>
            </a:r>
          </a:p>
          <a:p>
            <a:pPr lvl="1" algn="r" rtl="1">
              <a:lnSpc>
                <a:spcPct val="90000"/>
              </a:lnSpc>
            </a:pPr>
            <a:r>
              <a:rPr lang="he-IL" sz="2400" dirty="0" smtClean="0"/>
              <a:t>ניתן לבצע הן קריאה והן כתיבה ל-</a:t>
            </a:r>
            <a:r>
              <a:rPr lang="en-US" sz="2400" dirty="0" smtClean="0"/>
              <a:t>FIFO</a:t>
            </a:r>
            <a:r>
              <a:rPr lang="he-IL" sz="2400" dirty="0" smtClean="0"/>
              <a:t> דרך </a:t>
            </a:r>
            <a:r>
              <a:rPr lang="he-IL" sz="2400" u="sng" dirty="0" smtClean="0"/>
              <a:t>אותו </a:t>
            </a:r>
            <a:r>
              <a:rPr lang="en-US" sz="2400" u="sng" dirty="0" smtClean="0"/>
              <a:t>descriptor</a:t>
            </a:r>
            <a:r>
              <a:rPr lang="he-IL" sz="2400" dirty="0" smtClean="0"/>
              <a:t> (ערוץ תקשורת דו-כיווני)</a:t>
            </a:r>
            <a:endParaRPr lang="en-US" sz="2400" dirty="0" smtClean="0"/>
          </a:p>
          <a:p>
            <a:pPr lvl="1" algn="r" rtl="1">
              <a:lnSpc>
                <a:spcPct val="90000"/>
              </a:lnSpc>
            </a:pPr>
            <a:endParaRPr lang="he-IL" sz="2400" dirty="0" smtClean="0"/>
          </a:p>
          <a:p>
            <a:pPr algn="r" rtl="1">
              <a:lnSpc>
                <a:spcPct val="90000"/>
              </a:lnSpc>
            </a:pPr>
            <a:r>
              <a:rPr lang="he-IL" sz="2800" dirty="0" smtClean="0"/>
              <a:t>תהליך שפותח את ה-</a:t>
            </a:r>
            <a:r>
              <a:rPr lang="en-US" sz="2800" dirty="0" smtClean="0"/>
              <a:t>FIFO</a:t>
            </a:r>
            <a:r>
              <a:rPr lang="he-IL" sz="2800" dirty="0" smtClean="0"/>
              <a:t> לקריאה בלבד נחסם עד שתהליך נוסף יפתח את ה-</a:t>
            </a:r>
            <a:r>
              <a:rPr lang="en-US" sz="2800" dirty="0" smtClean="0"/>
              <a:t>FIFO</a:t>
            </a:r>
            <a:r>
              <a:rPr lang="he-IL" sz="2800" dirty="0" smtClean="0"/>
              <a:t> לכתיבה, וההפך.</a:t>
            </a:r>
          </a:p>
          <a:p>
            <a:pPr lvl="1" algn="r" rtl="1">
              <a:lnSpc>
                <a:spcPct val="90000"/>
              </a:lnSpc>
            </a:pPr>
            <a:r>
              <a:rPr lang="he-IL" sz="2400" dirty="0" smtClean="0"/>
              <a:t>פתיחת ה-</a:t>
            </a:r>
            <a:r>
              <a:rPr lang="en-US" sz="2400" dirty="0" smtClean="0"/>
              <a:t>FIFO</a:t>
            </a:r>
            <a:r>
              <a:rPr lang="he-IL" sz="2400" dirty="0" smtClean="0"/>
              <a:t> לכתיבה וקריאה (</a:t>
            </a:r>
            <a:r>
              <a:rPr lang="en-US" sz="2400" dirty="0" smtClean="0"/>
              <a:t>O_RDWR</a:t>
            </a:r>
            <a:r>
              <a:rPr lang="he-IL" sz="2400" dirty="0" smtClean="0"/>
              <a:t>) איננה חוסמת.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כאובייקטים ציבוריים רבים, </a:t>
            </a:r>
            <a:r>
              <a:rPr lang="en-US" dirty="0"/>
              <a:t>FIFO</a:t>
            </a:r>
            <a:r>
              <a:rPr lang="he-IL" dirty="0"/>
              <a:t> אינו </a:t>
            </a:r>
            <a:r>
              <a:rPr lang="he-IL" dirty="0" smtClean="0"/>
              <a:t>משוחרר </a:t>
            </a:r>
            <a:r>
              <a:rPr lang="he-IL" dirty="0"/>
              <a:t>אוטומטית לאחר שהמשתמש האחרון בו סוגר את הקובץ, ולכן יש לפנותו בצורה מפורשת באמצעות פקודות או קריאות מערכת למחיקת קבצים (למשל, פקודת </a:t>
            </a:r>
            <a:r>
              <a:rPr lang="en-US" dirty="0" err="1"/>
              <a:t>rm</a:t>
            </a:r>
            <a:r>
              <a:rPr lang="he-IL" dirty="0"/>
              <a:t> או הקריאה </a:t>
            </a:r>
            <a:r>
              <a:rPr lang="en-US" dirty="0"/>
              <a:t>unlink()</a:t>
            </a:r>
            <a:r>
              <a:rPr lang="he-IL" dirty="0" smtClean="0"/>
              <a:t>).</a:t>
            </a:r>
            <a:endParaRPr lang="en-US" dirty="0" smtClean="0"/>
          </a:p>
          <a:p>
            <a:pPr lvl="1" algn="r" rtl="1"/>
            <a:r>
              <a:rPr lang="en-US" sz="2400" dirty="0" err="1" smtClean="0"/>
              <a:t>rm</a:t>
            </a:r>
            <a:r>
              <a:rPr lang="he-IL" sz="1800" dirty="0" smtClean="0"/>
              <a:t> – </a:t>
            </a:r>
            <a:r>
              <a:rPr lang="he-IL" sz="2400" dirty="0" smtClean="0"/>
              <a:t>מסיר קובץ או תקייה.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2203440"/>
            <a:ext cx="7467600" cy="34163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unlink</a:t>
            </a:r>
            <a:r>
              <a:rPr lang="en-US" dirty="0"/>
              <a:t>() deletes a name from the file system.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that name was the </a:t>
            </a:r>
            <a:r>
              <a:rPr lang="en-US" b="1" dirty="0"/>
              <a:t>last link</a:t>
            </a:r>
            <a:r>
              <a:rPr lang="en-US" dirty="0"/>
              <a:t> to a file and no processes have the file open the file is deleted and the space it was using is made available for reuse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name was the </a:t>
            </a:r>
            <a:r>
              <a:rPr lang="en-US" b="1" dirty="0"/>
              <a:t>last link </a:t>
            </a:r>
            <a:r>
              <a:rPr lang="en-US" dirty="0"/>
              <a:t>to a file but any processes still have the </a:t>
            </a:r>
            <a:r>
              <a:rPr lang="en-US" b="1" dirty="0"/>
              <a:t>file open </a:t>
            </a:r>
            <a:r>
              <a:rPr lang="en-US" dirty="0"/>
              <a:t>the file will remain in existence until the last file descriptor referring to it is 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name referred to a </a:t>
            </a:r>
            <a:r>
              <a:rPr lang="en-US" b="1" dirty="0"/>
              <a:t>symbolic link </a:t>
            </a:r>
            <a:r>
              <a:rPr lang="en-US" dirty="0"/>
              <a:t>the link is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name referred to a socket, </a:t>
            </a:r>
            <a:r>
              <a:rPr lang="en-US" b="1" dirty="0" err="1"/>
              <a:t>fifo</a:t>
            </a:r>
            <a:r>
              <a:rPr lang="en-US" dirty="0"/>
              <a:t> or device the name for it is removed but processes which have the object open may continue to use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0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FIFO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he-IL" dirty="0" smtClean="0"/>
              <a:t>בפועל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137150"/>
          </a:xfrm>
        </p:spPr>
        <p:txBody>
          <a:bodyPr/>
          <a:lstStyle/>
          <a:p>
            <a:r>
              <a:rPr lang="en-US" sz="2000" dirty="0" smtClean="0"/>
              <a:t>#include &lt;sys/</a:t>
            </a:r>
            <a:r>
              <a:rPr lang="en-US" sz="2000" dirty="0" err="1" smtClean="0"/>
              <a:t>types.h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#include &lt;sys/</a:t>
            </a:r>
            <a:r>
              <a:rPr lang="en-US" sz="2000" dirty="0" err="1" smtClean="0"/>
              <a:t>stat.h</a:t>
            </a:r>
            <a:r>
              <a:rPr lang="en-US" sz="2000" dirty="0" smtClean="0"/>
              <a:t>&gt;</a:t>
            </a:r>
          </a:p>
          <a:p>
            <a:endParaRPr lang="he-IL" sz="2000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mknod</a:t>
            </a:r>
            <a:r>
              <a:rPr lang="en-US" dirty="0" smtClean="0">
                <a:solidFill>
                  <a:srgbClr val="FF0000"/>
                </a:solidFill>
              </a:rPr>
              <a:t> (const char *pathname, </a:t>
            </a:r>
            <a:r>
              <a:rPr lang="en-US" dirty="0" err="1" smtClean="0">
                <a:solidFill>
                  <a:srgbClr val="FF0000"/>
                </a:solidFill>
              </a:rPr>
              <a:t>mode_t</a:t>
            </a:r>
            <a:r>
              <a:rPr lang="en-US" dirty="0" smtClean="0">
                <a:solidFill>
                  <a:srgbClr val="FF0000"/>
                </a:solidFill>
              </a:rPr>
              <a:t> mode, </a:t>
            </a:r>
            <a:r>
              <a:rPr lang="en-US" dirty="0" err="1" smtClean="0">
                <a:solidFill>
                  <a:srgbClr val="FF0000"/>
                </a:solidFill>
              </a:rPr>
              <a:t>dev_t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he-IL" dirty="0" smtClean="0">
              <a:solidFill>
                <a:srgbClr val="FF0000"/>
              </a:solidFill>
            </a:endParaRPr>
          </a:p>
          <a:p>
            <a:pPr algn="r" rtl="1"/>
            <a:r>
              <a:rPr lang="he-IL" sz="2800" dirty="0" smtClean="0"/>
              <a:t>קריאת המערכת </a:t>
            </a:r>
            <a:r>
              <a:rPr lang="en-US" sz="2800" dirty="0" err="1" smtClean="0"/>
              <a:t>mknode</a:t>
            </a:r>
            <a:r>
              <a:rPr lang="en-US" sz="2800" dirty="0" smtClean="0"/>
              <a:t>()</a:t>
            </a:r>
            <a:r>
              <a:rPr lang="he-IL" sz="2800" dirty="0"/>
              <a:t> </a:t>
            </a:r>
            <a:r>
              <a:rPr lang="he-IL" sz="2800" dirty="0" smtClean="0"/>
              <a:t>יוצרת קודקוד מידע על אובייקט של מערכת הקבצים (קובץ רגיל, קובץ </a:t>
            </a:r>
            <a:r>
              <a:rPr lang="en-US" sz="2800" dirty="0" smtClean="0"/>
              <a:t>device</a:t>
            </a:r>
            <a:r>
              <a:rPr lang="he-IL" sz="2800" dirty="0" smtClean="0"/>
              <a:t> או </a:t>
            </a:r>
            <a:r>
              <a:rPr lang="en-US" sz="2800" dirty="0" smtClean="0"/>
              <a:t>named pipe</a:t>
            </a:r>
            <a:r>
              <a:rPr lang="he-IL" sz="2800" dirty="0" smtClean="0"/>
              <a:t> (</a:t>
            </a:r>
            <a:r>
              <a:rPr lang="en-US" sz="2800" dirty="0" smtClean="0"/>
              <a:t>FIFO</a:t>
            </a:r>
            <a:r>
              <a:rPr lang="he-IL" sz="2800" dirty="0" smtClean="0"/>
              <a:t>))</a:t>
            </a:r>
            <a:r>
              <a:rPr lang="en-US" sz="2800" dirty="0" smtClean="0"/>
              <a:t> </a:t>
            </a:r>
            <a:r>
              <a:rPr lang="he-IL" sz="2800" dirty="0" smtClean="0"/>
              <a:t> שיקרא כשם הארגומנט הראשון (הנתיב) עם תכונות שיוגדרו ע"י </a:t>
            </a:r>
            <a:r>
              <a:rPr lang="en-US" sz="2800" dirty="0" smtClean="0"/>
              <a:t>mode</a:t>
            </a:r>
            <a:r>
              <a:rPr lang="he-IL" sz="2800" dirty="0" smtClean="0"/>
              <a:t> ו</a:t>
            </a:r>
            <a:r>
              <a:rPr lang="en-US" sz="2800" dirty="0" smtClean="0"/>
              <a:t> .</a:t>
            </a:r>
            <a:r>
              <a:rPr lang="en-US" sz="2800" dirty="0" err="1" smtClean="0"/>
              <a:t>dev</a:t>
            </a:r>
            <a:r>
              <a:rPr lang="en-US" sz="2800" dirty="0" smtClean="0"/>
              <a:t> </a:t>
            </a:r>
            <a:endParaRPr lang="he-IL" sz="2800" dirty="0" smtClean="0"/>
          </a:p>
          <a:p>
            <a:pPr algn="r" rtl="1"/>
            <a:endParaRPr lang="en-US" sz="2800" dirty="0" smtClean="0"/>
          </a:p>
          <a:p>
            <a:pPr algn="r" rtl="1"/>
            <a:r>
              <a:rPr lang="he-IL" sz="2400" dirty="0" smtClean="0"/>
              <a:t>הארגומנט </a:t>
            </a:r>
            <a:r>
              <a:rPr lang="en-US" sz="2400" dirty="0" smtClean="0"/>
              <a:t>mode</a:t>
            </a:r>
            <a:r>
              <a:rPr lang="he-IL" sz="2400" dirty="0" smtClean="0"/>
              <a:t> מגדיר גם את ההרשאות של הקובץ וגם את סוג הקובץ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cxnSp>
        <p:nvCxnSpPr>
          <p:cNvPr id="6" name="מחבר ישר 5"/>
          <p:cNvCxnSpPr/>
          <p:nvPr/>
        </p:nvCxnSpPr>
        <p:spPr>
          <a:xfrm>
            <a:off x="1600200" y="3124200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9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FIFO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he-IL" dirty="0" smtClean="0"/>
              <a:t>בפועל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3025"/>
            <a:ext cx="9144000" cy="5137150"/>
          </a:xfrm>
        </p:spPr>
        <p:txBody>
          <a:bodyPr/>
          <a:lstStyle/>
          <a:p>
            <a:r>
              <a:rPr lang="en-US" sz="2000" dirty="0" smtClean="0"/>
              <a:t>#include &lt;sys/</a:t>
            </a:r>
            <a:r>
              <a:rPr lang="en-US" sz="2000" dirty="0" err="1" smtClean="0"/>
              <a:t>types.h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#include &lt;sys/</a:t>
            </a:r>
            <a:r>
              <a:rPr lang="en-US" sz="2000" dirty="0" err="1" smtClean="0"/>
              <a:t>stat.h</a:t>
            </a:r>
            <a:r>
              <a:rPr lang="en-US" sz="2000" dirty="0" smtClean="0"/>
              <a:t>&gt;</a:t>
            </a:r>
          </a:p>
          <a:p>
            <a:endParaRPr lang="he-IL" sz="2000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mkfifo</a:t>
            </a:r>
            <a:r>
              <a:rPr lang="en-US" dirty="0" smtClean="0">
                <a:solidFill>
                  <a:srgbClr val="FF0000"/>
                </a:solidFill>
              </a:rPr>
              <a:t>(const char *pathname, </a:t>
            </a:r>
            <a:r>
              <a:rPr lang="en-US" dirty="0" err="1" smtClean="0">
                <a:solidFill>
                  <a:srgbClr val="FF0000"/>
                </a:solidFill>
              </a:rPr>
              <a:t>mode_t</a:t>
            </a:r>
            <a:r>
              <a:rPr lang="en-US" dirty="0" smtClean="0">
                <a:solidFill>
                  <a:srgbClr val="FF0000"/>
                </a:solidFill>
              </a:rPr>
              <a:t> mode);</a:t>
            </a:r>
          </a:p>
          <a:p>
            <a:endParaRPr lang="en-US" dirty="0" smtClean="0"/>
          </a:p>
          <a:p>
            <a:pPr algn="r" rtl="1"/>
            <a:r>
              <a:rPr lang="en-US" dirty="0" err="1" smtClean="0"/>
              <a:t>Mkfifo</a:t>
            </a:r>
            <a:r>
              <a:rPr lang="en-US" dirty="0" smtClean="0"/>
              <a:t>() </a:t>
            </a:r>
            <a:r>
              <a:rPr lang="he-IL" dirty="0" smtClean="0"/>
              <a:t> - יוצר קובץ מסוג </a:t>
            </a:r>
            <a:r>
              <a:rPr lang="en-US" dirty="0" smtClean="0"/>
              <a:t>FIFO</a:t>
            </a:r>
            <a:r>
              <a:rPr lang="he-IL" dirty="0" smtClean="0"/>
              <a:t> שיקרא לפי שם הנתיב שניתן. הארגומנט </a:t>
            </a:r>
            <a:r>
              <a:rPr lang="en-US" dirty="0" smtClean="0"/>
              <a:t>mode</a:t>
            </a:r>
            <a:r>
              <a:rPr lang="he-IL" dirty="0" smtClean="0"/>
              <a:t> מגדיר את ההרשאות של ה</a:t>
            </a:r>
            <a:r>
              <a:rPr lang="en-US" dirty="0" smtClean="0"/>
              <a:t>FIFO</a:t>
            </a:r>
            <a:r>
              <a:rPr lang="he-IL" dirty="0" smtClean="0"/>
              <a:t> 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FIFO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he-IL" dirty="0" smtClean="0"/>
              <a:t>בפועל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100" y="1295400"/>
            <a:ext cx="9448800" cy="51371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Define</a:t>
            </a:r>
            <a:br>
              <a:rPr lang="en-US" dirty="0" smtClean="0"/>
            </a:br>
            <a:r>
              <a:rPr lang="en-US" dirty="0" smtClean="0"/>
              <a:t> MYMODE (S_IFIFO | S_IRUSR | S_IWUSR)</a:t>
            </a:r>
          </a:p>
          <a:p>
            <a:pPr>
              <a:buNone/>
            </a:pPr>
            <a:endParaRPr lang="he-IL" sz="40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mknod</a:t>
            </a:r>
            <a:r>
              <a:rPr lang="en-US" dirty="0" smtClean="0"/>
              <a:t>(“myfifo.f”,MYMODE,0);</a:t>
            </a:r>
            <a:r>
              <a:rPr lang="en-US" sz="4000" dirty="0"/>
              <a:t> </a:t>
            </a:r>
            <a:endParaRPr lang="en-US" sz="4000" dirty="0" smtClean="0"/>
          </a:p>
          <a:p>
            <a:pPr>
              <a:buNone/>
            </a:pPr>
            <a:r>
              <a:rPr lang="en-US" sz="4000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Or 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/>
              <a:t>mkfifo</a:t>
            </a:r>
            <a:r>
              <a:rPr lang="en-US" dirty="0" smtClean="0"/>
              <a:t>(“myfifo.f”,0777);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/>
              <a:t>	</a:t>
            </a:r>
            <a:r>
              <a:rPr lang="en-US" dirty="0" err="1" smtClean="0"/>
              <a:t>fd</a:t>
            </a:r>
            <a:r>
              <a:rPr lang="en-US" dirty="0" smtClean="0"/>
              <a:t>=open(“</a:t>
            </a:r>
            <a:r>
              <a:rPr lang="en-US" dirty="0" err="1" smtClean="0"/>
              <a:t>myfifo.f”,O_RDONLY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T7_5.c</a:t>
            </a:r>
            <a:r>
              <a:rPr lang="he-IL" dirty="0" smtClean="0"/>
              <a:t> דוגמה פשוטה ל </a:t>
            </a:r>
            <a:r>
              <a:rPr lang="en-US" dirty="0" smtClean="0"/>
              <a:t>FIFO</a:t>
            </a:r>
            <a:r>
              <a:rPr lang="he-IL" dirty="0" smtClean="0"/>
              <a:t> בין אב לבן</a:t>
            </a:r>
            <a:endParaRPr lang="en-US" dirty="0" smtClean="0"/>
          </a:p>
          <a:p>
            <a:pPr algn="r" rtl="1">
              <a:buNone/>
            </a:pPr>
            <a:endParaRPr lang="he-IL" dirty="0" smtClean="0"/>
          </a:p>
          <a:p>
            <a:pPr algn="r" rtl="1"/>
            <a:r>
              <a:rPr lang="en-US" dirty="0" smtClean="0"/>
              <a:t>T7_6.c</a:t>
            </a:r>
            <a:r>
              <a:rPr lang="he-IL" dirty="0" smtClean="0"/>
              <a:t> </a:t>
            </a:r>
            <a:r>
              <a:rPr lang="en-US" dirty="0" smtClean="0"/>
              <a:t>T7_7.c</a:t>
            </a:r>
            <a:r>
              <a:rPr lang="he-IL" dirty="0" smtClean="0"/>
              <a:t> </a:t>
            </a:r>
            <a:r>
              <a:rPr lang="en-US" dirty="0" smtClean="0"/>
              <a:t>T7_8.c</a:t>
            </a:r>
            <a:r>
              <a:rPr lang="he-IL" dirty="0" smtClean="0"/>
              <a:t> דוגמה ל </a:t>
            </a:r>
            <a:r>
              <a:rPr lang="en-US" dirty="0" smtClean="0"/>
              <a:t>FIFO</a:t>
            </a:r>
            <a:r>
              <a:rPr lang="he-IL" dirty="0" smtClean="0"/>
              <a:t> בין </a:t>
            </a:r>
            <a:r>
              <a:rPr lang="en-US" dirty="0" smtClean="0"/>
              <a:t>client</a:t>
            </a:r>
            <a:r>
              <a:rPr lang="he-IL" dirty="0" smtClean="0"/>
              <a:t> ל </a:t>
            </a:r>
            <a:r>
              <a:rPr lang="en-US" dirty="0" smtClean="0"/>
              <a:t>server</a:t>
            </a:r>
            <a:r>
              <a:rPr lang="he-IL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תקשורת בין תהליכים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אפשר דרך איתותים</a:t>
            </a:r>
            <a:r>
              <a:rPr lang="en-US" dirty="0" smtClean="0"/>
              <a:t> </a:t>
            </a:r>
            <a:r>
              <a:rPr lang="he-IL" dirty="0" smtClean="0"/>
              <a:t>(</a:t>
            </a:r>
            <a:r>
              <a:rPr lang="en-US" dirty="0" smtClean="0"/>
              <a:t>signals</a:t>
            </a:r>
            <a:r>
              <a:rPr lang="he-IL" dirty="0" smtClean="0"/>
              <a:t>)</a:t>
            </a:r>
          </a:p>
          <a:p>
            <a:pPr lvl="1" algn="r" rtl="1"/>
            <a:r>
              <a:rPr lang="he-IL" dirty="0" smtClean="0"/>
              <a:t>אבל אם רוצים להעביר מידע? (</a:t>
            </a:r>
            <a:r>
              <a:rPr lang="he-IL" dirty="0"/>
              <a:t>כאשר שולחים סיגנל ניתן להעביר רק את מספר הסיגנל </a:t>
            </a:r>
            <a:r>
              <a:rPr lang="he-IL" dirty="0" smtClean="0"/>
              <a:t>ואי </a:t>
            </a:r>
            <a:r>
              <a:rPr lang="he-IL" dirty="0"/>
              <a:t>אפשר להעביר מידע נוסף </a:t>
            </a:r>
            <a:r>
              <a:rPr lang="he-IL" dirty="0" smtClean="0"/>
              <a:t>...)</a:t>
            </a:r>
          </a:p>
          <a:p>
            <a:pPr algn="r" rtl="1"/>
            <a:r>
              <a:rPr lang="he-IL" dirty="0" smtClean="0"/>
              <a:t>אפשר להעביר מידע דרך קבצים</a:t>
            </a:r>
            <a:endParaRPr lang="en-US" dirty="0" smtClean="0"/>
          </a:p>
          <a:p>
            <a:pPr lvl="1" algn="r" rtl="1"/>
            <a:r>
              <a:rPr lang="he-IL" dirty="0" smtClean="0"/>
              <a:t>בעיות:</a:t>
            </a:r>
          </a:p>
          <a:p>
            <a:pPr lvl="2" algn="r" rtl="1"/>
            <a:r>
              <a:rPr lang="he-IL" dirty="0" smtClean="0"/>
              <a:t>איטי.</a:t>
            </a:r>
          </a:p>
          <a:p>
            <a:pPr lvl="2" algn="r" rtl="1"/>
            <a:r>
              <a:rPr lang="he-IL" dirty="0" smtClean="0"/>
              <a:t>תהליכים שמעבירים ביניהם הרבה מידע, מה גודל הקובץ?</a:t>
            </a:r>
          </a:p>
          <a:p>
            <a:pPr lvl="2" algn="r" rtl="1"/>
            <a:r>
              <a:rPr lang="he-IL" dirty="0" smtClean="0"/>
              <a:t>איך נדע אם תהליך סיים לכתוב וסגר את הקובץ או שעדיין לא כתב?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כדי לגשת לקובץ (בלינוקס) משתמשים ב </a:t>
            </a:r>
            <a:r>
              <a:rPr lang="en-US" dirty="0" smtClean="0"/>
              <a:t>file descriptors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לכל תהליך יש רשימה של </a:t>
            </a:r>
            <a:r>
              <a:rPr lang="en-US" dirty="0" err="1" smtClean="0"/>
              <a:t>fd</a:t>
            </a:r>
            <a:r>
              <a:rPr lang="he-IL" dirty="0" smtClean="0"/>
              <a:t>-ים.</a:t>
            </a:r>
          </a:p>
          <a:p>
            <a:pPr algn="r" rtl="1"/>
            <a:r>
              <a:rPr lang="he-IL" dirty="0" smtClean="0"/>
              <a:t>ה </a:t>
            </a:r>
            <a:r>
              <a:rPr lang="en-US" dirty="0" err="1" smtClean="0"/>
              <a:t>fd</a:t>
            </a:r>
            <a:r>
              <a:rPr lang="he-IL" dirty="0" smtClean="0"/>
              <a:t> הינו מספר המשויך למבנה הנקרא </a:t>
            </a:r>
            <a:r>
              <a:rPr lang="en-US" dirty="0" smtClean="0"/>
              <a:t>open file description</a:t>
            </a:r>
            <a:endParaRPr lang="he-IL" dirty="0" smtClean="0"/>
          </a:p>
          <a:p>
            <a:pPr algn="r" rtl="1"/>
            <a:r>
              <a:rPr lang="he-IL" dirty="0" smtClean="0"/>
              <a:t>המוסכמה היא ש </a:t>
            </a:r>
            <a:r>
              <a:rPr lang="en-US" dirty="0" smtClean="0"/>
              <a:t> file descriptors</a:t>
            </a:r>
            <a:r>
              <a:rPr lang="he-IL" dirty="0" smtClean="0"/>
              <a:t>0,1,2 כבר מוקצים:</a:t>
            </a:r>
          </a:p>
          <a:p>
            <a:pPr lvl="1" algn="r" rtl="1"/>
            <a:r>
              <a:rPr lang="he-IL" dirty="0" smtClean="0"/>
              <a:t>0 – </a:t>
            </a:r>
            <a:r>
              <a:rPr lang="en-US" dirty="0" smtClean="0"/>
              <a:t>standard input</a:t>
            </a:r>
          </a:p>
          <a:p>
            <a:pPr lvl="1" algn="r" rtl="1"/>
            <a:r>
              <a:rPr lang="he-IL" dirty="0" smtClean="0"/>
              <a:t>1 – </a:t>
            </a:r>
            <a:r>
              <a:rPr lang="en-US" dirty="0" smtClean="0"/>
              <a:t>standard output</a:t>
            </a:r>
          </a:p>
          <a:p>
            <a:pPr lvl="1" algn="r" rtl="1"/>
            <a:r>
              <a:rPr lang="he-IL" dirty="0" smtClean="0"/>
              <a:t>2 – </a:t>
            </a:r>
            <a:r>
              <a:rPr lang="en-US" dirty="0" smtClean="0"/>
              <a:t>standard error</a:t>
            </a:r>
            <a:endParaRPr lang="he-I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43050"/>
            <a:ext cx="35242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linuxmeerkat.files.wordpress.com/2011/12/simple_kernel_fd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46536"/>
            <a:ext cx="8610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file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Open file description</a:t>
            </a:r>
            <a:r>
              <a:rPr lang="he-IL" dirty="0" smtClean="0"/>
              <a:t> הינו מבנה המכיל מידע על קובץ.</a:t>
            </a:r>
          </a:p>
          <a:p>
            <a:pPr lvl="1" algn="r" rtl="1"/>
            <a:r>
              <a:rPr lang="en-US" dirty="0" smtClean="0"/>
              <a:t>Offset</a:t>
            </a:r>
            <a:r>
              <a:rPr lang="he-IL" dirty="0" smtClean="0"/>
              <a:t>: איפה הכניסה הבאה לקובץ תהיה</a:t>
            </a:r>
          </a:p>
          <a:p>
            <a:pPr lvl="1" algn="r" rtl="1"/>
            <a:r>
              <a:rPr lang="he-IL" dirty="0" smtClean="0"/>
              <a:t>האם הקובץ ניתן לקריאה/כתיבה (לפי ההיררכיה).</a:t>
            </a:r>
          </a:p>
          <a:p>
            <a:pPr lvl="1" algn="r" rtl="1"/>
            <a:r>
              <a:rPr lang="he-IL" dirty="0" smtClean="0"/>
              <a:t>ועוד דגלים</a:t>
            </a:r>
          </a:p>
          <a:p>
            <a:pPr lvl="1" algn="r" rtl="1"/>
            <a:endParaRPr lang="he-IL" dirty="0"/>
          </a:p>
          <a:p>
            <a:pPr lvl="1" algn="r" rtl="1"/>
            <a:endParaRPr lang="he-IL" dirty="0" smtClean="0"/>
          </a:p>
          <a:p>
            <a:pPr marL="0" indent="0" algn="r" rtl="1">
              <a:buNone/>
            </a:pPr>
            <a:r>
              <a:rPr lang="he-IL" b="1" dirty="0" smtClean="0"/>
              <a:t>יכולים להיות מספר </a:t>
            </a:r>
            <a:r>
              <a:rPr lang="en-US" b="1" dirty="0" err="1" smtClean="0"/>
              <a:t>fd</a:t>
            </a:r>
            <a:r>
              <a:rPr lang="he-IL" b="1" dirty="0" smtClean="0"/>
              <a:t>-ים (של אותו תהליך) המצביעים על </a:t>
            </a:r>
            <a:r>
              <a:rPr lang="en-US" b="1" dirty="0" err="1" smtClean="0"/>
              <a:t>ofd</a:t>
            </a:r>
            <a:r>
              <a:rPr lang="he-IL" b="1" dirty="0" smtClean="0"/>
              <a:t> אחד.</a:t>
            </a:r>
            <a:endParaRPr lang="en-US" b="1" dirty="0" smtClean="0"/>
          </a:p>
          <a:p>
            <a:pPr algn="r" rtl="1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מלבן 3"/>
          <p:cNvSpPr/>
          <p:nvPr/>
        </p:nvSpPr>
        <p:spPr>
          <a:xfrm>
            <a:off x="1424189" y="2438400"/>
            <a:ext cx="7010400" cy="4572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תקשורת בעזרת קבצים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כאשר תהליך מבצע קריאה מקובץ או כתיבה לקובץ המיקום הנוכחי בקובץ זז כמספר הבתים שנכתבו/נקראו.</a:t>
            </a:r>
          </a:p>
          <a:p>
            <a:pPr algn="r" rtl="1"/>
            <a:endParaRPr lang="he-IL" dirty="0" smtClean="0"/>
          </a:p>
          <a:p>
            <a:pPr algn="r" rtl="1"/>
            <a:r>
              <a:rPr lang="en-US" dirty="0" smtClean="0"/>
              <a:t>t7_1.c</a:t>
            </a:r>
            <a:endParaRPr lang="he-IL" dirty="0" smtClean="0"/>
          </a:p>
          <a:p>
            <a:pPr algn="r" rtl="1"/>
            <a:endParaRPr lang="he-IL" dirty="0" smtClean="0"/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1667" r="32500" b="3333"/>
          <a:stretch/>
        </p:blipFill>
        <p:spPr>
          <a:xfrm>
            <a:off x="1143000" y="2593975"/>
            <a:ext cx="35052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143000"/>
            <a:ext cx="8229600" cy="5137150"/>
          </a:xfrm>
        </p:spPr>
        <p:txBody>
          <a:bodyPr/>
          <a:lstStyle/>
          <a:p>
            <a:pPr algn="r" rtl="1"/>
            <a:r>
              <a:rPr lang="he-IL" sz="2800" dirty="0" smtClean="0"/>
              <a:t>כדי להגיע למקום מסויים בקובץ יש להעזר ב</a:t>
            </a:r>
            <a:r>
              <a:rPr lang="en-US" sz="2800" dirty="0" smtClean="0"/>
              <a:t> </a:t>
            </a:r>
            <a:r>
              <a:rPr lang="he-IL" sz="2800" dirty="0" smtClean="0"/>
              <a:t> </a:t>
            </a:r>
            <a:r>
              <a:rPr lang="en-US" sz="2800" dirty="0" err="1" smtClean="0"/>
              <a:t>syscall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#include &lt;sys/</a:t>
            </a:r>
            <a:r>
              <a:rPr lang="en-US" sz="2800" b="1" dirty="0" err="1" smtClean="0"/>
              <a:t>types.h</a:t>
            </a:r>
            <a:r>
              <a:rPr lang="en-US" sz="2800" b="1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b="1" dirty="0" smtClean="0"/>
              <a:t>#include &lt;</a:t>
            </a:r>
            <a:r>
              <a:rPr lang="en-US" sz="2800" b="1" dirty="0" err="1" smtClean="0"/>
              <a:t>unistd.h</a:t>
            </a:r>
            <a:r>
              <a:rPr lang="en-US" sz="2800" b="1" dirty="0" smtClean="0"/>
              <a:t>&gt;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b="1" dirty="0" err="1" smtClean="0"/>
              <a:t>off_t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lseek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i="1" dirty="0" err="1" smtClean="0"/>
              <a:t>fd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off_t</a:t>
            </a:r>
            <a:r>
              <a:rPr lang="en-US" sz="2800" b="1" dirty="0" smtClean="0"/>
              <a:t> </a:t>
            </a:r>
            <a:r>
              <a:rPr lang="en-US" sz="2800" i="1" dirty="0" smtClean="0"/>
              <a:t>offset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i="1" dirty="0" smtClean="0"/>
              <a:t>whence</a:t>
            </a:r>
            <a:r>
              <a:rPr lang="en-US" sz="2800" b="1" dirty="0" smtClean="0"/>
              <a:t>);</a:t>
            </a:r>
          </a:p>
          <a:p>
            <a:pPr algn="r" rtl="1"/>
            <a:r>
              <a:rPr lang="en-US" sz="2800" i="1" dirty="0" smtClean="0"/>
              <a:t>whence</a:t>
            </a:r>
            <a:r>
              <a:rPr lang="he-IL" sz="2800" i="1" dirty="0" smtClean="0"/>
              <a:t> יכול להיות:</a:t>
            </a:r>
          </a:p>
          <a:p>
            <a:pPr lvl="1" algn="r" rtl="1"/>
            <a:r>
              <a:rPr lang="en-US" sz="2400" b="1" dirty="0" smtClean="0"/>
              <a:t>SEEK_SET</a:t>
            </a:r>
            <a:r>
              <a:rPr lang="he-IL" sz="2400" b="1" dirty="0" smtClean="0"/>
              <a:t> – מתחילת הקובץ</a:t>
            </a:r>
          </a:p>
          <a:p>
            <a:pPr lvl="1" algn="r" rtl="1"/>
            <a:r>
              <a:rPr lang="en-US" sz="2400" b="1" dirty="0" smtClean="0"/>
              <a:t>SEEK_CUR</a:t>
            </a:r>
            <a:r>
              <a:rPr lang="he-IL" sz="2400" b="1" dirty="0" smtClean="0"/>
              <a:t> – מהמיקום הנוכחי</a:t>
            </a:r>
          </a:p>
          <a:p>
            <a:pPr lvl="1" algn="r" rtl="1"/>
            <a:r>
              <a:rPr lang="en-US" sz="2400" b="1" dirty="0" smtClean="0"/>
              <a:t>SEEK_END</a:t>
            </a:r>
            <a:r>
              <a:rPr lang="he-IL" sz="2400" b="1" dirty="0" smtClean="0"/>
              <a:t> – מסוף הקובץ</a:t>
            </a:r>
          </a:p>
          <a:p>
            <a:pPr lvl="1" algn="r" rtl="1"/>
            <a:endParaRPr lang="en-US" b="1" dirty="0" smtClean="0"/>
          </a:p>
          <a:p>
            <a:pPr marL="457200" lvl="1" indent="0" algn="r" rtl="1">
              <a:buNone/>
            </a:pPr>
            <a:r>
              <a:rPr lang="he-IL" sz="1800" dirty="0" smtClean="0"/>
              <a:t>ערך החזרה: </a:t>
            </a:r>
            <a:r>
              <a:rPr lang="en-US" sz="1800" dirty="0" smtClean="0"/>
              <a:t>-1</a:t>
            </a:r>
            <a:r>
              <a:rPr lang="he-IL" sz="1800" dirty="0" smtClean="0"/>
              <a:t> במקרה של </a:t>
            </a:r>
            <a:r>
              <a:rPr lang="he-IL" sz="1800" dirty="0" err="1" smtClean="0"/>
              <a:t>כשלון</a:t>
            </a:r>
            <a:r>
              <a:rPr lang="he-IL" sz="1800" dirty="0" smtClean="0"/>
              <a:t>, ההיסט מתחילת הקובץ במקרה של הצלחה.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תקשורת בעזרת קבצים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נוכל לשלב איתותים וקריאה\כתיבה מ\לקבצים על מנת להעביר מידע בין תהליכים.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האיתותים נועדו על מנת שתהליך אחד יוכל לסמן לתהליך האחר שהוא סיים את פעולתו. </a:t>
            </a:r>
          </a:p>
          <a:p>
            <a:pPr algn="r" rtl="1"/>
            <a:endParaRPr lang="he-IL" dirty="0" smtClean="0"/>
          </a:p>
          <a:p>
            <a:pPr algn="r" rtl="1"/>
            <a:r>
              <a:rPr lang="en-US" dirty="0" smtClean="0"/>
              <a:t>t</a:t>
            </a:r>
            <a:r>
              <a:rPr lang="en-US" dirty="0"/>
              <a:t>7</a:t>
            </a:r>
            <a:r>
              <a:rPr lang="en-US" dirty="0" smtClean="0"/>
              <a:t>_2.c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2493</TotalTime>
  <Words>1292</Words>
  <Application>Microsoft Office PowerPoint</Application>
  <PresentationFormat>‫הצגה על המסך (4:3)</PresentationFormat>
  <Paragraphs>229</Paragraphs>
  <Slides>25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Verdana</vt:lpstr>
      <vt:lpstr>Wingdings</vt:lpstr>
      <vt:lpstr>cdb2004138l</vt:lpstr>
      <vt:lpstr>מערכות הפעלה</vt:lpstr>
      <vt:lpstr>Contents</vt:lpstr>
      <vt:lpstr>תקשורת בין תהליכים</vt:lpstr>
      <vt:lpstr>File descriptors</vt:lpstr>
      <vt:lpstr>Standard Streams</vt:lpstr>
      <vt:lpstr>Open file description</vt:lpstr>
      <vt:lpstr>תקשורת בעזרת קבצים</vt:lpstr>
      <vt:lpstr>Random access</vt:lpstr>
      <vt:lpstr>תקשורת בעזרת קבצים</vt:lpstr>
      <vt:lpstr>pipes</vt:lpstr>
      <vt:lpstr>Pipes  המשך</vt:lpstr>
      <vt:lpstr>יצירת pipe בפועל</vt:lpstr>
      <vt:lpstr>קריאה וכתיבה ל pipe</vt:lpstr>
      <vt:lpstr>קריאה וכתיבה ל pipe</vt:lpstr>
      <vt:lpstr>דוגמה t7_3.c</vt:lpstr>
      <vt:lpstr>דוגמה t7_4.c</vt:lpstr>
      <vt:lpstr>I/O redirection and pipes</vt:lpstr>
      <vt:lpstr>FIFO</vt:lpstr>
      <vt:lpstr>FIFO</vt:lpstr>
      <vt:lpstr>FIFO</vt:lpstr>
      <vt:lpstr>FIFO</vt:lpstr>
      <vt:lpstr>FIFO  בפועל</vt:lpstr>
      <vt:lpstr>FIFO  בפועל</vt:lpstr>
      <vt:lpstr>FIFO  בפועל</vt:lpstr>
      <vt:lpstr>דוגמאות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avshalom</dc:creator>
  <cp:lastModifiedBy>user</cp:lastModifiedBy>
  <cp:revision>53</cp:revision>
  <dcterms:created xsi:type="dcterms:W3CDTF">2013-02-06T14:53:06Z</dcterms:created>
  <dcterms:modified xsi:type="dcterms:W3CDTF">2017-05-14T17:41:56Z</dcterms:modified>
</cp:coreProperties>
</file>