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320" r:id="rId4"/>
    <p:sldId id="291" r:id="rId5"/>
    <p:sldId id="321" r:id="rId6"/>
    <p:sldId id="292" r:id="rId7"/>
    <p:sldId id="323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19" r:id="rId16"/>
    <p:sldId id="322" r:id="rId17"/>
    <p:sldId id="300" r:id="rId18"/>
    <p:sldId id="302" r:id="rId19"/>
    <p:sldId id="324" r:id="rId20"/>
    <p:sldId id="301" r:id="rId21"/>
    <p:sldId id="325" r:id="rId22"/>
    <p:sldId id="303" r:id="rId23"/>
    <p:sldId id="304" r:id="rId24"/>
    <p:sldId id="305" r:id="rId25"/>
    <p:sldId id="306" r:id="rId26"/>
    <p:sldId id="307" r:id="rId27"/>
    <p:sldId id="308" r:id="rId28"/>
    <p:sldId id="328" r:id="rId29"/>
    <p:sldId id="30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4" autoAdjust="0"/>
    <p:restoredTop sz="96187" autoAdjust="0"/>
  </p:normalViewPr>
  <p:slideViewPr>
    <p:cSldViewPr>
      <p:cViewPr varScale="1">
        <p:scale>
          <a:sx n="74" d="100"/>
          <a:sy n="74" d="100"/>
        </p:scale>
        <p:origin x="13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Combines</a:t>
            </a:r>
            <a:r>
              <a:rPr lang="en-US" baseline="0" dirty="0" smtClean="0"/>
              <a:t> 16 bits from </a:t>
            </a:r>
            <a:r>
              <a:rPr lang="en-US" baseline="0" dirty="0" err="1" smtClean="0"/>
              <a:t>inod</a:t>
            </a:r>
            <a:r>
              <a:rPr lang="en-US" baseline="0" dirty="0" smtClean="0"/>
              <a:t> number, 8 bits from device and 8 bits of </a:t>
            </a:r>
            <a:r>
              <a:rPr lang="en-US" baseline="0" dirty="0" err="1" smtClean="0"/>
              <a:t>proj_id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include/sys/shm.h" TargetMode="External"/><Relationship Id="rId2" Type="http://schemas.openxmlformats.org/officeDocument/2006/relationships/hyperlink" Target="http://linux.die.net/include/sys/ipc.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include/sys/shm.h" TargetMode="External"/><Relationship Id="rId2" Type="http://schemas.openxmlformats.org/officeDocument/2006/relationships/hyperlink" Target="http://linux.die.net/include/sys/ipc.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include/sys/shm.h" TargetMode="External"/><Relationship Id="rId2" Type="http://schemas.openxmlformats.org/officeDocument/2006/relationships/hyperlink" Target="http://linux.die.net/include/sys/types.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include/sys/shm.h" TargetMode="External"/><Relationship Id="rId2" Type="http://schemas.openxmlformats.org/officeDocument/2006/relationships/hyperlink" Target="http://linux.die.net/include/sys/types.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שני </a:t>
            </a:r>
            <a:r>
              <a:rPr lang="he-IL" dirty="0" err="1" smtClean="0"/>
              <a:t>אלקובי</a:t>
            </a:r>
            <a:endParaRPr lang="en-US" dirty="0" smtClean="0"/>
          </a:p>
          <a:p>
            <a:r>
              <a:rPr lang="he-IL" dirty="0" err="1" smtClean="0"/>
              <a:t>פריאל</a:t>
            </a:r>
            <a:r>
              <a:rPr lang="he-IL" dirty="0" smtClean="0"/>
              <a:t> לוי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תרגום כתובת וירטואלית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3" t="3032" r="2821" b="2776"/>
          <a:stretch>
            <a:fillRect/>
          </a:stretch>
        </p:blipFill>
        <p:spPr>
          <a:xfrm>
            <a:off x="1079459" y="1343025"/>
            <a:ext cx="6985081" cy="5137150"/>
          </a:xfrm>
          <a:noFill/>
          <a:ln w="57150" cmpd="thickThin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תרגום כתובת וירטואלית - דוגמא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840" t="800" r="7520" b="999"/>
          <a:stretch>
            <a:fillRect/>
          </a:stretch>
        </p:blipFill>
        <p:spPr>
          <a:xfrm>
            <a:off x="1803931" y="1343025"/>
            <a:ext cx="5536138" cy="5137150"/>
          </a:xfrm>
          <a:noFill/>
          <a:ln w="57150" cmpd="thickThin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תרגום כתובת וירטואלית – דוגמא מפורטת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315" t="1199" r="22215" b="2017"/>
          <a:stretch>
            <a:fillRect/>
          </a:stretch>
        </p:blipFill>
        <p:spPr>
          <a:xfrm>
            <a:off x="1066800" y="1343025"/>
            <a:ext cx="7086600" cy="5137150"/>
          </a:xfrm>
          <a:noFill/>
          <a:ln w="57150" cmpd="thickThin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זכרון משותף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הבעיה העיקרית ב </a:t>
            </a:r>
            <a:r>
              <a:rPr lang="en-US" dirty="0" smtClean="0"/>
              <a:t>pipes</a:t>
            </a:r>
            <a:r>
              <a:rPr lang="he-IL" dirty="0" smtClean="0"/>
              <a:t> או ב</a:t>
            </a:r>
            <a:r>
              <a:rPr lang="en-US" dirty="0" smtClean="0"/>
              <a:t>FIFO</a:t>
            </a:r>
            <a:r>
              <a:rPr lang="he-IL" dirty="0" smtClean="0"/>
              <a:t>?</a:t>
            </a:r>
          </a:p>
          <a:p>
            <a:pPr lvl="1" algn="r" rtl="1"/>
            <a:r>
              <a:rPr lang="he-IL" dirty="0" smtClean="0"/>
              <a:t>זמן... התערבות של מערכת ההפעלה בכל קריאה/כתיבה.</a:t>
            </a:r>
          </a:p>
          <a:p>
            <a:pPr algn="r" rtl="1">
              <a:lnSpc>
                <a:spcPct val="110000"/>
              </a:lnSpc>
            </a:pPr>
            <a:r>
              <a:rPr lang="he-IL" dirty="0" smtClean="0"/>
              <a:t>ניתן להגדיר אזור זיכרון שיהיה משותף למספר תהליכים.</a:t>
            </a:r>
          </a:p>
          <a:p>
            <a:pPr algn="r" rtl="1">
              <a:lnSpc>
                <a:spcPct val="110000"/>
              </a:lnSpc>
            </a:pPr>
            <a:r>
              <a:rPr lang="he-IL" dirty="0" smtClean="0"/>
              <a:t>המנגנון המאפשר זאת נקרא: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  <a:p>
            <a:pPr algn="r" rtl="1">
              <a:lnSpc>
                <a:spcPct val="110000"/>
              </a:lnSpc>
            </a:pPr>
            <a:r>
              <a:rPr lang="he-IL" dirty="0" smtClean="0"/>
              <a:t>למעשה נמפה את אותה מסגרת למספר תהליכים</a:t>
            </a:r>
          </a:p>
          <a:p>
            <a:pPr algn="r" rt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572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IPC Shared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יתרונות זכרון משותף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מאפשר למספר תהליכים לגשת לאותו חלק בזכרון ולחלוק את אותו המידע, בניגוד ל </a:t>
            </a:r>
            <a:r>
              <a:rPr lang="en-US" dirty="0" smtClean="0"/>
              <a:t>pipe</a:t>
            </a:r>
            <a:r>
              <a:rPr lang="he-IL" dirty="0" smtClean="0"/>
              <a:t> שקריאה ממנו מרוקנת את המידע.</a:t>
            </a:r>
          </a:p>
          <a:p>
            <a:pPr algn="r" rtl="1"/>
            <a:endParaRPr lang="he-IL" dirty="0" smtClean="0"/>
          </a:p>
          <a:p>
            <a:pPr lvl="1" algn="r" rtl="1"/>
            <a:r>
              <a:rPr lang="he-IL" dirty="0" smtClean="0"/>
              <a:t>כל התהליכים רואים את המידע שהשתנה.</a:t>
            </a:r>
          </a:p>
          <a:p>
            <a:pPr lvl="1" algn="r" rtl="1"/>
            <a:endParaRPr lang="he-IL" dirty="0" smtClean="0"/>
          </a:p>
          <a:p>
            <a:pPr lvl="1" algn="r" rtl="1"/>
            <a:r>
              <a:rPr lang="he-IL" dirty="0" smtClean="0"/>
              <a:t>מהיר יותר מ </a:t>
            </a:r>
            <a:r>
              <a:rPr lang="en-US" dirty="0" smtClean="0"/>
              <a:t>pipes</a:t>
            </a:r>
            <a:r>
              <a:rPr lang="he-IL" dirty="0" smtClean="0"/>
              <a:t>.</a:t>
            </a:r>
          </a:p>
          <a:p>
            <a:pPr lvl="2" algn="r" rtl="1"/>
            <a:r>
              <a:rPr lang="he-IL" dirty="0" smtClean="0"/>
              <a:t>לא מצריך </a:t>
            </a:r>
            <a:r>
              <a:rPr lang="en-US" dirty="0" smtClean="0"/>
              <a:t>system call</a:t>
            </a:r>
            <a:r>
              <a:rPr lang="he-IL" dirty="0" smtClean="0"/>
              <a:t> בזמן קריאה/כתיבה.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זיכרון משותף ושימוש בו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על מנת שנוכל להשתמש בזיכרון משותף עלינו לבצע מספר פעולות:</a:t>
            </a:r>
          </a:p>
          <a:p>
            <a:pPr marL="0" indent="0" algn="r" rtl="1">
              <a:buNone/>
            </a:pPr>
            <a:endParaRPr lang="he-IL" dirty="0"/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 smtClean="0"/>
              <a:t>יצירת מפתח ייחודי.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 smtClean="0"/>
              <a:t>שימוש במפתח על מנת להקצות חלק ספציפי בזיכרון.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he-IL" dirty="0" smtClean="0"/>
              <a:t>התחברות של כל התהליכים הרלוונטיים לאזור המשותף בזיכרון.</a:t>
            </a:r>
          </a:p>
          <a:p>
            <a:pPr lvl="1" algn="r" rtl="1"/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נתחיל בהסבר על שלב 2...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b="1" dirty="0" smtClean="0"/>
              <a:t>#include &lt;</a:t>
            </a:r>
            <a:r>
              <a:rPr lang="en-US" sz="2100" b="1" dirty="0" smtClean="0">
                <a:hlinkClick r:id="rId2"/>
              </a:rPr>
              <a:t>sys/</a:t>
            </a:r>
            <a:r>
              <a:rPr lang="en-US" sz="2100" b="1" dirty="0" err="1" smtClean="0">
                <a:hlinkClick r:id="rId2"/>
              </a:rPr>
              <a:t>ipc.h</a:t>
            </a:r>
            <a:r>
              <a:rPr lang="en-US" sz="2100" b="1" dirty="0" smtClean="0"/>
              <a:t>&gt;</a:t>
            </a:r>
            <a:br>
              <a:rPr lang="en-US" sz="2100" b="1" dirty="0" smtClean="0"/>
            </a:br>
            <a:r>
              <a:rPr lang="en-US" sz="2100" b="1" dirty="0" smtClean="0"/>
              <a:t>#include &lt;</a:t>
            </a:r>
            <a:r>
              <a:rPr lang="en-US" sz="2100" b="1" dirty="0" smtClean="0">
                <a:hlinkClick r:id="rId3"/>
              </a:rPr>
              <a:t>sys/</a:t>
            </a:r>
            <a:r>
              <a:rPr lang="en-US" sz="2100" b="1" dirty="0" err="1" smtClean="0">
                <a:hlinkClick r:id="rId3"/>
              </a:rPr>
              <a:t>shm.h</a:t>
            </a:r>
            <a:r>
              <a:rPr lang="en-US" sz="2100" b="1" dirty="0" smtClean="0"/>
              <a:t>&gt;</a:t>
            </a:r>
            <a:r>
              <a:rPr lang="en-US" sz="2100" dirty="0" smtClean="0"/>
              <a:t> 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shmget</a:t>
            </a:r>
            <a:r>
              <a:rPr lang="en-US" b="1" dirty="0" smtClean="0"/>
              <a:t>(</a:t>
            </a:r>
            <a:r>
              <a:rPr lang="en-US" b="1" dirty="0" err="1" smtClean="0"/>
              <a:t>key_t</a:t>
            </a:r>
            <a:r>
              <a:rPr lang="en-US" dirty="0" smtClean="0"/>
              <a:t> </a:t>
            </a:r>
            <a:r>
              <a:rPr lang="en-US" i="1" dirty="0" smtClean="0"/>
              <a:t>key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dirty="0" smtClean="0"/>
              <a:t> </a:t>
            </a:r>
            <a:r>
              <a:rPr lang="en-US" i="1" dirty="0" smtClean="0"/>
              <a:t>size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shmflg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</a:p>
          <a:p>
            <a:pPr algn="r" rtl="1">
              <a:buNone/>
            </a:pPr>
            <a:r>
              <a:rPr lang="en-US" sz="2600" b="1" dirty="0" smtClean="0"/>
              <a:t>key</a:t>
            </a:r>
            <a:r>
              <a:rPr lang="he-IL" sz="2600" dirty="0" smtClean="0"/>
              <a:t>- מפתח זיהוי או הערך </a:t>
            </a:r>
            <a:r>
              <a:rPr lang="en-US" sz="2600" dirty="0" smtClean="0"/>
              <a:t>IPC_PRIVATE</a:t>
            </a:r>
            <a:r>
              <a:rPr lang="he-IL" sz="2600" dirty="0" smtClean="0"/>
              <a:t>(בשביל מקום כלשהו חדש)</a:t>
            </a:r>
          </a:p>
          <a:p>
            <a:pPr algn="r" rtl="1">
              <a:buNone/>
            </a:pPr>
            <a:r>
              <a:rPr lang="en-US" sz="2600" b="1" dirty="0" smtClean="0"/>
              <a:t>size</a:t>
            </a:r>
            <a:r>
              <a:rPr lang="he-IL" sz="2600" dirty="0" smtClean="0"/>
              <a:t>- גודל רצוי (יעוגל לגודל דף)</a:t>
            </a:r>
          </a:p>
          <a:p>
            <a:pPr algn="r" rtl="1">
              <a:buNone/>
            </a:pPr>
            <a:r>
              <a:rPr lang="en-US" sz="2600" b="1" i="1" dirty="0" err="1" smtClean="0"/>
              <a:t>shmflg</a:t>
            </a:r>
            <a:r>
              <a:rPr lang="he-IL" sz="2600" i="1" dirty="0" smtClean="0"/>
              <a:t> – </a:t>
            </a:r>
            <a:r>
              <a:rPr lang="he-IL" sz="2600" b="1" i="1" dirty="0" smtClean="0"/>
              <a:t>הרשאות</a:t>
            </a:r>
            <a:r>
              <a:rPr lang="he-IL" sz="2600" i="1" dirty="0" smtClean="0"/>
              <a:t> | </a:t>
            </a:r>
            <a:r>
              <a:rPr lang="en-US" sz="2600" i="1" dirty="0" smtClean="0"/>
              <a:t>IPC_CREAT </a:t>
            </a:r>
            <a:r>
              <a:rPr lang="he-IL" sz="2600" i="1" dirty="0" smtClean="0"/>
              <a:t>(ליצור מקום חדש עבור המפתח) | </a:t>
            </a:r>
            <a:r>
              <a:rPr lang="en-US" sz="2600" i="1" dirty="0" smtClean="0"/>
              <a:t>IPC_EXCEL</a:t>
            </a:r>
            <a:r>
              <a:rPr lang="he-IL" sz="2600" i="1" dirty="0" smtClean="0"/>
              <a:t> (כשלון אם הסיגמנט קיים)</a:t>
            </a:r>
          </a:p>
          <a:p>
            <a:pPr algn="r" rtl="1">
              <a:buNone/>
            </a:pPr>
            <a:endParaRPr lang="en-US" sz="2600" i="1" dirty="0" smtClean="0"/>
          </a:p>
          <a:p>
            <a:pPr algn="r" rtl="1">
              <a:buNone/>
            </a:pPr>
            <a:r>
              <a:rPr lang="he-IL" sz="2600" b="1" i="1" dirty="0" smtClean="0"/>
              <a:t>ערך מוחזר</a:t>
            </a:r>
            <a:r>
              <a:rPr lang="he-IL" sz="2600" i="1" dirty="0" smtClean="0"/>
              <a:t>: </a:t>
            </a:r>
            <a:r>
              <a:rPr lang="en-US" sz="2600" i="1" dirty="0" err="1" smtClean="0"/>
              <a:t>shmid</a:t>
            </a:r>
            <a:r>
              <a:rPr lang="he-IL" sz="2600" i="1" dirty="0" smtClean="0"/>
              <a:t>- </a:t>
            </a:r>
            <a:r>
              <a:rPr lang="he-IL" sz="2600" dirty="0" smtClean="0"/>
              <a:t>ערך מספרי המזהה באופן ייחודי שטח שנוצר לשיתוף או 1- עבור </a:t>
            </a:r>
            <a:r>
              <a:rPr lang="he-IL" sz="2600" dirty="0" err="1" smtClean="0"/>
              <a:t>כשלון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291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b="1" dirty="0" smtClean="0"/>
              <a:t>#include &lt;</a:t>
            </a:r>
            <a:r>
              <a:rPr lang="en-US" sz="2100" b="1" dirty="0" smtClean="0">
                <a:hlinkClick r:id="rId2"/>
              </a:rPr>
              <a:t>sys/</a:t>
            </a:r>
            <a:r>
              <a:rPr lang="en-US" sz="2100" b="1" dirty="0" err="1" smtClean="0">
                <a:hlinkClick r:id="rId2"/>
              </a:rPr>
              <a:t>ipc.h</a:t>
            </a:r>
            <a:r>
              <a:rPr lang="en-US" sz="2100" b="1" dirty="0" smtClean="0"/>
              <a:t>&gt;</a:t>
            </a:r>
            <a:br>
              <a:rPr lang="en-US" sz="2100" b="1" dirty="0" smtClean="0"/>
            </a:br>
            <a:r>
              <a:rPr lang="en-US" sz="2100" b="1" dirty="0" smtClean="0"/>
              <a:t>#include &lt;</a:t>
            </a:r>
            <a:r>
              <a:rPr lang="en-US" sz="2100" b="1" dirty="0" smtClean="0">
                <a:hlinkClick r:id="rId3"/>
              </a:rPr>
              <a:t>sys/</a:t>
            </a:r>
            <a:r>
              <a:rPr lang="en-US" sz="2100" b="1" dirty="0" err="1" smtClean="0">
                <a:hlinkClick r:id="rId3"/>
              </a:rPr>
              <a:t>shm.h</a:t>
            </a:r>
            <a:r>
              <a:rPr lang="en-US" sz="2100" b="1" dirty="0" smtClean="0"/>
              <a:t>&gt;</a:t>
            </a:r>
            <a:r>
              <a:rPr lang="en-US" sz="2100" dirty="0" smtClean="0"/>
              <a:t> 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shmget</a:t>
            </a:r>
            <a:r>
              <a:rPr lang="en-US" b="1" dirty="0" smtClean="0"/>
              <a:t>(</a:t>
            </a:r>
            <a:r>
              <a:rPr lang="en-US" b="1" dirty="0" err="1" smtClean="0"/>
              <a:t>key_t</a:t>
            </a:r>
            <a:r>
              <a:rPr lang="en-US" dirty="0" smtClean="0"/>
              <a:t> </a:t>
            </a:r>
            <a:r>
              <a:rPr lang="en-US" i="1" dirty="0" smtClean="0"/>
              <a:t>key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dirty="0" smtClean="0"/>
              <a:t> </a:t>
            </a:r>
            <a:r>
              <a:rPr lang="en-US" i="1" dirty="0" smtClean="0"/>
              <a:t>size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shmflg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</a:p>
          <a:p>
            <a:pPr algn="r" rtl="1">
              <a:buNone/>
            </a:pPr>
            <a:r>
              <a:rPr lang="he-IL" sz="2600" dirty="0" smtClean="0"/>
              <a:t>קריאת מערכת שנועדה:</a:t>
            </a:r>
          </a:p>
          <a:p>
            <a:pPr algn="r" rtl="1">
              <a:buNone/>
            </a:pPr>
            <a:r>
              <a:rPr lang="he-IL" sz="2600" dirty="0" smtClean="0"/>
              <a:t>1.להקצות אזור משותף בזיכרון (על ידי שימוש ב</a:t>
            </a:r>
            <a:r>
              <a:rPr lang="en-US" sz="2600" dirty="0" smtClean="0"/>
              <a:t>key</a:t>
            </a:r>
            <a:r>
              <a:rPr lang="he-IL" sz="2600" dirty="0" smtClean="0"/>
              <a:t> שאף תהליך אחר עוד לא נתן או על ידי שימוש ב</a:t>
            </a:r>
            <a:r>
              <a:rPr lang="en-US" sz="2600" dirty="0" smtClean="0"/>
              <a:t>IPC_PRIVATE</a:t>
            </a:r>
            <a:r>
              <a:rPr lang="he-IL" sz="2600" dirty="0" smtClean="0"/>
              <a:t>)</a:t>
            </a:r>
          </a:p>
          <a:p>
            <a:pPr algn="r" rtl="1">
              <a:buNone/>
            </a:pPr>
            <a:r>
              <a:rPr lang="he-IL" sz="2600" b="1" dirty="0" smtClean="0"/>
              <a:t>או</a:t>
            </a:r>
          </a:p>
          <a:p>
            <a:pPr algn="r" rtl="1">
              <a:buNone/>
            </a:pPr>
            <a:endParaRPr lang="he-IL" sz="2600" b="1" dirty="0" smtClean="0"/>
          </a:p>
          <a:p>
            <a:pPr algn="r" rtl="1">
              <a:buNone/>
            </a:pPr>
            <a:r>
              <a:rPr lang="he-IL" sz="2600" dirty="0" smtClean="0"/>
              <a:t>2. לקבל מזהה של אזור בזיכרון שתהליך אחר כבר הקצה( על ידי שימוש ב</a:t>
            </a:r>
            <a:r>
              <a:rPr lang="en-US" sz="2600" dirty="0" smtClean="0"/>
              <a:t>key</a:t>
            </a:r>
            <a:r>
              <a:rPr lang="he-IL" sz="2600" dirty="0" smtClean="0"/>
              <a:t> שתהליך אחר כבר השתמש בו על מנת להקצות זיכרון משותף).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יצירת זכרון משותף </a:t>
            </a:r>
            <a:r>
              <a:rPr lang="en-US" dirty="0" smtClean="0"/>
              <a:t>t8_1.c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#define SHM_SIZE 4096</a:t>
            </a:r>
          </a:p>
          <a:p>
            <a:pPr>
              <a:buNone/>
            </a:pPr>
            <a:r>
              <a:rPr lang="en-US" dirty="0" smtClean="0"/>
              <a:t>#define FLAGS IPC_CREAT | 0644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shm_id</a:t>
            </a:r>
            <a:r>
              <a:rPr lang="en-US" dirty="0" smtClean="0"/>
              <a:t>=</a:t>
            </a:r>
            <a:r>
              <a:rPr lang="en-US" dirty="0" err="1" smtClean="0"/>
              <a:t>shmget</a:t>
            </a:r>
            <a:r>
              <a:rPr lang="en-US" dirty="0" smtClean="0"/>
              <a:t>(IPC_PRIVATE,SHM_SIZE,FLAGS);</a:t>
            </a:r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shm_id</a:t>
            </a:r>
            <a:r>
              <a:rPr lang="en-US" dirty="0" smtClean="0"/>
              <a:t>==-1)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("error creating shared memory\n");</a:t>
            </a:r>
          </a:p>
          <a:p>
            <a:pPr>
              <a:buNone/>
            </a:pPr>
            <a:r>
              <a:rPr lang="en-US" dirty="0" smtClean="0"/>
              <a:t>		exit(0);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("the shared memory segment ID is: %d\</a:t>
            </a:r>
            <a:r>
              <a:rPr lang="en-US" dirty="0" err="1" smtClean="0"/>
              <a:t>n",shm_id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סוגי שגיאות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38100" y="1143000"/>
            <a:ext cx="9144000" cy="551497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800" dirty="0" smtClean="0"/>
              <a:t>1.ביקשנו גודל שקטן מהמינימום (</a:t>
            </a:r>
            <a:r>
              <a:rPr lang="en-US" sz="2800" dirty="0" smtClean="0"/>
              <a:t>SHMMIN</a:t>
            </a:r>
            <a:r>
              <a:rPr lang="he-IL" sz="2800" dirty="0" smtClean="0"/>
              <a:t>)</a:t>
            </a:r>
            <a:r>
              <a:rPr lang="en-US" sz="2800" dirty="0" smtClean="0"/>
              <a:t> </a:t>
            </a:r>
            <a:r>
              <a:rPr lang="he-IL" sz="2800" dirty="0" smtClean="0"/>
              <a:t>או גדול מהמקסימום (</a:t>
            </a:r>
            <a:r>
              <a:rPr lang="en-US" sz="2800" dirty="0" smtClean="0"/>
              <a:t>SHAMMAX</a:t>
            </a:r>
            <a:r>
              <a:rPr lang="he-IL" sz="2800" dirty="0" smtClean="0"/>
              <a:t>) המותרים.</a:t>
            </a:r>
          </a:p>
          <a:p>
            <a:pPr marL="0" indent="0" algn="r" rtl="1">
              <a:buNone/>
            </a:pPr>
            <a:endParaRPr lang="he-IL" sz="2800" dirty="0" smtClean="0"/>
          </a:p>
          <a:p>
            <a:pPr marL="0" indent="0" algn="r" rtl="1">
              <a:buNone/>
            </a:pPr>
            <a:r>
              <a:rPr lang="he-IL" sz="2800" dirty="0"/>
              <a:t>2. </a:t>
            </a:r>
            <a:r>
              <a:rPr lang="he-IL" sz="2800" dirty="0" smtClean="0"/>
              <a:t>האובייקט </a:t>
            </a:r>
            <a:r>
              <a:rPr lang="he-IL" sz="2800" dirty="0"/>
              <a:t>כבר קיים </a:t>
            </a:r>
            <a:r>
              <a:rPr lang="he-IL" sz="2800" dirty="0" smtClean="0"/>
              <a:t>והעברנו</a:t>
            </a:r>
          </a:p>
          <a:p>
            <a:pPr marL="0" indent="0" algn="l">
              <a:buNone/>
            </a:pPr>
            <a:r>
              <a:rPr lang="en-US" sz="2800" dirty="0" smtClean="0"/>
              <a:t>IPC</a:t>
            </a:r>
            <a:r>
              <a:rPr lang="he-IL" sz="2800" dirty="0" smtClean="0"/>
              <a:t>_</a:t>
            </a:r>
            <a:r>
              <a:rPr lang="en-US" sz="2800" dirty="0" smtClean="0"/>
              <a:t>CREAT</a:t>
            </a:r>
            <a:r>
              <a:rPr lang="he-IL" sz="2800" dirty="0" smtClean="0"/>
              <a:t>|</a:t>
            </a:r>
            <a:r>
              <a:rPr lang="en-US" sz="2800" dirty="0" smtClean="0"/>
              <a:t>IPC_EXCL</a:t>
            </a:r>
          </a:p>
          <a:p>
            <a:pPr marL="0" indent="0" algn="r" rtl="1">
              <a:buNone/>
            </a:pPr>
            <a:endParaRPr lang="he-IL" sz="2800" dirty="0" smtClean="0"/>
          </a:p>
          <a:p>
            <a:pPr marL="0" indent="0" algn="r" rtl="1">
              <a:buNone/>
            </a:pPr>
            <a:r>
              <a:rPr lang="he-IL" sz="2800" dirty="0" smtClean="0"/>
              <a:t>3. האובייקט </a:t>
            </a:r>
            <a:r>
              <a:rPr lang="he-IL" sz="2800" dirty="0"/>
              <a:t>לא קיים (</a:t>
            </a:r>
            <a:r>
              <a:rPr lang="he-IL" sz="2800" dirty="0" smtClean="0"/>
              <a:t>ולא </a:t>
            </a:r>
            <a:r>
              <a:rPr lang="he-IL" sz="2800" dirty="0"/>
              <a:t>הדלקנו </a:t>
            </a:r>
            <a:r>
              <a:rPr lang="he-IL" sz="2800" dirty="0" smtClean="0"/>
              <a:t>את </a:t>
            </a:r>
            <a:r>
              <a:rPr lang="en-US" sz="2800" dirty="0" smtClean="0"/>
              <a:t>CREATE</a:t>
            </a:r>
            <a:r>
              <a:rPr lang="he-IL" sz="2800" dirty="0" smtClean="0"/>
              <a:t>_</a:t>
            </a:r>
            <a:r>
              <a:rPr lang="en-US" sz="2800" dirty="0" smtClean="0"/>
              <a:t>IPC</a:t>
            </a:r>
            <a:r>
              <a:rPr lang="he-IL" sz="2800" dirty="0" smtClean="0"/>
              <a:t>)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marL="0" indent="0" algn="r" rtl="1">
              <a:buNone/>
            </a:pPr>
            <a:r>
              <a:rPr lang="en-US" sz="2800" dirty="0" smtClean="0"/>
              <a:t> </a:t>
            </a:r>
            <a:endParaRPr lang="he-IL" sz="2800" dirty="0" smtClean="0"/>
          </a:p>
          <a:p>
            <a:pPr marL="0" indent="0" algn="r" rtl="1">
              <a:buNone/>
            </a:pPr>
            <a:r>
              <a:rPr lang="en-US" sz="2800" smtClean="0"/>
              <a:t>4</a:t>
            </a:r>
            <a:r>
              <a:rPr lang="he-IL" sz="2800" smtClean="0"/>
              <a:t>.המערכת </a:t>
            </a:r>
            <a:r>
              <a:rPr lang="he-IL" sz="2800" dirty="0"/>
              <a:t>לא הצליחה להקצות </a:t>
            </a:r>
            <a:r>
              <a:rPr lang="he-IL" sz="2800" dirty="0" smtClean="0"/>
              <a:t>זיכרון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471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120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זכרון - הקדמה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0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2276" y="1920"/>
              <a:ext cx="149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Shared memory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Shmat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smtClean="0">
                <a:hlinkClick r:id="rId2"/>
              </a:rPr>
              <a:t>sys/</a:t>
            </a:r>
            <a:r>
              <a:rPr lang="en-US" dirty="0" err="1" smtClean="0">
                <a:hlinkClick r:id="rId2"/>
              </a:rPr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smtClean="0">
                <a:hlinkClick r:id="rId3"/>
              </a:rPr>
              <a:t>sys/</a:t>
            </a:r>
            <a:r>
              <a:rPr lang="en-US" dirty="0" err="1" smtClean="0">
                <a:hlinkClick r:id="rId3"/>
              </a:rPr>
              <a:t>shm.h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*</a:t>
            </a:r>
            <a:r>
              <a:rPr lang="en-US" dirty="0" err="1" smtClean="0"/>
              <a:t>shmat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shmid</a:t>
            </a:r>
            <a:r>
              <a:rPr lang="en-US" dirty="0" smtClean="0"/>
              <a:t>, const void *</a:t>
            </a:r>
            <a:r>
              <a:rPr lang="en-US" dirty="0" err="1" smtClean="0"/>
              <a:t>shmaddr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shmflg</a:t>
            </a:r>
            <a:r>
              <a:rPr lang="en-US" dirty="0" smtClean="0"/>
              <a:t>);</a:t>
            </a:r>
          </a:p>
          <a:p>
            <a:pPr algn="r" rtl="1"/>
            <a:r>
              <a:rPr lang="he-IL" dirty="0" smtClean="0"/>
              <a:t>מטרה: לקשר את הזכרון המשותף לתהליך.</a:t>
            </a:r>
          </a:p>
          <a:p>
            <a:pPr algn="r" rtl="1"/>
            <a:r>
              <a:rPr lang="en-US" dirty="0" err="1" smtClean="0"/>
              <a:t>shmid</a:t>
            </a:r>
            <a:r>
              <a:rPr lang="he-IL" dirty="0" smtClean="0"/>
              <a:t>: המזהה של הזכרון המשותף (הערך שחזר מהפונקציה </a:t>
            </a:r>
            <a:r>
              <a:rPr lang="en-US" dirty="0" err="1" smtClean="0"/>
              <a:t>shmget</a:t>
            </a:r>
            <a:r>
              <a:rPr lang="he-IL" dirty="0" smtClean="0"/>
              <a:t>).</a:t>
            </a:r>
          </a:p>
          <a:p>
            <a:pPr algn="r" rtl="1"/>
            <a:r>
              <a:rPr lang="en-US" dirty="0" err="1" smtClean="0"/>
              <a:t>shmaddr</a:t>
            </a:r>
            <a:r>
              <a:rPr lang="he-IL" dirty="0" smtClean="0"/>
              <a:t>: לרוב </a:t>
            </a:r>
            <a:r>
              <a:rPr lang="en-US" dirty="0" smtClean="0"/>
              <a:t>NULL</a:t>
            </a:r>
            <a:r>
              <a:rPr lang="he-IL" dirty="0" smtClean="0"/>
              <a:t>, או כתובת הסט מפורשת למיפוי השטח הזיכרון המשותף</a:t>
            </a:r>
          </a:p>
          <a:p>
            <a:pPr algn="r" rtl="1"/>
            <a:r>
              <a:rPr lang="en-US" i="1" dirty="0" err="1" smtClean="0"/>
              <a:t>shmflg</a:t>
            </a:r>
            <a:r>
              <a:rPr lang="he-IL" i="1" dirty="0" smtClean="0"/>
              <a:t>: מספר פרמטרים מופרדים ע"י |</a:t>
            </a:r>
          </a:p>
          <a:p>
            <a:pPr lvl="1" algn="r" rtl="1"/>
            <a:r>
              <a:rPr lang="en-US" dirty="0" smtClean="0"/>
              <a:t>SHM_RDONLY</a:t>
            </a:r>
            <a:r>
              <a:rPr lang="he-IL" dirty="0" smtClean="0"/>
              <a:t>: יפתח את השטח לקריאה בלבד (ברירת המחדל היא </a:t>
            </a:r>
            <a:r>
              <a:rPr lang="en-US" dirty="0" smtClean="0"/>
              <a:t>R+W</a:t>
            </a:r>
            <a:r>
              <a:rPr lang="he-IL" dirty="0" smtClean="0"/>
              <a:t>)</a:t>
            </a:r>
          </a:p>
          <a:p>
            <a:pPr lvl="1" algn="r" rtl="1"/>
            <a:r>
              <a:rPr lang="en-US" dirty="0" smtClean="0"/>
              <a:t>SHM_RND </a:t>
            </a:r>
            <a:r>
              <a:rPr lang="he-IL" dirty="0" smtClean="0"/>
              <a:t>: אם הוכנס שטח זיכרון, </a:t>
            </a:r>
            <a:r>
              <a:rPr lang="en-US" dirty="0" smtClean="0"/>
              <a:t>flag</a:t>
            </a:r>
            <a:r>
              <a:rPr lang="he-IL" dirty="0" smtClean="0"/>
              <a:t> זה יעגל אותו למטה לכתובת חוקית</a:t>
            </a:r>
            <a:r>
              <a:rPr lang="he-IL" dirty="0"/>
              <a:t> </a:t>
            </a:r>
            <a:r>
              <a:rPr lang="he-IL" dirty="0" smtClean="0"/>
              <a:t>שהינה כפולה של גודל דף.</a:t>
            </a:r>
          </a:p>
          <a:p>
            <a:pPr algn="r" rtl="1"/>
            <a:r>
              <a:rPr lang="he-IL" dirty="0" smtClean="0"/>
              <a:t>ערך חוזר: כתובת של שטח במרחב הזכרון של התהליך שממופה לזכרון המשותף, או 1- עבור כשלון (לא לשכח לעשות </a:t>
            </a:r>
            <a:r>
              <a:rPr lang="en-US" dirty="0" smtClean="0"/>
              <a:t>cast</a:t>
            </a:r>
            <a:r>
              <a:rPr lang="he-IL" dirty="0" smtClean="0"/>
              <a:t> </a:t>
            </a:r>
            <a:r>
              <a:rPr lang="en-US" dirty="0" smtClean="0"/>
              <a:t>(char *)(-1)</a:t>
            </a:r>
            <a:r>
              <a:rPr lang="he-IL" dirty="0" smtClean="0"/>
              <a:t>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Shmat</a:t>
            </a:r>
            <a:endParaRPr lang="en-US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20718" t="18435" r="20131" b="14486"/>
          <a:stretch/>
        </p:blipFill>
        <p:spPr>
          <a:xfrm>
            <a:off x="228600" y="1205074"/>
            <a:ext cx="8915400" cy="56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Shmdt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smtClean="0">
                <a:hlinkClick r:id="rId2"/>
              </a:rPr>
              <a:t>sys/</a:t>
            </a:r>
            <a:r>
              <a:rPr lang="en-US" dirty="0" err="1" smtClean="0">
                <a:hlinkClick r:id="rId2"/>
              </a:rPr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smtClean="0">
                <a:hlinkClick r:id="rId3"/>
              </a:rPr>
              <a:t>sys/</a:t>
            </a:r>
            <a:r>
              <a:rPr lang="en-US" dirty="0" err="1" smtClean="0">
                <a:hlinkClick r:id="rId3"/>
              </a:rPr>
              <a:t>shm.h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shmdt</a:t>
            </a:r>
            <a:r>
              <a:rPr lang="en-US" dirty="0" smtClean="0"/>
              <a:t>(const void *</a:t>
            </a:r>
            <a:r>
              <a:rPr lang="en-US" dirty="0" err="1" smtClean="0"/>
              <a:t>shmaddr</a:t>
            </a:r>
            <a:r>
              <a:rPr lang="en-US" dirty="0" smtClean="0"/>
              <a:t>);</a:t>
            </a:r>
          </a:p>
          <a:p>
            <a:pPr algn="r" rtl="1"/>
            <a:endParaRPr lang="en-US" dirty="0" smtClean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3200" i="1" dirty="0" err="1" smtClean="0"/>
              <a:t>shmaddr</a:t>
            </a:r>
            <a:r>
              <a:rPr lang="he-IL" sz="3200" i="1" dirty="0" smtClean="0"/>
              <a:t> – </a:t>
            </a:r>
            <a:r>
              <a:rPr lang="he-IL" sz="3200" dirty="0" smtClean="0"/>
              <a:t>כתובת מפורשת אליה ממופה שטח הזיכרון המשותף</a:t>
            </a:r>
            <a:endParaRPr lang="he-IL" sz="3200" i="1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הפקודה מנתקת את הקשר בין התהליך לבין הזיכרון </a:t>
            </a:r>
            <a:r>
              <a:rPr lang="he-IL" dirty="0"/>
              <a:t>המשותף (לא </a:t>
            </a:r>
            <a:r>
              <a:rPr lang="he-IL" dirty="0" smtClean="0"/>
              <a:t>מוחקת את הזיכרון) </a:t>
            </a:r>
          </a:p>
          <a:p>
            <a:pPr algn="r" rtl="1"/>
            <a:r>
              <a:rPr lang="he-IL" dirty="0" smtClean="0"/>
              <a:t>כאשר התהליך מסתיים הניתוק מתבצע אוטומטית </a:t>
            </a:r>
          </a:p>
          <a:p>
            <a:pPr lvl="1" algn="r" rtl="1"/>
            <a:r>
              <a:rPr lang="he-IL" dirty="0" smtClean="0"/>
              <a:t>(כי אין תהליך....)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קריאה/כתיבה לזכרון משותף </a:t>
            </a:r>
            <a:r>
              <a:rPr lang="en-US" dirty="0" smtClean="0"/>
              <a:t>t8_2.c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#define SHM_ID 720911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char* </a:t>
            </a:r>
            <a:r>
              <a:rPr lang="en-US" dirty="0" err="1" smtClean="0"/>
              <a:t>shmaddr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if((</a:t>
            </a:r>
            <a:r>
              <a:rPr lang="en-US" dirty="0" err="1" smtClean="0"/>
              <a:t>shmaddr</a:t>
            </a:r>
            <a:r>
              <a:rPr lang="en-US" dirty="0" smtClean="0"/>
              <a:t>=</a:t>
            </a:r>
            <a:r>
              <a:rPr lang="en-US" dirty="0" err="1" smtClean="0"/>
              <a:t>shmat</a:t>
            </a:r>
            <a:r>
              <a:rPr lang="en-US" dirty="0" smtClean="0"/>
              <a:t>(SHM_ID,0,0))==(char*)-1)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("error in attaching to the shared memory\n");</a:t>
            </a:r>
          </a:p>
          <a:p>
            <a:pPr>
              <a:buNone/>
            </a:pPr>
            <a:r>
              <a:rPr lang="en-US" dirty="0" smtClean="0"/>
              <a:t>		exit(0);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("the shared memory contains: %s\</a:t>
            </a:r>
            <a:r>
              <a:rPr lang="en-US" dirty="0" err="1" smtClean="0"/>
              <a:t>n",shmaddr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shmaddr,"hello</a:t>
            </a:r>
            <a:r>
              <a:rPr lang="en-US" dirty="0" smtClean="0"/>
              <a:t> world");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shmdt</a:t>
            </a:r>
            <a:r>
              <a:rPr lang="en-US" dirty="0" smtClean="0"/>
              <a:t>(</a:t>
            </a:r>
            <a:r>
              <a:rPr lang="en-US" dirty="0" err="1" smtClean="0"/>
              <a:t>shmaddr</a:t>
            </a:r>
            <a:r>
              <a:rPr lang="en-US" dirty="0" smtClean="0"/>
              <a:t>)==-1)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("detaching error\n");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יצירת זכרון משותף – מפתח </a:t>
            </a:r>
            <a:r>
              <a:rPr lang="he-IL" dirty="0" err="1" smtClean="0"/>
              <a:t>יחודי</a:t>
            </a:r>
            <a:r>
              <a:rPr lang="he-IL" dirty="0" smtClean="0"/>
              <a:t> </a:t>
            </a:r>
            <a:r>
              <a:rPr lang="en-US" dirty="0" smtClean="0"/>
              <a:t>t8_3.c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he-IL" dirty="0" smtClean="0"/>
              <a:t>איך אפשר לייצר מפתח מסוג: </a:t>
            </a:r>
            <a:r>
              <a:rPr lang="en-US" dirty="0" smtClean="0"/>
              <a:t> </a:t>
            </a:r>
            <a:r>
              <a:rPr lang="en-US" dirty="0" err="1" smtClean="0"/>
              <a:t>key_t</a:t>
            </a:r>
            <a:r>
              <a:rPr lang="he-IL" dirty="0" smtClean="0"/>
              <a:t>?</a:t>
            </a:r>
          </a:p>
          <a:p>
            <a:pPr algn="r" rtl="1">
              <a:buNone/>
            </a:pPr>
            <a:r>
              <a:rPr lang="he-IL" dirty="0" smtClean="0"/>
              <a:t>	בעזרת הפקודה </a:t>
            </a:r>
            <a:r>
              <a:rPr lang="en-US" dirty="0" err="1" smtClean="0"/>
              <a:t>ftok</a:t>
            </a:r>
            <a:endParaRPr lang="he-IL" dirty="0" smtClean="0"/>
          </a:p>
          <a:p>
            <a:pPr>
              <a:buNone/>
            </a:pPr>
            <a:r>
              <a:rPr lang="en-US" b="1" dirty="0" err="1" smtClean="0"/>
              <a:t>key_t</a:t>
            </a:r>
            <a:r>
              <a:rPr lang="en-US" b="1" dirty="0" smtClean="0"/>
              <a:t> </a:t>
            </a:r>
            <a:r>
              <a:rPr lang="en-US" b="1" dirty="0" err="1" smtClean="0"/>
              <a:t>ftok</a:t>
            </a:r>
            <a:r>
              <a:rPr lang="en-US" b="1" dirty="0" smtClean="0"/>
              <a:t>(char *</a:t>
            </a:r>
            <a:r>
              <a:rPr lang="en-US" i="1" dirty="0" smtClean="0"/>
              <a:t>pathname</a:t>
            </a:r>
            <a:r>
              <a:rPr lang="en-US" b="1" dirty="0" smtClean="0"/>
              <a:t>, char</a:t>
            </a:r>
            <a:r>
              <a:rPr lang="en-US" dirty="0" smtClean="0"/>
              <a:t> </a:t>
            </a:r>
            <a:r>
              <a:rPr lang="en-US" i="1" dirty="0" err="1" smtClean="0"/>
              <a:t>proj_id</a:t>
            </a:r>
            <a:r>
              <a:rPr lang="en-US" b="1" dirty="0" smtClean="0"/>
              <a:t>);</a:t>
            </a:r>
          </a:p>
          <a:p>
            <a:pPr algn="r" rtl="1">
              <a:buNone/>
            </a:pPr>
            <a:r>
              <a:rPr lang="en-US" i="1" dirty="0" smtClean="0"/>
              <a:t>pathname</a:t>
            </a:r>
            <a:r>
              <a:rPr lang="he-IL" i="1" dirty="0" smtClean="0"/>
              <a:t>- שם של קובץ</a:t>
            </a:r>
          </a:p>
          <a:p>
            <a:pPr algn="r" rtl="1">
              <a:buNone/>
            </a:pPr>
            <a:r>
              <a:rPr lang="en-US" i="1" dirty="0" err="1" smtClean="0"/>
              <a:t>proj_id</a:t>
            </a:r>
            <a:r>
              <a:rPr lang="he-IL" i="1" dirty="0" smtClean="0"/>
              <a:t>- אות שאתם בוחרים</a:t>
            </a:r>
          </a:p>
          <a:p>
            <a:pPr algn="r" rtl="1">
              <a:buNone/>
            </a:pPr>
            <a:endParaRPr lang="he-IL" i="1" dirty="0" smtClean="0"/>
          </a:p>
          <a:p>
            <a:pPr algn="r" rtl="1">
              <a:buNone/>
            </a:pPr>
            <a:r>
              <a:rPr lang="en-US" i="1" dirty="0" smtClean="0"/>
              <a:t>t8_3.c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זכרון משותף – אבא ובן </a:t>
            </a:r>
            <a:r>
              <a:rPr lang="en-US" dirty="0" smtClean="0"/>
              <a:t>t8_4.c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fork()</a:t>
            </a:r>
            <a:endParaRPr lang="he-IL" dirty="0" smtClean="0"/>
          </a:p>
          <a:p>
            <a:pPr lvl="1" algn="r" rtl="1"/>
            <a:r>
              <a:rPr lang="he-IL" dirty="0" smtClean="0"/>
              <a:t>נוצר מרחב כתובות וירטואלי אצל הבן שבו אותה </a:t>
            </a:r>
            <a:r>
              <a:rPr lang="he-IL" dirty="0"/>
              <a:t>כתובת וירטואלית (בעותק נפרד) </a:t>
            </a:r>
            <a:r>
              <a:rPr lang="he-IL" dirty="0" smtClean="0"/>
              <a:t>מצביעה על אותה מסגרת.</a:t>
            </a:r>
          </a:p>
          <a:p>
            <a:pPr algn="r" rtl="1"/>
            <a:r>
              <a:rPr lang="en-US" dirty="0" smtClean="0"/>
              <a:t>exec()</a:t>
            </a:r>
            <a:r>
              <a:rPr lang="he-IL" dirty="0" smtClean="0"/>
              <a:t> וגם </a:t>
            </a:r>
            <a:r>
              <a:rPr lang="en-US" dirty="0" smtClean="0"/>
              <a:t>exit()</a:t>
            </a:r>
            <a:endParaRPr lang="he-IL" dirty="0" smtClean="0"/>
          </a:p>
          <a:p>
            <a:pPr lvl="1" algn="r" rtl="1"/>
            <a:r>
              <a:rPr lang="he-IL" dirty="0" smtClean="0"/>
              <a:t>שטחי הזיכרון עוברים </a:t>
            </a:r>
            <a:r>
              <a:rPr lang="en-US" dirty="0" err="1" smtClean="0"/>
              <a:t>detache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מדוע השטחים לא מושמדים?</a:t>
            </a:r>
          </a:p>
          <a:p>
            <a:pPr lvl="1" algn="r" rtl="1"/>
            <a:r>
              <a:rPr lang="he-IL" dirty="0" smtClean="0"/>
              <a:t>יתכן ותהליך אחר יעלה ויעשה שימוש בשטחים האלו.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en-US" dirty="0" smtClean="0"/>
              <a:t>t8_4.c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מחיקה/עדכון -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80000"/>
              </a:lnSpc>
              <a:buNone/>
            </a:pPr>
            <a:r>
              <a:rPr lang="en-US" sz="2000" dirty="0" smtClean="0"/>
              <a:t>#include &lt;sys/</a:t>
            </a:r>
            <a:r>
              <a:rPr lang="en-US" sz="2000" dirty="0" err="1" smtClean="0"/>
              <a:t>shm.h</a:t>
            </a:r>
            <a:r>
              <a:rPr lang="en-US" sz="2000" dirty="0" smtClean="0"/>
              <a:t>&gt;</a:t>
            </a:r>
          </a:p>
          <a:p>
            <a:pPr algn="l">
              <a:lnSpc>
                <a:spcPct val="80000"/>
              </a:lnSpc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shmctl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shmid</a:t>
            </a:r>
            <a:r>
              <a:rPr lang="en-US" sz="2000" b="1" dirty="0" smtClean="0"/>
              <a:t>,</a:t>
            </a:r>
            <a:r>
              <a:rPr lang="en-US" sz="2000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cmd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shmid_ds</a:t>
            </a:r>
            <a:r>
              <a:rPr lang="en-US" sz="2000" b="1" dirty="0" smtClean="0"/>
              <a:t> *</a:t>
            </a:r>
            <a:r>
              <a:rPr lang="en-US" sz="2000" i="1" dirty="0" err="1" smtClean="0"/>
              <a:t>buf</a:t>
            </a:r>
            <a:r>
              <a:rPr lang="en-US" sz="2000" b="1" dirty="0" smtClean="0"/>
              <a:t>);</a:t>
            </a:r>
            <a:endParaRPr lang="en-US" sz="2000" dirty="0" smtClean="0"/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פעולה:</a:t>
            </a:r>
          </a:p>
          <a:p>
            <a:pPr lvl="1" algn="r" rtl="1">
              <a:lnSpc>
                <a:spcPct val="80000"/>
              </a:lnSpc>
            </a:pPr>
            <a:r>
              <a:rPr lang="he-IL" sz="1800" dirty="0" smtClean="0"/>
              <a:t>מאפשר שליפה ועדכון של פרמטרים של השטח המשותף, מאפשר השמדה</a:t>
            </a:r>
          </a:p>
          <a:p>
            <a:pPr lvl="1" algn="r" rtl="1">
              <a:lnSpc>
                <a:spcPct val="80000"/>
              </a:lnSpc>
            </a:pPr>
            <a:endParaRPr lang="he-IL" sz="1800" dirty="0" smtClean="0"/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פרמטרים: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shmid</a:t>
            </a:r>
            <a:r>
              <a:rPr lang="he-IL" sz="1800" i="1" dirty="0" smtClean="0"/>
              <a:t> – </a:t>
            </a:r>
            <a:r>
              <a:rPr lang="he-IL" sz="1800" dirty="0" smtClean="0"/>
              <a:t>מזהה האובייקט (קבלנו אותו מ </a:t>
            </a:r>
            <a:r>
              <a:rPr lang="en-US" sz="1800" dirty="0" err="1" smtClean="0"/>
              <a:t>shmget</a:t>
            </a:r>
            <a:r>
              <a:rPr lang="he-IL" sz="1800" dirty="0" smtClean="0"/>
              <a:t>)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cmd</a:t>
            </a:r>
            <a:r>
              <a:rPr lang="he-IL" sz="1800" i="1" dirty="0" smtClean="0"/>
              <a:t> –</a:t>
            </a:r>
            <a:r>
              <a:rPr lang="he-IL" sz="1800" dirty="0" smtClean="0"/>
              <a:t> (אופרטור יחיד!)</a:t>
            </a:r>
            <a:endParaRPr lang="en-US" sz="1800" dirty="0" smtClean="0"/>
          </a:p>
          <a:p>
            <a:pPr lvl="2" algn="r" rtl="1">
              <a:lnSpc>
                <a:spcPct val="80000"/>
              </a:lnSpc>
            </a:pPr>
            <a:r>
              <a:rPr lang="en-US" sz="1400" b="1" dirty="0" smtClean="0"/>
              <a:t>IPC_STAT</a:t>
            </a:r>
            <a:r>
              <a:rPr lang="he-IL" sz="1600" dirty="0" smtClean="0"/>
              <a:t> – מאפשר שליפה לתוך </a:t>
            </a:r>
            <a:r>
              <a:rPr lang="en-US" sz="1600" i="1" dirty="0" err="1" smtClean="0"/>
              <a:t>buf</a:t>
            </a:r>
            <a:r>
              <a:rPr lang="he-IL" sz="1600" dirty="0" smtClean="0"/>
              <a:t> של  הסטאטוס של השטח</a:t>
            </a:r>
          </a:p>
          <a:p>
            <a:pPr lvl="2" algn="r" rtl="1">
              <a:lnSpc>
                <a:spcPct val="80000"/>
              </a:lnSpc>
            </a:pPr>
            <a:r>
              <a:rPr lang="en-US" sz="1400" b="1" dirty="0" smtClean="0"/>
              <a:t>IPC_SET</a:t>
            </a:r>
            <a:r>
              <a:rPr lang="he-IL" sz="1600" dirty="0" smtClean="0"/>
              <a:t> – מאפשר קביעה של פרמטרי הסטאטוס של השטח ע"פ אלו שמוגדרים ב </a:t>
            </a:r>
            <a:r>
              <a:rPr lang="en-US" sz="1600" i="1" dirty="0" err="1" smtClean="0"/>
              <a:t>buf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he-IL" sz="1600" dirty="0" smtClean="0"/>
              <a:t>	     ישנה את הפרמטרים הבאים:</a:t>
            </a:r>
            <a:r>
              <a:rPr lang="en-US" sz="1400" dirty="0" smtClean="0"/>
              <a:t>shm_perm.</a:t>
            </a:r>
            <a:r>
              <a:rPr lang="en-US" sz="1400" dirty="0" smtClean="0">
                <a:solidFill>
                  <a:srgbClr val="FF3300"/>
                </a:solidFill>
              </a:rPr>
              <a:t>uid</a:t>
            </a:r>
            <a:r>
              <a:rPr lang="en-US" sz="1400" dirty="0" smtClean="0"/>
              <a:t> shm_perm.</a:t>
            </a:r>
            <a:r>
              <a:rPr lang="en-US" sz="1400" dirty="0" smtClean="0">
                <a:solidFill>
                  <a:srgbClr val="FF3300"/>
                </a:solidFill>
              </a:rPr>
              <a:t>gid</a:t>
            </a:r>
            <a:r>
              <a:rPr lang="en-US" sz="1400" dirty="0" smtClean="0"/>
              <a:t> </a:t>
            </a:r>
            <a:r>
              <a:rPr lang="en-US" sz="1400" dirty="0" err="1" smtClean="0"/>
              <a:t>shm_perm.</a:t>
            </a:r>
            <a:r>
              <a:rPr lang="en-US" sz="1400" dirty="0" err="1" smtClean="0">
                <a:solidFill>
                  <a:srgbClr val="FF3300"/>
                </a:solidFill>
              </a:rPr>
              <a:t>mode</a:t>
            </a:r>
            <a:r>
              <a:rPr lang="en-US" sz="1400" dirty="0" smtClean="0"/>
              <a:t> </a:t>
            </a:r>
            <a:endParaRPr lang="he-IL" sz="1600" dirty="0" smtClean="0"/>
          </a:p>
          <a:p>
            <a:pPr lvl="2" algn="r" rtl="1">
              <a:lnSpc>
                <a:spcPct val="80000"/>
              </a:lnSpc>
            </a:pPr>
            <a:r>
              <a:rPr lang="en-US" sz="1400" b="1" dirty="0" smtClean="0"/>
              <a:t>IPC_RMID</a:t>
            </a:r>
            <a:r>
              <a:rPr lang="he-IL" sz="1600" dirty="0" smtClean="0"/>
              <a:t> – מורה על השמדה (לאחר הניתוק האחרון, הרשאות משתמש נבדקות – רק ל</a:t>
            </a:r>
            <a:r>
              <a:rPr lang="en-US" sz="1600" dirty="0" smtClean="0"/>
              <a:t>owner</a:t>
            </a:r>
            <a:r>
              <a:rPr lang="he-IL" sz="1600" dirty="0" smtClean="0"/>
              <a:t>, ל</a:t>
            </a:r>
            <a:r>
              <a:rPr lang="en-US" sz="1600" dirty="0" smtClean="0"/>
              <a:t>creator</a:t>
            </a:r>
            <a:r>
              <a:rPr lang="he-IL" sz="1600" dirty="0" smtClean="0"/>
              <a:t> או למי שיש לו את ההרשאות המתאימות)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err="1" smtClean="0"/>
              <a:t>buf</a:t>
            </a:r>
            <a:r>
              <a:rPr lang="he-IL" sz="1800" dirty="0" smtClean="0"/>
              <a:t> – מבנה הנתונים אליו יקרא / ממנו יילקחו הסטאטוס של השטח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(פרטים בשקף הבא)</a:t>
            </a:r>
          </a:p>
          <a:p>
            <a:pPr algn="r" rtl="1">
              <a:lnSpc>
                <a:spcPct val="80000"/>
              </a:lnSpc>
            </a:pPr>
            <a:r>
              <a:rPr lang="he-IL" sz="2000" dirty="0" smtClean="0"/>
              <a:t>ערך מוחזר</a:t>
            </a:r>
          </a:p>
          <a:p>
            <a:pPr lvl="1" algn="r" rtl="1">
              <a:lnSpc>
                <a:spcPct val="80000"/>
              </a:lnSpc>
            </a:pPr>
            <a:r>
              <a:rPr lang="he-IL" sz="1800" dirty="0" smtClean="0"/>
              <a:t>0 בהצלחה</a:t>
            </a:r>
          </a:p>
          <a:p>
            <a:pPr lvl="1" algn="r" rtl="1">
              <a:lnSpc>
                <a:spcPct val="80000"/>
              </a:lnSpc>
            </a:pPr>
            <a:r>
              <a:rPr lang="en-US" sz="1800" dirty="0" smtClean="0"/>
              <a:t>-1</a:t>
            </a:r>
            <a:r>
              <a:rPr lang="he-IL" sz="1800" dirty="0" smtClean="0"/>
              <a:t> בכישלון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80000"/>
              </a:lnSpc>
            </a:pPr>
            <a:endParaRPr lang="he-IL" sz="2000" dirty="0" smtClean="0"/>
          </a:p>
          <a:p>
            <a:pPr algn="r" rtl="1"/>
            <a:endParaRPr lang="en-US" dirty="0"/>
          </a:p>
        </p:txBody>
      </p:sp>
      <p:grpSp>
        <p:nvGrpSpPr>
          <p:cNvPr id="17" name="קבוצה 16"/>
          <p:cNvGrpSpPr/>
          <p:nvPr/>
        </p:nvGrpSpPr>
        <p:grpSpPr>
          <a:xfrm>
            <a:off x="0" y="861219"/>
            <a:ext cx="9144000" cy="5802156"/>
            <a:chOff x="0" y="861219"/>
            <a:chExt cx="9144000" cy="5802156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 rotWithShape="1">
            <a:blip r:embed="rId2"/>
            <a:srcRect l="18375" t="17079" r="18375" b="11536"/>
            <a:stretch/>
          </p:blipFill>
          <p:spPr>
            <a:xfrm>
              <a:off x="0" y="861219"/>
              <a:ext cx="9144000" cy="5802156"/>
            </a:xfrm>
            <a:prstGeom prst="rect">
              <a:avLst/>
            </a:prstGeom>
          </p:spPr>
        </p:pic>
        <p:sp>
          <p:nvSpPr>
            <p:cNvPr id="5" name="מלבן 4"/>
            <p:cNvSpPr/>
            <p:nvPr/>
          </p:nvSpPr>
          <p:spPr>
            <a:xfrm>
              <a:off x="152400" y="2667000"/>
              <a:ext cx="4648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מלבן 5"/>
            <p:cNvSpPr/>
            <p:nvPr/>
          </p:nvSpPr>
          <p:spPr>
            <a:xfrm>
              <a:off x="2286000" y="2235597"/>
              <a:ext cx="5029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תמונה 6"/>
            <p:cNvPicPr>
              <a:picLocks noChangeAspect="1"/>
            </p:cNvPicPr>
            <p:nvPr/>
          </p:nvPicPr>
          <p:blipFill rotWithShape="1">
            <a:blip r:embed="rId2"/>
            <a:srcRect l="70556" t="44920" r="24700" b="52267"/>
            <a:stretch/>
          </p:blipFill>
          <p:spPr>
            <a:xfrm>
              <a:off x="6629400" y="2311797"/>
              <a:ext cx="685800" cy="228600"/>
            </a:xfrm>
            <a:prstGeom prst="rect">
              <a:avLst/>
            </a:prstGeom>
          </p:spPr>
        </p:pic>
        <p:sp>
          <p:nvSpPr>
            <p:cNvPr id="8" name="מלבן 7"/>
            <p:cNvSpPr/>
            <p:nvPr/>
          </p:nvSpPr>
          <p:spPr>
            <a:xfrm>
              <a:off x="4343400" y="3069426"/>
              <a:ext cx="4648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5181600" y="3549644"/>
              <a:ext cx="1485900" cy="28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תמונה 12"/>
            <p:cNvPicPr>
              <a:picLocks noChangeAspect="1"/>
            </p:cNvPicPr>
            <p:nvPr/>
          </p:nvPicPr>
          <p:blipFill rotWithShape="1">
            <a:blip r:embed="rId3"/>
            <a:srcRect l="25390" t="52076" r="70501" b="45314"/>
            <a:stretch/>
          </p:blipFill>
          <p:spPr>
            <a:xfrm>
              <a:off x="5105400" y="3515973"/>
              <a:ext cx="819150" cy="292553"/>
            </a:xfrm>
            <a:prstGeom prst="rect">
              <a:avLst/>
            </a:prstGeom>
          </p:spPr>
        </p:pic>
        <p:sp>
          <p:nvSpPr>
            <p:cNvPr id="15" name="מלבן 14"/>
            <p:cNvSpPr/>
            <p:nvPr/>
          </p:nvSpPr>
          <p:spPr>
            <a:xfrm>
              <a:off x="6248400" y="3412863"/>
              <a:ext cx="2514600" cy="609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תמונה 15"/>
            <p:cNvPicPr>
              <a:picLocks noChangeAspect="1"/>
            </p:cNvPicPr>
            <p:nvPr/>
          </p:nvPicPr>
          <p:blipFill rotWithShape="1">
            <a:blip r:embed="rId2"/>
            <a:srcRect l="64758" t="48671" r="26282" b="45704"/>
            <a:stretch/>
          </p:blipFill>
          <p:spPr>
            <a:xfrm>
              <a:off x="5928843" y="3412863"/>
              <a:ext cx="1295400" cy="457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shmid_ds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shmid_ds</a:t>
            </a:r>
            <a:r>
              <a:rPr lang="en-US" dirty="0" smtClean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ipc_perm</a:t>
            </a:r>
            <a:r>
              <a:rPr lang="en-US" dirty="0" smtClean="0"/>
              <a:t> </a:t>
            </a:r>
            <a:r>
              <a:rPr lang="en-US" dirty="0" err="1" smtClean="0"/>
              <a:t>shm_perm</a:t>
            </a:r>
            <a:r>
              <a:rPr lang="en-US" dirty="0" smtClean="0"/>
              <a:t>;/* operation perms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shm_segsz</a:t>
            </a:r>
            <a:r>
              <a:rPr lang="en-US" dirty="0" smtClean="0"/>
              <a:t>;		/* size of segment (bytes)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shm_atime</a:t>
            </a:r>
            <a:r>
              <a:rPr lang="en-US" dirty="0" smtClean="0"/>
              <a:t>;	/* last attach time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shm_dtime</a:t>
            </a:r>
            <a:r>
              <a:rPr lang="en-US" dirty="0" smtClean="0"/>
              <a:t>;	/* last detach time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shm_ctime</a:t>
            </a:r>
            <a:r>
              <a:rPr lang="en-US" dirty="0" smtClean="0"/>
              <a:t>;	/* last change time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unsigned short </a:t>
            </a:r>
            <a:r>
              <a:rPr lang="en-US" dirty="0" err="1" smtClean="0"/>
              <a:t>shm_cpid</a:t>
            </a:r>
            <a:r>
              <a:rPr lang="en-US" dirty="0" smtClean="0"/>
              <a:t>;	/* </a:t>
            </a:r>
            <a:r>
              <a:rPr lang="en-US" dirty="0" err="1" smtClean="0"/>
              <a:t>pid</a:t>
            </a:r>
            <a:r>
              <a:rPr lang="en-US" dirty="0" smtClean="0"/>
              <a:t> of creator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unsigned short </a:t>
            </a:r>
            <a:r>
              <a:rPr lang="en-US" dirty="0" err="1" smtClean="0"/>
              <a:t>shm_lpid</a:t>
            </a:r>
            <a:r>
              <a:rPr lang="en-US" dirty="0" smtClean="0"/>
              <a:t>;	/* </a:t>
            </a:r>
            <a:r>
              <a:rPr lang="en-US" dirty="0" err="1" smtClean="0"/>
              <a:t>pid</a:t>
            </a:r>
            <a:r>
              <a:rPr lang="en-US" dirty="0" smtClean="0"/>
              <a:t> of last operator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short </a:t>
            </a:r>
            <a:r>
              <a:rPr lang="en-US" dirty="0" err="1" smtClean="0"/>
              <a:t>shm_nattch</a:t>
            </a:r>
            <a:r>
              <a:rPr lang="en-US" dirty="0" smtClean="0"/>
              <a:t>;	/* no. of current attaches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...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};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ipc_perm</a:t>
            </a:r>
            <a:r>
              <a:rPr lang="en-US" dirty="0" smtClean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key_t</a:t>
            </a:r>
            <a:r>
              <a:rPr lang="en-US" dirty="0" smtClean="0"/>
              <a:t>  key;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;	/* owner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gid</a:t>
            </a:r>
            <a:r>
              <a:rPr lang="en-US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 .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.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.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mode;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…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עבודה מה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229600" cy="513715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 err="1" smtClean="0">
                <a:solidFill>
                  <a:srgbClr val="FF0000"/>
                </a:solidFill>
              </a:rPr>
              <a:t>pcs</a:t>
            </a:r>
            <a:r>
              <a:rPr lang="en-US" sz="2400" dirty="0" smtClean="0">
                <a:solidFill>
                  <a:srgbClr val="FF0000"/>
                </a:solidFill>
              </a:rPr>
              <a:t> –m :</a:t>
            </a:r>
            <a:r>
              <a:rPr lang="he-IL" sz="2400" dirty="0" smtClean="0">
                <a:solidFill>
                  <a:srgbClr val="FF0000"/>
                </a:solidFill>
              </a:rPr>
              <a:t>  מציג את משאבי הזיכרונות המשותפים </a:t>
            </a:r>
          </a:p>
          <a:p>
            <a:pPr marL="0" indent="0" algn="l">
              <a:buNone/>
            </a:pPr>
            <a:endParaRPr lang="he-IL" sz="24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he-IL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he-IL" sz="2400" dirty="0" smtClean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he-IL" sz="24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he-IL" sz="2400" dirty="0" smtClean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he-IL" sz="24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he-IL" sz="2400" dirty="0" smtClean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To delete shared memory from the shell use: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>
                <a:solidFill>
                  <a:srgbClr val="FF0000"/>
                </a:solidFill>
              </a:rPr>
              <a:t>ipcrm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shm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shmid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 smtClean="0">
                <a:solidFill>
                  <a:srgbClr val="FF0000"/>
                </a:solidFill>
              </a:rPr>
              <a:t>ipcrm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shm</a:t>
            </a:r>
            <a:r>
              <a:rPr lang="en-US" sz="2000" dirty="0" smtClean="0">
                <a:solidFill>
                  <a:srgbClr val="FF0000"/>
                </a:solidFill>
              </a:rPr>
              <a:t> 14092</a:t>
            </a:r>
            <a:endParaRPr lang="en-US" dirty="0"/>
          </a:p>
        </p:txBody>
      </p:sp>
      <p:pic>
        <p:nvPicPr>
          <p:cNvPr id="2050" name="Picture 2" descr="Image result for Ipcs –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47529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5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דוגמה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t8_5.c</a:t>
            </a:r>
            <a:r>
              <a:rPr lang="he-IL" dirty="0" smtClean="0"/>
              <a:t> הדפסת מידע של הזכרון המשותף</a:t>
            </a:r>
            <a:endParaRPr lang="en-US" dirty="0" smtClean="0"/>
          </a:p>
          <a:p>
            <a:pPr algn="r" rtl="1"/>
            <a:r>
              <a:rPr lang="en-US" dirty="0" smtClean="0"/>
              <a:t>t8_6.c</a:t>
            </a:r>
            <a:r>
              <a:rPr lang="he-IL" dirty="0" smtClean="0"/>
              <a:t> מחיקת זכרון משותף.</a:t>
            </a:r>
          </a:p>
          <a:p>
            <a:pPr algn="r" rtl="1"/>
            <a:endParaRPr lang="he-IL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r>
              <a:rPr lang="he-IL" dirty="0" smtClean="0"/>
              <a:t> </a:t>
            </a:r>
            <a:r>
              <a:rPr lang="en-US" dirty="0" smtClean="0"/>
              <a:t> vs. FIFO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r>
              <a:rPr lang="he-IL" dirty="0" smtClean="0"/>
              <a:t> </a:t>
            </a:r>
            <a:r>
              <a:rPr lang="en-US" sz="2400" dirty="0" smtClean="0"/>
              <a:t>pipes </a:t>
            </a:r>
            <a:r>
              <a:rPr lang="he-IL" sz="2400" dirty="0" smtClean="0"/>
              <a:t> (צינורות) הם ערוצי תקשורת חד-כיווניים ואילו </a:t>
            </a:r>
            <a:r>
              <a:rPr lang="en-US" sz="2400" dirty="0" smtClean="0"/>
              <a:t>FIFO </a:t>
            </a:r>
            <a:r>
              <a:rPr lang="he-IL" sz="2400" dirty="0" smtClean="0"/>
              <a:t> הוא ערוץ </a:t>
            </a:r>
            <a:r>
              <a:rPr lang="he-IL" sz="2400" dirty="0"/>
              <a:t>תקשורת </a:t>
            </a:r>
            <a:r>
              <a:rPr lang="he-IL" sz="2400" dirty="0" smtClean="0"/>
              <a:t>דו-כיווני, כלומר</a:t>
            </a:r>
            <a:r>
              <a:rPr lang="he-IL" dirty="0" smtClean="0"/>
              <a:t> </a:t>
            </a:r>
            <a:r>
              <a:rPr lang="he-IL" sz="2400" dirty="0"/>
              <a:t>ניתן לבצע הן קריאה והן כתיבה ל-</a:t>
            </a:r>
            <a:r>
              <a:rPr lang="en-US" sz="2400" dirty="0"/>
              <a:t>FIFO</a:t>
            </a:r>
            <a:r>
              <a:rPr lang="he-IL" sz="2400" dirty="0"/>
              <a:t> דרך </a:t>
            </a:r>
            <a:r>
              <a:rPr lang="he-IL" sz="2400" u="sng" dirty="0"/>
              <a:t>אותו </a:t>
            </a:r>
            <a:r>
              <a:rPr lang="en-US" sz="2400" u="sng" dirty="0" smtClean="0"/>
              <a:t>descriptor</a:t>
            </a:r>
            <a:endParaRPr lang="he-IL" sz="2400" u="sng" dirty="0" smtClean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endParaRPr lang="he-IL" sz="2400" u="sng" dirty="0" smtClean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u="sng" dirty="0" smtClean="0"/>
              <a:t>Pipes</a:t>
            </a:r>
            <a:r>
              <a:rPr lang="he-IL" sz="2400" u="sng" dirty="0" smtClean="0"/>
              <a:t> </a:t>
            </a:r>
            <a:r>
              <a:rPr lang="he-IL" sz="2400" dirty="0" smtClean="0"/>
              <a:t>אינם </a:t>
            </a:r>
            <a:r>
              <a:rPr lang="he-IL" sz="2400" dirty="0"/>
              <a:t>מופיעים בהיררכיה של מערכת </a:t>
            </a:r>
            <a:r>
              <a:rPr lang="he-IL" sz="2400" dirty="0" smtClean="0"/>
              <a:t>הקבצים לעומת </a:t>
            </a:r>
            <a:r>
              <a:rPr lang="en-US" sz="2400" dirty="0" smtClean="0"/>
              <a:t>FIFO</a:t>
            </a:r>
            <a:r>
              <a:rPr lang="he-IL" sz="2400" dirty="0" smtClean="0"/>
              <a:t> שמופיע במערכת הקבצים בשמו.</a:t>
            </a:r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endParaRPr lang="he-IL" sz="2400" dirty="0" smtClean="0"/>
          </a:p>
          <a:p>
            <a:pPr algn="r" rtl="1">
              <a:lnSpc>
                <a:spcPct val="90000"/>
              </a:lnSpc>
            </a:pPr>
            <a:r>
              <a:rPr lang="he-IL" sz="2400" dirty="0"/>
              <a:t>לאחר סיום השימוש ב-</a:t>
            </a:r>
            <a:r>
              <a:rPr lang="en-US" sz="2400" dirty="0"/>
              <a:t>pipe</a:t>
            </a:r>
            <a:r>
              <a:rPr lang="he-IL" sz="2400" dirty="0"/>
              <a:t> מצד כל התהליכים </a:t>
            </a:r>
            <a:r>
              <a:rPr lang="he-IL" sz="2400" dirty="0" smtClean="0"/>
              <a:t>(</a:t>
            </a:r>
            <a:r>
              <a:rPr lang="he-IL" sz="2400" dirty="0"/>
              <a:t>סגירת כל ה-</a:t>
            </a:r>
            <a:r>
              <a:rPr lang="en-US" sz="2400" dirty="0"/>
              <a:t>descriptors</a:t>
            </a:r>
            <a:r>
              <a:rPr lang="he-IL" sz="2400" dirty="0"/>
              <a:t>) מפונים משאבי ה-</a:t>
            </a:r>
            <a:r>
              <a:rPr lang="en-US" sz="2400" dirty="0"/>
              <a:t>pipe</a:t>
            </a:r>
            <a:r>
              <a:rPr lang="he-IL" sz="2400" dirty="0"/>
              <a:t> </a:t>
            </a:r>
            <a:r>
              <a:rPr lang="he-IL" sz="2400" dirty="0" smtClean="0"/>
              <a:t>באופן אוטומטי. ואילו </a:t>
            </a:r>
            <a:r>
              <a:rPr lang="en-US" sz="2400" dirty="0" smtClean="0"/>
              <a:t> </a:t>
            </a:r>
            <a:r>
              <a:rPr lang="en-US" sz="2400" dirty="0"/>
              <a:t>FIFO</a:t>
            </a:r>
            <a:r>
              <a:rPr lang="he-IL" sz="2400" dirty="0"/>
              <a:t> אינו משוחרר אוטומטית לאחר שהמשתמש האחרון בו סוגר את הקובץ, ולכן יש לפנותו בצורה </a:t>
            </a:r>
            <a:r>
              <a:rPr lang="he-IL" sz="2400" dirty="0" smtClean="0"/>
              <a:t>מפורשת.</a:t>
            </a:r>
            <a:endParaRPr lang="he-IL" sz="2400" dirty="0"/>
          </a:p>
          <a:p>
            <a:pPr marL="342900" lvl="1" indent="-342900" algn="r" rtl="1">
              <a:buClr>
                <a:schemeClr val="hlink"/>
              </a:buClr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31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err="1" smtClean="0"/>
              <a:t>זכרון</a:t>
            </a:r>
            <a:r>
              <a:rPr lang="he-IL" dirty="0" smtClean="0"/>
              <a:t> פיזי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sz="2400" dirty="0" smtClean="0"/>
              <a:t>הזיכרון הפיזי הוא זיכרון הנמצא בהתקנים הפיזיים של המחשב. הזיכרון הפיזי מורכב מ:</a:t>
            </a:r>
          </a:p>
          <a:p>
            <a:pPr algn="r" rtl="1">
              <a:lnSpc>
                <a:spcPct val="90000"/>
              </a:lnSpc>
            </a:pPr>
            <a:endParaRPr lang="he-IL" sz="2400" dirty="0"/>
          </a:p>
          <a:p>
            <a:pPr algn="r" rtl="1">
              <a:lnSpc>
                <a:spcPct val="90000"/>
              </a:lnSpc>
            </a:pPr>
            <a:endParaRPr lang="en-US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זיכרון פיזי ראשי – </a:t>
            </a:r>
            <a:r>
              <a:rPr lang="en-US" sz="2400" dirty="0" smtClean="0"/>
              <a:t>RAM</a:t>
            </a:r>
            <a:r>
              <a:rPr lang="he-IL" sz="2400" dirty="0" smtClean="0"/>
              <a:t> </a:t>
            </a:r>
            <a:r>
              <a:rPr lang="he-IL" sz="2400" dirty="0"/>
              <a:t> - מאכסן את התכנית לביצוע והנתונים שהתכנית משתמשת בהם (נדיף</a:t>
            </a:r>
            <a:r>
              <a:rPr lang="he-IL" sz="2400" dirty="0" smtClean="0"/>
              <a:t>).</a:t>
            </a:r>
          </a:p>
          <a:p>
            <a:pPr lvl="1" algn="r" rtl="1">
              <a:lnSpc>
                <a:spcPct val="90000"/>
              </a:lnSpc>
            </a:pPr>
            <a:endParaRPr lang="he-IL" sz="2400" dirty="0"/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זיכרון פיזי משני – דיסק קשיח – (</a:t>
            </a:r>
            <a:r>
              <a:rPr lang="en-US" sz="2400" dirty="0"/>
              <a:t>hard disk</a:t>
            </a:r>
            <a:r>
              <a:rPr lang="he-IL" sz="2400" dirty="0"/>
              <a:t>), מאכסן בדרך כלל כמות גדולה של נתונים, מורכב מדסקיות (לא נדיף). </a:t>
            </a:r>
          </a:p>
          <a:p>
            <a:pPr lvl="1" algn="r" rtl="1">
              <a:lnSpc>
                <a:spcPct val="90000"/>
              </a:lnSpc>
            </a:pPr>
            <a:endParaRPr lang="en-US" sz="2400" dirty="0" smtClean="0"/>
          </a:p>
          <a:p>
            <a:pPr lvl="1" algn="r" rtl="1">
              <a:lnSpc>
                <a:spcPct val="90000"/>
              </a:lnSpc>
            </a:pPr>
            <a:endParaRPr lang="he-IL" sz="2000" dirty="0" smtClean="0"/>
          </a:p>
          <a:p>
            <a:pPr algn="r" rtl="1">
              <a:lnSpc>
                <a:spcPct val="90000"/>
              </a:lnSpc>
            </a:pPr>
            <a:endParaRPr lang="he-IL" sz="2400" dirty="0" smtClean="0"/>
          </a:p>
        </p:txBody>
      </p:sp>
      <p:pic>
        <p:nvPicPr>
          <p:cNvPr id="4" name="Picture 4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05287"/>
            <a:ext cx="1056872" cy="1056872"/>
          </a:xfrm>
          <a:prstGeom prst="rect">
            <a:avLst/>
          </a:prstGeom>
        </p:spPr>
      </p:pic>
      <p:pic>
        <p:nvPicPr>
          <p:cNvPr id="5" name="Picture 5" descr="hard dis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1" y="5347208"/>
            <a:ext cx="1142999" cy="1137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זכרון וירטואלי ופיזי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r" rtl="1">
              <a:lnSpc>
                <a:spcPct val="90000"/>
              </a:lnSpc>
              <a:buNone/>
            </a:pPr>
            <a:endParaRPr lang="he-IL" sz="24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 זיכרון וירטואלי הוא מרחב זיכרון מדומה העומד לרשות תהליך.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מרחב הזיכרון הוירטואלי של תהליך יכול להיות גדול מהזיכרון הפיזי הראשי. </a:t>
            </a:r>
            <a:endParaRPr lang="en-US" sz="2400" dirty="0" smtClean="0"/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מרחב הזיכרון הוירטואלי ממופה בחלקו לזיכרון הפיזי הראשי ובחלקו לזיכרון הפיזי המשני.</a:t>
            </a:r>
            <a:endParaRPr lang="en-US" sz="2800" dirty="0" smtClean="0"/>
          </a:p>
          <a:p>
            <a:pPr algn="r" rtl="1">
              <a:lnSpc>
                <a:spcPct val="90000"/>
              </a:lnSpc>
            </a:pPr>
            <a:endParaRPr lang="he-IL" sz="28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הקוד המבוצע ע"י המעבד והנתונים הדרושים לביצוע הקוד חייבים להיות בזיכרון </a:t>
            </a:r>
            <a:r>
              <a:rPr lang="he-IL" sz="2800" b="1" dirty="0" smtClean="0">
                <a:solidFill>
                  <a:srgbClr val="0000FF"/>
                </a:solidFill>
              </a:rPr>
              <a:t>הפיזי הראשי</a:t>
            </a:r>
            <a:r>
              <a:rPr lang="he-IL" sz="2800" dirty="0" smtClean="0"/>
              <a:t> בזמן הביצוע.</a:t>
            </a:r>
            <a:endParaRPr lang="en-US" sz="2800" dirty="0" smtClean="0"/>
          </a:p>
        </p:txBody>
      </p:sp>
      <p:pic>
        <p:nvPicPr>
          <p:cNvPr id="1026" name="Picture 2" descr="http://chortle.ccsu.edu/assemblytutorial/chapter-04/virtualM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63" y="1343025"/>
            <a:ext cx="6337674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למה צריך זכרון וירטואלי?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r" rtl="1">
              <a:buFont typeface="Wingdings" pitchFamily="2" charset="2"/>
              <a:buAutoNum type="arabicPeriod"/>
            </a:pPr>
            <a:r>
              <a:rPr lang="he-IL" sz="2800" dirty="0" smtClean="0"/>
              <a:t>הפרדה בין תהליכים:</a:t>
            </a:r>
          </a:p>
          <a:p>
            <a:pPr marL="533400" indent="-533400" algn="r" rtl="1">
              <a:buFont typeface="Wingdings" pitchFamily="2" charset="2"/>
              <a:buAutoNum type="arabicPeriod"/>
            </a:pPr>
            <a:endParaRPr lang="he-IL" sz="2800" dirty="0" smtClean="0"/>
          </a:p>
          <a:p>
            <a:pPr marL="914400" lvl="1" indent="-457200" algn="r" rtl="1"/>
            <a:r>
              <a:rPr lang="he-IL" sz="2400" dirty="0" smtClean="0"/>
              <a:t>לכל תהליך מוגדר מרחב זיכרון וירטואלי משלו, בלתי תלוי בתהליכים אחרים.</a:t>
            </a:r>
            <a:endParaRPr lang="en-US" sz="2400" dirty="0" smtClean="0"/>
          </a:p>
          <a:p>
            <a:pPr marL="914400" lvl="1" indent="-457200" algn="r" rtl="1"/>
            <a:r>
              <a:rPr lang="he-IL" sz="2400" dirty="0" smtClean="0"/>
              <a:t>כלומר, מערכת ההפעלה מגינה עלינו בכך שהיא מפרידה את מרחב הכתובות של כל תהליך מכל האחרים ובזכות זאת תהליך אחד לא יכול לפגוע בנתונים של תהליך אחר.</a:t>
            </a:r>
          </a:p>
          <a:p>
            <a:pPr marL="914400" lvl="1" indent="-457200" algn="r" rtl="1"/>
            <a:endParaRPr lang="he-IL" sz="2400" dirty="0" smtClean="0"/>
          </a:p>
          <a:p>
            <a:pPr algn="r" rtl="1"/>
            <a:endParaRPr lang="en-US" dirty="0"/>
          </a:p>
        </p:txBody>
      </p:sp>
      <p:pic>
        <p:nvPicPr>
          <p:cNvPr id="1026" name="Picture 2" descr="תוצאת תמונה עבור ‪virtual memory‬‏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0" b="96375" l="10000" r="98000">
                        <a14:foregroundMark x1="78000" y1="33049" x2="69667" y2="535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236746"/>
            <a:ext cx="1687692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למה צריך זכרון וירטואלי?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AutoNum type="arabicPeriod" startAt="2"/>
            </a:pPr>
            <a:r>
              <a:rPr lang="he-IL" sz="2800" dirty="0" smtClean="0"/>
              <a:t>הגדלת </a:t>
            </a:r>
            <a:r>
              <a:rPr lang="he-IL" sz="2800" dirty="0"/>
              <a:t>הזיכרון העומד לרשות המערכת</a:t>
            </a:r>
            <a:r>
              <a:rPr lang="he-IL" sz="2800" dirty="0" smtClean="0"/>
              <a:t>:</a:t>
            </a:r>
          </a:p>
          <a:p>
            <a:pPr marL="514350" indent="-514350" algn="r" rtl="1">
              <a:buAutoNum type="arabicPeriod" startAt="2"/>
            </a:pPr>
            <a:endParaRPr lang="he-IL" sz="2800" dirty="0"/>
          </a:p>
          <a:p>
            <a:pPr marL="914400" lvl="1" indent="-457200" algn="r" rtl="1">
              <a:lnSpc>
                <a:spcPct val="110000"/>
              </a:lnSpc>
            </a:pPr>
            <a:r>
              <a:rPr lang="he-IL" sz="2400" dirty="0"/>
              <a:t>בכל נקודת זמן רק חלק ממרחב הזיכרון של תהליך נמצא בזיכרון הפיזי הראשי. </a:t>
            </a:r>
            <a:endParaRPr lang="en-US" sz="2400" dirty="0"/>
          </a:p>
          <a:p>
            <a:pPr marL="914400" lvl="1" indent="-457200" algn="r" rtl="1">
              <a:lnSpc>
                <a:spcPct val="110000"/>
              </a:lnSpc>
            </a:pPr>
            <a:r>
              <a:rPr lang="he-IL" sz="2400" dirty="0"/>
              <a:t>מאפשר למחשב להריץ מספר רב של תהליכים שסך כל הזיכרון שלהם גדול מהזיכרון הפיזי הראשי (או תהליך בודד שמרחב הזיכרון שלו גדול מהזיכרון הפיזי הראשי).</a:t>
            </a:r>
            <a:endParaRPr lang="en-US" sz="2400" dirty="0"/>
          </a:p>
        </p:txBody>
      </p:sp>
      <p:pic>
        <p:nvPicPr>
          <p:cNvPr id="4" name="Picture 2" descr="תוצאת תמונה עבור ‪virtual memory‬‏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0" b="96375" l="10000" r="98000">
                        <a14:foregroundMark x1="78000" y1="33049" x2="69667" y2="535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236746"/>
            <a:ext cx="1687692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8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מרחב זיכרון וירטואלי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sz="2800" dirty="0" smtClean="0"/>
              <a:t>לכל תהליך מרחב זיכרון וירטואלי משלו.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מתחיל בכתובת 0 ומסתיים בכתובת </a:t>
            </a:r>
            <a:r>
              <a:rPr lang="en-US" sz="2400" dirty="0" smtClean="0"/>
              <a:t>3GB-1</a:t>
            </a:r>
            <a:r>
              <a:rPr lang="he-IL" sz="2400" dirty="0" smtClean="0"/>
              <a:t>. (המוסכמה ב</a:t>
            </a:r>
            <a:r>
              <a:rPr lang="en-US" sz="2400" dirty="0" smtClean="0"/>
              <a:t>x86</a:t>
            </a:r>
            <a:r>
              <a:rPr lang="he-IL" sz="2400" dirty="0" smtClean="0"/>
              <a:t>)</a:t>
            </a:r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מרחב הזיכרון הווירטואלי של תהליך מחולק בכפולות של </a:t>
            </a:r>
            <a:r>
              <a:rPr lang="he-IL" sz="2800" b="1" dirty="0" smtClean="0">
                <a:solidFill>
                  <a:srgbClr val="0000FF"/>
                </a:solidFill>
              </a:rPr>
              <a:t>דפים</a:t>
            </a:r>
            <a:r>
              <a:rPr lang="he-IL" sz="2800" dirty="0" smtClean="0"/>
              <a:t> 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קטעי זיכרון עוקבים בעלי גודל קבוע (בד"כ </a:t>
            </a:r>
            <a:r>
              <a:rPr lang="en-US" sz="2400" dirty="0" smtClean="0"/>
              <a:t>4KB</a:t>
            </a:r>
            <a:r>
              <a:rPr lang="he-IL" sz="2400" dirty="0" smtClean="0"/>
              <a:t>)</a:t>
            </a:r>
            <a:endParaRPr lang="en-US" sz="2400" dirty="0" smtClean="0"/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תהליך מגדיל את מרחב הזיכרון</a:t>
            </a:r>
            <a:r>
              <a:rPr lang="en-US" sz="2800" dirty="0" smtClean="0"/>
              <a:t> </a:t>
            </a:r>
            <a:r>
              <a:rPr lang="he-IL" sz="2800" dirty="0"/>
              <a:t> </a:t>
            </a:r>
            <a:r>
              <a:rPr lang="he-IL" sz="2800" dirty="0" err="1" smtClean="0"/>
              <a:t>הוירטואלי</a:t>
            </a:r>
            <a:r>
              <a:rPr lang="he-IL" sz="2800" dirty="0" smtClean="0"/>
              <a:t> שלו ע“י בקשות להקצאת זיכרון.</a:t>
            </a:r>
          </a:p>
          <a:p>
            <a:pPr algn="r" rtl="1"/>
            <a:r>
              <a:rPr lang="he-IL" sz="2800" dirty="0" smtClean="0"/>
              <a:t>הזיכרון הפיזי הראשי של המחשב מחולק </a:t>
            </a:r>
            <a:r>
              <a:rPr lang="he-IL" sz="2800" b="1" dirty="0" smtClean="0">
                <a:solidFill>
                  <a:srgbClr val="0000FF"/>
                </a:solidFill>
              </a:rPr>
              <a:t>למסגרות</a:t>
            </a:r>
            <a:r>
              <a:rPr lang="he-IL" sz="2800" dirty="0" smtClean="0"/>
              <a:t>, כל-אחת בגודל דף.</a:t>
            </a:r>
          </a:p>
          <a:p>
            <a:pPr algn="r" rtl="1"/>
            <a:r>
              <a:rPr lang="he-IL" sz="2800" dirty="0" smtClean="0"/>
              <a:t>אם דף נמצא בזיכרון הראשי(</a:t>
            </a:r>
            <a:r>
              <a:rPr lang="en-US" sz="2800" dirty="0" smtClean="0"/>
              <a:t>RAM</a:t>
            </a:r>
            <a:r>
              <a:rPr lang="he-IL" sz="2800" dirty="0" smtClean="0"/>
              <a:t>) הוא משובץ למסגרת כלשהי</a:t>
            </a:r>
            <a:endParaRPr lang="en-US" sz="2800" dirty="0" smtClean="0"/>
          </a:p>
          <a:p>
            <a:pPr algn="r" rtl="1">
              <a:lnSpc>
                <a:spcPct val="90000"/>
              </a:lnSpc>
            </a:pPr>
            <a:endParaRPr lang="en-US" sz="2800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טבלאות דפים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sz="2800" dirty="0" smtClean="0"/>
              <a:t>לכל תהליך יש טבלת דפים משלו (שמנוהלת על ידי מערכת ההפעלה) אשר מנהלת את הדפים שלו.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האם הדף נמצא בזיכרון הראשי ובאיזו מסגרת.</a:t>
            </a:r>
          </a:p>
          <a:p>
            <a:pPr algn="r" rtl="1">
              <a:lnSpc>
                <a:spcPct val="90000"/>
              </a:lnSpc>
            </a:pPr>
            <a:endParaRPr lang="he-IL" sz="28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הטבלה מכילה כניסה עבור כל דף במרחב הזיכרון של תהליך.</a:t>
            </a:r>
          </a:p>
          <a:p>
            <a:pPr algn="r" rtl="1">
              <a:lnSpc>
                <a:spcPct val="90000"/>
              </a:lnSpc>
            </a:pPr>
            <a:endParaRPr lang="he-IL" sz="28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כל כניסה של דף בטבלת הדפים מכילה דגל מיוחד (</a:t>
            </a:r>
            <a:r>
              <a:rPr lang="en-US" sz="2800" dirty="0" smtClean="0"/>
              <a:t>present</a:t>
            </a:r>
            <a:r>
              <a:rPr lang="he-IL" sz="2800" dirty="0" smtClean="0"/>
              <a:t>) המציין האם הדף נמצא בזיכרון הראשי.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אם כן, הכניסה מכילה את מספר המסגרת בה מאוחסן הדף בזיכרון הראשי.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אם לא, הכניסה מצביעה על המיקום של הדף בדיסק.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5615</TotalTime>
  <Words>1101</Words>
  <Application>Microsoft Office PowerPoint</Application>
  <PresentationFormat>‫הצגה על המסך (4:3)</PresentationFormat>
  <Paragraphs>236</Paragraphs>
  <Slides>29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4" baseType="lpstr">
      <vt:lpstr>Arial</vt:lpstr>
      <vt:lpstr>Calibri</vt:lpstr>
      <vt:lpstr>Verdana</vt:lpstr>
      <vt:lpstr>Wingdings</vt:lpstr>
      <vt:lpstr>cdb2004138l</vt:lpstr>
      <vt:lpstr>מערכות הפעלה</vt:lpstr>
      <vt:lpstr>Contents</vt:lpstr>
      <vt:lpstr>Pipe  vs. FIFO</vt:lpstr>
      <vt:lpstr>זכרון פיזי</vt:lpstr>
      <vt:lpstr>זכרון וירטואלי ופיזי</vt:lpstr>
      <vt:lpstr>למה צריך זכרון וירטואלי?</vt:lpstr>
      <vt:lpstr>למה צריך זכרון וירטואלי?</vt:lpstr>
      <vt:lpstr>מרחב זיכרון וירטואלי</vt:lpstr>
      <vt:lpstr>טבלאות דפים</vt:lpstr>
      <vt:lpstr>תרגום כתובת וירטואלית</vt:lpstr>
      <vt:lpstr>תרגום כתובת וירטואלית - דוגמא</vt:lpstr>
      <vt:lpstr>תרגום כתובת וירטואלית – דוגמא מפורטת</vt:lpstr>
      <vt:lpstr>זכרון משותף</vt:lpstr>
      <vt:lpstr>יתרונות זכרון משותף</vt:lpstr>
      <vt:lpstr>יצירת זיכרון משותף ושימוש בו</vt:lpstr>
      <vt:lpstr>Shmget</vt:lpstr>
      <vt:lpstr>Shmget</vt:lpstr>
      <vt:lpstr>יצירת זכרון משותף t8_1.c</vt:lpstr>
      <vt:lpstr>סוגי שגיאות </vt:lpstr>
      <vt:lpstr>Shmat</vt:lpstr>
      <vt:lpstr>Shmat</vt:lpstr>
      <vt:lpstr>Shmdt</vt:lpstr>
      <vt:lpstr>קריאה/כתיבה לזכרון משותף t8_2.c</vt:lpstr>
      <vt:lpstr>יצירת זכרון משותף – מפתח יחודי t8_3.c</vt:lpstr>
      <vt:lpstr>זכרון משותף – אבא ובן t8_4.c</vt:lpstr>
      <vt:lpstr>מחיקה/עדכון - shmctl</vt:lpstr>
      <vt:lpstr>shmid_ds</vt:lpstr>
      <vt:lpstr>עבודה מהshell</vt:lpstr>
      <vt:lpstr>דוגמה shmctl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97</cp:revision>
  <dcterms:created xsi:type="dcterms:W3CDTF">2013-02-06T14:53:06Z</dcterms:created>
  <dcterms:modified xsi:type="dcterms:W3CDTF">2017-05-22T06:51:01Z</dcterms:modified>
</cp:coreProperties>
</file>