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6EE"/>
    <a:srgbClr val="6F9AEF"/>
    <a:srgbClr val="6DCEF1"/>
    <a:srgbClr val="99CC00"/>
    <a:srgbClr val="93DADF"/>
    <a:srgbClr val="3BCBDF"/>
    <a:srgbClr val="4976D1"/>
    <a:srgbClr val="BE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4" autoAdjust="0"/>
    <p:restoredTop sz="96187" autoAdjust="0"/>
  </p:normalViewPr>
  <p:slideViewPr>
    <p:cSldViewPr>
      <p:cViewPr varScale="1">
        <p:scale>
          <a:sx n="74" d="100"/>
          <a:sy n="74" d="100"/>
        </p:scale>
        <p:origin x="13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F4F1C-D44F-4160-8592-AD44EA90F77C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E7735-BC16-49D5-BB76-C3E92BA0B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4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אם</a:t>
            </a:r>
            <a:r>
              <a:rPr lang="he-IL" baseline="0" dirty="0" smtClean="0"/>
              <a:t> מוחקים לי את הסמפור בזמן שאני ממתין לו שישתחרר הפונקציה חוזרת ונותנת שגיאת </a:t>
            </a:r>
            <a:r>
              <a:rPr lang="en-US" baseline="0" dirty="0" smtClean="0"/>
              <a:t>EIDRM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9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IPC_STAT is performed on the entire semaphore set (the </a:t>
            </a:r>
            <a:r>
              <a:rPr lang="en-US" dirty="0" err="1" smtClean="0"/>
              <a:t>semnum</a:t>
            </a:r>
            <a:r>
              <a:rPr lang="en-US" dirty="0" smtClean="0"/>
              <a:t> is ignored)</a:t>
            </a:r>
          </a:p>
          <a:p>
            <a:r>
              <a:rPr lang="en-US" dirty="0" smtClean="0"/>
              <a:t>IPC_SET  is performed on some of the sub-semaphores in the set</a:t>
            </a:r>
            <a:r>
              <a:rPr lang="en-US" baseline="0" dirty="0" smtClean="0"/>
              <a:t> </a:t>
            </a:r>
            <a:r>
              <a:rPr lang="en-US" dirty="0" smtClean="0"/>
              <a:t>(the </a:t>
            </a:r>
            <a:r>
              <a:rPr lang="en-US" dirty="0" err="1" smtClean="0"/>
              <a:t>semnum</a:t>
            </a:r>
            <a:r>
              <a:rPr lang="en-US" dirty="0" smtClean="0"/>
              <a:t> is ignored)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14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Buf</a:t>
            </a:r>
            <a:r>
              <a:rPr lang="en-US" dirty="0" smtClean="0"/>
              <a:t> will hold information about the </a:t>
            </a:r>
            <a:r>
              <a:rPr lang="en-US" dirty="0" err="1" smtClean="0"/>
              <a:t>semphore</a:t>
            </a:r>
            <a:r>
              <a:rPr lang="en-US" baseline="0" dirty="0" smtClean="0"/>
              <a:t> and NOT for sub-semaphores.</a:t>
            </a:r>
          </a:p>
          <a:p>
            <a:r>
              <a:rPr lang="en-US" baseline="0" dirty="0" err="1" smtClean="0"/>
              <a:t>Buf</a:t>
            </a:r>
            <a:r>
              <a:rPr lang="en-US" baseline="0" dirty="0" smtClean="0"/>
              <a:t> is a pointer to one object and NOT to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9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Getall</a:t>
            </a:r>
            <a:r>
              <a:rPr lang="en-US" dirty="0" smtClean="0"/>
              <a:t> will put the value</a:t>
            </a:r>
            <a:r>
              <a:rPr lang="en-US" baseline="0" dirty="0" smtClean="0"/>
              <a:t> of all the </a:t>
            </a:r>
            <a:r>
              <a:rPr lang="en-US" baseline="0" dirty="0" err="1" smtClean="0"/>
              <a:t>subsemaphore</a:t>
            </a:r>
            <a:r>
              <a:rPr lang="en-US" baseline="0" dirty="0" smtClean="0"/>
              <a:t> in the array filled</a:t>
            </a:r>
            <a:r>
              <a:rPr lang="en-US" dirty="0" smtClean="0"/>
              <a:t>(the </a:t>
            </a:r>
            <a:r>
              <a:rPr lang="en-US" dirty="0" err="1" smtClean="0"/>
              <a:t>semnum</a:t>
            </a:r>
            <a:r>
              <a:rPr lang="en-US" dirty="0" smtClean="0"/>
              <a:t> is ignored)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GETNCNT will return a value that is correlated to the </a:t>
            </a:r>
            <a:r>
              <a:rPr lang="en-US" baseline="0" dirty="0" err="1" smtClean="0"/>
              <a:t>semunTH</a:t>
            </a:r>
            <a:r>
              <a:rPr lang="en-US" baseline="0" dirty="0" smtClean="0"/>
              <a:t> sub semaphore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/>
              <a:ahLst/>
              <a:cxnLst>
                <a:cxn ang="0">
                  <a:pos x="6" y="454"/>
                </a:cxn>
                <a:cxn ang="0">
                  <a:pos x="355" y="454"/>
                </a:cxn>
                <a:cxn ang="0">
                  <a:pos x="757" y="1"/>
                </a:cxn>
                <a:cxn ang="0">
                  <a:pos x="2511" y="0"/>
                </a:cxn>
                <a:cxn ang="0">
                  <a:pos x="2646" y="144"/>
                </a:cxn>
                <a:cxn ang="0">
                  <a:pos x="5779" y="137"/>
                </a:cxn>
                <a:cxn ang="0">
                  <a:pos x="5779" y="772"/>
                </a:cxn>
                <a:cxn ang="0">
                  <a:pos x="2899" y="765"/>
                </a:cxn>
                <a:cxn ang="0">
                  <a:pos x="2757" y="946"/>
                </a:cxn>
                <a:cxn ang="0">
                  <a:pos x="1883" y="946"/>
                </a:cxn>
                <a:cxn ang="0">
                  <a:pos x="1663" y="687"/>
                </a:cxn>
                <a:cxn ang="0">
                  <a:pos x="0" y="687"/>
                </a:cxn>
                <a:cxn ang="0">
                  <a:pos x="35" y="480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/>
              <a:ahLst/>
              <a:cxnLst>
                <a:cxn ang="0">
                  <a:pos x="0" y="455"/>
                </a:cxn>
                <a:cxn ang="0">
                  <a:pos x="369" y="454"/>
                </a:cxn>
                <a:cxn ang="0">
                  <a:pos x="776" y="0"/>
                </a:cxn>
                <a:cxn ang="0">
                  <a:pos x="2496" y="0"/>
                </a:cxn>
                <a:cxn ang="0">
                  <a:pos x="2632" y="136"/>
                </a:cxn>
                <a:cxn ang="0">
                  <a:pos x="5799" y="136"/>
                </a:cxn>
                <a:cxn ang="0">
                  <a:pos x="5788" y="727"/>
                </a:cxn>
                <a:cxn ang="0">
                  <a:pos x="2883" y="708"/>
                </a:cxn>
                <a:cxn ang="0">
                  <a:pos x="2747" y="895"/>
                </a:cxn>
                <a:cxn ang="0">
                  <a:pos x="1899" y="895"/>
                </a:cxn>
                <a:cxn ang="0">
                  <a:pos x="1681" y="635"/>
                </a:cxn>
                <a:cxn ang="0">
                  <a:pos x="7" y="635"/>
                </a:cxn>
                <a:cxn ang="0">
                  <a:pos x="7" y="454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C20A3-5914-443F-B0B8-8C66E6F04E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336D0-4CEB-4FDD-9F3D-AB43100148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2486B43F-D29D-4CB7-BA81-5841BD9C2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Avshalom Elmalech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694EF-A7AE-4A38-8139-68EDB3735F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35A1B-4FD8-4789-B1CE-F4B2DC5F5C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4A850-2251-4E65-BFD5-AB690027BC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9925E-24DF-4F08-96BC-3550DAB4D0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1D6C8-D91E-475D-B0D7-AD6319C502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D813B-6A9E-4957-A32C-75EA93D04F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3807A-4B46-48B4-A8F9-9892D25D91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55BC1-C091-4AC2-A669-70561B51A4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/>
            <a:ahLst/>
            <a:cxnLst>
              <a:cxn ang="0">
                <a:pos x="0" y="368"/>
              </a:cxn>
              <a:cxn ang="0">
                <a:pos x="440" y="368"/>
              </a:cxn>
              <a:cxn ang="0">
                <a:pos x="777" y="0"/>
              </a:cxn>
              <a:cxn ang="0">
                <a:pos x="2162" y="0"/>
              </a:cxn>
              <a:cxn ang="0">
                <a:pos x="2265" y="116"/>
              </a:cxn>
              <a:cxn ang="0">
                <a:pos x="5756" y="112"/>
              </a:cxn>
              <a:cxn ang="0">
                <a:pos x="5763" y="567"/>
              </a:cxn>
              <a:cxn ang="0">
                <a:pos x="6" y="556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/>
            <a:ahLst/>
            <a:cxnLst>
              <a:cxn ang="0">
                <a:pos x="449" y="370"/>
              </a:cxn>
              <a:cxn ang="0">
                <a:pos x="768" y="1"/>
              </a:cxn>
              <a:cxn ang="0">
                <a:pos x="2158" y="0"/>
              </a:cxn>
              <a:cxn ang="0">
                <a:pos x="2258" y="115"/>
              </a:cxn>
              <a:cxn ang="0">
                <a:pos x="5784" y="115"/>
              </a:cxn>
              <a:cxn ang="0">
                <a:pos x="5779" y="528"/>
              </a:cxn>
              <a:cxn ang="0">
                <a:pos x="0" y="519"/>
              </a:cxn>
              <a:cxn ang="0">
                <a:pos x="0" y="371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r>
              <a:rPr lang="en-US" dirty="0" smtClean="0"/>
              <a:t>Avshalom Elmalech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fld id="{4303C685-E663-4DCF-BD9D-69D199BF06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97025"/>
            <a:ext cx="7239000" cy="1012825"/>
          </a:xfrm>
        </p:spPr>
        <p:txBody>
          <a:bodyPr/>
          <a:lstStyle/>
          <a:p>
            <a:r>
              <a:rPr lang="he-IL" sz="4000" dirty="0" smtClean="0"/>
              <a:t>מערכות הפעלה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שני </a:t>
            </a:r>
            <a:r>
              <a:rPr lang="he-IL" dirty="0" err="1" smtClean="0"/>
              <a:t>אלקובי</a:t>
            </a:r>
            <a:endParaRPr lang="en-US" dirty="0" smtClean="0"/>
          </a:p>
          <a:p>
            <a:r>
              <a:rPr lang="he-IL" dirty="0" err="1" smtClean="0"/>
              <a:t>פריאל</a:t>
            </a:r>
            <a:r>
              <a:rPr lang="he-IL" dirty="0" smtClean="0"/>
              <a:t> לוי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80000"/>
              </a:lnSpc>
            </a:pPr>
            <a:r>
              <a:rPr lang="en-US" sz="1800" b="1" dirty="0" smtClean="0"/>
              <a:t>GETNCNT</a:t>
            </a:r>
            <a:r>
              <a:rPr lang="he-IL" sz="1800" dirty="0" smtClean="0"/>
              <a:t> – יחזיר מהפונק' את מספר התהליכים שממתינים שמשאב ישתחרר (עבור הסמפור ה </a:t>
            </a:r>
            <a:r>
              <a:rPr lang="en-US" sz="1800" dirty="0" err="1" smtClean="0"/>
              <a:t>semnum-th</a:t>
            </a:r>
            <a:r>
              <a:rPr lang="he-IL" sz="1800" dirty="0" smtClean="0"/>
              <a:t>)</a:t>
            </a:r>
            <a:endParaRPr lang="en-US" sz="1800" dirty="0" smtClean="0"/>
          </a:p>
          <a:p>
            <a:pPr algn="r" rtl="1">
              <a:lnSpc>
                <a:spcPct val="80000"/>
              </a:lnSpc>
            </a:pPr>
            <a:r>
              <a:rPr lang="en-US" sz="1800" b="1" dirty="0" smtClean="0"/>
              <a:t>GETPID</a:t>
            </a:r>
            <a:r>
              <a:rPr lang="he-IL" sz="1800" dirty="0" smtClean="0"/>
              <a:t> – יחזיר מהפונק' את ה-</a:t>
            </a:r>
            <a:r>
              <a:rPr lang="en-US" sz="1800" dirty="0" smtClean="0"/>
              <a:t>PID</a:t>
            </a:r>
            <a:r>
              <a:rPr lang="he-IL" sz="1800" dirty="0" smtClean="0"/>
              <a:t> של מי שביצע </a:t>
            </a:r>
            <a:r>
              <a:rPr lang="en-US" sz="1800" dirty="0" err="1" smtClean="0"/>
              <a:t>semop</a:t>
            </a:r>
            <a:r>
              <a:rPr lang="en-US" sz="1800" dirty="0" smtClean="0"/>
              <a:t>()</a:t>
            </a:r>
            <a:r>
              <a:rPr lang="he-IL" sz="1800" dirty="0" smtClean="0"/>
              <a:t> לאחרונה</a:t>
            </a:r>
            <a:r>
              <a:rPr lang="en-US" sz="1800" dirty="0" smtClean="0"/>
              <a:t> </a:t>
            </a:r>
            <a:r>
              <a:rPr lang="he-IL" sz="1800" dirty="0" smtClean="0"/>
              <a:t> (עבור הסמפור ה </a:t>
            </a:r>
            <a:r>
              <a:rPr lang="en-US" sz="1800" dirty="0" err="1" smtClean="0"/>
              <a:t>semnum-th</a:t>
            </a:r>
            <a:r>
              <a:rPr lang="he-IL" sz="1800" dirty="0" smtClean="0"/>
              <a:t>)</a:t>
            </a:r>
            <a:endParaRPr lang="en-US" sz="1800" dirty="0" smtClean="0"/>
          </a:p>
          <a:p>
            <a:pPr algn="r" rtl="1">
              <a:lnSpc>
                <a:spcPct val="80000"/>
              </a:lnSpc>
            </a:pPr>
            <a:r>
              <a:rPr lang="en-US" sz="1800" b="1" dirty="0" smtClean="0"/>
              <a:t>GETZCNT</a:t>
            </a:r>
            <a:r>
              <a:rPr lang="he-IL" sz="1800" dirty="0" smtClean="0"/>
              <a:t> – יחזיר מהפונק' את מספר התהליכים שממתינים שמשאב יתפס (עבור הסמפור ה </a:t>
            </a:r>
            <a:r>
              <a:rPr lang="en-US" sz="1800" dirty="0" err="1" smtClean="0"/>
              <a:t>semnum-th</a:t>
            </a:r>
            <a:r>
              <a:rPr lang="he-IL" sz="1800" dirty="0" smtClean="0"/>
              <a:t>)</a:t>
            </a:r>
          </a:p>
          <a:p>
            <a:pPr algn="r" rtl="1">
              <a:lnSpc>
                <a:spcPct val="80000"/>
              </a:lnSpc>
            </a:pPr>
            <a:r>
              <a:rPr lang="en-US" sz="1800" b="1" dirty="0" smtClean="0"/>
              <a:t>GETVAL</a:t>
            </a:r>
            <a:r>
              <a:rPr lang="he-IL" sz="1800" dirty="0" smtClean="0"/>
              <a:t> – יחזיר מהפונק' את הערך של הסמפור מתוך ה-</a:t>
            </a:r>
            <a:r>
              <a:rPr lang="en-US" sz="1800" dirty="0" smtClean="0"/>
              <a:t>set</a:t>
            </a:r>
            <a:r>
              <a:rPr lang="he-IL" sz="1800" dirty="0" smtClean="0"/>
              <a:t> (עבור הסמפור ה </a:t>
            </a:r>
            <a:r>
              <a:rPr lang="en-US" sz="1800" dirty="0" err="1" smtClean="0"/>
              <a:t>semnum-th</a:t>
            </a:r>
            <a:r>
              <a:rPr lang="he-IL" sz="1800" dirty="0" smtClean="0"/>
              <a:t>)</a:t>
            </a:r>
            <a:endParaRPr lang="en-US" sz="1800" dirty="0" smtClean="0"/>
          </a:p>
          <a:p>
            <a:pPr algn="r" rtl="1">
              <a:lnSpc>
                <a:spcPct val="80000"/>
              </a:lnSpc>
            </a:pPr>
            <a:r>
              <a:rPr lang="en-US" sz="1800" b="1" dirty="0" smtClean="0"/>
              <a:t>SETVAL</a:t>
            </a:r>
            <a:r>
              <a:rPr lang="he-IL" sz="1800" dirty="0" smtClean="0"/>
              <a:t> – יקבע את הערך עבור הסמפור ה </a:t>
            </a:r>
            <a:r>
              <a:rPr lang="en-US" sz="1800" dirty="0" err="1" smtClean="0"/>
              <a:t>semnum-th</a:t>
            </a:r>
            <a:r>
              <a:rPr lang="he-IL" sz="1800" dirty="0" smtClean="0"/>
              <a:t> מתוך ה-</a:t>
            </a:r>
            <a:r>
              <a:rPr lang="en-US" sz="1800" dirty="0" smtClean="0"/>
              <a:t>set</a:t>
            </a:r>
            <a:r>
              <a:rPr lang="he-IL" sz="1800" dirty="0" smtClean="0"/>
              <a:t>, לפי השדה  </a:t>
            </a:r>
            <a:r>
              <a:rPr lang="en-US" sz="1800" dirty="0" err="1" smtClean="0"/>
              <a:t>val</a:t>
            </a:r>
            <a:r>
              <a:rPr lang="he-IL" sz="1800" dirty="0" smtClean="0"/>
              <a:t> מתוך ה-</a:t>
            </a:r>
            <a:r>
              <a:rPr lang="en-US" sz="1800" dirty="0" smtClean="0"/>
              <a:t>union</a:t>
            </a:r>
          </a:p>
          <a:p>
            <a:pPr algn="r" rtl="1">
              <a:lnSpc>
                <a:spcPct val="80000"/>
              </a:lnSpc>
            </a:pPr>
            <a:r>
              <a:rPr lang="en-US" sz="1800" b="1" dirty="0" smtClean="0"/>
              <a:t>GETALL</a:t>
            </a:r>
            <a:r>
              <a:rPr lang="he-IL" sz="1800" dirty="0" smtClean="0"/>
              <a:t> – יחזיר לתוך השדה </a:t>
            </a:r>
            <a:r>
              <a:rPr lang="en-US" sz="1800" dirty="0" smtClean="0"/>
              <a:t>array</a:t>
            </a:r>
            <a:r>
              <a:rPr lang="he-IL" sz="1800" dirty="0" smtClean="0"/>
              <a:t> את ערכי הסמאפורים ב-</a:t>
            </a:r>
            <a:r>
              <a:rPr lang="en-US" sz="1800" dirty="0" smtClean="0"/>
              <a:t>set</a:t>
            </a:r>
            <a:r>
              <a:rPr lang="he-IL" sz="1800" dirty="0" smtClean="0"/>
              <a:t> (מתעלמים מהפרמטר </a:t>
            </a:r>
            <a:r>
              <a:rPr lang="en-US" sz="1800" dirty="0" err="1" smtClean="0"/>
              <a:t>semnum</a:t>
            </a:r>
            <a:r>
              <a:rPr lang="he-IL" sz="1800" dirty="0" smtClean="0"/>
              <a:t>)</a:t>
            </a:r>
            <a:endParaRPr lang="en-US" sz="1800" dirty="0" smtClean="0"/>
          </a:p>
          <a:p>
            <a:pPr algn="r" rtl="1">
              <a:lnSpc>
                <a:spcPct val="80000"/>
              </a:lnSpc>
            </a:pPr>
            <a:r>
              <a:rPr lang="en-US" sz="1800" b="1" dirty="0" smtClean="0"/>
              <a:t>SETALL</a:t>
            </a:r>
            <a:r>
              <a:rPr lang="he-IL" sz="1800" dirty="0" smtClean="0"/>
              <a:t> – יקבע עבור כל הסמאפורים ב-</a:t>
            </a:r>
            <a:r>
              <a:rPr lang="en-US" sz="1800" dirty="0" smtClean="0"/>
              <a:t>set</a:t>
            </a:r>
            <a:r>
              <a:rPr lang="he-IL" sz="1800" dirty="0" smtClean="0"/>
              <a:t> את ערכם ע"פ המידע שבשדה </a:t>
            </a:r>
            <a:r>
              <a:rPr lang="en-US" sz="1800" dirty="0" smtClean="0"/>
              <a:t>array </a:t>
            </a:r>
            <a:r>
              <a:rPr lang="he-IL" sz="1800" dirty="0" smtClean="0"/>
              <a:t>(מתעלמים מהפרמטר </a:t>
            </a:r>
            <a:r>
              <a:rPr lang="en-US" sz="1800" dirty="0" err="1" smtClean="0"/>
              <a:t>semnum</a:t>
            </a:r>
            <a:r>
              <a:rPr lang="he-IL" sz="1800" dirty="0" smtClean="0"/>
              <a:t>)</a:t>
            </a:r>
          </a:p>
          <a:p>
            <a:pPr algn="r" rtl="1">
              <a:lnSpc>
                <a:spcPct val="80000"/>
              </a:lnSpc>
            </a:pPr>
            <a:endParaRPr lang="he-IL" sz="1800" dirty="0" smtClean="0"/>
          </a:p>
          <a:p>
            <a:pPr algn="r" rtl="1">
              <a:lnSpc>
                <a:spcPct val="80000"/>
              </a:lnSpc>
            </a:pPr>
            <a:r>
              <a:rPr lang="he-IL" sz="1800" b="1" dirty="0" smtClean="0"/>
              <a:t>הבהרות</a:t>
            </a:r>
            <a:r>
              <a:rPr lang="he-IL" sz="1800" dirty="0" smtClean="0"/>
              <a:t>:</a:t>
            </a:r>
          </a:p>
          <a:p>
            <a:pPr lvl="1" algn="r" rtl="1">
              <a:lnSpc>
                <a:spcPct val="80000"/>
              </a:lnSpc>
            </a:pPr>
            <a:r>
              <a:rPr lang="he-IL" sz="1600" dirty="0" smtClean="0"/>
              <a:t>הערך של ה-</a:t>
            </a:r>
            <a:r>
              <a:rPr lang="en-US" sz="1600" dirty="0" smtClean="0"/>
              <a:t>semaphore</a:t>
            </a:r>
            <a:r>
              <a:rPr lang="he-IL" sz="1600" dirty="0" smtClean="0"/>
              <a:t> הספציפי בתוך ה-</a:t>
            </a:r>
            <a:r>
              <a:rPr lang="en-US" sz="1600" dirty="0" smtClean="0"/>
              <a:t>set</a:t>
            </a:r>
            <a:r>
              <a:rPr lang="he-IL" sz="1600" dirty="0" smtClean="0"/>
              <a:t> = 0 כאשר המשאב שהסמאפור מתאר הינו בניצול מלא, אחרת ה-</a:t>
            </a:r>
            <a:r>
              <a:rPr lang="en-US" sz="1600" dirty="0" err="1" smtClean="0"/>
              <a:t>val</a:t>
            </a:r>
            <a:r>
              <a:rPr lang="he-IL" sz="1600" dirty="0" smtClean="0"/>
              <a:t> &gt; 0 וניתן לנצל שוב את אותו </a:t>
            </a:r>
            <a:r>
              <a:rPr lang="en-US" sz="1600" dirty="0" smtClean="0"/>
              <a:t>semaphore</a:t>
            </a:r>
            <a:endParaRPr lang="he-IL" sz="1600" dirty="0" smtClean="0"/>
          </a:p>
          <a:p>
            <a:pPr lvl="1" algn="r" rtl="1">
              <a:lnSpc>
                <a:spcPct val="80000"/>
              </a:lnSpc>
            </a:pPr>
            <a:r>
              <a:rPr lang="he-IL" sz="1600" dirty="0" smtClean="0"/>
              <a:t>השימוש ב-</a:t>
            </a:r>
            <a:r>
              <a:rPr lang="en-US" sz="1600" dirty="0" err="1" smtClean="0"/>
              <a:t>buf</a:t>
            </a:r>
            <a:r>
              <a:rPr lang="he-IL" sz="1600" dirty="0" smtClean="0"/>
              <a:t> הינו כמו בכל </a:t>
            </a:r>
            <a:r>
              <a:rPr lang="en-US" sz="1600" dirty="0" smtClean="0"/>
              <a:t>pointer</a:t>
            </a:r>
            <a:br>
              <a:rPr lang="en-US" sz="1600" dirty="0" smtClean="0"/>
            </a:br>
            <a:r>
              <a:rPr lang="he-IL" sz="1600" dirty="0" smtClean="0"/>
              <a:t>עליכם ליצור אובייקט </a:t>
            </a:r>
            <a:r>
              <a:rPr lang="en-US" sz="1600" dirty="0" err="1" smtClean="0"/>
              <a:t>sem</a:t>
            </a:r>
            <a:r>
              <a:rPr lang="he-IL" sz="1600" dirty="0" smtClean="0"/>
              <a:t> מקומי "למילוי"</a:t>
            </a:r>
          </a:p>
          <a:p>
            <a:pPr algn="r" rtl="1">
              <a:lnSpc>
                <a:spcPct val="80000"/>
              </a:lnSpc>
            </a:pPr>
            <a:endParaRPr lang="en-US" sz="1800" b="1" dirty="0" smtClean="0"/>
          </a:p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דוגמאות לסמפורים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T9_1.c</a:t>
            </a:r>
            <a:r>
              <a:rPr lang="he-IL" dirty="0" smtClean="0"/>
              <a:t> דוגמה לסמפור בין אבא לבן</a:t>
            </a:r>
          </a:p>
          <a:p>
            <a:pPr algn="r" rtl="1"/>
            <a:r>
              <a:rPr lang="en-US" dirty="0" smtClean="0"/>
              <a:t>T9_2.c</a:t>
            </a:r>
            <a:r>
              <a:rPr lang="he-IL" dirty="0" smtClean="0"/>
              <a:t> דוגמה לסמפור בין 2 תהליכים שונים</a:t>
            </a:r>
            <a:endParaRPr lang="en-US" dirty="0" smtClean="0"/>
          </a:p>
          <a:p>
            <a:pPr algn="r" rtl="1"/>
            <a:r>
              <a:rPr lang="en-US" dirty="0" smtClean="0"/>
              <a:t>T9_3.c</a:t>
            </a:r>
            <a:r>
              <a:rPr lang="he-IL" dirty="0" smtClean="0"/>
              <a:t> דוגמא לשינוי ערכי סמפור בעזרת ה "פקודות הנוספות"</a:t>
            </a:r>
          </a:p>
          <a:p>
            <a:pPr algn="r" rtl="1"/>
            <a:r>
              <a:rPr lang="en-US" dirty="0" smtClean="0"/>
              <a:t>T9_4.c</a:t>
            </a:r>
            <a:r>
              <a:rPr lang="he-IL" dirty="0" smtClean="0"/>
              <a:t> דוגמא לשימוש ב </a:t>
            </a:r>
            <a:r>
              <a:rPr lang="en-US" dirty="0" smtClean="0"/>
              <a:t>SEM_UNDO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20574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2276" y="1344"/>
              <a:ext cx="120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solidFill>
                    <a:srgbClr val="000000"/>
                  </a:solidFill>
                </a:rPr>
                <a:t>semaphores</a:t>
              </a: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Critical section</a:t>
            </a:r>
            <a:endParaRPr lang="en-US" dirty="0"/>
          </a:p>
        </p:txBody>
      </p:sp>
      <p:pic>
        <p:nvPicPr>
          <p:cNvPr id="5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864177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איך להגן על ה </a:t>
            </a:r>
            <a:r>
              <a:rPr lang="en-US" dirty="0" smtClean="0"/>
              <a:t>critical section</a:t>
            </a:r>
            <a:r>
              <a:rPr lang="he-IL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בעזרת </a:t>
            </a:r>
            <a:r>
              <a:rPr lang="en-US" dirty="0" smtClean="0"/>
              <a:t>semaphore</a:t>
            </a:r>
            <a:endParaRPr lang="he-IL" dirty="0" smtClean="0"/>
          </a:p>
          <a:p>
            <a:pPr lvl="1" algn="r" rtl="1"/>
            <a:r>
              <a:rPr lang="he-IL" dirty="0" smtClean="0"/>
              <a:t>מבנה המשותף בין מספר תהליכים.</a:t>
            </a:r>
          </a:p>
          <a:p>
            <a:pPr lvl="1" algn="r" rtl="1"/>
            <a:r>
              <a:rPr lang="he-IL" dirty="0" smtClean="0"/>
              <a:t>כאשר תהליך נכנס לסמפור הוא צריך להוריד באחד את ערכו של מונה מסויים שיש בתוך מבנה הסמפור</a:t>
            </a:r>
          </a:p>
          <a:p>
            <a:pPr lvl="1" algn="r" rtl="1"/>
            <a:r>
              <a:rPr lang="he-IL" dirty="0" smtClean="0"/>
              <a:t>כדי שהסמפור יעבוד פעולות הורדת המונה ומידע על ערך המונה צריכות להיות אטומיות</a:t>
            </a:r>
          </a:p>
          <a:p>
            <a:pPr algn="r" rtl="1"/>
            <a:r>
              <a:rPr lang="he-IL" dirty="0" smtClean="0"/>
              <a:t>ישנם 2 סוגים של סמפורים</a:t>
            </a:r>
          </a:p>
          <a:p>
            <a:pPr lvl="1" algn="r" rtl="1"/>
            <a:r>
              <a:rPr lang="he-IL" dirty="0" smtClean="0"/>
              <a:t>בינארי: שולט בכניסה למשאב אחד ע"י שינוי ערך הסמפור מאפס לאחד וההפך.</a:t>
            </a:r>
          </a:p>
          <a:p>
            <a:pPr lvl="1" algn="r" rtl="1"/>
            <a:r>
              <a:rPr lang="he-IL" dirty="0" smtClean="0"/>
              <a:t>סמפורי מונים: שולט בכניסה למספר משאבים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איך סמפור עובד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 smtClean="0"/>
              <a:t>מוגדר </a:t>
            </a:r>
            <a:r>
              <a:rPr lang="en-US" dirty="0" smtClean="0"/>
              <a:t>critical section</a:t>
            </a:r>
          </a:p>
          <a:p>
            <a:pPr algn="r" rtl="1"/>
            <a:r>
              <a:rPr lang="he-IL" dirty="0" smtClean="0"/>
              <a:t>יוצרים סמפור להגן עליו</a:t>
            </a:r>
          </a:p>
          <a:p>
            <a:pPr algn="r" rtl="1"/>
            <a:r>
              <a:rPr lang="he-IL" dirty="0" smtClean="0"/>
              <a:t>התהליך הראשון שנכנס ל </a:t>
            </a:r>
            <a:r>
              <a:rPr lang="en-US" dirty="0" smtClean="0"/>
              <a:t>critical section</a:t>
            </a:r>
            <a:r>
              <a:rPr lang="he-IL" dirty="0" smtClean="0"/>
              <a:t> נועל את הסמפור</a:t>
            </a:r>
          </a:p>
          <a:p>
            <a:pPr algn="r" rtl="1"/>
            <a:r>
              <a:rPr lang="he-IL" dirty="0" smtClean="0"/>
              <a:t>כל שאר התהליכים שרוצים להכנס ל </a:t>
            </a:r>
            <a:r>
              <a:rPr lang="en-US" dirty="0" smtClean="0"/>
              <a:t>CS</a:t>
            </a:r>
            <a:r>
              <a:rPr lang="he-IL" dirty="0" smtClean="0"/>
              <a:t> ממתינים ברשימת הממתינים של הסמפור.</a:t>
            </a:r>
          </a:p>
          <a:p>
            <a:pPr algn="r" rtl="1"/>
            <a:r>
              <a:rPr lang="he-IL" dirty="0" smtClean="0"/>
              <a:t>כאשר התהליך הראשון יוצא מה </a:t>
            </a:r>
            <a:r>
              <a:rPr lang="en-US" dirty="0" smtClean="0"/>
              <a:t>CS</a:t>
            </a:r>
            <a:r>
              <a:rPr lang="he-IL" dirty="0" smtClean="0"/>
              <a:t> הוא מאותת לשאר התהליכים שהוא סיים</a:t>
            </a:r>
          </a:p>
          <a:p>
            <a:pPr algn="r" rtl="1"/>
            <a:r>
              <a:rPr lang="he-IL" dirty="0" smtClean="0"/>
              <a:t>הסמפור מעיר את אחד התהליכים שממתין ונותן לו גישה ל </a:t>
            </a:r>
            <a:r>
              <a:rPr lang="en-US" dirty="0" smtClean="0"/>
              <a:t>CS</a:t>
            </a:r>
            <a:endParaRPr lang="he-IL" dirty="0" smtClean="0"/>
          </a:p>
          <a:p>
            <a:pPr algn="r" rtl="1"/>
            <a:r>
              <a:rPr lang="he-IL" dirty="0" smtClean="0"/>
              <a:t>כל פעולות ההמתנה והאיתות מתבצעות אוטומטית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semget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80000"/>
              </a:lnSpc>
            </a:pPr>
            <a:r>
              <a:rPr lang="he-IL" sz="2000" dirty="0" smtClean="0"/>
              <a:t>יצירת קבוצת סמאפורים לבקרה</a:t>
            </a:r>
          </a:p>
          <a:p>
            <a:pPr algn="l">
              <a:lnSpc>
                <a:spcPct val="80000"/>
              </a:lnSpc>
              <a:buNone/>
            </a:pPr>
            <a:r>
              <a:rPr lang="en-US" sz="2000" dirty="0" smtClean="0"/>
              <a:t>#include &lt;sys/</a:t>
            </a:r>
            <a:r>
              <a:rPr lang="en-US" sz="2000" dirty="0" err="1" smtClean="0"/>
              <a:t>sem.h</a:t>
            </a:r>
            <a:r>
              <a:rPr lang="en-US" sz="2000" dirty="0" smtClean="0"/>
              <a:t>&gt;</a:t>
            </a:r>
          </a:p>
          <a:p>
            <a:pPr algn="l">
              <a:lnSpc>
                <a:spcPct val="80000"/>
              </a:lnSpc>
              <a:buNone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semget</a:t>
            </a:r>
            <a:r>
              <a:rPr lang="en-US" sz="2000" dirty="0" smtClean="0"/>
              <a:t>(</a:t>
            </a:r>
            <a:r>
              <a:rPr lang="en-US" sz="2000" b="1" dirty="0" err="1" smtClean="0"/>
              <a:t>key_t</a:t>
            </a:r>
            <a:r>
              <a:rPr lang="en-US" sz="2000" b="1" dirty="0" smtClean="0"/>
              <a:t> </a:t>
            </a:r>
            <a:r>
              <a:rPr lang="en-US" sz="2000" i="1" dirty="0" smtClean="0"/>
              <a:t>key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i="1" dirty="0" err="1" smtClean="0"/>
              <a:t>nsems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i="1" dirty="0" err="1" smtClean="0"/>
              <a:t>semflg</a:t>
            </a:r>
            <a:r>
              <a:rPr lang="en-US" sz="2000" dirty="0" smtClean="0"/>
              <a:t>); </a:t>
            </a:r>
          </a:p>
          <a:p>
            <a:pPr algn="r" rtl="1">
              <a:lnSpc>
                <a:spcPct val="80000"/>
              </a:lnSpc>
            </a:pPr>
            <a:r>
              <a:rPr lang="he-IL" sz="2000" dirty="0" smtClean="0"/>
              <a:t>פרמטרים:</a:t>
            </a:r>
          </a:p>
          <a:p>
            <a:pPr lvl="1" algn="r" rtl="1">
              <a:lnSpc>
                <a:spcPct val="80000"/>
              </a:lnSpc>
            </a:pPr>
            <a:r>
              <a:rPr lang="en-US" sz="1800" i="1" dirty="0" smtClean="0"/>
              <a:t>key</a:t>
            </a:r>
            <a:r>
              <a:rPr lang="he-IL" sz="1800" i="1" dirty="0" smtClean="0"/>
              <a:t> – </a:t>
            </a:r>
            <a:r>
              <a:rPr lang="he-IL" sz="1800" dirty="0" smtClean="0"/>
              <a:t>מפתח זיהוי או הערך </a:t>
            </a:r>
            <a:r>
              <a:rPr lang="en-US" sz="1800" dirty="0" smtClean="0"/>
              <a:t>IPC_PRIVATE</a:t>
            </a:r>
          </a:p>
          <a:p>
            <a:pPr lvl="1" algn="r" rtl="1">
              <a:lnSpc>
                <a:spcPct val="80000"/>
              </a:lnSpc>
            </a:pPr>
            <a:r>
              <a:rPr lang="en-US" sz="1800" i="1" dirty="0" err="1" smtClean="0"/>
              <a:t>nsems</a:t>
            </a:r>
            <a:r>
              <a:rPr lang="he-IL" sz="1800" i="1" dirty="0" smtClean="0"/>
              <a:t> –</a:t>
            </a:r>
            <a:r>
              <a:rPr lang="he-IL" sz="1800" dirty="0" smtClean="0"/>
              <a:t> מספר תתי הסמפורים הפנימיים (אפשר לתת את הערך 0 אם אני משתמש בסמפור קיים)</a:t>
            </a:r>
          </a:p>
          <a:p>
            <a:pPr lvl="1" algn="r" rtl="1">
              <a:lnSpc>
                <a:spcPct val="80000"/>
              </a:lnSpc>
            </a:pPr>
            <a:r>
              <a:rPr lang="en-US" sz="1800" i="1" dirty="0" err="1" smtClean="0"/>
              <a:t>semflg</a:t>
            </a:r>
            <a:r>
              <a:rPr lang="he-IL" sz="1800" i="1" dirty="0" smtClean="0"/>
              <a:t> </a:t>
            </a:r>
            <a:r>
              <a:rPr lang="he-IL" sz="1600" dirty="0" smtClean="0"/>
              <a:t> – (אחד או יותר מופרדים ע"י |)</a:t>
            </a:r>
          </a:p>
          <a:p>
            <a:pPr lvl="2" algn="r" rtl="1">
              <a:lnSpc>
                <a:spcPct val="80000"/>
              </a:lnSpc>
            </a:pPr>
            <a:r>
              <a:rPr lang="en-US" sz="1600" dirty="0" smtClean="0"/>
              <a:t>IPC_CREAT</a:t>
            </a:r>
            <a:r>
              <a:rPr lang="he-IL" sz="1600" dirty="0" smtClean="0"/>
              <a:t> – ימצא שטח חדש (אם הסמפור עבור המפתח כבר קיים – המזהה של הסמפור חוזר)</a:t>
            </a:r>
          </a:p>
          <a:p>
            <a:pPr lvl="2" algn="r" rtl="1">
              <a:lnSpc>
                <a:spcPct val="80000"/>
              </a:lnSpc>
            </a:pPr>
            <a:r>
              <a:rPr lang="en-US" sz="1600" dirty="0" smtClean="0"/>
              <a:t>IPC_EXCEL</a:t>
            </a:r>
            <a:r>
              <a:rPr lang="he-IL" sz="1600" dirty="0" smtClean="0"/>
              <a:t> –  אקסקלוסיבי – מבטיח כישלון אם הוגדר לפני כן </a:t>
            </a:r>
            <a:r>
              <a:rPr lang="en-US" sz="1600" dirty="0" smtClean="0"/>
              <a:t>CREAT</a:t>
            </a:r>
            <a:endParaRPr lang="he-IL" sz="1600" dirty="0" smtClean="0"/>
          </a:p>
          <a:p>
            <a:pPr lvl="2" algn="r" rtl="1">
              <a:lnSpc>
                <a:spcPct val="80000"/>
              </a:lnSpc>
            </a:pPr>
            <a:r>
              <a:rPr lang="en-US" sz="1600" dirty="0" err="1" smtClean="0"/>
              <a:t>mode_flags</a:t>
            </a:r>
            <a:r>
              <a:rPr lang="he-IL" sz="1600" dirty="0" smtClean="0"/>
              <a:t> הרשאות הגישה</a:t>
            </a:r>
            <a:r>
              <a:rPr lang="en-US" sz="1600" dirty="0"/>
              <a:t>.</a:t>
            </a:r>
            <a:endParaRPr lang="he-IL" sz="1600" dirty="0" smtClean="0"/>
          </a:p>
          <a:p>
            <a:pPr algn="r" rtl="1">
              <a:lnSpc>
                <a:spcPct val="80000"/>
              </a:lnSpc>
            </a:pPr>
            <a:r>
              <a:rPr lang="he-IL" sz="2000" dirty="0" smtClean="0"/>
              <a:t>ערך מוחזר</a:t>
            </a:r>
          </a:p>
          <a:p>
            <a:pPr lvl="1" algn="r" rtl="1">
              <a:lnSpc>
                <a:spcPct val="80000"/>
              </a:lnSpc>
            </a:pPr>
            <a:r>
              <a:rPr lang="he-IL" sz="1800" dirty="0" smtClean="0"/>
              <a:t>ערך מספרי המזהה באופן ייחודי את הסמאפור (</a:t>
            </a:r>
            <a:r>
              <a:rPr lang="en-US" sz="1800" dirty="0" err="1" smtClean="0"/>
              <a:t>semid</a:t>
            </a:r>
            <a:r>
              <a:rPr lang="he-IL" sz="1800" dirty="0" smtClean="0"/>
              <a:t>)</a:t>
            </a:r>
          </a:p>
          <a:p>
            <a:pPr lvl="1" algn="r" rtl="1">
              <a:lnSpc>
                <a:spcPct val="80000"/>
              </a:lnSpc>
            </a:pPr>
            <a:r>
              <a:rPr lang="en-US" sz="1800" dirty="0" smtClean="0"/>
              <a:t>-1</a:t>
            </a:r>
            <a:r>
              <a:rPr lang="he-IL" sz="1800" dirty="0" smtClean="0"/>
              <a:t> בכישלון</a:t>
            </a:r>
          </a:p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semop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80000"/>
              </a:lnSpc>
            </a:pPr>
            <a:r>
              <a:rPr lang="he-IL" sz="2000" dirty="0" smtClean="0"/>
              <a:t>פעולה על </a:t>
            </a:r>
            <a:r>
              <a:rPr lang="en-US" sz="2000" dirty="0" err="1" smtClean="0"/>
              <a:t>sem</a:t>
            </a:r>
            <a:r>
              <a:rPr lang="he-IL" sz="2000" dirty="0" smtClean="0"/>
              <a:t> מסויים (שימוש) להמתנה ותפיסה</a:t>
            </a:r>
          </a:p>
          <a:p>
            <a:pPr algn="l">
              <a:lnSpc>
                <a:spcPct val="80000"/>
              </a:lnSpc>
              <a:buNone/>
            </a:pPr>
            <a:r>
              <a:rPr lang="en-US" sz="2000" dirty="0" smtClean="0"/>
              <a:t>#include &lt;sys/</a:t>
            </a:r>
            <a:r>
              <a:rPr lang="en-US" sz="2000" dirty="0" err="1" smtClean="0"/>
              <a:t>sem.h</a:t>
            </a:r>
            <a:r>
              <a:rPr lang="en-US" sz="2000" dirty="0" smtClean="0"/>
              <a:t>&gt;</a:t>
            </a:r>
          </a:p>
          <a:p>
            <a:pPr algn="l">
              <a:lnSpc>
                <a:spcPct val="80000"/>
              </a:lnSpc>
              <a:buNone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semop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semid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b="1" dirty="0" err="1" smtClean="0"/>
              <a:t>sembuf</a:t>
            </a:r>
            <a:r>
              <a:rPr lang="en-US" sz="2000" dirty="0" smtClean="0"/>
              <a:t> *sops, </a:t>
            </a:r>
            <a:r>
              <a:rPr lang="en-US" sz="2000" b="1" dirty="0" smtClean="0"/>
              <a:t>unsigned</a:t>
            </a:r>
            <a:r>
              <a:rPr lang="en-US" sz="2000" dirty="0" smtClean="0"/>
              <a:t> </a:t>
            </a:r>
            <a:r>
              <a:rPr lang="en-US" sz="2000" dirty="0" err="1" smtClean="0"/>
              <a:t>nsops</a:t>
            </a:r>
            <a:r>
              <a:rPr lang="en-US" sz="2000" b="1" dirty="0" smtClean="0"/>
              <a:t>);</a:t>
            </a:r>
            <a:endParaRPr lang="en-US" sz="2000" dirty="0" smtClean="0"/>
          </a:p>
          <a:p>
            <a:pPr algn="r" rtl="1">
              <a:lnSpc>
                <a:spcPct val="80000"/>
              </a:lnSpc>
            </a:pPr>
            <a:r>
              <a:rPr lang="he-IL" sz="2000" dirty="0" smtClean="0"/>
              <a:t>פרמטרים:</a:t>
            </a:r>
          </a:p>
          <a:p>
            <a:pPr lvl="1" algn="r" rtl="1">
              <a:lnSpc>
                <a:spcPct val="80000"/>
              </a:lnSpc>
            </a:pPr>
            <a:r>
              <a:rPr lang="en-US" sz="1800" i="1" dirty="0" err="1" smtClean="0"/>
              <a:t>semid</a:t>
            </a:r>
            <a:r>
              <a:rPr lang="he-IL" sz="1800" i="1" dirty="0" smtClean="0"/>
              <a:t> – </a:t>
            </a:r>
            <a:r>
              <a:rPr lang="he-IL" sz="1800" dirty="0" smtClean="0"/>
              <a:t>מזהה האובייקט מהשקף </a:t>
            </a:r>
            <a:r>
              <a:rPr lang="en-US" sz="1800" dirty="0" smtClean="0"/>
              <a:t>get</a:t>
            </a:r>
            <a:endParaRPr lang="he-IL" sz="1800" dirty="0" smtClean="0"/>
          </a:p>
          <a:p>
            <a:pPr lvl="1" algn="r" rtl="1">
              <a:lnSpc>
                <a:spcPct val="80000"/>
              </a:lnSpc>
            </a:pPr>
            <a:r>
              <a:rPr lang="en-US" sz="1800" i="1" dirty="0" smtClean="0"/>
              <a:t>sops</a:t>
            </a:r>
            <a:r>
              <a:rPr lang="he-IL" sz="1800" dirty="0" smtClean="0"/>
              <a:t> – מערך של אוביקטים שמכילים את השדות הבאים:</a:t>
            </a:r>
          </a:p>
          <a:p>
            <a:pPr lvl="2" algn="r" rtl="1">
              <a:lnSpc>
                <a:spcPct val="80000"/>
              </a:lnSpc>
            </a:pPr>
            <a:r>
              <a:rPr lang="en-US" sz="1800" dirty="0" err="1" smtClean="0"/>
              <a:t>sem_num</a:t>
            </a:r>
            <a:r>
              <a:rPr lang="he-IL" sz="1800" dirty="0" smtClean="0"/>
              <a:t> – מספר ה-</a:t>
            </a:r>
            <a:r>
              <a:rPr lang="en-US" sz="1800" dirty="0" smtClean="0"/>
              <a:t>semaphore</a:t>
            </a:r>
            <a:r>
              <a:rPr lang="he-IL" sz="1800" dirty="0" smtClean="0"/>
              <a:t> הספציפי ב-</a:t>
            </a:r>
            <a:r>
              <a:rPr lang="en-US" sz="1800" dirty="0" smtClean="0"/>
              <a:t>set</a:t>
            </a:r>
            <a:r>
              <a:rPr lang="he-IL" sz="1800" dirty="0" smtClean="0"/>
              <a:t> עליו לבצע את הפעולה</a:t>
            </a:r>
            <a:endParaRPr lang="en-US" sz="1800" dirty="0" smtClean="0"/>
          </a:p>
          <a:p>
            <a:pPr lvl="2" algn="r" rtl="1">
              <a:lnSpc>
                <a:spcPct val="80000"/>
              </a:lnSpc>
            </a:pPr>
            <a:r>
              <a:rPr lang="en-US" sz="1800" dirty="0" err="1" smtClean="0"/>
              <a:t>sem_op</a:t>
            </a:r>
            <a:r>
              <a:rPr lang="he-IL" sz="1800" dirty="0" smtClean="0"/>
              <a:t> – סוג הפעולה</a:t>
            </a:r>
          </a:p>
          <a:p>
            <a:pPr lvl="3" algn="r" rtl="1">
              <a:lnSpc>
                <a:spcPct val="80000"/>
              </a:lnSpc>
            </a:pPr>
            <a:r>
              <a:rPr lang="he-IL" sz="1800" dirty="0" smtClean="0"/>
              <a:t>חיובי = הוספת מספר זה לסמפור, מקביל לשחרור משאב</a:t>
            </a:r>
          </a:p>
          <a:p>
            <a:pPr lvl="3" algn="r" rtl="1">
              <a:lnSpc>
                <a:spcPct val="80000"/>
              </a:lnSpc>
            </a:pPr>
            <a:r>
              <a:rPr lang="he-IL" sz="1800" dirty="0" smtClean="0"/>
              <a:t>שלילי = המתן עד שהערך של הסמפור גדול שווה לערך המוחלט של </a:t>
            </a:r>
            <a:r>
              <a:rPr lang="en-US" sz="1800" dirty="0" err="1" smtClean="0"/>
              <a:t>sem_op</a:t>
            </a:r>
            <a:r>
              <a:rPr lang="he-IL" sz="1800" dirty="0" smtClean="0"/>
              <a:t> ואז תחסר את הערך שיש ב </a:t>
            </a:r>
            <a:r>
              <a:rPr lang="en-US" sz="1800" dirty="0" err="1" smtClean="0"/>
              <a:t>sem_op</a:t>
            </a:r>
            <a:r>
              <a:rPr lang="he-IL" sz="1800" dirty="0" smtClean="0"/>
              <a:t>, קביל לנעילת הסמפור.</a:t>
            </a:r>
          </a:p>
          <a:p>
            <a:pPr lvl="3" algn="r" rtl="1">
              <a:lnSpc>
                <a:spcPct val="80000"/>
              </a:lnSpc>
            </a:pPr>
            <a:r>
              <a:rPr lang="he-IL" sz="1800" dirty="0" smtClean="0"/>
              <a:t>0 = המתן ל-</a:t>
            </a:r>
            <a:r>
              <a:rPr lang="en-US" sz="1800" dirty="0" err="1" smtClean="0"/>
              <a:t>val</a:t>
            </a:r>
            <a:r>
              <a:rPr lang="he-IL" sz="1800" dirty="0" smtClean="0"/>
              <a:t> שיהיה אפס (כלומר ניצול מלא – ורק אז תמשיך הלאה)</a:t>
            </a:r>
            <a:endParaRPr lang="en-US" sz="1800" dirty="0" smtClean="0"/>
          </a:p>
          <a:p>
            <a:pPr lvl="2" algn="r" rtl="1">
              <a:lnSpc>
                <a:spcPct val="80000"/>
              </a:lnSpc>
            </a:pPr>
            <a:r>
              <a:rPr lang="en-US" sz="1400" dirty="0" err="1" smtClean="0"/>
              <a:t>semp_flg</a:t>
            </a:r>
            <a:r>
              <a:rPr lang="he-IL" sz="1400" dirty="0" smtClean="0"/>
              <a:t> – (מופרד ע"י |)</a:t>
            </a:r>
          </a:p>
          <a:p>
            <a:pPr lvl="3" algn="r" rtl="1">
              <a:lnSpc>
                <a:spcPct val="80000"/>
              </a:lnSpc>
            </a:pPr>
            <a:r>
              <a:rPr lang="en-US" sz="1800" dirty="0" smtClean="0"/>
              <a:t>IPC_NOWAIT</a:t>
            </a:r>
            <a:r>
              <a:rPr lang="he-IL" sz="1800" dirty="0" smtClean="0"/>
              <a:t> – יגרום לפקודה להשתחרר  מיד</a:t>
            </a:r>
            <a:r>
              <a:rPr lang="he-IL" sz="1800" smtClean="0"/>
              <a:t>, אם </a:t>
            </a:r>
            <a:r>
              <a:rPr lang="he-IL" sz="1800" dirty="0" smtClean="0"/>
              <a:t>המשאב לא פנוי (יוחזר ערך </a:t>
            </a:r>
            <a:r>
              <a:rPr lang="en-US" sz="1800" dirty="0" smtClean="0"/>
              <a:t>-1</a:t>
            </a:r>
            <a:r>
              <a:rPr lang="he-IL" sz="1800" dirty="0" smtClean="0"/>
              <a:t> על כישלון)</a:t>
            </a:r>
          </a:p>
          <a:p>
            <a:pPr lvl="3" algn="r" rtl="1">
              <a:lnSpc>
                <a:spcPct val="80000"/>
              </a:lnSpc>
            </a:pPr>
            <a:r>
              <a:rPr lang="en-US" sz="1800" dirty="0" smtClean="0"/>
              <a:t>SEM_UNDO</a:t>
            </a:r>
            <a:r>
              <a:rPr lang="he-IL" sz="1800" dirty="0" smtClean="0"/>
              <a:t> –  אם התהליך מבצע </a:t>
            </a:r>
            <a:r>
              <a:rPr lang="en-US" sz="1800" dirty="0" smtClean="0"/>
              <a:t>exit</a:t>
            </a:r>
            <a:r>
              <a:rPr lang="he-IL" sz="1800" dirty="0" smtClean="0"/>
              <a:t> אז הפעולה שביצע על הסמפור נמחקת.</a:t>
            </a:r>
            <a:endParaRPr lang="en-US" sz="1800" dirty="0" smtClean="0"/>
          </a:p>
          <a:p>
            <a:pPr lvl="1" algn="r" rtl="1">
              <a:lnSpc>
                <a:spcPct val="80000"/>
              </a:lnSpc>
            </a:pPr>
            <a:r>
              <a:rPr lang="en-US" sz="1800" i="1" dirty="0" err="1" smtClean="0"/>
              <a:t>nsop</a:t>
            </a:r>
            <a:r>
              <a:rPr lang="he-IL" sz="1800" i="1" dirty="0" smtClean="0"/>
              <a:t> –</a:t>
            </a:r>
            <a:r>
              <a:rPr lang="he-IL" sz="1800" dirty="0" smtClean="0"/>
              <a:t> מספר האופרטורים במערך </a:t>
            </a:r>
            <a:r>
              <a:rPr lang="en-US" sz="1800" dirty="0" smtClean="0"/>
              <a:t>sops</a:t>
            </a:r>
            <a:endParaRPr lang="he-IL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semctl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80000"/>
              </a:lnSpc>
            </a:pPr>
            <a:r>
              <a:rPr lang="he-IL" sz="2000" dirty="0" smtClean="0"/>
              <a:t>שינוי פרמטר של האובייקט המשותף – גם להשמדה</a:t>
            </a:r>
          </a:p>
          <a:p>
            <a:pPr algn="l">
              <a:lnSpc>
                <a:spcPct val="80000"/>
              </a:lnSpc>
              <a:buNone/>
            </a:pPr>
            <a:r>
              <a:rPr lang="en-US" sz="2000" dirty="0" smtClean="0"/>
              <a:t>#include &lt;sys/</a:t>
            </a:r>
            <a:r>
              <a:rPr lang="en-US" sz="2000" dirty="0" err="1" smtClean="0"/>
              <a:t>sem.h</a:t>
            </a:r>
            <a:r>
              <a:rPr lang="en-US" sz="2000" dirty="0" smtClean="0"/>
              <a:t>&gt;</a:t>
            </a:r>
          </a:p>
          <a:p>
            <a:pPr algn="l">
              <a:lnSpc>
                <a:spcPct val="80000"/>
              </a:lnSpc>
              <a:buNone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semctl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i="1" dirty="0" err="1" smtClean="0"/>
              <a:t>semid</a:t>
            </a:r>
            <a:r>
              <a:rPr lang="en-US" sz="2000" b="1" dirty="0" smtClean="0"/>
              <a:t>,</a:t>
            </a:r>
            <a:r>
              <a:rPr lang="en-US" sz="2000" dirty="0" smtClean="0"/>
              <a:t> 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semnum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dirty="0" err="1" smtClean="0"/>
              <a:t>cmd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semun</a:t>
            </a:r>
            <a:r>
              <a:rPr lang="en-US" sz="2000" b="1" dirty="0" smtClean="0"/>
              <a:t> </a:t>
            </a:r>
            <a:r>
              <a:rPr lang="en-US" sz="2000" i="1" dirty="0" err="1" smtClean="0"/>
              <a:t>arg</a:t>
            </a:r>
            <a:r>
              <a:rPr lang="en-US" sz="2000" b="1" dirty="0" smtClean="0"/>
              <a:t>);</a:t>
            </a:r>
            <a:endParaRPr lang="en-US" sz="2000" dirty="0" smtClean="0"/>
          </a:p>
          <a:p>
            <a:pPr algn="r" rtl="1">
              <a:lnSpc>
                <a:spcPct val="80000"/>
              </a:lnSpc>
            </a:pPr>
            <a:r>
              <a:rPr lang="he-IL" sz="2000" dirty="0" smtClean="0"/>
              <a:t>פעולה:</a:t>
            </a:r>
          </a:p>
          <a:p>
            <a:pPr lvl="1" algn="r" rtl="1">
              <a:lnSpc>
                <a:spcPct val="80000"/>
              </a:lnSpc>
            </a:pPr>
            <a:r>
              <a:rPr lang="he-IL" sz="1800" dirty="0" smtClean="0"/>
              <a:t>מאפשר שליפה ועדכון של פרמטרים של הסמאפור המשותף, מאפשר השמדה</a:t>
            </a:r>
          </a:p>
          <a:p>
            <a:pPr algn="r" rtl="1">
              <a:lnSpc>
                <a:spcPct val="80000"/>
              </a:lnSpc>
            </a:pPr>
            <a:r>
              <a:rPr lang="he-IL" sz="2000" dirty="0" smtClean="0"/>
              <a:t>פרמטרים:</a:t>
            </a:r>
          </a:p>
          <a:p>
            <a:pPr lvl="1" algn="r" rtl="1">
              <a:lnSpc>
                <a:spcPct val="80000"/>
              </a:lnSpc>
            </a:pPr>
            <a:r>
              <a:rPr lang="en-US" sz="1800" i="1" dirty="0" err="1" smtClean="0"/>
              <a:t>semid</a:t>
            </a:r>
            <a:r>
              <a:rPr lang="he-IL" sz="1800" i="1" dirty="0" smtClean="0"/>
              <a:t> – </a:t>
            </a:r>
            <a:r>
              <a:rPr lang="he-IL" sz="1800" dirty="0" smtClean="0"/>
              <a:t>מזהה האובייקט מהשקף </a:t>
            </a:r>
            <a:r>
              <a:rPr lang="en-US" sz="1800" dirty="0" smtClean="0"/>
              <a:t>get</a:t>
            </a:r>
            <a:endParaRPr lang="he-IL" sz="1800" dirty="0" smtClean="0"/>
          </a:p>
          <a:p>
            <a:pPr lvl="1" algn="r" rtl="1">
              <a:lnSpc>
                <a:spcPct val="80000"/>
              </a:lnSpc>
            </a:pPr>
            <a:r>
              <a:rPr lang="en-US" sz="1800" i="1" dirty="0" err="1" smtClean="0"/>
              <a:t>semnum</a:t>
            </a:r>
            <a:r>
              <a:rPr lang="he-IL" sz="1800" dirty="0" smtClean="0"/>
              <a:t> – מזהה הסמאפור הספציפי בתוך ה- </a:t>
            </a:r>
            <a:r>
              <a:rPr lang="en-US" sz="1800" dirty="0" smtClean="0"/>
              <a:t>set</a:t>
            </a:r>
            <a:r>
              <a:rPr lang="he-IL" sz="1800" dirty="0" smtClean="0"/>
              <a:t> (מתחיל ב-0, כמו מערך</a:t>
            </a:r>
            <a:r>
              <a:rPr lang="en-US" sz="1800" dirty="0" smtClean="0"/>
              <a:t>(</a:t>
            </a:r>
          </a:p>
          <a:p>
            <a:pPr lvl="1" algn="r" rtl="1">
              <a:lnSpc>
                <a:spcPct val="80000"/>
              </a:lnSpc>
            </a:pPr>
            <a:r>
              <a:rPr lang="en-US" sz="1800" i="1" dirty="0" err="1" smtClean="0"/>
              <a:t>cmd</a:t>
            </a:r>
            <a:r>
              <a:rPr lang="he-IL" sz="1800" i="1" dirty="0" smtClean="0"/>
              <a:t> –</a:t>
            </a:r>
            <a:r>
              <a:rPr lang="he-IL" sz="1800" dirty="0" smtClean="0"/>
              <a:t> (אופרטור יחיד!)</a:t>
            </a:r>
            <a:endParaRPr lang="en-US" sz="1800" dirty="0" smtClean="0"/>
          </a:p>
          <a:p>
            <a:pPr lvl="2" algn="r" rtl="1">
              <a:lnSpc>
                <a:spcPct val="80000"/>
              </a:lnSpc>
            </a:pPr>
            <a:r>
              <a:rPr lang="en-US" sz="1400" b="1" dirty="0" smtClean="0"/>
              <a:t>IPC_STAT</a:t>
            </a:r>
            <a:r>
              <a:rPr lang="he-IL" sz="1600" dirty="0" smtClean="0"/>
              <a:t> – מאפשר שליפה של הסטאטוס של הסמאפור</a:t>
            </a:r>
            <a:r>
              <a:rPr lang="en-US" sz="1600" dirty="0" smtClean="0"/>
              <a:t> </a:t>
            </a:r>
            <a:r>
              <a:rPr lang="he-IL" sz="1600" dirty="0" smtClean="0"/>
              <a:t>לתוך  </a:t>
            </a:r>
            <a:r>
              <a:rPr lang="en-US" sz="1600" i="1" dirty="0" err="1" smtClean="0"/>
              <a:t>arg.buf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he-IL" sz="1600" dirty="0" smtClean="0"/>
              <a:t> (מתעלמים מהפרמטר </a:t>
            </a:r>
            <a:r>
              <a:rPr lang="en-US" sz="1600" dirty="0" err="1" smtClean="0"/>
              <a:t>semnum</a:t>
            </a:r>
            <a:r>
              <a:rPr lang="he-IL" sz="1600" dirty="0" smtClean="0"/>
              <a:t>)</a:t>
            </a:r>
          </a:p>
          <a:p>
            <a:pPr lvl="2" algn="r" rtl="1">
              <a:lnSpc>
                <a:spcPct val="80000"/>
              </a:lnSpc>
            </a:pPr>
            <a:r>
              <a:rPr lang="en-US" sz="1400" b="1" dirty="0" smtClean="0"/>
              <a:t>IPC_SET</a:t>
            </a:r>
            <a:r>
              <a:rPr lang="he-IL" sz="1600" dirty="0" smtClean="0"/>
              <a:t> – מאפשר קביעה של חלק מפרמטרי הסמאפור מתוך </a:t>
            </a:r>
            <a:r>
              <a:rPr lang="en-US" sz="1600" dirty="0" smtClean="0"/>
              <a:t>arg.buf</a:t>
            </a:r>
            <a:br>
              <a:rPr lang="en-US" sz="1600" dirty="0" smtClean="0"/>
            </a:br>
            <a:r>
              <a:rPr lang="he-IL" sz="1600" dirty="0" smtClean="0"/>
              <a:t>	     ישנה את הפרמטרים: </a:t>
            </a:r>
            <a:r>
              <a:rPr lang="en-US" sz="1400" dirty="0" err="1" smtClean="0"/>
              <a:t>sem_perm.</a:t>
            </a:r>
            <a:r>
              <a:rPr lang="en-US" sz="1400" dirty="0" err="1" smtClean="0">
                <a:solidFill>
                  <a:srgbClr val="FF3300"/>
                </a:solidFill>
              </a:rPr>
              <a:t>mode</a:t>
            </a:r>
            <a:r>
              <a:rPr lang="en-US" sz="1400" dirty="0" smtClean="0"/>
              <a:t> </a:t>
            </a:r>
            <a:r>
              <a:rPr lang="en-US" sz="1400" dirty="0" err="1" smtClean="0"/>
              <a:t>sem_perm.</a:t>
            </a:r>
            <a:r>
              <a:rPr lang="en-US" sz="1400" dirty="0" err="1" smtClean="0">
                <a:solidFill>
                  <a:srgbClr val="FF3300"/>
                </a:solidFill>
              </a:rPr>
              <a:t>uid</a:t>
            </a:r>
            <a:r>
              <a:rPr lang="en-US" sz="1400" dirty="0" smtClean="0"/>
              <a:t> </a:t>
            </a:r>
            <a:r>
              <a:rPr lang="en-US" sz="1400" dirty="0" err="1" smtClean="0"/>
              <a:t>sem_perm.</a:t>
            </a:r>
            <a:r>
              <a:rPr lang="en-US" sz="1400" dirty="0" err="1" smtClean="0">
                <a:solidFill>
                  <a:srgbClr val="FF3300"/>
                </a:solidFill>
              </a:rPr>
              <a:t>gid</a:t>
            </a:r>
            <a:r>
              <a:rPr lang="en-US" sz="1400" dirty="0" smtClean="0"/>
              <a:t> </a:t>
            </a:r>
            <a:r>
              <a:rPr lang="he-IL" sz="1400" dirty="0" smtClean="0"/>
              <a:t>(מתעלמים מהפרמטר </a:t>
            </a:r>
            <a:r>
              <a:rPr lang="en-US" sz="1400" dirty="0" err="1" smtClean="0"/>
              <a:t>semnum</a:t>
            </a:r>
            <a:r>
              <a:rPr lang="he-IL" sz="1400" dirty="0" smtClean="0"/>
              <a:t>)</a:t>
            </a:r>
            <a:endParaRPr lang="he-IL" sz="1600" dirty="0" smtClean="0"/>
          </a:p>
          <a:p>
            <a:pPr lvl="2" algn="r" rtl="1">
              <a:lnSpc>
                <a:spcPct val="80000"/>
              </a:lnSpc>
            </a:pPr>
            <a:r>
              <a:rPr lang="en-US" sz="1400" b="1" dirty="0" smtClean="0"/>
              <a:t>IPC_RMID</a:t>
            </a:r>
            <a:r>
              <a:rPr lang="he-IL" sz="1600" dirty="0" smtClean="0"/>
              <a:t> – מורה על השמדה (מתעלמים מהפרמטר </a:t>
            </a:r>
            <a:r>
              <a:rPr lang="en-US" sz="1600" dirty="0" err="1" smtClean="0"/>
              <a:t>semnum</a:t>
            </a:r>
            <a:r>
              <a:rPr lang="he-IL" sz="1600" dirty="0" smtClean="0"/>
              <a:t>)</a:t>
            </a:r>
          </a:p>
          <a:p>
            <a:pPr lvl="2" algn="r" rtl="1">
              <a:lnSpc>
                <a:spcPct val="80000"/>
              </a:lnSpc>
            </a:pPr>
            <a:r>
              <a:rPr lang="he-IL" sz="1600" dirty="0" smtClean="0"/>
              <a:t>ראו שקף נוסף על פקודות נוספות (לאחר הגדרת ה-</a:t>
            </a:r>
            <a:r>
              <a:rPr lang="en-US" sz="1600" dirty="0" err="1" smtClean="0"/>
              <a:t>arg</a:t>
            </a:r>
            <a:r>
              <a:rPr lang="he-IL" sz="1600" dirty="0" smtClean="0"/>
              <a:t>)</a:t>
            </a:r>
          </a:p>
          <a:p>
            <a:pPr lvl="1" algn="r" rtl="1">
              <a:lnSpc>
                <a:spcPct val="80000"/>
              </a:lnSpc>
            </a:pPr>
            <a:r>
              <a:rPr lang="en-US" sz="1800" i="1" dirty="0" err="1" smtClean="0"/>
              <a:t>arg</a:t>
            </a:r>
            <a:r>
              <a:rPr lang="he-IL" sz="1800" dirty="0" smtClean="0"/>
              <a:t> – מבנה הנתונים ייחודי שמותאם לשימוש עם </a:t>
            </a:r>
            <a:r>
              <a:rPr lang="en-US" sz="1800" dirty="0" err="1" smtClean="0"/>
              <a:t>cmd</a:t>
            </a:r>
            <a:r>
              <a:rPr lang="he-IL" sz="1800" dirty="0" smtClean="0"/>
              <a:t> (ראו שקף הבא)</a:t>
            </a:r>
          </a:p>
        </p:txBody>
      </p:sp>
      <p:sp>
        <p:nvSpPr>
          <p:cNvPr id="4" name="מלבן 3"/>
          <p:cNvSpPr/>
          <p:nvPr/>
        </p:nvSpPr>
        <p:spPr>
          <a:xfrm>
            <a:off x="4800600" y="4191000"/>
            <a:ext cx="265197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5105400" y="4800599"/>
            <a:ext cx="2456109" cy="251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2362201" y="5052543"/>
            <a:ext cx="2667000" cy="176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הגדרות עבור 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>
              <a:lnSpc>
                <a:spcPct val="80000"/>
              </a:lnSpc>
              <a:buNone/>
            </a:pPr>
            <a:r>
              <a:rPr lang="he-IL" dirty="0" smtClean="0"/>
              <a:t>צריך להגדיר את ה </a:t>
            </a:r>
            <a:r>
              <a:rPr lang="en-US" dirty="0" smtClean="0"/>
              <a:t>union</a:t>
            </a:r>
            <a:r>
              <a:rPr lang="he-IL" dirty="0" smtClean="0"/>
              <a:t> הבא כדי שנוכל להשתמש בו כיוון שהוא לא תמיד מוגדר ב </a:t>
            </a:r>
            <a:r>
              <a:rPr lang="en-US" dirty="0" smtClean="0"/>
              <a:t>&lt;sys/</a:t>
            </a:r>
            <a:r>
              <a:rPr lang="en-US" dirty="0" err="1" smtClean="0"/>
              <a:t>sem.h</a:t>
            </a:r>
            <a:r>
              <a:rPr lang="en-US" dirty="0" smtClean="0"/>
              <a:t>&gt; </a:t>
            </a:r>
            <a:endParaRPr lang="he-IL" dirty="0" smtClean="0"/>
          </a:p>
          <a:p>
            <a:pPr>
              <a:buNone/>
            </a:pPr>
            <a:r>
              <a:rPr lang="en-US" dirty="0" smtClean="0"/>
              <a:t>union </a:t>
            </a:r>
            <a:r>
              <a:rPr lang="en-US" dirty="0" err="1" smtClean="0"/>
              <a:t>semun</a:t>
            </a:r>
            <a:r>
              <a:rPr lang="en-US" dirty="0" smtClean="0"/>
              <a:t> {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	</a:t>
            </a:r>
            <a:r>
              <a:rPr lang="en-US" sz="1800" dirty="0" smtClean="0"/>
              <a:t>// value for SETVAL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semid_ds</a:t>
            </a:r>
            <a:r>
              <a:rPr lang="en-US" dirty="0" smtClean="0"/>
              <a:t> *</a:t>
            </a:r>
            <a:r>
              <a:rPr lang="en-US" dirty="0" err="1" smtClean="0"/>
              <a:t>buf</a:t>
            </a:r>
            <a:r>
              <a:rPr lang="en-US" dirty="0" smtClean="0"/>
              <a:t>;	</a:t>
            </a:r>
            <a:r>
              <a:rPr lang="en-US" sz="1800" dirty="0" smtClean="0"/>
              <a:t>//</a:t>
            </a:r>
            <a:r>
              <a:rPr lang="he-IL" sz="1800" dirty="0" smtClean="0"/>
              <a:t> מידע כללי עבור הסמפור </a:t>
            </a:r>
            <a:r>
              <a:rPr lang="en-US" sz="1800" dirty="0" smtClean="0"/>
              <a:t>for IPC_STAT, IPC_SET </a:t>
            </a:r>
          </a:p>
          <a:p>
            <a:pPr>
              <a:buNone/>
            </a:pPr>
            <a:r>
              <a:rPr lang="en-US" dirty="0" smtClean="0"/>
              <a:t>	unsigned short *array;	</a:t>
            </a:r>
            <a:r>
              <a:rPr lang="en-US" sz="1800" dirty="0" smtClean="0"/>
              <a:t>// array for GETALL, SETALL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semid_ds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ipc_perm</a:t>
            </a:r>
            <a:r>
              <a:rPr lang="en-US" dirty="0" smtClean="0"/>
              <a:t> </a:t>
            </a:r>
            <a:r>
              <a:rPr lang="en-US" dirty="0" err="1" smtClean="0"/>
              <a:t>sem_perm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u_short</a:t>
            </a:r>
            <a:r>
              <a:rPr lang="en-US" dirty="0" smtClean="0"/>
              <a:t> </a:t>
            </a:r>
            <a:r>
              <a:rPr lang="en-US" dirty="0" err="1" smtClean="0"/>
              <a:t>sem_nsems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time_t</a:t>
            </a:r>
            <a:r>
              <a:rPr lang="en-US" dirty="0" smtClean="0"/>
              <a:t> </a:t>
            </a:r>
            <a:r>
              <a:rPr lang="en-US" dirty="0" err="1" smtClean="0"/>
              <a:t>sem_otime</a:t>
            </a:r>
            <a:r>
              <a:rPr lang="en-US" dirty="0" smtClean="0"/>
              <a:t>;	//last time of </a:t>
            </a:r>
            <a:r>
              <a:rPr lang="en-US" dirty="0" err="1" smtClean="0"/>
              <a:t>semop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time_t</a:t>
            </a:r>
            <a:r>
              <a:rPr lang="en-US" dirty="0" smtClean="0"/>
              <a:t> </a:t>
            </a:r>
            <a:r>
              <a:rPr lang="en-US" dirty="0" err="1" smtClean="0"/>
              <a:t>sem_ctime</a:t>
            </a:r>
            <a:r>
              <a:rPr lang="en-US" dirty="0" smtClean="0"/>
              <a:t>; 	//last time of </a:t>
            </a:r>
            <a:r>
              <a:rPr lang="en-US" smtClean="0"/>
              <a:t>semctl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7086600" cy="39703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008000"/>
                </a:solidFill>
              </a:rPr>
              <a:t>ipc_perm</a:t>
            </a:r>
            <a:r>
              <a:rPr lang="en-US" sz="2800" dirty="0"/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    </a:t>
            </a:r>
            <a:r>
              <a:rPr lang="en-US" sz="2800" dirty="0" err="1"/>
              <a:t>key_t</a:t>
            </a:r>
            <a:r>
              <a:rPr lang="en-US" sz="2800" dirty="0"/>
              <a:t>  key;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    </a:t>
            </a:r>
            <a:r>
              <a:rPr lang="en-US" sz="2800" dirty="0" err="1"/>
              <a:t>ushort</a:t>
            </a:r>
            <a:r>
              <a:rPr lang="en-US" sz="2800" dirty="0"/>
              <a:t> </a:t>
            </a:r>
            <a:r>
              <a:rPr lang="en-US" sz="2800" dirty="0" err="1"/>
              <a:t>uid</a:t>
            </a:r>
            <a:r>
              <a:rPr lang="en-US" sz="2800" dirty="0"/>
              <a:t>;	/* owner </a:t>
            </a:r>
            <a:r>
              <a:rPr lang="en-US" sz="2800" dirty="0" err="1" smtClean="0"/>
              <a:t>uid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err="1" smtClean="0"/>
              <a:t>gid</a:t>
            </a:r>
            <a:r>
              <a:rPr lang="en-US" sz="2800" dirty="0" smtClean="0"/>
              <a:t> </a:t>
            </a:r>
            <a:r>
              <a:rPr lang="en-US" sz="2800" dirty="0"/>
              <a:t>*/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    </a:t>
            </a:r>
            <a:r>
              <a:rPr lang="en-US" sz="2800" dirty="0" err="1"/>
              <a:t>ushort</a:t>
            </a:r>
            <a:r>
              <a:rPr lang="en-US" sz="2800" dirty="0"/>
              <a:t> </a:t>
            </a:r>
            <a:r>
              <a:rPr lang="en-US" sz="2800" dirty="0" err="1"/>
              <a:t>gid</a:t>
            </a:r>
            <a:r>
              <a:rPr lang="en-US" sz="28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     .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     .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     .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    </a:t>
            </a:r>
            <a:r>
              <a:rPr lang="en-US" sz="2800" dirty="0" err="1"/>
              <a:t>ushort</a:t>
            </a:r>
            <a:r>
              <a:rPr lang="en-US" sz="2800" dirty="0"/>
              <a:t> mode;	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    …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};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cdb2004138l</Template>
  <TotalTime>4473</TotalTime>
  <Words>820</Words>
  <Application>Microsoft Office PowerPoint</Application>
  <PresentationFormat>‫הצגה על המסך (4:3)</PresentationFormat>
  <Paragraphs>119</Paragraphs>
  <Slides>11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cdb2004138l</vt:lpstr>
      <vt:lpstr>מערכות הפעלה</vt:lpstr>
      <vt:lpstr>Contents</vt:lpstr>
      <vt:lpstr>Critical section</vt:lpstr>
      <vt:lpstr>איך להגן על ה critical section?</vt:lpstr>
      <vt:lpstr>איך סמפור עובד</vt:lpstr>
      <vt:lpstr>semget</vt:lpstr>
      <vt:lpstr>semop</vt:lpstr>
      <vt:lpstr>semctl</vt:lpstr>
      <vt:lpstr>הגדרות עבור args</vt:lpstr>
      <vt:lpstr>Special commands</vt:lpstr>
      <vt:lpstr>דוגמאות לסמפורים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avshalom</dc:creator>
  <cp:lastModifiedBy>user</cp:lastModifiedBy>
  <cp:revision>86</cp:revision>
  <dcterms:created xsi:type="dcterms:W3CDTF">2013-02-06T14:53:06Z</dcterms:created>
  <dcterms:modified xsi:type="dcterms:W3CDTF">2017-06-04T09:57:51Z</dcterms:modified>
</cp:coreProperties>
</file>