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7" r:id="rId3"/>
    <p:sldId id="291" r:id="rId4"/>
    <p:sldId id="308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301" r:id="rId13"/>
    <p:sldId id="302" r:id="rId14"/>
    <p:sldId id="307" r:id="rId15"/>
    <p:sldId id="303" r:id="rId16"/>
    <p:sldId id="299" r:id="rId17"/>
    <p:sldId id="300" r:id="rId18"/>
    <p:sldId id="304" r:id="rId19"/>
    <p:sldId id="305" r:id="rId20"/>
    <p:sldId id="306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6EE"/>
    <a:srgbClr val="6F9AEF"/>
    <a:srgbClr val="6DCEF1"/>
    <a:srgbClr val="99CC00"/>
    <a:srgbClr val="93DADF"/>
    <a:srgbClr val="3BCBDF"/>
    <a:srgbClr val="4976D1"/>
    <a:srgbClr val="BED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4" autoAdjust="0"/>
    <p:restoredTop sz="83027" autoAdjust="0"/>
  </p:normalViewPr>
  <p:slideViewPr>
    <p:cSldViewPr>
      <p:cViewPr varScale="1">
        <p:scale>
          <a:sx n="61" d="100"/>
          <a:sy n="61" d="100"/>
        </p:scale>
        <p:origin x="170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F4F1C-D44F-4160-8592-AD44EA90F77C}" type="datetimeFigureOut">
              <a:rPr lang="en-US" smtClean="0"/>
              <a:pPr/>
              <a:t>6/4/2017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E7735-BC16-49D5-BB76-C3E92BA0B3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6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עובד ב </a:t>
            </a:r>
            <a:r>
              <a:rPr lang="en-US" dirty="0" smtClean="0"/>
              <a:t>bash</a:t>
            </a:r>
          </a:p>
          <a:p>
            <a:pPr algn="r" rtl="1"/>
            <a:r>
              <a:rPr lang="he-IL" dirty="0" smtClean="0"/>
              <a:t>ב</a:t>
            </a:r>
            <a:r>
              <a:rPr lang="he-IL" baseline="0" dirty="0" smtClean="0"/>
              <a:t> </a:t>
            </a:r>
            <a:r>
              <a:rPr lang="en-US" baseline="0" dirty="0" err="1" smtClean="0"/>
              <a:t>tcsh</a:t>
            </a:r>
            <a:r>
              <a:rPr lang="he-IL" baseline="0" dirty="0" smtClean="0"/>
              <a:t> צריך להשתמש ב </a:t>
            </a:r>
            <a:r>
              <a:rPr lang="en-US" baseline="0" dirty="0" err="1" smtClean="0"/>
              <a:t>setenv</a:t>
            </a:r>
            <a:endParaRPr lang="he-IL" dirty="0" smtClean="0"/>
          </a:p>
          <a:p>
            <a:pPr algn="r" rtl="1"/>
            <a:r>
              <a:rPr lang="en-US" dirty="0" smtClean="0"/>
              <a:t>https://www.cyberciti.biz/faq/unix-linux-adding-path/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1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Bash !!!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71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rgbClr val="FF0000"/>
                </a:solidFill>
              </a:rPr>
              <a:t>[-n]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07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9" name="Group 17"/>
          <p:cNvGrpSpPr>
            <a:grpSpLocks/>
          </p:cNvGrpSpPr>
          <p:nvPr/>
        </p:nvGrpSpPr>
        <p:grpSpPr bwMode="auto">
          <a:xfrm>
            <a:off x="-9525" y="2708275"/>
            <a:ext cx="9183688" cy="1501775"/>
            <a:chOff x="-23" y="1319"/>
            <a:chExt cx="5799" cy="946"/>
          </a:xfrm>
        </p:grpSpPr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/>
              <a:ahLst/>
              <a:cxnLst>
                <a:cxn ang="0">
                  <a:pos x="6" y="454"/>
                </a:cxn>
                <a:cxn ang="0">
                  <a:pos x="355" y="454"/>
                </a:cxn>
                <a:cxn ang="0">
                  <a:pos x="757" y="1"/>
                </a:cxn>
                <a:cxn ang="0">
                  <a:pos x="2511" y="0"/>
                </a:cxn>
                <a:cxn ang="0">
                  <a:pos x="2646" y="144"/>
                </a:cxn>
                <a:cxn ang="0">
                  <a:pos x="5779" y="137"/>
                </a:cxn>
                <a:cxn ang="0">
                  <a:pos x="5779" y="772"/>
                </a:cxn>
                <a:cxn ang="0">
                  <a:pos x="2899" y="765"/>
                </a:cxn>
                <a:cxn ang="0">
                  <a:pos x="2757" y="946"/>
                </a:cxn>
                <a:cxn ang="0">
                  <a:pos x="1883" y="946"/>
                </a:cxn>
                <a:cxn ang="0">
                  <a:pos x="1663" y="687"/>
                </a:cxn>
                <a:cxn ang="0">
                  <a:pos x="0" y="687"/>
                </a:cxn>
                <a:cxn ang="0">
                  <a:pos x="35" y="480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dist="77251" dir="4832261" algn="ctr" rotWithShape="0">
                <a:srgbClr val="000066">
                  <a:alpha val="19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/>
              <a:ahLst/>
              <a:cxnLst>
                <a:cxn ang="0">
                  <a:pos x="0" y="455"/>
                </a:cxn>
                <a:cxn ang="0">
                  <a:pos x="369" y="454"/>
                </a:cxn>
                <a:cxn ang="0">
                  <a:pos x="776" y="0"/>
                </a:cxn>
                <a:cxn ang="0">
                  <a:pos x="2496" y="0"/>
                </a:cxn>
                <a:cxn ang="0">
                  <a:pos x="2632" y="136"/>
                </a:cxn>
                <a:cxn ang="0">
                  <a:pos x="5799" y="136"/>
                </a:cxn>
                <a:cxn ang="0">
                  <a:pos x="5788" y="727"/>
                </a:cxn>
                <a:cxn ang="0">
                  <a:pos x="2883" y="708"/>
                </a:cxn>
                <a:cxn ang="0">
                  <a:pos x="2747" y="895"/>
                </a:cxn>
                <a:cxn ang="0">
                  <a:pos x="1899" y="895"/>
                </a:cxn>
                <a:cxn ang="0">
                  <a:pos x="1681" y="635"/>
                </a:cxn>
                <a:cxn ang="0">
                  <a:pos x="7" y="635"/>
                </a:cxn>
                <a:cxn ang="0">
                  <a:pos x="7" y="454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 cstate="print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990600" y="4953000"/>
            <a:ext cx="73152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latin typeface="Verdan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92" name="Rectangle 20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611188" y="1700213"/>
            <a:ext cx="8137525" cy="792162"/>
          </a:xfrm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0C20A3-5914-443F-B0B8-8C66E6F04E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900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900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D336D0-4CEB-4FDD-9F3D-AB43100148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43025"/>
            <a:ext cx="8229600" cy="513715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2486B43F-D29D-4CB7-BA81-5841BD9C2A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Avshalom Elmalech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2694EF-A7AE-4A38-8139-68EDB3735F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635A1B-4FD8-4789-B1CE-F4B2DC5F5C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4A850-2251-4E65-BFD5-AB690027BC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19925E-24DF-4F08-96BC-3550DAB4D0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1D6C8-D91E-475D-B0D7-AD6319C502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DD813B-6A9E-4957-A32C-75EA93D04F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3807A-4B46-48B4-A8F9-9892D25D91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55BC1-C091-4AC2-A669-70561B51A4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Freeform 16"/>
          <p:cNvSpPr>
            <a:spLocks/>
          </p:cNvSpPr>
          <p:nvPr/>
        </p:nvSpPr>
        <p:spPr bwMode="gray">
          <a:xfrm>
            <a:off x="0" y="360363"/>
            <a:ext cx="9148763" cy="900112"/>
          </a:xfrm>
          <a:custGeom>
            <a:avLst/>
            <a:gdLst/>
            <a:ahLst/>
            <a:cxnLst>
              <a:cxn ang="0">
                <a:pos x="0" y="368"/>
              </a:cxn>
              <a:cxn ang="0">
                <a:pos x="440" y="368"/>
              </a:cxn>
              <a:cxn ang="0">
                <a:pos x="777" y="0"/>
              </a:cxn>
              <a:cxn ang="0">
                <a:pos x="2162" y="0"/>
              </a:cxn>
              <a:cxn ang="0">
                <a:pos x="2265" y="116"/>
              </a:cxn>
              <a:cxn ang="0">
                <a:pos x="5756" y="112"/>
              </a:cxn>
              <a:cxn ang="0">
                <a:pos x="5763" y="567"/>
              </a:cxn>
              <a:cxn ang="0">
                <a:pos x="6" y="556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 descr="01b_img(Global Digtal Desigm(imageState)"/>
          <p:cNvSpPr>
            <a:spLocks/>
          </p:cNvSpPr>
          <p:nvPr/>
        </p:nvSpPr>
        <p:spPr bwMode="gray">
          <a:xfrm>
            <a:off x="-9525" y="336550"/>
            <a:ext cx="9182100" cy="838200"/>
          </a:xfrm>
          <a:custGeom>
            <a:avLst/>
            <a:gdLst/>
            <a:ahLst/>
            <a:cxnLst>
              <a:cxn ang="0">
                <a:pos x="449" y="370"/>
              </a:cxn>
              <a:cxn ang="0">
                <a:pos x="768" y="1"/>
              </a:cxn>
              <a:cxn ang="0">
                <a:pos x="2158" y="0"/>
              </a:cxn>
              <a:cxn ang="0">
                <a:pos x="2258" y="115"/>
              </a:cxn>
              <a:cxn ang="0">
                <a:pos x="5784" y="115"/>
              </a:cxn>
              <a:cxn ang="0">
                <a:pos x="5779" y="528"/>
              </a:cxn>
              <a:cxn ang="0">
                <a:pos x="0" y="519"/>
              </a:cxn>
              <a:cxn ang="0">
                <a:pos x="0" y="371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15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3025"/>
            <a:ext cx="822960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</a:defRPr>
            </a:lvl1pPr>
          </a:lstStyle>
          <a:p>
            <a:r>
              <a:rPr lang="en-US" dirty="0" smtClean="0"/>
              <a:t>Avshalom Elmalech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1888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j-lt"/>
              </a:defRPr>
            </a:lvl1pPr>
          </a:lstStyle>
          <a:p>
            <a:fld id="{4303C685-E663-4DCF-BD9D-69D199BF068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579438"/>
            <a:ext cx="7848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597025"/>
            <a:ext cx="7239000" cy="1012825"/>
          </a:xfrm>
        </p:spPr>
        <p:txBody>
          <a:bodyPr/>
          <a:lstStyle/>
          <a:p>
            <a:r>
              <a:rPr lang="he-IL" sz="4000" dirty="0" smtClean="0"/>
              <a:t>מערכות הפעלה</a:t>
            </a: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שני </a:t>
            </a:r>
            <a:r>
              <a:rPr lang="he-IL" dirty="0" err="1" smtClean="0"/>
              <a:t>אלקובי</a:t>
            </a:r>
            <a:endParaRPr lang="he-IL" dirty="0" smtClean="0"/>
          </a:p>
          <a:p>
            <a:r>
              <a:rPr lang="he-IL" dirty="0" err="1" smtClean="0"/>
              <a:t>פריאל</a:t>
            </a:r>
            <a:r>
              <a:rPr lang="he-IL" dirty="0" smtClean="0"/>
              <a:t> לוי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כתיבת פקודות אישיות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כדי שיהיה אפשר להריץ סקריפט מכל מקום ללא הגדרת המיקום שהסקריפט ממוקם יש להוסיף את התיקייה שהסקריפט נמצא בה ל </a:t>
            </a:r>
            <a:r>
              <a:rPr lang="en-US" dirty="0" smtClean="0"/>
              <a:t>PATH:</a:t>
            </a:r>
          </a:p>
          <a:p>
            <a:pPr algn="l">
              <a:buNone/>
            </a:pPr>
            <a:r>
              <a:rPr lang="en-US" dirty="0" smtClean="0"/>
              <a:t>#</a:t>
            </a:r>
            <a:r>
              <a:rPr lang="en-US" dirty="0" err="1" smtClean="0"/>
              <a:t>mkdir</a:t>
            </a:r>
            <a:r>
              <a:rPr lang="en-US" dirty="0" smtClean="0"/>
              <a:t> $HOME/</a:t>
            </a:r>
            <a:r>
              <a:rPr lang="en-US" dirty="0" err="1" smtClean="0"/>
              <a:t>myScripts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#</a:t>
            </a:r>
            <a:r>
              <a:rPr lang="en-US" dirty="0" err="1" smtClean="0"/>
              <a:t>mv</a:t>
            </a:r>
            <a:r>
              <a:rPr lang="en-US" dirty="0" smtClean="0"/>
              <a:t> </a:t>
            </a:r>
            <a:r>
              <a:rPr lang="en-US" dirty="0" err="1" smtClean="0"/>
              <a:t>dirsize</a:t>
            </a:r>
            <a:r>
              <a:rPr lang="en-US" dirty="0" smtClean="0"/>
              <a:t> $HOME/</a:t>
            </a:r>
            <a:r>
              <a:rPr lang="en-US" dirty="0" err="1" smtClean="0"/>
              <a:t>myScripts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#PATH= $HOME/</a:t>
            </a:r>
            <a:r>
              <a:rPr lang="en-US" dirty="0" err="1" smtClean="0"/>
              <a:t>myScripts</a:t>
            </a:r>
            <a:r>
              <a:rPr lang="en-US" dirty="0" smtClean="0"/>
              <a:t>:$PATH</a:t>
            </a:r>
          </a:p>
          <a:p>
            <a:pPr>
              <a:buNone/>
            </a:pPr>
            <a:r>
              <a:rPr lang="en-US" dirty="0" smtClean="0"/>
              <a:t># ./</a:t>
            </a:r>
            <a:r>
              <a:rPr lang="en-US" dirty="0" err="1" smtClean="0"/>
              <a:t>dirsize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קריאה מהמקלדת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כדי לקרוא מידע מהמקלדת למשתנים אפשר להשתמש בפקודה </a:t>
            </a:r>
            <a:r>
              <a:rPr lang="en-US" dirty="0" smtClean="0"/>
              <a:t>read</a:t>
            </a:r>
            <a:endParaRPr lang="he-IL" dirty="0" smtClean="0"/>
          </a:p>
          <a:p>
            <a:pPr algn="l">
              <a:buNone/>
            </a:pPr>
            <a:r>
              <a:rPr lang="en-US" dirty="0" smtClean="0"/>
              <a:t>#cat &gt;reader</a:t>
            </a:r>
          </a:p>
          <a:p>
            <a:pPr algn="l">
              <a:buNone/>
            </a:pPr>
            <a:r>
              <a:rPr lang="en-US" dirty="0" smtClean="0"/>
              <a:t>echo Enter your input:</a:t>
            </a:r>
          </a:p>
          <a:p>
            <a:pPr algn="l">
              <a:buNone/>
            </a:pPr>
            <a:r>
              <a:rPr lang="en-US" b="1" dirty="0" smtClean="0"/>
              <a:t>read</a:t>
            </a:r>
            <a:r>
              <a:rPr lang="en-US" dirty="0" smtClean="0"/>
              <a:t> first second last</a:t>
            </a:r>
          </a:p>
          <a:p>
            <a:pPr algn="l">
              <a:buNone/>
            </a:pPr>
            <a:r>
              <a:rPr lang="en-US" dirty="0" smtClean="0"/>
              <a:t>echo the first word is: $first</a:t>
            </a:r>
          </a:p>
          <a:p>
            <a:pPr algn="l">
              <a:buNone/>
            </a:pPr>
            <a:r>
              <a:rPr lang="en-US" dirty="0" smtClean="0"/>
              <a:t>echo the second word is: $second</a:t>
            </a:r>
          </a:p>
          <a:p>
            <a:pPr algn="l">
              <a:buNone/>
            </a:pPr>
            <a:r>
              <a:rPr lang="en-US" dirty="0" smtClean="0"/>
              <a:t>echo the rest is: $last</a:t>
            </a:r>
          </a:p>
          <a:p>
            <a:pPr algn="l">
              <a:buNone/>
            </a:pPr>
            <a:r>
              <a:rPr lang="en-US" dirty="0" smtClean="0"/>
              <a:t>Ctrl-d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ביטוי אריתמטי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יש אפשרות ב </a:t>
            </a:r>
            <a:r>
              <a:rPr lang="en-US" dirty="0" smtClean="0"/>
              <a:t>shell</a:t>
            </a:r>
            <a:r>
              <a:rPr lang="he-IL" dirty="0" smtClean="0"/>
              <a:t> לבצע חישובים אריתמטיים פשוטים:</a:t>
            </a:r>
          </a:p>
          <a:p>
            <a:pPr algn="l"/>
            <a:r>
              <a:rPr lang="en-US" dirty="0" smtClean="0"/>
              <a:t>$[expression]</a:t>
            </a:r>
          </a:p>
          <a:p>
            <a:pPr algn="l"/>
            <a:endParaRPr lang="en-US" dirty="0" smtClean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11667" r="15000" b="45000"/>
          <a:stretch/>
        </p:blipFill>
        <p:spPr>
          <a:xfrm>
            <a:off x="1371599" y="2962786"/>
            <a:ext cx="6858000" cy="3650226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00" t="50404" r="5323" b="45000"/>
          <a:stretch/>
        </p:blipFill>
        <p:spPr>
          <a:xfrm>
            <a:off x="1398413" y="3892083"/>
            <a:ext cx="884903" cy="331839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00" t="50404" r="5323" b="45000"/>
          <a:stretch/>
        </p:blipFill>
        <p:spPr>
          <a:xfrm>
            <a:off x="1398412" y="4780948"/>
            <a:ext cx="884903" cy="331839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00" t="50404" r="5323" b="45000"/>
          <a:stretch/>
        </p:blipFill>
        <p:spPr>
          <a:xfrm>
            <a:off x="1398412" y="5756748"/>
            <a:ext cx="884903" cy="3318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פקודת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/>
            <a:r>
              <a:rPr lang="he-IL" dirty="0" smtClean="0"/>
              <a:t>פקודה זו מחזירה (</a:t>
            </a:r>
            <a:r>
              <a:rPr lang="en-US" dirty="0" smtClean="0"/>
              <a:t>exit status</a:t>
            </a:r>
            <a:r>
              <a:rPr lang="he-IL" dirty="0" smtClean="0"/>
              <a:t>) אמת או שקר עבור ביטוי מסויים, כאשר אמת= 0 ושקר= 1.</a:t>
            </a:r>
            <a:endParaRPr lang="en-US" dirty="0" smtClean="0"/>
          </a:p>
          <a:p>
            <a:pPr algn="l"/>
            <a:r>
              <a:rPr lang="en-US" dirty="0" smtClean="0"/>
              <a:t>test expression</a:t>
            </a:r>
          </a:p>
          <a:p>
            <a:pPr algn="l">
              <a:buNone/>
            </a:pPr>
            <a:endParaRPr lang="en-US" dirty="0" smtClean="0"/>
          </a:p>
          <a:p>
            <a:pPr algn="l">
              <a:buNone/>
            </a:pPr>
            <a:r>
              <a:rPr lang="en-US" dirty="0" smtClean="0"/>
              <a:t>#test </a:t>
            </a:r>
            <a:r>
              <a:rPr lang="en-US" dirty="0" err="1" smtClean="0"/>
              <a:t>moshe</a:t>
            </a:r>
            <a:r>
              <a:rPr lang="en-US" dirty="0" smtClean="0"/>
              <a:t> = </a:t>
            </a:r>
            <a:r>
              <a:rPr lang="en-US" dirty="0" err="1" smtClean="0"/>
              <a:t>moshe</a:t>
            </a:r>
            <a:endParaRPr lang="en-US" dirty="0" smtClean="0"/>
          </a:p>
          <a:p>
            <a:pPr algn="l">
              <a:buNone/>
            </a:pPr>
            <a:r>
              <a:rPr lang="en-US" dirty="0" smtClean="0"/>
              <a:t>#echo $?</a:t>
            </a:r>
          </a:p>
          <a:p>
            <a:pPr algn="l">
              <a:buNone/>
            </a:pPr>
            <a:r>
              <a:rPr lang="en-US" dirty="0" smtClean="0"/>
              <a:t>0</a:t>
            </a:r>
          </a:p>
          <a:p>
            <a:pPr algn="l">
              <a:buNone/>
            </a:pPr>
            <a:r>
              <a:rPr lang="en-US" dirty="0" smtClean="0"/>
              <a:t>#test </a:t>
            </a:r>
            <a:r>
              <a:rPr lang="en-US" dirty="0" err="1" smtClean="0"/>
              <a:t>moshe</a:t>
            </a:r>
            <a:r>
              <a:rPr lang="en-US" dirty="0" smtClean="0"/>
              <a:t> = mash</a:t>
            </a:r>
          </a:p>
          <a:p>
            <a:pPr algn="l">
              <a:buNone/>
            </a:pPr>
            <a:r>
              <a:rPr lang="en-US" dirty="0" smtClean="0"/>
              <a:t>#echo $?</a:t>
            </a:r>
          </a:p>
          <a:p>
            <a:pPr algn="l">
              <a:buNone/>
            </a:pP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64560" y="3733800"/>
            <a:ext cx="3693640" cy="206210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he-IL" sz="3200" dirty="0" smtClean="0"/>
              <a:t>שימו לב:</a:t>
            </a:r>
            <a:endParaRPr lang="en-US" sz="3200" dirty="0" smtClean="0"/>
          </a:p>
          <a:p>
            <a:r>
              <a:rPr lang="en-US" sz="3200" dirty="0" smtClean="0"/>
              <a:t>#</a:t>
            </a:r>
            <a:r>
              <a:rPr lang="en-US" sz="3200" dirty="0"/>
              <a:t>test </a:t>
            </a:r>
            <a:r>
              <a:rPr lang="en-US" sz="3200" dirty="0" err="1" smtClean="0"/>
              <a:t>moshe</a:t>
            </a:r>
            <a:r>
              <a:rPr lang="en-US" sz="3200" dirty="0" smtClean="0"/>
              <a:t>=mash</a:t>
            </a:r>
            <a:endParaRPr lang="en-US" sz="3200" dirty="0"/>
          </a:p>
          <a:p>
            <a:r>
              <a:rPr lang="en-US" sz="3200" dirty="0"/>
              <a:t>#echo $?</a:t>
            </a:r>
          </a:p>
          <a:p>
            <a:r>
              <a:rPr lang="he-IL" sz="3200" dirty="0" smtClean="0"/>
              <a:t>0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EXPRESSION </a:t>
            </a:r>
            <a:r>
              <a:rPr lang="en-US" sz="2800" dirty="0" smtClean="0"/>
              <a:t>: EXPRESSION is true 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! EXPRESSION</a:t>
            </a:r>
            <a:r>
              <a:rPr lang="en-US" sz="2800" dirty="0" smtClean="0"/>
              <a:t>: EXPRESSION is false 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EXPRESSION1 </a:t>
            </a:r>
            <a:r>
              <a:rPr lang="en-US" sz="2800" b="1" dirty="0" smtClean="0">
                <a:solidFill>
                  <a:srgbClr val="FF0000"/>
                </a:solidFill>
              </a:rPr>
              <a:t>-a</a:t>
            </a:r>
            <a:r>
              <a:rPr lang="en-US" sz="2800" dirty="0" smtClean="0">
                <a:solidFill>
                  <a:srgbClr val="FF0000"/>
                </a:solidFill>
              </a:rPr>
              <a:t> EXPRESSION2</a:t>
            </a:r>
            <a:r>
              <a:rPr lang="en-US" sz="2800" dirty="0" smtClean="0"/>
              <a:t>: both EXPRESSION1 and EXPRESSION2 are true 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EXPRESSION1 </a:t>
            </a:r>
            <a:r>
              <a:rPr lang="en-US" sz="2800" b="1" dirty="0" smtClean="0">
                <a:solidFill>
                  <a:srgbClr val="FF0000"/>
                </a:solidFill>
              </a:rPr>
              <a:t>-o</a:t>
            </a:r>
            <a:r>
              <a:rPr lang="en-US" sz="2800" dirty="0" smtClean="0">
                <a:solidFill>
                  <a:srgbClr val="FF0000"/>
                </a:solidFill>
              </a:rPr>
              <a:t> EXPRESSION2</a:t>
            </a:r>
            <a:r>
              <a:rPr lang="en-US" sz="2800" dirty="0" smtClean="0"/>
              <a:t>: either EXPRESSION1 or EXPRESSION2 is true 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b="1" dirty="0" smtClean="0">
                <a:solidFill>
                  <a:srgbClr val="FF0000"/>
                </a:solidFill>
              </a:rPr>
              <a:t>-n </a:t>
            </a:r>
            <a:r>
              <a:rPr lang="en-US" sz="2800" dirty="0" smtClean="0">
                <a:solidFill>
                  <a:srgbClr val="FF0000"/>
                </a:solidFill>
              </a:rPr>
              <a:t>STRING</a:t>
            </a:r>
            <a:r>
              <a:rPr lang="en-US" sz="2800" dirty="0" smtClean="0"/>
              <a:t>: the length of STRING is nonzero 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b="1" dirty="0" smtClean="0">
                <a:solidFill>
                  <a:srgbClr val="FF0000"/>
                </a:solidFill>
              </a:rPr>
              <a:t>-z</a:t>
            </a:r>
            <a:r>
              <a:rPr lang="en-US" sz="2800" dirty="0" smtClean="0">
                <a:solidFill>
                  <a:srgbClr val="FF0000"/>
                </a:solidFill>
              </a:rPr>
              <a:t> STRING</a:t>
            </a:r>
            <a:r>
              <a:rPr lang="en-US" sz="2800" dirty="0" smtClean="0"/>
              <a:t>: the length of STRING is zero </a:t>
            </a:r>
          </a:p>
        </p:txBody>
      </p:sp>
    </p:spTree>
    <p:extLst>
      <p:ext uri="{BB962C8B-B14F-4D97-AF65-F5344CB8AC3E}">
        <p14:creationId xmlns:p14="http://schemas.microsoft.com/office/powerpoint/2010/main" val="341653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STRING1 = STRING2</a:t>
            </a:r>
            <a:r>
              <a:rPr lang="en-US" sz="2400" dirty="0" smtClean="0"/>
              <a:t>: the strings are equal 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STRING1 != STRING2</a:t>
            </a:r>
            <a:r>
              <a:rPr lang="en-US" sz="2400" dirty="0" smtClean="0"/>
              <a:t>: the strings are not equal 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INTEGER1 </a:t>
            </a:r>
            <a:r>
              <a:rPr lang="en-US" sz="2400" b="1" dirty="0" smtClean="0">
                <a:solidFill>
                  <a:srgbClr val="FF0000"/>
                </a:solidFill>
              </a:rPr>
              <a:t>-</a:t>
            </a:r>
            <a:r>
              <a:rPr lang="en-US" sz="2400" b="1" dirty="0" err="1" smtClean="0">
                <a:solidFill>
                  <a:srgbClr val="FF0000"/>
                </a:solidFill>
              </a:rPr>
              <a:t>eq</a:t>
            </a:r>
            <a:r>
              <a:rPr lang="en-US" sz="2400" dirty="0" smtClean="0">
                <a:solidFill>
                  <a:srgbClr val="FF0000"/>
                </a:solidFill>
              </a:rPr>
              <a:t> INTEGER2</a:t>
            </a:r>
            <a:r>
              <a:rPr lang="en-US" sz="2400" dirty="0" smtClean="0"/>
              <a:t>: INTEGER1 is equal to INTEGER2 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INTEGER1 </a:t>
            </a:r>
            <a:r>
              <a:rPr lang="en-US" sz="2400" b="1" dirty="0" smtClean="0">
                <a:solidFill>
                  <a:srgbClr val="FF0000"/>
                </a:solidFill>
              </a:rPr>
              <a:t>-</a:t>
            </a:r>
            <a:r>
              <a:rPr lang="en-US" sz="2400" b="1" dirty="0" err="1" smtClean="0">
                <a:solidFill>
                  <a:srgbClr val="FF0000"/>
                </a:solidFill>
              </a:rPr>
              <a:t>ge</a:t>
            </a:r>
            <a:r>
              <a:rPr lang="en-US" sz="2400" dirty="0" smtClean="0">
                <a:solidFill>
                  <a:srgbClr val="FF0000"/>
                </a:solidFill>
              </a:rPr>
              <a:t> INTEGER2</a:t>
            </a:r>
            <a:r>
              <a:rPr lang="en-US" sz="2400" dirty="0" smtClean="0"/>
              <a:t>: INTEGER1 is greater than or equal to INTEGER2 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-d</a:t>
            </a:r>
            <a:r>
              <a:rPr lang="en-US" sz="2400" dirty="0" smtClean="0">
                <a:solidFill>
                  <a:srgbClr val="FF0000"/>
                </a:solidFill>
              </a:rPr>
              <a:t> FILE</a:t>
            </a:r>
            <a:r>
              <a:rPr lang="en-US" sz="2400" dirty="0" smtClean="0"/>
              <a:t>: FILE exists and is a directory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-e</a:t>
            </a:r>
            <a:r>
              <a:rPr lang="en-US" sz="2400" dirty="0" smtClean="0">
                <a:solidFill>
                  <a:srgbClr val="FF0000"/>
                </a:solidFill>
              </a:rPr>
              <a:t> FILE</a:t>
            </a:r>
            <a:r>
              <a:rPr lang="en-US" sz="2400" dirty="0" smtClean="0"/>
              <a:t>: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FILE exists</a:t>
            </a: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086600" y="6326257"/>
            <a:ext cx="2177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And more…</a:t>
            </a:r>
          </a:p>
          <a:p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If </a:t>
            </a:r>
            <a:r>
              <a:rPr lang="en-US" dirty="0" err="1" smtClean="0"/>
              <a:t>condition_command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then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true_commands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false_commands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fi</a:t>
            </a:r>
            <a:endParaRPr lang="en-US" dirty="0" smtClean="0"/>
          </a:p>
          <a:p>
            <a:pPr algn="r" rtl="1">
              <a:buNone/>
            </a:pPr>
            <a:r>
              <a:rPr lang="he-IL" dirty="0" smtClean="0"/>
              <a:t>אם ה </a:t>
            </a:r>
            <a:r>
              <a:rPr lang="en-US" dirty="0" err="1" smtClean="0"/>
              <a:t>condition_command</a:t>
            </a:r>
            <a:r>
              <a:rPr lang="he-IL" dirty="0" smtClean="0"/>
              <a:t> שווה לאפס אז יבוצעו הפעולות שקשורות ל </a:t>
            </a:r>
            <a:r>
              <a:rPr lang="en-US" dirty="0" err="1" smtClean="0"/>
              <a:t>true_commands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דוגמא ל </a:t>
            </a:r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cat &gt; </a:t>
            </a:r>
            <a:r>
              <a:rPr lang="en-US" dirty="0" err="1" smtClean="0"/>
              <a:t>eq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if test $1 -</a:t>
            </a:r>
            <a:r>
              <a:rPr lang="en-US" dirty="0" err="1" smtClean="0"/>
              <a:t>ge</a:t>
            </a:r>
            <a:r>
              <a:rPr lang="en-US" dirty="0" smtClean="0"/>
              <a:t> $2</a:t>
            </a:r>
          </a:p>
          <a:p>
            <a:pPr>
              <a:buNone/>
            </a:pPr>
            <a:r>
              <a:rPr lang="en-US" dirty="0" smtClean="0"/>
              <a:t>then</a:t>
            </a:r>
          </a:p>
          <a:p>
            <a:pPr>
              <a:buNone/>
            </a:pPr>
            <a:r>
              <a:rPr lang="en-US" dirty="0" smtClean="0"/>
              <a:t>	echo $1 is greater than $2</a:t>
            </a:r>
          </a:p>
          <a:p>
            <a:pPr>
              <a:buNone/>
            </a:pPr>
            <a:r>
              <a:rPr lang="en-US" dirty="0" smtClean="0"/>
              <a:t>	echo good job</a:t>
            </a:r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	echo $1 is not greater than $2</a:t>
            </a:r>
          </a:p>
          <a:p>
            <a:pPr>
              <a:buNone/>
            </a:pPr>
            <a:r>
              <a:rPr lang="en-US" dirty="0" smtClean="0"/>
              <a:t>	echo not a good job</a:t>
            </a:r>
          </a:p>
          <a:p>
            <a:pPr>
              <a:buNone/>
            </a:pPr>
            <a:r>
              <a:rPr lang="en-US" dirty="0" err="1" smtClean="0"/>
              <a:t>fi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while conditions</a:t>
            </a:r>
          </a:p>
          <a:p>
            <a:pPr>
              <a:buNone/>
            </a:pPr>
            <a:r>
              <a:rPr lang="en-US" dirty="0" smtClean="0"/>
              <a:t>do</a:t>
            </a:r>
          </a:p>
          <a:p>
            <a:pPr>
              <a:buNone/>
            </a:pPr>
            <a:r>
              <a:rPr lang="en-US" dirty="0" smtClean="0"/>
              <a:t>	commands</a:t>
            </a:r>
          </a:p>
          <a:p>
            <a:pPr>
              <a:buNone/>
            </a:pPr>
            <a:r>
              <a:rPr lang="en-US" dirty="0" smtClean="0"/>
              <a:t>done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while test -e $1</a:t>
            </a:r>
          </a:p>
          <a:p>
            <a:pPr>
              <a:buNone/>
            </a:pPr>
            <a:r>
              <a:rPr lang="en-US" dirty="0" smtClean="0"/>
              <a:t>do</a:t>
            </a:r>
          </a:p>
          <a:p>
            <a:pPr>
              <a:buNone/>
            </a:pPr>
            <a:r>
              <a:rPr lang="en-US" dirty="0" smtClean="0"/>
              <a:t>	sleep 2</a:t>
            </a:r>
          </a:p>
          <a:p>
            <a:pPr>
              <a:buNone/>
            </a:pPr>
            <a:r>
              <a:rPr lang="en-US" dirty="0" smtClean="0"/>
              <a:t>done</a:t>
            </a:r>
          </a:p>
          <a:p>
            <a:pPr>
              <a:buNone/>
            </a:pPr>
            <a:r>
              <a:rPr lang="en-US" dirty="0" smtClean="0"/>
              <a:t>echo file $1 does not exist anymore….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for variable in wordlist</a:t>
            </a:r>
          </a:p>
          <a:p>
            <a:pPr>
              <a:buNone/>
            </a:pPr>
            <a:r>
              <a:rPr lang="en-US" dirty="0" smtClean="0"/>
              <a:t>do</a:t>
            </a:r>
          </a:p>
          <a:p>
            <a:pPr>
              <a:buNone/>
            </a:pPr>
            <a:r>
              <a:rPr lang="en-US" dirty="0" smtClean="0"/>
              <a:t>	commands</a:t>
            </a:r>
          </a:p>
          <a:p>
            <a:pPr>
              <a:buNone/>
            </a:pPr>
            <a:r>
              <a:rPr lang="en-US" dirty="0" smtClean="0"/>
              <a:t>done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1 2 3 4 5</a:t>
            </a:r>
          </a:p>
          <a:p>
            <a:pPr>
              <a:buNone/>
            </a:pPr>
            <a:r>
              <a:rPr lang="en-US" dirty="0" smtClean="0"/>
              <a:t>do</a:t>
            </a:r>
          </a:p>
          <a:p>
            <a:pPr>
              <a:buNone/>
            </a:pPr>
            <a:r>
              <a:rPr lang="en-US" dirty="0" smtClean="0"/>
              <a:t>	echo value of </a:t>
            </a:r>
            <a:r>
              <a:rPr lang="en-US" dirty="0" err="1" smtClean="0"/>
              <a:t>i</a:t>
            </a:r>
            <a:r>
              <a:rPr lang="en-US" dirty="0" smtClean="0"/>
              <a:t> is $</a:t>
            </a:r>
            <a:r>
              <a:rPr lang="en-US" dirty="0" err="1" smtClean="0"/>
              <a:t>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86121" name="Group 105"/>
          <p:cNvGrpSpPr>
            <a:grpSpLocks/>
          </p:cNvGrpSpPr>
          <p:nvPr/>
        </p:nvGrpSpPr>
        <p:grpSpPr bwMode="auto">
          <a:xfrm>
            <a:off x="2012950" y="2057400"/>
            <a:ext cx="5410200" cy="665163"/>
            <a:chOff x="1268" y="1296"/>
            <a:chExt cx="3408" cy="419"/>
          </a:xfrm>
        </p:grpSpPr>
        <p:grpSp>
          <p:nvGrpSpPr>
            <p:cNvPr id="86091" name="Group 75"/>
            <p:cNvGrpSpPr>
              <a:grpSpLocks/>
            </p:cNvGrpSpPr>
            <p:nvPr/>
          </p:nvGrpSpPr>
          <p:grpSpPr bwMode="auto">
            <a:xfrm>
              <a:off x="1268" y="1296"/>
              <a:ext cx="480" cy="419"/>
              <a:chOff x="1110" y="2656"/>
              <a:chExt cx="1549" cy="1351"/>
            </a:xfrm>
          </p:grpSpPr>
          <p:sp>
            <p:nvSpPr>
              <p:cNvPr id="86092" name="AutoShape 7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3" name="AutoShape 7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4" name="AutoShape 7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99" name="Line 83"/>
            <p:cNvSpPr>
              <a:spLocks noChangeShapeType="1"/>
            </p:cNvSpPr>
            <p:nvPr/>
          </p:nvSpPr>
          <p:spPr bwMode="auto">
            <a:xfrm>
              <a:off x="1652" y="1680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0" name="Text Box 84"/>
            <p:cNvSpPr txBox="1">
              <a:spLocks noChangeArrowheads="1"/>
            </p:cNvSpPr>
            <p:nvPr/>
          </p:nvSpPr>
          <p:spPr bwMode="auto">
            <a:xfrm>
              <a:off x="2276" y="1344"/>
              <a:ext cx="853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rtl="1" eaLnBrk="0" hangingPunct="0"/>
              <a:r>
                <a:rPr lang="he-IL" sz="2400" dirty="0" smtClean="0">
                  <a:solidFill>
                    <a:srgbClr val="000000"/>
                  </a:solidFill>
                </a:rPr>
                <a:t>סוגי </a:t>
              </a:r>
              <a:r>
                <a:rPr lang="en-US" sz="2400" dirty="0" smtClean="0">
                  <a:solidFill>
                    <a:srgbClr val="000000"/>
                  </a:solidFill>
                </a:rPr>
                <a:t>shell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1" name="Text Box 85"/>
            <p:cNvSpPr txBox="1">
              <a:spLocks noChangeArrowheads="1"/>
            </p:cNvSpPr>
            <p:nvPr/>
          </p:nvSpPr>
          <p:spPr bwMode="gray">
            <a:xfrm>
              <a:off x="1392" y="135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86122" name="Group 106"/>
          <p:cNvGrpSpPr>
            <a:grpSpLocks/>
          </p:cNvGrpSpPr>
          <p:nvPr/>
        </p:nvGrpSpPr>
        <p:grpSpPr bwMode="auto">
          <a:xfrm>
            <a:off x="2012950" y="2971800"/>
            <a:ext cx="5410200" cy="665163"/>
            <a:chOff x="1268" y="1872"/>
            <a:chExt cx="3408" cy="419"/>
          </a:xfrm>
        </p:grpSpPr>
        <p:grpSp>
          <p:nvGrpSpPr>
            <p:cNvPr id="86095" name="Group 79"/>
            <p:cNvGrpSpPr>
              <a:grpSpLocks/>
            </p:cNvGrpSpPr>
            <p:nvPr/>
          </p:nvGrpSpPr>
          <p:grpSpPr bwMode="auto">
            <a:xfrm>
              <a:off x="1268" y="1872"/>
              <a:ext cx="480" cy="419"/>
              <a:chOff x="3174" y="2656"/>
              <a:chExt cx="1549" cy="1351"/>
            </a:xfrm>
          </p:grpSpPr>
          <p:sp>
            <p:nvSpPr>
              <p:cNvPr id="86096" name="AutoShape 8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7" name="AutoShape 8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8" name="AutoShape 8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02" name="Line 86"/>
            <p:cNvSpPr>
              <a:spLocks noChangeShapeType="1"/>
            </p:cNvSpPr>
            <p:nvPr/>
          </p:nvSpPr>
          <p:spPr bwMode="auto">
            <a:xfrm>
              <a:off x="1652" y="2256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3" name="Text Box 87"/>
            <p:cNvSpPr txBox="1">
              <a:spLocks noChangeArrowheads="1"/>
            </p:cNvSpPr>
            <p:nvPr/>
          </p:nvSpPr>
          <p:spPr bwMode="auto">
            <a:xfrm>
              <a:off x="2276" y="1920"/>
              <a:ext cx="723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he-IL" sz="2400" dirty="0" smtClean="0">
                  <a:solidFill>
                    <a:srgbClr val="000000"/>
                  </a:solidFill>
                </a:rPr>
                <a:t>משתנים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4" name="Text Box 88"/>
            <p:cNvSpPr txBox="1">
              <a:spLocks noChangeArrowheads="1"/>
            </p:cNvSpPr>
            <p:nvPr/>
          </p:nvSpPr>
          <p:spPr bwMode="gray">
            <a:xfrm>
              <a:off x="1392" y="193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86123" name="Group 107"/>
          <p:cNvGrpSpPr>
            <a:grpSpLocks/>
          </p:cNvGrpSpPr>
          <p:nvPr/>
        </p:nvGrpSpPr>
        <p:grpSpPr bwMode="auto">
          <a:xfrm>
            <a:off x="2012950" y="3860800"/>
            <a:ext cx="5410200" cy="665163"/>
            <a:chOff x="1268" y="2432"/>
            <a:chExt cx="3408" cy="419"/>
          </a:xfrm>
        </p:grpSpPr>
        <p:sp>
          <p:nvSpPr>
            <p:cNvPr id="86105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6" name="Text Box 90"/>
            <p:cNvSpPr txBox="1">
              <a:spLocks noChangeArrowheads="1"/>
            </p:cNvSpPr>
            <p:nvPr/>
          </p:nvSpPr>
          <p:spPr bwMode="auto">
            <a:xfrm>
              <a:off x="2276" y="2482"/>
              <a:ext cx="1128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smtClean="0">
                  <a:solidFill>
                    <a:srgbClr val="000000"/>
                  </a:solidFill>
                </a:rPr>
                <a:t>If statement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7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86111" name="Group 95"/>
            <p:cNvGrpSpPr>
              <a:grpSpLocks/>
            </p:cNvGrpSpPr>
            <p:nvPr/>
          </p:nvGrpSpPr>
          <p:grpSpPr bwMode="auto">
            <a:xfrm>
              <a:off x="1268" y="2432"/>
              <a:ext cx="480" cy="419"/>
              <a:chOff x="1110" y="2656"/>
              <a:chExt cx="1549" cy="1351"/>
            </a:xfrm>
          </p:grpSpPr>
          <p:sp>
            <p:nvSpPr>
              <p:cNvPr id="86112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3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4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15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86124" name="Group 108"/>
          <p:cNvGrpSpPr>
            <a:grpSpLocks/>
          </p:cNvGrpSpPr>
          <p:nvPr/>
        </p:nvGrpSpPr>
        <p:grpSpPr bwMode="auto">
          <a:xfrm>
            <a:off x="2012950" y="4775200"/>
            <a:ext cx="5410200" cy="665163"/>
            <a:chOff x="1268" y="3008"/>
            <a:chExt cx="3408" cy="419"/>
          </a:xfrm>
        </p:grpSpPr>
        <p:sp>
          <p:nvSpPr>
            <p:cNvPr id="86108" name="Line 92"/>
            <p:cNvSpPr>
              <a:spLocks noChangeShapeType="1"/>
            </p:cNvSpPr>
            <p:nvPr/>
          </p:nvSpPr>
          <p:spPr bwMode="auto">
            <a:xfrm>
              <a:off x="1652" y="3394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9" name="Text Box 93"/>
            <p:cNvSpPr txBox="1">
              <a:spLocks noChangeArrowheads="1"/>
            </p:cNvSpPr>
            <p:nvPr/>
          </p:nvSpPr>
          <p:spPr bwMode="auto">
            <a:xfrm>
              <a:off x="2276" y="3058"/>
              <a:ext cx="2261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smtClean="0">
                  <a:solidFill>
                    <a:srgbClr val="000000"/>
                  </a:solidFill>
                </a:rPr>
                <a:t>While and for statements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10" name="Text Box 94"/>
            <p:cNvSpPr txBox="1">
              <a:spLocks noChangeArrowheads="1"/>
            </p:cNvSpPr>
            <p:nvPr/>
          </p:nvSpPr>
          <p:spPr bwMode="gray">
            <a:xfrm>
              <a:off x="1392" y="3072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  <p:grpSp>
          <p:nvGrpSpPr>
            <p:cNvPr id="86116" name="Group 100"/>
            <p:cNvGrpSpPr>
              <a:grpSpLocks/>
            </p:cNvGrpSpPr>
            <p:nvPr/>
          </p:nvGrpSpPr>
          <p:grpSpPr bwMode="auto">
            <a:xfrm>
              <a:off x="1268" y="3008"/>
              <a:ext cx="480" cy="419"/>
              <a:chOff x="3174" y="2656"/>
              <a:chExt cx="1549" cy="1351"/>
            </a:xfrm>
          </p:grpSpPr>
          <p:sp>
            <p:nvSpPr>
              <p:cNvPr id="86117" name="AutoShape 101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8" name="AutoShape 102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9" name="AutoShape 103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20" name="Text Box 104"/>
            <p:cNvSpPr txBox="1">
              <a:spLocks noChangeArrowheads="1"/>
            </p:cNvSpPr>
            <p:nvPr/>
          </p:nvSpPr>
          <p:spPr bwMode="gray">
            <a:xfrm>
              <a:off x="1392" y="3072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דוגמא ל </a:t>
            </a:r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cd</a:t>
            </a:r>
            <a:r>
              <a:rPr lang="en-US" dirty="0" smtClean="0"/>
              <a:t> test</a:t>
            </a:r>
          </a:p>
          <a:p>
            <a:pPr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$(</a:t>
            </a:r>
            <a:r>
              <a:rPr lang="en-US" dirty="0" err="1" smtClean="0"/>
              <a:t>ls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do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$</a:t>
            </a:r>
            <a:r>
              <a:rPr lang="en-US" dirty="0" err="1" smtClean="0"/>
              <a:t>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num=1</a:t>
            </a:r>
          </a:p>
          <a:p>
            <a:pPr>
              <a:buNone/>
            </a:pPr>
            <a:r>
              <a:rPr lang="en-US" dirty="0" smtClean="0"/>
              <a:t>	for j in $(</a:t>
            </a:r>
            <a:r>
              <a:rPr lang="en-US" dirty="0" err="1" smtClean="0"/>
              <a:t>ls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do</a:t>
            </a:r>
          </a:p>
          <a:p>
            <a:pPr>
              <a:buNone/>
            </a:pPr>
            <a:r>
              <a:rPr lang="en-US" dirty="0" smtClean="0"/>
              <a:t>		echo file number $num in $</a:t>
            </a:r>
            <a:r>
              <a:rPr lang="en-US" dirty="0" err="1" smtClean="0"/>
              <a:t>i</a:t>
            </a:r>
            <a:r>
              <a:rPr lang="en-US" dirty="0" smtClean="0"/>
              <a:t> is $j</a:t>
            </a:r>
          </a:p>
          <a:p>
            <a:pPr>
              <a:buNone/>
            </a:pPr>
            <a:r>
              <a:rPr lang="en-US" dirty="0" smtClean="0"/>
              <a:t>		num=$[$num + 1] </a:t>
            </a:r>
          </a:p>
          <a:p>
            <a:pPr>
              <a:buNone/>
            </a:pPr>
            <a:r>
              <a:rPr lang="en-US" dirty="0" smtClean="0"/>
              <a:t>	done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..</a:t>
            </a:r>
          </a:p>
          <a:p>
            <a:pPr>
              <a:buNone/>
            </a:pPr>
            <a:r>
              <a:rPr lang="en-US" dirty="0" smtClean="0"/>
              <a:t>done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Shells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מה זה </a:t>
            </a:r>
            <a:r>
              <a:rPr lang="en-US" dirty="0" smtClean="0"/>
              <a:t>shell</a:t>
            </a:r>
            <a:r>
              <a:rPr lang="he-IL" dirty="0" smtClean="0"/>
              <a:t>?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תכנית המאפשרת ממשק לפקודות בין המשתמש לבין מערכת ההפעלה</a:t>
            </a:r>
          </a:p>
          <a:p>
            <a:pPr algn="r" rtl="1"/>
            <a:r>
              <a:rPr lang="he-IL" dirty="0" smtClean="0"/>
              <a:t>אפשר להריץ פקודות ב </a:t>
            </a:r>
            <a:r>
              <a:rPr lang="en-US" dirty="0" smtClean="0"/>
              <a:t>shell</a:t>
            </a:r>
            <a:r>
              <a:rPr lang="he-IL" dirty="0" smtClean="0"/>
              <a:t> ע"י כתיבת הפקודה או לחלופין אפשר לכתוב סט של פקודות שה </a:t>
            </a:r>
            <a:r>
              <a:rPr lang="en-US" dirty="0" smtClean="0"/>
              <a:t>shell</a:t>
            </a:r>
            <a:r>
              <a:rPr lang="he-IL" dirty="0" smtClean="0"/>
              <a:t> יריץ (</a:t>
            </a:r>
            <a:r>
              <a:rPr lang="en-US" dirty="0" smtClean="0"/>
              <a:t>script</a:t>
            </a:r>
            <a:r>
              <a:rPr lang="he-IL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Shells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/>
            <a:r>
              <a:rPr lang="he-IL" dirty="0" smtClean="0"/>
              <a:t>2 משפחות של </a:t>
            </a:r>
            <a:r>
              <a:rPr lang="en-US" dirty="0" smtClean="0"/>
              <a:t>shells</a:t>
            </a:r>
            <a:r>
              <a:rPr lang="he-IL" dirty="0" smtClean="0"/>
              <a:t>:</a:t>
            </a:r>
          </a:p>
          <a:p>
            <a:pPr lvl="1" algn="r" rtl="1"/>
            <a:r>
              <a:rPr lang="en-US" sz="3000" dirty="0" smtClean="0"/>
              <a:t>standard shell(</a:t>
            </a:r>
            <a:r>
              <a:rPr lang="en-US" sz="3000" dirty="0" err="1" smtClean="0"/>
              <a:t>sh</a:t>
            </a:r>
            <a:r>
              <a:rPr lang="en-US" sz="3000" dirty="0" smtClean="0"/>
              <a:t>)</a:t>
            </a:r>
            <a:r>
              <a:rPr lang="he-IL" sz="3000" dirty="0" smtClean="0"/>
              <a:t>: הסינטקס מזכיר פסקל.</a:t>
            </a:r>
          </a:p>
          <a:p>
            <a:pPr lvl="2" algn="r" rtl="1"/>
            <a:r>
              <a:rPr lang="he-IL" sz="2600" dirty="0" smtClean="0"/>
              <a:t>  הגרסא הכי פופולרית הינה </a:t>
            </a:r>
            <a:r>
              <a:rPr lang="en-US" sz="2600" dirty="0" smtClean="0"/>
              <a:t>“bash</a:t>
            </a:r>
            <a:r>
              <a:rPr lang="en-US" sz="2600" dirty="0" smtClean="0"/>
              <a:t>”</a:t>
            </a:r>
            <a:r>
              <a:rPr lang="he-IL" sz="2600" dirty="0" smtClean="0"/>
              <a:t> (</a:t>
            </a:r>
            <a:r>
              <a:rPr lang="en-US" sz="2600" dirty="0" err="1" smtClean="0"/>
              <a:t>ubunto</a:t>
            </a:r>
            <a:r>
              <a:rPr lang="he-IL" sz="2600" dirty="0" smtClean="0"/>
              <a:t>)</a:t>
            </a:r>
            <a:endParaRPr lang="he-IL" sz="2600" dirty="0" smtClean="0"/>
          </a:p>
          <a:p>
            <a:pPr lvl="1" algn="r" rtl="1"/>
            <a:r>
              <a:rPr lang="en-US" sz="3000" dirty="0" smtClean="0"/>
              <a:t>C-shell(</a:t>
            </a:r>
            <a:r>
              <a:rPr lang="en-US" sz="3000" dirty="0" err="1" smtClean="0"/>
              <a:t>csh</a:t>
            </a:r>
            <a:r>
              <a:rPr lang="en-US" sz="3000" dirty="0" smtClean="0"/>
              <a:t>)</a:t>
            </a:r>
            <a:r>
              <a:rPr lang="he-IL" sz="3000" dirty="0" smtClean="0"/>
              <a:t>: הסינטקס מזכיר שפת </a:t>
            </a:r>
            <a:r>
              <a:rPr lang="en-US" sz="3000" dirty="0" smtClean="0"/>
              <a:t>C</a:t>
            </a:r>
            <a:r>
              <a:rPr lang="he-IL" sz="3000" dirty="0" smtClean="0"/>
              <a:t>. </a:t>
            </a:r>
          </a:p>
          <a:p>
            <a:pPr lvl="2" algn="r" rtl="1"/>
            <a:r>
              <a:rPr lang="he-IL" sz="2600" dirty="0" err="1" smtClean="0"/>
              <a:t>הגרסא</a:t>
            </a:r>
            <a:r>
              <a:rPr lang="he-IL" sz="2600" dirty="0" smtClean="0"/>
              <a:t> הכי פופולרית הינה "</a:t>
            </a:r>
            <a:r>
              <a:rPr lang="en-US" sz="2600" dirty="0" err="1" smtClean="0"/>
              <a:t>tcsh</a:t>
            </a:r>
            <a:r>
              <a:rPr lang="he-IL" sz="2600" dirty="0" smtClean="0"/>
              <a:t>" (</a:t>
            </a:r>
            <a:r>
              <a:rPr lang="en-US" sz="2600" dirty="0" smtClean="0"/>
              <a:t>u2</a:t>
            </a:r>
            <a:r>
              <a:rPr lang="he-IL" sz="2600" dirty="0" smtClean="0"/>
              <a:t>)</a:t>
            </a:r>
          </a:p>
          <a:p>
            <a:pPr lvl="1" algn="r" rtl="1"/>
            <a:r>
              <a:rPr lang="he-IL" sz="3000" dirty="0" smtClean="0"/>
              <a:t>כמובן שניתן לעבור בין ה</a:t>
            </a:r>
            <a:r>
              <a:rPr lang="en-US" sz="3000" dirty="0" smtClean="0"/>
              <a:t>shell</a:t>
            </a:r>
            <a:r>
              <a:rPr lang="he-IL" sz="3000" dirty="0" smtClean="0"/>
              <a:t>-ים השונים באופן ידני</a:t>
            </a:r>
            <a:r>
              <a:rPr lang="en-US" sz="3000" dirty="0" smtClean="0"/>
              <a:t> </a:t>
            </a:r>
            <a:r>
              <a:rPr lang="he-IL" sz="3000" dirty="0" smtClean="0"/>
              <a:t>על ידי כתיבת שם ה</a:t>
            </a:r>
            <a:r>
              <a:rPr lang="en-US" sz="3000" dirty="0" smtClean="0"/>
              <a:t>shell</a:t>
            </a:r>
            <a:r>
              <a:rPr lang="he-IL" sz="3000" dirty="0" smtClean="0"/>
              <a:t>.</a:t>
            </a:r>
            <a:endParaRPr lang="he-IL" sz="3000" dirty="0" smtClean="0"/>
          </a:p>
          <a:p>
            <a:pPr lvl="1" algn="r" rtl="1"/>
            <a:endParaRPr lang="he-IL" sz="3000" dirty="0" smtClean="0"/>
          </a:p>
          <a:p>
            <a:pPr algn="r" rtl="1"/>
            <a:r>
              <a:rPr lang="he-IL" dirty="0" smtClean="0"/>
              <a:t>אפשר לבדוק מה ה </a:t>
            </a:r>
            <a:r>
              <a:rPr lang="en-US" dirty="0" smtClean="0"/>
              <a:t>shell</a:t>
            </a:r>
            <a:r>
              <a:rPr lang="he-IL" dirty="0" smtClean="0"/>
              <a:t> שאני משתמש בו ע"י הפקודה:</a:t>
            </a:r>
          </a:p>
          <a:p>
            <a:pPr algn="r" rtl="1"/>
            <a:endParaRPr lang="he-IL" dirty="0" smtClean="0"/>
          </a:p>
          <a:p>
            <a:pPr algn="l"/>
            <a:r>
              <a:rPr lang="en-US" dirty="0" smtClean="0"/>
              <a:t>echo $SHELL</a:t>
            </a:r>
          </a:p>
          <a:p>
            <a:pPr marL="0" indent="0" algn="r" rtl="1">
              <a:buNone/>
            </a:pPr>
            <a:r>
              <a:rPr lang="he-IL" dirty="0" smtClean="0"/>
              <a:t>או</a:t>
            </a:r>
            <a:endParaRPr lang="en-US" dirty="0" smtClean="0"/>
          </a:p>
          <a:p>
            <a:r>
              <a:rPr lang="en-US" dirty="0" err="1" smtClean="0"/>
              <a:t>ps</a:t>
            </a:r>
            <a:endParaRPr lang="en-US" dirty="0" smtClean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/>
          <a:srcRect l="4905" t="46023" r="64056" b="45833"/>
          <a:stretch/>
        </p:blipFill>
        <p:spPr>
          <a:xfrm>
            <a:off x="437658" y="4848370"/>
            <a:ext cx="4038600" cy="595745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0" t="10624" r="44680" b="73821"/>
          <a:stretch/>
        </p:blipFill>
        <p:spPr>
          <a:xfrm>
            <a:off x="457200" y="5731313"/>
            <a:ext cx="2743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9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5638"/>
            <a:ext cx="7848600" cy="563562"/>
          </a:xfrm>
        </p:spPr>
        <p:txBody>
          <a:bodyPr/>
          <a:lstStyle/>
          <a:p>
            <a:r>
              <a:rPr lang="he-IL" dirty="0" smtClean="0"/>
              <a:t>קבצי פקודות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37150"/>
          </a:xfrm>
        </p:spPr>
        <p:txBody>
          <a:bodyPr/>
          <a:lstStyle/>
          <a:p>
            <a:pPr algn="r" rtl="1"/>
            <a:r>
              <a:rPr lang="he-IL" dirty="0" smtClean="0"/>
              <a:t>אפשר לרשום בקובץ טקסט פקודות לינוקס סטנדרטיות ולהריץ את תוכן הקובץ.</a:t>
            </a:r>
          </a:p>
          <a:p>
            <a:pPr algn="l">
              <a:buNone/>
            </a:pPr>
            <a:r>
              <a:rPr lang="en-US" dirty="0" smtClean="0"/>
              <a:t># cat &gt; </a:t>
            </a:r>
            <a:r>
              <a:rPr lang="en-US" dirty="0" err="1" smtClean="0"/>
              <a:t>dirsize</a:t>
            </a:r>
            <a:endParaRPr lang="en-US" dirty="0" smtClean="0"/>
          </a:p>
          <a:p>
            <a:pPr algn="l">
              <a:buNone/>
            </a:pPr>
            <a:r>
              <a:rPr lang="en-US" dirty="0" err="1" smtClean="0"/>
              <a:t>ls</a:t>
            </a:r>
            <a:r>
              <a:rPr lang="en-US" dirty="0" smtClean="0"/>
              <a:t> /</a:t>
            </a:r>
            <a:r>
              <a:rPr lang="en-US" dirty="0" err="1" smtClean="0"/>
              <a:t>usr</a:t>
            </a:r>
            <a:r>
              <a:rPr lang="en-US" dirty="0" smtClean="0"/>
              <a:t>/bin | </a:t>
            </a:r>
            <a:r>
              <a:rPr lang="en-US" dirty="0" err="1" smtClean="0"/>
              <a:t>wc</a:t>
            </a:r>
            <a:r>
              <a:rPr lang="en-US" dirty="0" smtClean="0"/>
              <a:t> –w</a:t>
            </a:r>
          </a:p>
          <a:p>
            <a:pPr algn="l">
              <a:buNone/>
            </a:pPr>
            <a:r>
              <a:rPr lang="en-US" dirty="0" smtClean="0"/>
              <a:t>Ctrl-d</a:t>
            </a:r>
          </a:p>
          <a:p>
            <a:pPr algn="l">
              <a:buNone/>
            </a:pPr>
            <a:r>
              <a:rPr lang="en-US" dirty="0" smtClean="0"/>
              <a:t>#</a:t>
            </a:r>
            <a:r>
              <a:rPr lang="en-US" dirty="0" err="1" smtClean="0"/>
              <a:t>chmod</a:t>
            </a:r>
            <a:r>
              <a:rPr lang="en-US" dirty="0" smtClean="0"/>
              <a:t> 700 </a:t>
            </a:r>
            <a:r>
              <a:rPr lang="en-US" dirty="0" err="1" smtClean="0"/>
              <a:t>dirsize</a:t>
            </a:r>
            <a:endParaRPr lang="en-US" dirty="0" smtClean="0"/>
          </a:p>
          <a:p>
            <a:pPr algn="l">
              <a:buNone/>
            </a:pPr>
            <a:r>
              <a:rPr lang="en-US" dirty="0" smtClean="0"/>
              <a:t>#./</a:t>
            </a:r>
            <a:r>
              <a:rPr lang="en-US" dirty="0" err="1" smtClean="0"/>
              <a:t>dirsize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3038207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Appends in existing file with ‘&gt;&gt;‘ </a:t>
            </a:r>
          </a:p>
        </p:txBody>
      </p:sp>
      <p:sp>
        <p:nvSpPr>
          <p:cNvPr id="11" name="מלבן 10"/>
          <p:cNvSpPr/>
          <p:nvPr/>
        </p:nvSpPr>
        <p:spPr>
          <a:xfrm>
            <a:off x="5257800" y="2819400"/>
            <a:ext cx="2514600" cy="152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מחבר ישר 12"/>
          <p:cNvCxnSpPr/>
          <p:nvPr/>
        </p:nvCxnSpPr>
        <p:spPr>
          <a:xfrm flipV="1">
            <a:off x="1676400" y="2438400"/>
            <a:ext cx="762000" cy="228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/>
          <p:cNvCxnSpPr>
            <a:endCxn id="11" idx="1"/>
          </p:cNvCxnSpPr>
          <p:nvPr/>
        </p:nvCxnSpPr>
        <p:spPr>
          <a:xfrm>
            <a:off x="2438400" y="2438400"/>
            <a:ext cx="2819400" cy="1143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מלבן 15"/>
          <p:cNvSpPr/>
          <p:nvPr/>
        </p:nvSpPr>
        <p:spPr>
          <a:xfrm>
            <a:off x="5257800" y="4953000"/>
            <a:ext cx="2514600" cy="152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מחבר חץ ישר 16"/>
          <p:cNvCxnSpPr>
            <a:endCxn id="16" idx="1"/>
          </p:cNvCxnSpPr>
          <p:nvPr/>
        </p:nvCxnSpPr>
        <p:spPr>
          <a:xfrm>
            <a:off x="1676400" y="4724400"/>
            <a:ext cx="3581400" cy="990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43945" y="5030450"/>
            <a:ext cx="25284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cat command creates a file with the permissions of 664 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5822372" y="605480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(-</a:t>
            </a:r>
            <a:r>
              <a:rPr lang="en-US" b="1" dirty="0" err="1" smtClean="0"/>
              <a:t>rw</a:t>
            </a:r>
            <a:r>
              <a:rPr lang="en-US" b="1" dirty="0" smtClean="0"/>
              <a:t>-</a:t>
            </a:r>
            <a:r>
              <a:rPr lang="en-US" b="1" dirty="0" err="1" smtClean="0"/>
              <a:t>rw</a:t>
            </a:r>
            <a:r>
              <a:rPr lang="en-US" b="1" dirty="0" smtClean="0"/>
              <a:t>-r--)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6" grpId="0" animBg="1"/>
      <p:bldP spid="19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משתני </a:t>
            </a:r>
            <a:r>
              <a:rPr lang="en-US" dirty="0" smtClean="0"/>
              <a:t>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/>
            <a:r>
              <a:rPr lang="he-IL" dirty="0" smtClean="0"/>
              <a:t>בדומה לשפות תכנות רבות גם ה </a:t>
            </a:r>
            <a:r>
              <a:rPr lang="en-US" dirty="0" smtClean="0"/>
              <a:t>shell</a:t>
            </a:r>
            <a:r>
              <a:rPr lang="he-IL" dirty="0" smtClean="0"/>
              <a:t> מספק מנגנון להגדיר ולהשתמש במשתנים.</a:t>
            </a:r>
          </a:p>
          <a:p>
            <a:pPr algn="r" rtl="1"/>
            <a:r>
              <a:rPr lang="he-IL" dirty="0" smtClean="0"/>
              <a:t>יש מספר משתנים שכבר מוגדרים, למשל:</a:t>
            </a:r>
          </a:p>
          <a:p>
            <a:pPr lvl="1" algn="r" rtl="1"/>
            <a:r>
              <a:rPr lang="en-US" dirty="0" smtClean="0"/>
              <a:t>PS1</a:t>
            </a:r>
            <a:r>
              <a:rPr lang="he-IL" dirty="0" smtClean="0"/>
              <a:t>- מכיל את השם שמוצג בשורת הפקודה, לרוב "$"</a:t>
            </a:r>
          </a:p>
          <a:p>
            <a:pPr lvl="1" algn="r" rtl="1"/>
            <a:r>
              <a:rPr lang="en-US" dirty="0" smtClean="0"/>
              <a:t>PS2</a:t>
            </a:r>
            <a:r>
              <a:rPr lang="he-IL" dirty="0" smtClean="0"/>
              <a:t> – מכיל את התו שיוצג כאשר פקודה לא שלמה וה </a:t>
            </a:r>
            <a:r>
              <a:rPr lang="en-US" dirty="0" smtClean="0"/>
              <a:t>shell</a:t>
            </a:r>
            <a:r>
              <a:rPr lang="he-IL" dirty="0" smtClean="0"/>
              <a:t> ממתין שיוקלד עוד אינפורמציה, לרוב "&lt;"</a:t>
            </a:r>
          </a:p>
          <a:p>
            <a:pPr lvl="1" algn="r" rtl="1"/>
            <a:r>
              <a:rPr lang="en-US" dirty="0" smtClean="0"/>
              <a:t>PWD</a:t>
            </a:r>
            <a:r>
              <a:rPr lang="he-IL" dirty="0" smtClean="0"/>
              <a:t> – מכיל את ה </a:t>
            </a:r>
            <a:r>
              <a:rPr lang="en-US" dirty="0" smtClean="0"/>
              <a:t>path</a:t>
            </a:r>
            <a:r>
              <a:rPr lang="he-IL" dirty="0" smtClean="0"/>
              <a:t> של ה </a:t>
            </a:r>
            <a:r>
              <a:rPr lang="en-US" dirty="0" smtClean="0"/>
              <a:t>current working directory</a:t>
            </a:r>
            <a:endParaRPr lang="he-IL" dirty="0" smtClean="0"/>
          </a:p>
          <a:p>
            <a:pPr lvl="1" algn="r" rtl="1"/>
            <a:r>
              <a:rPr lang="en-US" dirty="0" smtClean="0"/>
              <a:t>UID</a:t>
            </a:r>
            <a:r>
              <a:rPr lang="he-IL" dirty="0" smtClean="0"/>
              <a:t> – המזהה של המשתמש</a:t>
            </a:r>
          </a:p>
          <a:p>
            <a:pPr lvl="1" algn="r" rtl="1"/>
            <a:r>
              <a:rPr lang="en-US" dirty="0" smtClean="0"/>
              <a:t>PATH</a:t>
            </a:r>
            <a:r>
              <a:rPr lang="he-IL" dirty="0" smtClean="0"/>
              <a:t> – מידע איפה לחפש פקודה שמקלידים ב </a:t>
            </a:r>
            <a:r>
              <a:rPr lang="en-US" dirty="0" smtClean="0"/>
              <a:t>SHELL</a:t>
            </a:r>
            <a:r>
              <a:rPr lang="he-IL" dirty="0" smtClean="0"/>
              <a:t>, מחולק ע"י ":"</a:t>
            </a:r>
          </a:p>
          <a:p>
            <a:pPr lvl="1" algn="r" rtl="1"/>
            <a:r>
              <a:rPr lang="en-US" dirty="0" smtClean="0"/>
              <a:t>HOME</a:t>
            </a:r>
            <a:r>
              <a:rPr lang="he-IL" dirty="0" smtClean="0"/>
              <a:t> – היכן ממוקמת ה </a:t>
            </a:r>
            <a:r>
              <a:rPr lang="en-US" dirty="0" smtClean="0"/>
              <a:t>home directory</a:t>
            </a:r>
            <a:r>
              <a:rPr lang="he-IL" dirty="0" smtClean="0"/>
              <a:t> שלי.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הצגת / שינוי משתנים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כדי לחלץ ערך שיש בתוך משתנה יש להשתמש בסימון "$" לפני שם המשתנה</a:t>
            </a:r>
          </a:p>
          <a:p>
            <a:pPr algn="r" rtl="1"/>
            <a:r>
              <a:rPr lang="he-IL" dirty="0" smtClean="0"/>
              <a:t>כדי לשנות ערך של משתנה יש לרשום את שם המשתנה בצד שמאל ואת הערך החדש בצד ימין, ללא שימוש ב $</a:t>
            </a:r>
          </a:p>
          <a:p>
            <a:pPr algn="l">
              <a:buNone/>
            </a:pPr>
            <a:r>
              <a:rPr lang="en-US" dirty="0" smtClean="0"/>
              <a:t>PATH=$PATH:.</a:t>
            </a:r>
            <a:endParaRPr lang="he-IL" dirty="0" smtClean="0"/>
          </a:p>
          <a:p>
            <a:pPr algn="r" rtl="1"/>
            <a:r>
              <a:rPr lang="he-IL" dirty="0" smtClean="0"/>
              <a:t>כדי להדפיס למסך יש להשתמש בפקודה </a:t>
            </a:r>
            <a:r>
              <a:rPr lang="en-US" dirty="0" smtClean="0"/>
              <a:t>echo</a:t>
            </a:r>
            <a:endParaRPr lang="he-IL" dirty="0" smtClean="0"/>
          </a:p>
          <a:p>
            <a:pPr algn="l">
              <a:buNone/>
            </a:pPr>
            <a:r>
              <a:rPr lang="en-US" dirty="0" smtClean="0"/>
              <a:t>echo my user id is $UID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פרמטרים ל </a:t>
            </a:r>
            <a:r>
              <a:rPr lang="en-US" dirty="0" smtClean="0"/>
              <a:t>shell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800" dirty="0" smtClean="0"/>
              <a:t>הסקריפט </a:t>
            </a:r>
            <a:r>
              <a:rPr lang="en-US" sz="2800" dirty="0" err="1" smtClean="0"/>
              <a:t>dirsize</a:t>
            </a:r>
            <a:r>
              <a:rPr lang="he-IL" sz="2800" dirty="0" smtClean="0"/>
              <a:t> הדפיס למסך את </a:t>
            </a:r>
            <a:r>
              <a:rPr lang="he-IL" sz="2800" dirty="0"/>
              <a:t>הגודל של </a:t>
            </a:r>
            <a:r>
              <a:rPr lang="he-IL" sz="2800" dirty="0" smtClean="0"/>
              <a:t>(מספר הקבצים </a:t>
            </a:r>
            <a:r>
              <a:rPr lang="he-IL" sz="2800" dirty="0" err="1" smtClean="0"/>
              <a:t>והתקיות</a:t>
            </a:r>
            <a:r>
              <a:rPr lang="he-IL" sz="2800" dirty="0" smtClean="0"/>
              <a:t> בתוך) התיקייה </a:t>
            </a:r>
            <a:r>
              <a:rPr lang="en-US" sz="2800" dirty="0" smtClean="0"/>
              <a:t>/</a:t>
            </a:r>
            <a:r>
              <a:rPr lang="en-US" sz="2800" dirty="0" err="1" smtClean="0"/>
              <a:t>usr</a:t>
            </a:r>
            <a:r>
              <a:rPr lang="en-US" sz="2800" dirty="0" smtClean="0"/>
              <a:t>/bin</a:t>
            </a:r>
            <a:r>
              <a:rPr lang="he-IL" sz="2800" dirty="0" smtClean="0"/>
              <a:t>. אבל מה עושים אם רוצים סקריפט שידפיס גודל של כל תיקייה?</a:t>
            </a:r>
          </a:p>
          <a:p>
            <a:pPr algn="r" rtl="1"/>
            <a:r>
              <a:rPr lang="he-IL" sz="2800" dirty="0" smtClean="0"/>
              <a:t>ה </a:t>
            </a:r>
            <a:r>
              <a:rPr lang="en-US" sz="2800" dirty="0" smtClean="0"/>
              <a:t>shell</a:t>
            </a:r>
            <a:r>
              <a:rPr lang="he-IL" sz="2800" dirty="0" smtClean="0"/>
              <a:t> מחלק אוטומטית את הערכים בשורת הארגומנטים בצורה הבאה:</a:t>
            </a:r>
          </a:p>
          <a:p>
            <a:pPr algn="l">
              <a:buNone/>
            </a:pPr>
            <a:r>
              <a:rPr lang="en-US" sz="2800" dirty="0" smtClean="0"/>
              <a:t># ./test1 param1 param2</a:t>
            </a:r>
          </a:p>
          <a:p>
            <a:pPr algn="l">
              <a:buNone/>
            </a:pPr>
            <a:r>
              <a:rPr lang="en-US" sz="2800" dirty="0" smtClean="0"/>
              <a:t>$0=./test1</a:t>
            </a:r>
          </a:p>
          <a:p>
            <a:pPr algn="l">
              <a:buNone/>
            </a:pPr>
            <a:r>
              <a:rPr lang="en-US" sz="2800" dirty="0" smtClean="0"/>
              <a:t>$1=param1</a:t>
            </a:r>
          </a:p>
          <a:p>
            <a:pPr algn="l">
              <a:buNone/>
            </a:pPr>
            <a:r>
              <a:rPr lang="en-US" sz="2800" dirty="0" smtClean="0"/>
              <a:t>$2=param2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פרמטרים ל </a:t>
            </a:r>
            <a:r>
              <a:rPr lang="en-US" dirty="0" smtClean="0"/>
              <a:t>shell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None/>
            </a:pPr>
            <a:r>
              <a:rPr lang="en-US" dirty="0" smtClean="0"/>
              <a:t>#cat &gt;</a:t>
            </a:r>
            <a:r>
              <a:rPr lang="en-US" dirty="0" err="1" smtClean="0"/>
              <a:t>dirsize</a:t>
            </a:r>
            <a:endParaRPr lang="en-US" dirty="0" smtClean="0"/>
          </a:p>
          <a:p>
            <a:pPr algn="l">
              <a:buNone/>
            </a:pPr>
            <a:r>
              <a:rPr lang="en-US" dirty="0" err="1" smtClean="0"/>
              <a:t>ls</a:t>
            </a:r>
            <a:r>
              <a:rPr lang="en-US" dirty="0" smtClean="0"/>
              <a:t> $1 | </a:t>
            </a:r>
            <a:r>
              <a:rPr lang="en-US" dirty="0" err="1" smtClean="0"/>
              <a:t>wc</a:t>
            </a:r>
            <a:r>
              <a:rPr lang="en-US" dirty="0" smtClean="0"/>
              <a:t> –w</a:t>
            </a:r>
          </a:p>
          <a:p>
            <a:pPr algn="l">
              <a:buNone/>
            </a:pPr>
            <a:r>
              <a:rPr lang="en-US" dirty="0" smtClean="0"/>
              <a:t>Ctrl-d</a:t>
            </a:r>
          </a:p>
          <a:p>
            <a:pPr algn="l">
              <a:buNone/>
            </a:pPr>
            <a:r>
              <a:rPr lang="en-US" dirty="0" smtClean="0"/>
              <a:t>#</a:t>
            </a:r>
            <a:r>
              <a:rPr lang="en-US" dirty="0" err="1" smtClean="0"/>
              <a:t>chmod</a:t>
            </a:r>
            <a:r>
              <a:rPr lang="en-US" dirty="0" smtClean="0"/>
              <a:t> 700 </a:t>
            </a:r>
            <a:r>
              <a:rPr lang="en-US" dirty="0" err="1" smtClean="0"/>
              <a:t>dirsize</a:t>
            </a:r>
            <a:endParaRPr lang="en-US" dirty="0" smtClean="0"/>
          </a:p>
          <a:p>
            <a:pPr algn="l">
              <a:buNone/>
            </a:pPr>
            <a:r>
              <a:rPr lang="en-US" dirty="0" smtClean="0"/>
              <a:t>#./</a:t>
            </a:r>
            <a:r>
              <a:rPr lang="en-US" dirty="0" err="1" smtClean="0"/>
              <a:t>dirsize</a:t>
            </a:r>
            <a:r>
              <a:rPr lang="en-US" dirty="0" smtClean="0"/>
              <a:t> /etc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db2004138l">
  <a:themeElements>
    <a:clrScheme name="sample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25B1B1"/>
      </a:accent1>
      <a:accent2>
        <a:srgbClr val="5BACE9"/>
      </a:accent2>
      <a:accent3>
        <a:srgbClr val="FFFFFF"/>
      </a:accent3>
      <a:accent4>
        <a:srgbClr val="174578"/>
      </a:accent4>
      <a:accent5>
        <a:srgbClr val="ACD5D5"/>
      </a:accent5>
      <a:accent6>
        <a:srgbClr val="529BD3"/>
      </a:accent6>
      <a:hlink>
        <a:srgbClr val="6E71F0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cdb2004138l</Template>
  <TotalTime>2125</TotalTime>
  <Words>752</Words>
  <Application>Microsoft Office PowerPoint</Application>
  <PresentationFormat>‫הצגה על המסך (4:3)</PresentationFormat>
  <Paragraphs>186</Paragraphs>
  <Slides>20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20</vt:i4>
      </vt:variant>
    </vt:vector>
  </HeadingPairs>
  <TitlesOfParts>
    <vt:vector size="25" baseType="lpstr">
      <vt:lpstr>Arial</vt:lpstr>
      <vt:lpstr>Calibri</vt:lpstr>
      <vt:lpstr>Verdana</vt:lpstr>
      <vt:lpstr>Wingdings</vt:lpstr>
      <vt:lpstr>cdb2004138l</vt:lpstr>
      <vt:lpstr>מערכות הפעלה</vt:lpstr>
      <vt:lpstr>Contents</vt:lpstr>
      <vt:lpstr>Linux Shells</vt:lpstr>
      <vt:lpstr>Linux Shells</vt:lpstr>
      <vt:lpstr>קבצי פקודות</vt:lpstr>
      <vt:lpstr>משתני  shell</vt:lpstr>
      <vt:lpstr>הצגת / שינוי משתנים</vt:lpstr>
      <vt:lpstr>פרמטרים ל shell script</vt:lpstr>
      <vt:lpstr>פרמטרים ל shell script</vt:lpstr>
      <vt:lpstr>כתיבת פקודות אישיות</vt:lpstr>
      <vt:lpstr>קריאה מהמקלדת</vt:lpstr>
      <vt:lpstr>ביטוי אריתמטי</vt:lpstr>
      <vt:lpstr>פקודת test</vt:lpstr>
      <vt:lpstr>test</vt:lpstr>
      <vt:lpstr>test</vt:lpstr>
      <vt:lpstr>Flow control</vt:lpstr>
      <vt:lpstr>דוגמא ל if</vt:lpstr>
      <vt:lpstr>while</vt:lpstr>
      <vt:lpstr>for</vt:lpstr>
      <vt:lpstr>דוגמא ל for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avshalom</dc:creator>
  <cp:lastModifiedBy>user</cp:lastModifiedBy>
  <cp:revision>61</cp:revision>
  <dcterms:created xsi:type="dcterms:W3CDTF">2013-02-06T14:53:06Z</dcterms:created>
  <dcterms:modified xsi:type="dcterms:W3CDTF">2017-06-04T08:59:35Z</dcterms:modified>
</cp:coreProperties>
</file>