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57" r:id="rId4"/>
    <p:sldId id="263" r:id="rId5"/>
    <p:sldId id="262" r:id="rId6"/>
    <p:sldId id="261" r:id="rId7"/>
    <p:sldId id="260" r:id="rId8"/>
    <p:sldId id="259" r:id="rId9"/>
    <p:sldId id="265" r:id="rId1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C8468-B445-4937-8168-C813AEC6450A}" type="datetimeFigureOut">
              <a:rPr lang="uk-UA" smtClean="0"/>
              <a:t>01.06.2017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8D5FE-4570-4162-896D-76D523A2168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577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9" name="Пі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28" name="Місце для дати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88B20CF-431C-4E1E-B9D6-3A642B6CB788}" type="datetime1">
              <a:rPr lang="uk-UA" smtClean="0"/>
              <a:t>01.06.2017</a:t>
            </a:fld>
            <a:endParaRPr lang="uk-UA"/>
          </a:p>
        </p:txBody>
      </p:sp>
      <p:sp>
        <p:nvSpPr>
          <p:cNvPr id="17" name="Місце для нижнього колонтитула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uk-UA"/>
          </a:p>
        </p:txBody>
      </p:sp>
      <p:sp>
        <p:nvSpPr>
          <p:cNvPr id="10" name="Прямокут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кут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кут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кут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 сполучна ліні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 сполучна ліні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 сполучна ліні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 сполучна ліні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 сполучна ліні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 сполучна ліні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кут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Місце для номера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012-C5EA-40B2-806D-6B263FED177D}" type="datetime1">
              <a:rPr lang="uk-UA" smtClean="0"/>
              <a:t>01.06.2017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9286-3E1E-4D90-898F-650B016800E1}" type="datetime1">
              <a:rPr lang="uk-UA" smtClean="0"/>
              <a:t>01.06.2017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8" name="Місце для вмісту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DA3A96B-A850-40EA-BCCD-8E4CF0BF4DD6}" type="datetime1">
              <a:rPr lang="uk-UA" smtClean="0"/>
              <a:t>01.06.2017</a:t>
            </a:fld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  <p:sp>
        <p:nvSpPr>
          <p:cNvPr id="10" name="Місце для нижнього колонтитула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A3452A-2284-4C26-9777-B732776A8F16}" type="datetime1">
              <a:rPr lang="uk-UA" smtClean="0"/>
              <a:t>01.06.2017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uk-UA"/>
          </a:p>
        </p:txBody>
      </p:sp>
      <p:sp>
        <p:nvSpPr>
          <p:cNvPr id="9" name="Прямокут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кут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кут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кут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 сполучна ліні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 сполучна ліні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 сполучна ліні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 сполучна ліні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 сполучна ліні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кут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 сполучна ліні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1B9D-4E68-426A-B46A-21142D9E4D15}" type="datetime1">
              <a:rPr lang="uk-UA" smtClean="0"/>
              <a:t>01.06.2017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Місце для вмісту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11" name="Місце для вмісту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714A-1265-489F-8EA7-6E79CE66AA0C}" type="datetime1">
              <a:rPr lang="uk-UA" smtClean="0"/>
              <a:t>01.06.2017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Місце для вмісту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13" name="Місце для вмісту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12" name="Місце для тексту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14" name="Місце для тексту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6" name="Місце для дати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4C2D3F-8142-4FA2-90B1-0967FC9E2F9F}" type="datetime1">
              <a:rPr lang="uk-UA" smtClean="0"/>
              <a:t>01.06.2017</a:t>
            </a:fld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F89A-39FB-4DBC-A664-25FD1B2BD668}" type="datetime1">
              <a:rPr lang="uk-UA" smtClean="0"/>
              <a:t>01.06.2017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 сполучна ліні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8" name="Пряма сполучна ліні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 сполучна ліні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 сполучна ліні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кут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 сполучна ліні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Місце для вмісту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21" name="Місце для дати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9A23CC-A43C-449B-9389-4983714B46C0}" type="datetime1">
              <a:rPr lang="uk-UA" smtClean="0"/>
              <a:t>01.06.2017</a:t>
            </a:fld>
            <a:endParaRPr lang="uk-UA"/>
          </a:p>
        </p:txBody>
      </p:sp>
      <p:sp>
        <p:nvSpPr>
          <p:cNvPr id="22" name="Місце для номера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  <p:sp>
        <p:nvSpPr>
          <p:cNvPr id="23" name="Місце для нижнього колонтитула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 сполучна ліні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10" name="Пряма сполучна ліні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кут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 сполучна ліні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 сполучна ліні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 сполучна ліні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Місце для дати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F9D77E-5013-4C57-85E1-4C42AAF294BE}" type="datetime1">
              <a:rPr lang="uk-UA" smtClean="0"/>
              <a:t>01.06.2017</a:t>
            </a:fld>
            <a:endParaRPr lang="uk-UA"/>
          </a:p>
        </p:txBody>
      </p:sp>
      <p:sp>
        <p:nvSpPr>
          <p:cNvPr id="18" name="Місце для номера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  <p:sp>
        <p:nvSpPr>
          <p:cNvPr id="21" name="Місце для нижнього колонтитула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 сполучна ліні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Місце для заголовка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3" name="Місце для тексту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4" name="Місце для дати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03AD13D-362E-47C1-BE5A-EAD7AB5AC7C6}" type="datetime1">
              <a:rPr lang="uk-UA" smtClean="0"/>
              <a:t>01.06.2017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Пряма сполучна ліні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 сполучна ліні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кут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 сполучна ліні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Місце для номера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6954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1680" y="260648"/>
            <a:ext cx="7315200" cy="4572000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2200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  <a:t>Міністерство освіти та науки України</a:t>
            </a:r>
            <a:br>
              <a:rPr lang="uk-UA" sz="2200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</a:br>
            <a:r>
              <a:rPr lang="uk-UA" sz="2200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  <a:t>ДВНЗ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  <a:t>“</a:t>
            </a:r>
            <a:r>
              <a:rPr lang="uk-UA" sz="2200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  <a:t>Ужгородський національний університет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  <a:t>”</a:t>
            </a:r>
            <a:r>
              <a:rPr lang="uk-UA" sz="2200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  <a:t/>
            </a:r>
            <a:br>
              <a:rPr lang="uk-UA" sz="2200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</a:br>
            <a:r>
              <a:rPr lang="uk-UA" sz="2200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  <a:t>Факультет інформаційних технологій</a:t>
            </a:r>
            <a:br>
              <a:rPr lang="uk-UA" sz="2200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</a:br>
            <a:r>
              <a:rPr lang="uk-UA" sz="2200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  <a:t>Кафедра інформаційних управляючих систем та технологій</a:t>
            </a:r>
            <a:r>
              <a:rPr lang="uk-UA" sz="22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uk-UA" sz="22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uk-UA" sz="24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uk-UA" sz="24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uk-UA" sz="2400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uk-UA" sz="2400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uk-UA" sz="2000" i="1" dirty="0" smtClean="0">
                <a:solidFill>
                  <a:schemeClr val="tx2">
                    <a:satMod val="130000"/>
                  </a:schemeClr>
                </a:solidFill>
              </a:rPr>
              <a:t>тема </a:t>
            </a:r>
            <a:r>
              <a:rPr lang="uk-UA" sz="1600" i="1" dirty="0" smtClean="0">
                <a:solidFill>
                  <a:schemeClr val="tx2">
                    <a:satMod val="130000"/>
                  </a:schemeClr>
                </a:solidFill>
              </a:rPr>
              <a:t>КУРСОВОЇ РОБОТИ</a:t>
            </a:r>
            <a:r>
              <a:rPr lang="uk-UA" sz="2000" dirty="0" smtClean="0">
                <a:solidFill>
                  <a:schemeClr val="tx2">
                    <a:satMod val="130000"/>
                  </a:schemeClr>
                </a:solidFill>
              </a:rPr>
              <a:t>:</a:t>
            </a:r>
            <a:r>
              <a:rPr lang="uk-UA" sz="22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uk-UA" sz="22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uk-UA" dirty="0" smtClean="0">
                <a:solidFill>
                  <a:schemeClr val="tx2">
                    <a:satMod val="130000"/>
                  </a:schemeClr>
                </a:solidFill>
              </a:rPr>
              <a:t>АЛГОРИТМИ ПОШУКУ ПІДРЯДКІВ</a:t>
            </a:r>
            <a:endParaRPr lang="uk-UA" sz="3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99792" y="5805264"/>
            <a:ext cx="7056784" cy="914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uk-UA" sz="2200" b="1" dirty="0" smtClean="0"/>
              <a:t>Доповідач</a:t>
            </a:r>
            <a:r>
              <a:rPr lang="uk-UA" sz="2200" dirty="0"/>
              <a:t>: </a:t>
            </a:r>
            <a:r>
              <a:rPr lang="uk-UA" sz="2200" dirty="0" err="1" smtClean="0"/>
              <a:t>Ревицький</a:t>
            </a:r>
            <a:r>
              <a:rPr lang="uk-UA" sz="2200" dirty="0" smtClean="0"/>
              <a:t> Степан Степанович</a:t>
            </a:r>
            <a:endParaRPr lang="uk-UA" sz="22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uk-UA" sz="2200" b="1" dirty="0"/>
              <a:t>Науковий керівник</a:t>
            </a:r>
            <a:r>
              <a:rPr lang="uk-UA" sz="2200" dirty="0"/>
              <a:t>: </a:t>
            </a:r>
            <a:r>
              <a:rPr lang="uk-UA" sz="2200" dirty="0" err="1"/>
              <a:t>к.т.н</a:t>
            </a:r>
            <a:r>
              <a:rPr lang="uk-UA" sz="2200" dirty="0"/>
              <a:t>., доц. </a:t>
            </a:r>
            <a:r>
              <a:rPr lang="uk-UA" sz="2200" dirty="0" err="1"/>
              <a:t>Міца</a:t>
            </a:r>
            <a:r>
              <a:rPr lang="uk-UA" sz="2200" dirty="0"/>
              <a:t> О.В.</a:t>
            </a:r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19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Зміст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uk-UA" dirty="0">
                <a:solidFill>
                  <a:schemeClr val="tx2"/>
                </a:solidFill>
              </a:rPr>
              <a:t>Розділ 1. Теоретичні </a:t>
            </a:r>
            <a:r>
              <a:rPr lang="uk-UA" dirty="0" smtClean="0">
                <a:solidFill>
                  <a:schemeClr val="tx2"/>
                </a:solidFill>
              </a:rPr>
              <a:t>відомості</a:t>
            </a:r>
          </a:p>
          <a:p>
            <a:pPr>
              <a:lnSpc>
                <a:spcPct val="150000"/>
              </a:lnSpc>
            </a:pPr>
            <a:r>
              <a:rPr lang="uk-UA" dirty="0">
                <a:solidFill>
                  <a:schemeClr val="tx2"/>
                </a:solidFill>
              </a:rPr>
              <a:t>Розділ 2. Алгоритми пошуку </a:t>
            </a:r>
            <a:r>
              <a:rPr lang="uk-UA" dirty="0" err="1">
                <a:solidFill>
                  <a:schemeClr val="tx2"/>
                </a:solidFill>
              </a:rPr>
              <a:t>підрядків</a:t>
            </a:r>
            <a:r>
              <a:rPr lang="uk-UA" dirty="0">
                <a:solidFill>
                  <a:schemeClr val="tx2"/>
                </a:solidFill>
              </a:rPr>
              <a:t> в </a:t>
            </a:r>
            <a:r>
              <a:rPr lang="uk-UA" dirty="0" smtClean="0">
                <a:solidFill>
                  <a:schemeClr val="tx2"/>
                </a:solidFill>
              </a:rPr>
              <a:t>рядку</a:t>
            </a:r>
            <a:endParaRPr lang="uk-UA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uk-UA" dirty="0">
                <a:solidFill>
                  <a:schemeClr val="tx2"/>
                </a:solidFill>
              </a:rPr>
              <a:t>Розділ 3. Експериментальний аналіз алгоритмів</a:t>
            </a:r>
            <a:endParaRPr lang="uk-UA" dirty="0" smtClean="0">
              <a:solidFill>
                <a:schemeClr val="tx2"/>
              </a:solidFill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03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43608" y="3068960"/>
            <a:ext cx="7467600" cy="1143000"/>
          </a:xfrm>
        </p:spPr>
        <p:txBody>
          <a:bodyPr>
            <a:noAutofit/>
          </a:bodyPr>
          <a:lstStyle/>
          <a:p>
            <a:r>
              <a:rPr lang="uk-UA" sz="2800" b="1" dirty="0" smtClean="0"/>
              <a:t>Метою даної курсової </a:t>
            </a:r>
            <a:r>
              <a:rPr lang="uk-UA" sz="2800" dirty="0" smtClean="0"/>
              <a:t>роботи є розглянути загальні алгоритми пошуку </a:t>
            </a:r>
            <a:r>
              <a:rPr lang="uk-UA" sz="2800" dirty="0" err="1" smtClean="0"/>
              <a:t>підрядка</a:t>
            </a:r>
            <a:r>
              <a:rPr lang="uk-UA" sz="2800" dirty="0" smtClean="0"/>
              <a:t> в рядку, провести їх аналіз, порівняти їх, а також написати відповідний програмний продукт в якому будуть реалізовані деякі з алгоритмів.</a:t>
            </a:r>
            <a:endParaRPr lang="uk-UA" sz="2800" dirty="0"/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55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algn="ctr"/>
            <a:r>
              <a:rPr lang="uk-UA" dirty="0" smtClean="0"/>
              <a:t>Алгоритми пошуку </a:t>
            </a:r>
            <a:r>
              <a:rPr lang="uk-UA" dirty="0" err="1" smtClean="0"/>
              <a:t>підрядку</a:t>
            </a:r>
            <a:endParaRPr lang="uk-UA" dirty="0"/>
          </a:p>
        </p:txBody>
      </p:sp>
      <p:sp>
        <p:nvSpPr>
          <p:cNvPr id="5" name="Місце для вмісту 2"/>
          <p:cNvSpPr>
            <a:spLocks noGrp="1"/>
          </p:cNvSpPr>
          <p:nvPr>
            <p:ph sz="quarter" idx="1"/>
          </p:nvPr>
        </p:nvSpPr>
        <p:spPr>
          <a:xfrm>
            <a:off x="539552" y="2060848"/>
            <a:ext cx="7467600" cy="48737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Алгоритм послідовного(прямого) пошуку</a:t>
            </a:r>
          </a:p>
          <a:p>
            <a:pPr>
              <a:lnSpc>
                <a:spcPct val="150000"/>
              </a:lnSpc>
            </a:pP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Алгоритм </a:t>
            </a:r>
            <a:r>
              <a:rPr lang="uk-U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Рабіна</a:t>
            </a: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Карпа</a:t>
            </a:r>
          </a:p>
          <a:p>
            <a:pPr>
              <a:lnSpc>
                <a:spcPct val="150000"/>
              </a:lnSpc>
            </a:pP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Алгоритм Кнута – Морріса – </a:t>
            </a:r>
            <a:r>
              <a:rPr lang="uk-U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Пратта</a:t>
            </a: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(КМП)</a:t>
            </a:r>
          </a:p>
          <a:p>
            <a:pPr>
              <a:lnSpc>
                <a:spcPct val="150000"/>
              </a:lnSpc>
            </a:pP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Алгоритм </a:t>
            </a:r>
            <a:r>
              <a:rPr lang="uk-U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Бойера</a:t>
            </a: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-Мура (БМ) та його модифікації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392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Тести програми були проведені на 2 видах пристроїв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2"/>
                </a:solidFill>
              </a:rPr>
              <a:t>Ноутбуки</a:t>
            </a:r>
          </a:p>
          <a:p>
            <a:pPr lvl="1"/>
            <a:r>
              <a:rPr lang="uk-UA" dirty="0">
                <a:solidFill>
                  <a:schemeClr val="tx2"/>
                </a:solidFill>
              </a:rPr>
              <a:t>Ноутбук </a:t>
            </a:r>
            <a:r>
              <a:rPr lang="en-US" dirty="0" err="1">
                <a:solidFill>
                  <a:schemeClr val="tx2"/>
                </a:solidFill>
              </a:rPr>
              <a:t>Aser</a:t>
            </a:r>
            <a:r>
              <a:rPr lang="en-US" dirty="0">
                <a:solidFill>
                  <a:schemeClr val="tx2"/>
                </a:solidFill>
              </a:rPr>
              <a:t> Aspire F5-573g</a:t>
            </a:r>
            <a:r>
              <a:rPr lang="uk-UA" dirty="0">
                <a:solidFill>
                  <a:schemeClr val="tx2"/>
                </a:solidFill>
              </a:rPr>
              <a:t>-31</a:t>
            </a:r>
            <a:r>
              <a:rPr lang="en-US" dirty="0">
                <a:solidFill>
                  <a:schemeClr val="tx2"/>
                </a:solidFill>
              </a:rPr>
              <a:t>W8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uk-UA" dirty="0">
                <a:solidFill>
                  <a:schemeClr val="tx2"/>
                </a:solidFill>
              </a:rPr>
              <a:t>Процесор: </a:t>
            </a:r>
            <a:r>
              <a:rPr lang="en-US" dirty="0">
                <a:solidFill>
                  <a:schemeClr val="tx2"/>
                </a:solidFill>
              </a:rPr>
              <a:t>Intel core I3-6100U(2.3 GHz)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uk-UA" dirty="0">
                <a:solidFill>
                  <a:schemeClr val="tx2"/>
                </a:solidFill>
              </a:rPr>
              <a:t>ОЗУ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uk-UA" dirty="0">
                <a:solidFill>
                  <a:schemeClr val="tx2"/>
                </a:solidFill>
              </a:rPr>
              <a:t>4096 </a:t>
            </a:r>
            <a:r>
              <a:rPr lang="en-US" dirty="0">
                <a:solidFill>
                  <a:schemeClr val="tx2"/>
                </a:solidFill>
              </a:rPr>
              <a:t>Mb DDR4(2133 MHz)</a:t>
            </a:r>
            <a:endParaRPr lang="uk-UA" sz="1700" dirty="0">
              <a:solidFill>
                <a:schemeClr val="tx2"/>
              </a:solidFill>
            </a:endParaRPr>
          </a:p>
          <a:p>
            <a:pPr lvl="1"/>
            <a:r>
              <a:rPr lang="uk-UA" dirty="0">
                <a:solidFill>
                  <a:schemeClr val="tx2"/>
                </a:solidFill>
              </a:rPr>
              <a:t>Ноутбук </a:t>
            </a:r>
            <a:r>
              <a:rPr lang="uk-UA" dirty="0" err="1">
                <a:solidFill>
                  <a:schemeClr val="tx2"/>
                </a:solidFill>
              </a:rPr>
              <a:t>Lenovo</a:t>
            </a:r>
            <a:r>
              <a:rPr lang="uk-UA" dirty="0">
                <a:solidFill>
                  <a:schemeClr val="tx2"/>
                </a:solidFill>
              </a:rPr>
              <a:t> G780</a:t>
            </a:r>
            <a:br>
              <a:rPr lang="uk-UA" dirty="0">
                <a:solidFill>
                  <a:schemeClr val="tx2"/>
                </a:solidFill>
              </a:rPr>
            </a:br>
            <a:r>
              <a:rPr lang="uk-UA" dirty="0">
                <a:solidFill>
                  <a:schemeClr val="tx2"/>
                </a:solidFill>
              </a:rPr>
              <a:t>Процесор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MobileDualCore</a:t>
            </a:r>
            <a:r>
              <a:rPr lang="en-US" dirty="0">
                <a:solidFill>
                  <a:schemeClr val="tx2"/>
                </a:solidFill>
              </a:rPr>
              <a:t> Intel Pentium 2020M(2.4 GHZ)</a:t>
            </a:r>
            <a:r>
              <a:rPr lang="uk-UA" dirty="0">
                <a:solidFill>
                  <a:schemeClr val="tx2"/>
                </a:solidFill>
              </a:rPr>
              <a:t/>
            </a:r>
            <a:br>
              <a:rPr lang="uk-UA" dirty="0">
                <a:solidFill>
                  <a:schemeClr val="tx2"/>
                </a:solidFill>
              </a:rPr>
            </a:br>
            <a:r>
              <a:rPr lang="uk-UA" dirty="0">
                <a:solidFill>
                  <a:schemeClr val="tx2"/>
                </a:solidFill>
              </a:rPr>
              <a:t>ОЗУ: 6144 </a:t>
            </a:r>
            <a:r>
              <a:rPr lang="en-US" dirty="0">
                <a:solidFill>
                  <a:schemeClr val="tx2"/>
                </a:solidFill>
              </a:rPr>
              <a:t>Mb DDR3(1600 MHz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uk-UA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uk-UA" sz="1700" dirty="0" smtClean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19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sz="quarter" idx="1"/>
          </p:nvPr>
        </p:nvSpPr>
        <p:spPr>
          <a:xfrm>
            <a:off x="683568" y="764704"/>
            <a:ext cx="7467600" cy="4873752"/>
          </a:xfrm>
        </p:spPr>
        <p:txBody>
          <a:bodyPr/>
          <a:lstStyle/>
          <a:p>
            <a:r>
              <a:rPr lang="uk-UA" dirty="0" smtClean="0">
                <a:solidFill>
                  <a:schemeClr val="tx2"/>
                </a:solidFill>
              </a:rPr>
              <a:t>Телефони з операційною системою </a:t>
            </a:r>
            <a:r>
              <a:rPr lang="en-US" dirty="0" smtClean="0">
                <a:solidFill>
                  <a:schemeClr val="tx2"/>
                </a:solidFill>
              </a:rPr>
              <a:t>Android</a:t>
            </a:r>
          </a:p>
          <a:p>
            <a:pPr lvl="1"/>
            <a:r>
              <a:rPr lang="uk-UA" dirty="0">
                <a:solidFill>
                  <a:schemeClr val="tx2"/>
                </a:solidFill>
              </a:rPr>
              <a:t>Телефон</a:t>
            </a:r>
            <a:r>
              <a:rPr lang="en-US" dirty="0">
                <a:solidFill>
                  <a:schemeClr val="tx2"/>
                </a:solidFill>
              </a:rPr>
              <a:t> Samsung Galaxy Star Plus</a:t>
            </a:r>
            <a:r>
              <a:rPr lang="uk-UA" dirty="0">
                <a:solidFill>
                  <a:schemeClr val="tx2"/>
                </a:solidFill>
              </a:rPr>
              <a:t/>
            </a:r>
            <a:br>
              <a:rPr lang="uk-UA" dirty="0">
                <a:solidFill>
                  <a:schemeClr val="tx2"/>
                </a:solidFill>
              </a:rPr>
            </a:br>
            <a:r>
              <a:rPr lang="uk-UA" dirty="0">
                <a:solidFill>
                  <a:schemeClr val="tx2"/>
                </a:solidFill>
              </a:rPr>
              <a:t>Процесор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uk-UA" dirty="0" err="1">
                <a:solidFill>
                  <a:schemeClr val="tx2"/>
                </a:solidFill>
              </a:rPr>
              <a:t>Cortex</a:t>
            </a:r>
            <a:r>
              <a:rPr lang="uk-UA" dirty="0">
                <a:solidFill>
                  <a:schemeClr val="tx2"/>
                </a:solidFill>
              </a:rPr>
              <a:t> A5</a:t>
            </a:r>
            <a:r>
              <a:rPr lang="en-US" dirty="0">
                <a:solidFill>
                  <a:schemeClr val="tx2"/>
                </a:solidFill>
              </a:rPr>
              <a:t> (1 GHz)</a:t>
            </a:r>
            <a:r>
              <a:rPr lang="uk-UA" dirty="0">
                <a:solidFill>
                  <a:schemeClr val="tx2"/>
                </a:solidFill>
              </a:rPr>
              <a:t/>
            </a:r>
            <a:br>
              <a:rPr lang="uk-UA" dirty="0">
                <a:solidFill>
                  <a:schemeClr val="tx2"/>
                </a:solidFill>
              </a:rPr>
            </a:br>
            <a:r>
              <a:rPr lang="uk-UA" dirty="0">
                <a:solidFill>
                  <a:schemeClr val="tx2"/>
                </a:solidFill>
              </a:rPr>
              <a:t>ОЗУ:</a:t>
            </a:r>
            <a:r>
              <a:rPr lang="en-US" dirty="0">
                <a:solidFill>
                  <a:schemeClr val="tx2"/>
                </a:solidFill>
              </a:rPr>
              <a:t> 512 Gb (533 MHz)</a:t>
            </a:r>
            <a:r>
              <a:rPr lang="uk-UA" dirty="0">
                <a:solidFill>
                  <a:schemeClr val="tx2"/>
                </a:solidFill>
              </a:rPr>
              <a:t/>
            </a:r>
            <a:br>
              <a:rPr lang="uk-UA" dirty="0">
                <a:solidFill>
                  <a:schemeClr val="tx2"/>
                </a:solidFill>
              </a:rPr>
            </a:br>
            <a:r>
              <a:rPr lang="uk-UA" dirty="0">
                <a:solidFill>
                  <a:schemeClr val="tx2"/>
                </a:solidFill>
              </a:rPr>
              <a:t>Версія </a:t>
            </a:r>
            <a:r>
              <a:rPr lang="en-US" dirty="0">
                <a:solidFill>
                  <a:schemeClr val="tx2"/>
                </a:solidFill>
              </a:rPr>
              <a:t>Android:</a:t>
            </a:r>
            <a:r>
              <a:rPr lang="uk-UA" dirty="0">
                <a:solidFill>
                  <a:schemeClr val="tx2"/>
                </a:solidFill>
              </a:rPr>
              <a:t> 4.1</a:t>
            </a:r>
            <a:endParaRPr lang="uk-UA" sz="1700" dirty="0">
              <a:solidFill>
                <a:schemeClr val="tx2"/>
              </a:solidFill>
            </a:endParaRPr>
          </a:p>
          <a:p>
            <a:pPr lvl="1"/>
            <a:r>
              <a:rPr lang="uk-UA" dirty="0">
                <a:solidFill>
                  <a:schemeClr val="tx2"/>
                </a:solidFill>
              </a:rPr>
              <a:t>Телефон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Meizu</a:t>
            </a:r>
            <a:r>
              <a:rPr lang="en-US" dirty="0">
                <a:solidFill>
                  <a:schemeClr val="tx2"/>
                </a:solidFill>
              </a:rPr>
              <a:t> M2 Note</a:t>
            </a:r>
            <a:r>
              <a:rPr lang="uk-UA" dirty="0">
                <a:solidFill>
                  <a:schemeClr val="tx2"/>
                </a:solidFill>
              </a:rPr>
              <a:t/>
            </a:r>
            <a:br>
              <a:rPr lang="uk-UA" dirty="0">
                <a:solidFill>
                  <a:schemeClr val="tx2"/>
                </a:solidFill>
              </a:rPr>
            </a:br>
            <a:r>
              <a:rPr lang="uk-UA" dirty="0">
                <a:solidFill>
                  <a:schemeClr val="tx2"/>
                </a:solidFill>
              </a:rPr>
              <a:t>Процесор: </a:t>
            </a:r>
            <a:r>
              <a:rPr lang="uk-UA" dirty="0" err="1">
                <a:solidFill>
                  <a:schemeClr val="tx2"/>
                </a:solidFill>
              </a:rPr>
              <a:t>MediaTek</a:t>
            </a:r>
            <a:r>
              <a:rPr lang="uk-UA" dirty="0">
                <a:solidFill>
                  <a:schemeClr val="tx2"/>
                </a:solidFill>
              </a:rPr>
              <a:t> MT6735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uk-UA" dirty="0">
                <a:solidFill>
                  <a:schemeClr val="tx2"/>
                </a:solidFill>
              </a:rPr>
              <a:t>1,3 </a:t>
            </a:r>
            <a:r>
              <a:rPr lang="uk-UA" dirty="0" err="1">
                <a:solidFill>
                  <a:schemeClr val="tx2"/>
                </a:solidFill>
              </a:rPr>
              <a:t>ГГц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uk-UA" dirty="0">
                <a:solidFill>
                  <a:schemeClr val="tx2"/>
                </a:solidFill>
              </a:rPr>
              <a:t/>
            </a:r>
            <a:br>
              <a:rPr lang="uk-UA" dirty="0">
                <a:solidFill>
                  <a:schemeClr val="tx2"/>
                </a:solidFill>
              </a:rPr>
            </a:br>
            <a:r>
              <a:rPr lang="uk-UA" dirty="0">
                <a:solidFill>
                  <a:schemeClr val="tx2"/>
                </a:solidFill>
              </a:rPr>
              <a:t>ОЗУ: 2 </a:t>
            </a:r>
            <a:r>
              <a:rPr lang="en-US" dirty="0">
                <a:solidFill>
                  <a:schemeClr val="tx2"/>
                </a:solidFill>
              </a:rPr>
              <a:t>Gb </a:t>
            </a:r>
            <a:r>
              <a:rPr lang="uk-UA" dirty="0">
                <a:solidFill>
                  <a:schemeClr val="tx2"/>
                </a:solidFill>
              </a:rPr>
              <a:t>LPDDR3 </a:t>
            </a:r>
            <a:r>
              <a:rPr lang="en-US" dirty="0">
                <a:solidFill>
                  <a:schemeClr val="tx2"/>
                </a:solidFill>
              </a:rPr>
              <a:t>(800 MHz)</a:t>
            </a:r>
            <a:r>
              <a:rPr lang="uk-UA" dirty="0">
                <a:solidFill>
                  <a:schemeClr val="tx2"/>
                </a:solidFill>
              </a:rPr>
              <a:t/>
            </a:r>
            <a:br>
              <a:rPr lang="uk-UA" dirty="0">
                <a:solidFill>
                  <a:schemeClr val="tx2"/>
                </a:solidFill>
              </a:rPr>
            </a:br>
            <a:r>
              <a:rPr lang="uk-UA" dirty="0">
                <a:solidFill>
                  <a:schemeClr val="tx2"/>
                </a:solidFill>
              </a:rPr>
              <a:t>Версія </a:t>
            </a:r>
            <a:r>
              <a:rPr lang="en-US" dirty="0">
                <a:solidFill>
                  <a:schemeClr val="tx2"/>
                </a:solidFill>
              </a:rPr>
              <a:t>Android</a:t>
            </a:r>
            <a:r>
              <a:rPr lang="uk-UA" dirty="0">
                <a:solidFill>
                  <a:schemeClr val="tx2"/>
                </a:solidFill>
              </a:rPr>
              <a:t>: 5.1</a:t>
            </a:r>
            <a:endParaRPr lang="uk-UA" sz="1700" dirty="0">
              <a:solidFill>
                <a:schemeClr val="tx2"/>
              </a:solidFill>
            </a:endParaRPr>
          </a:p>
          <a:p>
            <a:pPr lvl="1"/>
            <a:endParaRPr lang="uk-UA" dirty="0"/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48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Порівняння результатів експерименту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6972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6" y="3861048"/>
            <a:ext cx="69723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Місце для номера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77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58112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Висновки</a:t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sz="2000" dirty="0"/>
              <a:t>У процесі виконання курсової роботи були розглянуті різні алгоритми пошуку </a:t>
            </a:r>
            <a:r>
              <a:rPr lang="uk-UA" sz="2000" dirty="0" err="1"/>
              <a:t>підрядка</a:t>
            </a:r>
            <a:r>
              <a:rPr lang="uk-UA" sz="2000" dirty="0"/>
              <a:t> в рядку та проведено їх порівняльний аналіз.</a:t>
            </a:r>
            <a:br>
              <a:rPr lang="uk-UA" sz="2000" dirty="0"/>
            </a:br>
            <a:r>
              <a:rPr lang="uk-UA" sz="2000" dirty="0"/>
              <a:t>Вивчивши отримані результати легко можна зробити висновок, що алгоритм </a:t>
            </a:r>
            <a:r>
              <a:rPr lang="uk-UA" sz="2000" dirty="0" err="1"/>
              <a:t>Бойєра</a:t>
            </a:r>
            <a:r>
              <a:rPr lang="uk-UA" sz="2000" dirty="0"/>
              <a:t>-Мура-</a:t>
            </a:r>
            <a:r>
              <a:rPr lang="uk-UA" sz="2000" dirty="0" err="1"/>
              <a:t>Хорспула</a:t>
            </a:r>
            <a:r>
              <a:rPr lang="uk-UA" sz="2000" dirty="0"/>
              <a:t> є провідним за всіма параметрами. Але, як показує експеримент, алгоритм Кнута</a:t>
            </a:r>
            <a:r>
              <a:rPr lang="en-US" sz="2000" dirty="0"/>
              <a:t>-</a:t>
            </a:r>
            <a:r>
              <a:rPr lang="uk-UA" sz="2000" dirty="0"/>
              <a:t>Моріса</a:t>
            </a:r>
            <a:r>
              <a:rPr lang="en-US" sz="2000" dirty="0"/>
              <a:t>-</a:t>
            </a:r>
            <a:r>
              <a:rPr lang="uk-UA" sz="2000" dirty="0" err="1"/>
              <a:t>Пратта</a:t>
            </a:r>
            <a:r>
              <a:rPr lang="uk-UA" sz="2000" dirty="0"/>
              <a:t>, перевершує алгоритм БМХ на невеликих довжинах зразка. Тому не можна зробити висновок, що якийсь з алгоритмів є найоптимальнішим. Кожен алгоритм ефективно працює в певних класах завдань, про це ще говорять різні </a:t>
            </a:r>
            <a:r>
              <a:rPr lang="uk-UA" sz="2000" dirty="0" err="1"/>
              <a:t>вузькоспрямовані</a:t>
            </a:r>
            <a:r>
              <a:rPr lang="uk-UA" sz="2000" dirty="0"/>
              <a:t> поліпшення кожного з алгоритмів. Таким чином, тип алгоритмів пошуку </a:t>
            </a:r>
            <a:r>
              <a:rPr lang="uk-UA" sz="2000" dirty="0" err="1"/>
              <a:t>підрядка</a:t>
            </a:r>
            <a:r>
              <a:rPr lang="uk-UA" sz="2000" dirty="0"/>
              <a:t> в рядку слід вибирати тільки після точної постановки завдання, визначення її цілей і функціональності, яка вона повинна реалізувати. 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360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2276872"/>
            <a:ext cx="7467600" cy="1143000"/>
          </a:xfrm>
        </p:spPr>
        <p:txBody>
          <a:bodyPr/>
          <a:lstStyle/>
          <a:p>
            <a:r>
              <a:rPr lang="uk-UA" dirty="0" smtClean="0"/>
              <a:t>Дякую за увагу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2182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ишукана">
  <a:themeElements>
    <a:clrScheme name="Вишукана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Вишукана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Вишукана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70</TotalTime>
  <Words>143</Words>
  <Application>Microsoft Office PowerPoint</Application>
  <PresentationFormat>Екран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0" baseType="lpstr">
      <vt:lpstr>Вишукана</vt:lpstr>
      <vt:lpstr>Міністерство освіти та науки України ДВНЗ “Ужгородський національний університет” Факультет інформаційних технологій Кафедра інформаційних управляючих систем та технологій   тема КУРСОВОЇ РОБОТИ: АЛГОРИТМИ ПОШУКУ ПІДРЯДКІВ</vt:lpstr>
      <vt:lpstr>Зміст</vt:lpstr>
      <vt:lpstr>Метою даної курсової роботи є розглянути загальні алгоритми пошуку підрядка в рядку, провести їх аналіз, порівняти їх, а також написати відповідний програмний продукт в якому будуть реалізовані деякі з алгоритмів.</vt:lpstr>
      <vt:lpstr>Алгоритми пошуку підрядку</vt:lpstr>
      <vt:lpstr>Тести програми були проведені на 2 видах пристроїв</vt:lpstr>
      <vt:lpstr>Презентація PowerPoint</vt:lpstr>
      <vt:lpstr>Порівняння результатів експерименту</vt:lpstr>
      <vt:lpstr>Висновки  У процесі виконання курсової роботи були розглянуті різні алгоритми пошуку підрядка в рядку та проведено їх порівняльний аналіз. Вивчивши отримані результати легко можна зробити висновок, що алгоритм Бойєра-Мура-Хорспула є провідним за всіма параметрами. Але, як показує експеримент, алгоритм Кнута-Моріса-Пратта, перевершує алгоритм БМХ на невеликих довжинах зразка. Тому не можна зробити висновок, що якийсь з алгоритмів є найоптимальнішим. Кожен алгоритм ефективно працює в певних класах завдань, про це ще говорять різні вузькоспрямовані поліпшення кожного з алгоритмів. Таким чином, тип алгоритмів пошуку підрядка в рядку слід вибирати тільки після точної постановки завдання, визначення її цілей і функціональності, яка вона повинна реалізувати.  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Міністерство освіти та науки України ДВНЗ “Ужгородський національний університет” Факультет інформаційних технологій Кафедра інформаційних управляючих систем та технологій   тема КУРСОВОЇ РОБОТИ: АЛГОРИТМИ ПОШУКУ ПІДРЯДКІВ</dc:title>
  <dc:creator>Sara Yasmeen (Wipro Technologies)</dc:creator>
  <cp:lastModifiedBy>aronDillQs5328</cp:lastModifiedBy>
  <cp:revision>7</cp:revision>
  <dcterms:created xsi:type="dcterms:W3CDTF">2010-02-23T11:30:32Z</dcterms:created>
  <dcterms:modified xsi:type="dcterms:W3CDTF">2017-06-01T07:45:50Z</dcterms:modified>
</cp:coreProperties>
</file>