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7"/>
  </p:notesMasterIdLst>
  <p:handoutMasterIdLst>
    <p:handoutMasterId r:id="rId48"/>
  </p:handoutMasterIdLst>
  <p:sldIdLst>
    <p:sldId id="394" r:id="rId4"/>
    <p:sldId id="395" r:id="rId5"/>
    <p:sldId id="443" r:id="rId6"/>
    <p:sldId id="547" r:id="rId7"/>
    <p:sldId id="529" r:id="rId8"/>
    <p:sldId id="548" r:id="rId9"/>
    <p:sldId id="549" r:id="rId10"/>
    <p:sldId id="528" r:id="rId11"/>
    <p:sldId id="550" r:id="rId12"/>
    <p:sldId id="551" r:id="rId13"/>
    <p:sldId id="552" r:id="rId14"/>
    <p:sldId id="553" r:id="rId15"/>
    <p:sldId id="554" r:id="rId16"/>
    <p:sldId id="562" r:id="rId17"/>
    <p:sldId id="563" r:id="rId18"/>
    <p:sldId id="564" r:id="rId19"/>
    <p:sldId id="567" r:id="rId20"/>
    <p:sldId id="558" r:id="rId21"/>
    <p:sldId id="568" r:id="rId22"/>
    <p:sldId id="466" r:id="rId23"/>
    <p:sldId id="531" r:id="rId24"/>
    <p:sldId id="544" r:id="rId25"/>
    <p:sldId id="545" r:id="rId26"/>
    <p:sldId id="546" r:id="rId27"/>
    <p:sldId id="569" r:id="rId28"/>
    <p:sldId id="570" r:id="rId29"/>
    <p:sldId id="532" r:id="rId30"/>
    <p:sldId id="571" r:id="rId31"/>
    <p:sldId id="535" r:id="rId32"/>
    <p:sldId id="455" r:id="rId33"/>
    <p:sldId id="559" r:id="rId34"/>
    <p:sldId id="574" r:id="rId35"/>
    <p:sldId id="536" r:id="rId36"/>
    <p:sldId id="575" r:id="rId37"/>
    <p:sldId id="576" r:id="rId38"/>
    <p:sldId id="577" r:id="rId39"/>
    <p:sldId id="572" r:id="rId40"/>
    <p:sldId id="573" r:id="rId41"/>
    <p:sldId id="478" r:id="rId42"/>
    <p:sldId id="421" r:id="rId43"/>
    <p:sldId id="442" r:id="rId44"/>
    <p:sldId id="352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95" autoAdjust="0"/>
  </p:normalViewPr>
  <p:slideViewPr>
    <p:cSldViewPr>
      <p:cViewPr varScale="1">
        <p:scale>
          <a:sx n="78" d="100"/>
          <a:sy n="78" d="100"/>
        </p:scale>
        <p:origin x="72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whawy9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msdn.microsoft.com/en-us/library/8kb3ddd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Strings, 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Text Processing, Dictionaries,</a:t>
            </a:r>
            <a:br>
              <a:rPr lang="en-US" dirty="0"/>
            </a:br>
            <a:r>
              <a:rPr lang="en-US" dirty="0"/>
              <a:t>Lambda Functions,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22613" y="3918620"/>
            <a:ext cx="113685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Magic?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65441">
            <a:off x="5682646" y="4992552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70549">
            <a:off x="6821537" y="3920798"/>
            <a:ext cx="3528166" cy="95859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8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10" cstate="print"/>
          <a:srcRect t="-10480" r="-1205" b="9170"/>
          <a:stretch>
            <a:fillRect/>
          </a:stretch>
        </p:blipFill>
        <p:spPr bwMode="auto">
          <a:xfrm rot="21241621">
            <a:off x="9947195" y="3928641"/>
            <a:ext cx="1494421" cy="747712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</a:t>
            </a:r>
            <a:endParaRPr lang="bg-BG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dirty="0">
                <a:hlinkClick r:id="rId3"/>
              </a:rPr>
              <a:t>format strings for numbers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– fixed point (for real numbers)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– percentage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Format strings for </a:t>
            </a:r>
            <a:r>
              <a:rPr lang="en-US" dirty="0">
                <a:hlinkClick r:id="rId4"/>
              </a:rPr>
              <a:t>date and time formatting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icons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9" y="1600200"/>
            <a:ext cx="2129264" cy="21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612" y="4572000"/>
            <a:ext cx="182895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06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formatting </a:t>
            </a:r>
            <a:r>
              <a:rPr lang="en-US" dirty="0"/>
              <a:t>uses the following format: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Composite formatting is used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68350" y="1911413"/>
            <a:ext cx="1050766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3628" y="3947814"/>
            <a:ext cx="10610134" cy="237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{0,10:F5}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Hex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{1:X}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num, num);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49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 of numbers </a:t>
            </a:r>
            <a:r>
              <a:rPr lang="en-US" sz="3200" dirty="0"/>
              <a:t>and print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receipt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width 24 chars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a Receipt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135" y="1981200"/>
            <a:ext cx="512715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12.5 7 0.50234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135" y="2758857"/>
            <a:ext cx="512715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12.50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7.00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0.50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  20.00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24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8136" y="1981200"/>
            <a:ext cx="504647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460 000230 450.6666666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58136" y="2758857"/>
            <a:ext cx="50464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460.00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230.00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450.67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1140.67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6039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a Receipt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95400"/>
            <a:ext cx="105280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</a:p>
          <a:p>
            <a:r>
              <a:rPr lang="en-US" sz="3000" dirty="0"/>
              <a:t>   Split(' ').Select(decimal.Parse);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Console.WriteLine(@"/----------------------\");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foreach (var num in nums)</a:t>
            </a:r>
          </a:p>
          <a:p>
            <a:r>
              <a:rPr lang="en-US" sz="3000" dirty="0"/>
              <a:t>   Console.WriteLine("|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{0,20:f2}</a:t>
            </a:r>
            <a:r>
              <a:rPr lang="en-US" sz="3000" dirty="0"/>
              <a:t> |", num);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000" dirty="0"/>
              <a:t>Console.WriteLine(@"|----------------------|");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print the "Total" line…</a:t>
            </a:r>
          </a:p>
          <a:p>
            <a:r>
              <a:rPr lang="en-US" sz="3000" dirty="0"/>
              <a:t>Console.WriteLine(@"\----------------------/");</a:t>
            </a:r>
          </a:p>
        </p:txBody>
      </p:sp>
    </p:spTree>
    <p:extLst>
      <p:ext uri="{BB962C8B-B14F-4D97-AF65-F5344CB8AC3E}">
        <p14:creationId xmlns:p14="http://schemas.microsoft.com/office/powerpoint/2010/main" val="29671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Searching in Strings: </a:t>
            </a:r>
            <a:r>
              <a:rPr lang="en-US" sz="3800" noProof="1"/>
              <a:t>IndexOf() / LastIndexOf()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94155" y="1211282"/>
            <a:ext cx="1055805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 is case-sensetive. -1 means "Not found"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00105"/>
              </p:ext>
            </p:extLst>
          </p:nvPr>
        </p:nvGraphicFramePr>
        <p:xfrm>
          <a:off x="3148014" y="5479032"/>
          <a:ext cx="8051798" cy="997968"/>
        </p:xfrm>
        <a:graphic>
          <a:graphicData uri="http://schemas.openxmlformats.org/drawingml/2006/table">
            <a:tbl>
              <a:tblPr/>
              <a:tblGrid>
                <a:gridCol w="53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012" y="5385953"/>
            <a:ext cx="16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260" y="5888562"/>
            <a:ext cx="221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4" y="1295400"/>
            <a:ext cx="2039794" cy="2039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0263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</a:t>
            </a:r>
            <a:r>
              <a:rPr lang="en-US" dirty="0"/>
              <a:t>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the word occurs </a:t>
            </a:r>
            <a:r>
              <a:rPr lang="en-US" dirty="0"/>
              <a:t>in the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substring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Hint: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text.IndexOf(word,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offset)</a:t>
            </a:r>
            <a:r>
              <a:rPr lang="en-US" dirty="0"/>
              <a:t> in a loop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 in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30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30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5220" y="2465696"/>
            <a:ext cx="18288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aaaabaaa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25220" y="4142349"/>
            <a:ext cx="182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98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huhuhui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huhhu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398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40120" y="2465696"/>
            <a:ext cx="2589545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440120" y="4142349"/>
            <a:ext cx="25895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7535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421102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Down Arrow 26"/>
          <p:cNvSpPr/>
          <p:nvPr/>
        </p:nvSpPr>
        <p:spPr>
          <a:xfrm>
            <a:off x="66303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Down Arrow 27"/>
          <p:cNvSpPr/>
          <p:nvPr/>
        </p:nvSpPr>
        <p:spPr>
          <a:xfrm>
            <a:off x="9506292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225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Occurrences in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19200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 text = Console.ReadLine().ToLower();</a:t>
            </a:r>
          </a:p>
          <a:p>
            <a:r>
              <a:rPr lang="en-US" sz="3000" dirty="0"/>
              <a:t>string word = Console.ReadLine().ToLower();</a:t>
            </a:r>
          </a:p>
          <a:p>
            <a:r>
              <a:rPr lang="en-US" sz="3000" dirty="0"/>
              <a:t>int count = 0, offset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3000" dirty="0"/>
              <a:t>;</a:t>
            </a:r>
          </a:p>
          <a:p>
            <a:r>
              <a:rPr lang="en-US" sz="3000" dirty="0"/>
              <a:t>while (true)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offset = text.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3000" dirty="0"/>
              <a:t>(word,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offset + 1</a:t>
            </a:r>
            <a:r>
              <a:rPr lang="en-US" sz="3000" dirty="0"/>
              <a:t>);</a:t>
            </a:r>
          </a:p>
          <a:p>
            <a:r>
              <a:rPr lang="en-US" sz="3000" dirty="0"/>
              <a:t>   if (offset == -1) break;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No more occurrences</a:t>
            </a:r>
          </a:p>
          <a:p>
            <a:r>
              <a:rPr lang="en-US" sz="3000" dirty="0"/>
              <a:t>      count++;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Console.WriteLine($"Occurrencies: {count}");</a:t>
            </a:r>
          </a:p>
        </p:txBody>
      </p:sp>
    </p:spTree>
    <p:extLst>
      <p:ext uri="{BB962C8B-B14F-4D97-AF65-F5344CB8AC3E}">
        <p14:creationId xmlns:p14="http://schemas.microsoft.com/office/powerpoint/2010/main" val="305765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Compare, Substring, Replace, Remove, Insert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09" y="1143000"/>
            <a:ext cx="1091790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"Varna");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(Before)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"SOFIA", true);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(Equal)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"Bourgas");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(After)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@"C:\Pics\Rila2016.jpg";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Rila2016.jpg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tomato juice + hot sauce";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tomato juice and hot sauce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2345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4);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finalPrice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$16557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4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Change Forbidden Substrings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several forbidden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dirty="0"/>
              <a:t> all forbidden words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stars</a:t>
            </a:r>
            <a:r>
              <a:rPr lang="en-US" dirty="0"/>
              <a:t>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****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"substring" matching </a:t>
            </a:r>
            <a:r>
              <a:rPr lang="en-US" dirty="0"/>
              <a:t>(match part of word),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2300" y="3276347"/>
            <a:ext cx="10509912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beer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programming PHP MySQL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bitcoins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2300" y="5096142"/>
            <a:ext cx="1050991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03603" y="4517040"/>
            <a:ext cx="378442" cy="4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Change Forbidden Substrings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25701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Console.ReadLine().Split(' ');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string('*', w.Length));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and Text Processing</a:t>
            </a:r>
          </a:p>
          <a:p>
            <a:pPr marL="712788" lvl="1" indent="-409575"/>
            <a:r>
              <a:rPr lang="en-US" dirty="0"/>
              <a:t>Formatting and Format Strings</a:t>
            </a:r>
          </a:p>
          <a:p>
            <a:pPr marL="712788" lvl="1" indent="-409575"/>
            <a:r>
              <a:rPr lang="en-US" dirty="0"/>
              <a:t>Basic String Operations: Concatenation,</a:t>
            </a:r>
            <a:br>
              <a:rPr lang="en-US" dirty="0"/>
            </a:br>
            <a:r>
              <a:rPr lang="en-US" dirty="0"/>
              <a:t>Searching, Substring, Replace, Remove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Dictionaries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2052" name="Picture 4" descr="http://www.seap.org.uk/images/originals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41840"/>
            <a:ext cx="2625360" cy="26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900624"/>
            <a:ext cx="2259814" cy="236657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8858"/>
            <a:ext cx="8938472" cy="820600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90132"/>
            <a:ext cx="8938472" cy="71903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31817" y="2051464"/>
            <a:ext cx="6122336" cy="249812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62759"/>
              </p:ext>
            </p:extLst>
          </p:nvPr>
        </p:nvGraphicFramePr>
        <p:xfrm>
          <a:off x="3162954" y="2672181"/>
          <a:ext cx="5486399" cy="1554480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Nakov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+359-2-981-9819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059" y="2106706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001" y="2111201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pic>
        <p:nvPicPr>
          <p:cNvPr id="1026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380444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4" y="734301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449393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6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)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 (dictionary)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19200"/>
            <a:ext cx="1048678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2"/>
                </a:solidFill>
              </a:rPr>
              <a:t>var phonebook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"John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"+1-555-8976";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"Lisa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"Sam Doe"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9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foreach (var pair in phonebook)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Console.WriteLine("{0} --&gt; {1}",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 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900" dirty="0">
                <a:solidFill>
                  <a:schemeClr val="tx2"/>
                </a:solidFill>
              </a:rPr>
              <a:t>,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9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32976"/>
            <a:ext cx="10820400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entry in events)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08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08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311708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3908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9824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424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nums = Console.ReadLine().Split(' ')</a:t>
            </a:r>
          </a:p>
          <a:p>
            <a:r>
              <a:rPr lang="en-US" sz="2800" dirty="0"/>
              <a:t>   .Select(double.Parse).ToList();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893039"/>
            <a:ext cx="3415352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extracts from a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/>
              <a:t>var words = Console.ReadLine().ToLower().Split(' ');</a:t>
            </a:r>
          </a:p>
          <a:p>
            <a:pPr>
              <a:spcBef>
                <a:spcPts val="1200"/>
              </a:spcBef>
            </a:pPr>
            <a:r>
              <a:rPr lang="bg-BG" sz="2800" dirty="0"/>
              <a:t>var counts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bg-BG" sz="2800" dirty="0"/>
              <a:t>();</a:t>
            </a:r>
          </a:p>
          <a:p>
            <a:r>
              <a:rPr lang="bg-BG" sz="2800" dirty="0"/>
              <a:t>foreach (var w in words)</a:t>
            </a:r>
          </a:p>
          <a:p>
            <a:r>
              <a:rPr lang="bg-BG" sz="2800" dirty="0"/>
              <a:t>   if (counts.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bg-BG" sz="2800" dirty="0"/>
              <a:t>(w))</a:t>
            </a:r>
          </a:p>
          <a:p>
            <a:r>
              <a:rPr lang="bg-BG" sz="2800" dirty="0"/>
              <a:t>      counts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/>
              <a:t>w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bg-BG" sz="2800" dirty="0"/>
              <a:t>;</a:t>
            </a:r>
          </a:p>
          <a:p>
            <a:r>
              <a:rPr lang="bg-BG" sz="2800" dirty="0"/>
              <a:t>   else counts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/>
              <a:t>w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2800" dirty="0"/>
              <a:t>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800" dirty="0"/>
              <a:t>;</a:t>
            </a:r>
          </a:p>
          <a:p>
            <a:pPr>
              <a:spcBef>
                <a:spcPts val="1200"/>
              </a:spcBef>
            </a:pPr>
            <a:r>
              <a:rPr lang="bg-BG" sz="2800" dirty="0"/>
              <a:t>var result = new List&lt;string&gt;();</a:t>
            </a:r>
          </a:p>
          <a:p>
            <a:r>
              <a:rPr lang="bg-BG" sz="2800" dirty="0"/>
              <a:t>foreach (var pair in counts)</a:t>
            </a:r>
          </a:p>
          <a:p>
            <a:r>
              <a:rPr lang="bg-BG" sz="2800" dirty="0"/>
              <a:t> 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add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to result if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is odd</a:t>
            </a:r>
          </a:p>
          <a:p>
            <a:r>
              <a:rPr lang="bg-BG" sz="2800" dirty="0"/>
              <a:t>Console.WriteLine(string.Join(", ", result));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66012" y="2514600"/>
            <a:ext cx="3505200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888"/>
            <a:ext cx="10363200" cy="820600"/>
          </a:xfrm>
        </p:spPr>
        <p:txBody>
          <a:bodyPr/>
          <a:lstStyle/>
          <a:p>
            <a:r>
              <a:rPr lang="en-US" dirty="0"/>
              <a:t>Working with Dictionaries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14802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1260698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53">
            <a:off x="8957281" y="1311976"/>
            <a:ext cx="1499730" cy="14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680762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212" y="3082362"/>
            <a:ext cx="4032722" cy="147000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338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639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08660"/>
            <a:ext cx="8938472" cy="719034"/>
          </a:xfrm>
        </p:spPr>
        <p:txBody>
          <a:bodyPr/>
          <a:lstStyle/>
          <a:p>
            <a:r>
              <a:rPr lang="en-US" dirty="0"/>
              <a:t>Basic String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9" y="1350541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350541"/>
            <a:ext cx="6504932" cy="187422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5" name="Picture 1" descr="C:\Trash\search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9" y="2398202"/>
            <a:ext cx="2101413" cy="2200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8" name="Picture 4" descr="http://icons.iconarchive.com/icons/treetog/file-type/256/tex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044">
            <a:off x="5012475" y="3138850"/>
            <a:ext cx="1398981" cy="13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63864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/>
              <a:t>LINQ in Action: Filtering, Mapping, Ordering</a:t>
            </a:r>
            <a:endParaRPr lang="en-US" dirty="0"/>
          </a:p>
        </p:txBody>
      </p:sp>
      <p:pic>
        <p:nvPicPr>
          <p:cNvPr id="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2" cstate="print"/>
          <a:srcRect l="4650" t="-10480" r="3968" b="9170"/>
          <a:stretch/>
        </p:blipFill>
        <p:spPr bwMode="auto">
          <a:xfrm>
            <a:off x="4463800" y="2438842"/>
            <a:ext cx="3314352" cy="1836546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 rot="21003577">
            <a:off x="680577" y="2681267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656736" y="1573133"/>
            <a:ext cx="1125975" cy="767459"/>
            <a:chOff x="865036" y="5216539"/>
            <a:chExt cx="842789" cy="61139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2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437644" y="2287326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437536" y="3481121"/>
            <a:ext cx="131447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8304212" y="2770496"/>
            <a:ext cx="1503544" cy="788076"/>
            <a:chOff x="4020023" y="5205486"/>
            <a:chExt cx="1218799" cy="709735"/>
          </a:xfrm>
        </p:grpSpPr>
        <p:sp>
          <p:nvSpPr>
            <p:cNvPr id="19" name="Flowchart: Magnetic Disk 18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0" name="Flowchart: Magnetic Disk 19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1" name="Flowchart: Magnetic Disk 20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8300" y="2748888"/>
            <a:ext cx="1328972" cy="1328972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7244" y="3660817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Search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48763" y="816592"/>
            <a:ext cx="4744426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har.IsLetter(c))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attach functionality to existing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 extension methods </a:t>
            </a:r>
            <a:r>
              <a:rPr lang="en-US" dirty="0"/>
              <a:t>add sequence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2760641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using System.Linq;</a:t>
            </a:r>
          </a:p>
          <a:p>
            <a:r>
              <a:rPr lang="en-US" sz="2800" noProof="1"/>
              <a:t>…</a:t>
            </a:r>
          </a:p>
          <a:p>
            <a:r>
              <a:rPr lang="en-US" sz="2800" noProof="1"/>
              <a:t>int[] arr = { 10, 30, 50, 20, 40 };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.Sum()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150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.Max()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.Last()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40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.Skip(3).First()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.Skip(1).Take(3).Min()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269860" y="2514600"/>
            <a:ext cx="5029200" cy="1066800"/>
          </a:xfrm>
          <a:prstGeom prst="wedgeRoundRectCallout">
            <a:avLst>
              <a:gd name="adj1" fmla="val -64404"/>
              <a:gd name="adj2" fmla="val 54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Add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System.Linq;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at the start of your C#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Sample solution with LINQ: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5516" y="1953905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01620" y="1953904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605668" y="2057330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6916" y="1953905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002220" y="1953904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379412" y="2041557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412" y="3477218"/>
            <a:ext cx="10668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  <a:r>
              <a:rPr lang="en-US" sz="2800" noProof="1"/>
              <a:t>.ToList();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OrderBy(x =&gt; -x)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sz="3400" dirty="0"/>
              <a:t>Passed to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higher order functions </a:t>
            </a:r>
            <a:r>
              <a:rPr lang="en-US" sz="3400" dirty="0"/>
              <a:t>like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Where(func)</a:t>
            </a:r>
            <a:r>
              <a:rPr lang="en-US" sz="3400" dirty="0"/>
              <a:t>: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/ 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0412" y="5451548"/>
            <a:ext cx="106679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int[]{ 5, 6, 7, 3}.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&gt; 5</a:t>
            </a:r>
            <a:r>
              <a:rPr lang="en-US" noProof="1"/>
              <a:t>);</a:t>
            </a:r>
          </a:p>
          <a:p>
            <a:r>
              <a:rPr lang="en-US" noProof="1"/>
              <a:t>Console.WriteLine(string.Join(", ", nums)); // 6, 7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331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var smallNums =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/>
              <a:t>Console.WriteLine("Nums &lt; 50: " +</a:t>
            </a:r>
          </a:p>
          <a:p>
            <a:r>
              <a:rPr lang="en-US" sz="2600" noProof="1"/>
              <a:t>  string.Join(" ", smallNums));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numbers count: " + nums.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{11, 99, 33, 55, 77}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positions: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(x, pos) =&gt; pos % 2 == 1)</a:t>
            </a:r>
            <a:r>
              <a:rPr lang="en-US" sz="2600" noProof="1"/>
              <a:t>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99 55 44 22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Console.WriteLine("Smallest 3 nums: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Console.WriteLine("First 5 nums * 2: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820" y="1315385"/>
            <a:ext cx="10508392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.,:;()[]\"'!?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".ToCharArray();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words = Console.ReadLine().ToLower()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();</a:t>
            </a:r>
          </a:p>
          <a:p>
            <a:r>
              <a:rPr lang="en-US" sz="2900" noProof="1"/>
              <a:t>var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 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are sequences of 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array of characters: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and access by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by design: cannot be modified!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70212" y="3810000"/>
            <a:ext cx="6248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= 6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'e'</a:t>
            </a:r>
          </a:p>
        </p:txBody>
      </p:sp>
      <p:graphicFrame>
        <p:nvGraphicFramePr>
          <p:cNvPr id="1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841"/>
              </p:ext>
            </p:extLst>
          </p:nvPr>
        </p:nvGraphicFramePr>
        <p:xfrm>
          <a:off x="5576302" y="5563534"/>
          <a:ext cx="3489910" cy="997968"/>
        </p:xfrm>
        <a:graphic>
          <a:graphicData uri="http://schemas.openxmlformats.org/drawingml/2006/table">
            <a:tbl>
              <a:tblPr/>
              <a:tblGrid>
                <a:gridCol w="5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77787" y="54864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7676" y="6004284"/>
            <a:ext cx="231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 </a:t>
            </a:r>
          </a:p>
        </p:txBody>
      </p:sp>
    </p:spTree>
    <p:extLst>
      <p:ext uri="{BB962C8B-B14F-4D97-AF65-F5344CB8AC3E}">
        <p14:creationId xmlns:p14="http://schemas.microsoft.com/office/powerpoint/2010/main" val="15766679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/>
              <a:t> provide text-processing functionality</a:t>
            </a:r>
          </a:p>
          <a:p>
            <a:pPr lvl="1"/>
            <a:r>
              <a:rPr lang="en-US" sz="3000" dirty="0"/>
              <a:t>Formatting data by pattern, concatenation,</a:t>
            </a:r>
            <a:br>
              <a:rPr lang="en-US" sz="3000" dirty="0"/>
            </a:br>
            <a:r>
              <a:rPr lang="en-US" sz="3000" dirty="0"/>
              <a:t>search, substring, insert, remove, replace, …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4213" y="3581400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grades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double&gt;();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grades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"Maria"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</a:rPr>
              <a:t> = 5.50;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3" y="5432019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int[] nums = { 11, 99, 3, 55, 7, 4, 66, 2, 88 };</a:t>
            </a:r>
          </a:p>
          <a:p>
            <a:r>
              <a:rPr lang="en-US" noProof="1"/>
              <a:t>var smallNums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noProof="1"/>
              <a:t>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noProof="1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Strings, 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/>
              <a:t>as in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0400" y="2059030"/>
            <a:ext cx="2971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400" y="2821409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'S'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'o'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'f'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't'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'U'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'n'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'i'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455612" y="2312614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243200" y="2059030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700" dirty="0"/>
              <a:t> str = Console.ReadLine();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700" dirty="0"/>
              <a:t>for (int i = 0; i &lt; str.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700" dirty="0"/>
              <a:t>; i++)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char ch = str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i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700" dirty="0"/>
              <a:t>   Console.WriteLine(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  "str[{0}] -&gt; '{1}'", i, ch);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7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string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each character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all chars (case insensitive) alphabetically with their counts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Letters in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2515002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0512" y="3227696"/>
            <a:ext cx="1905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4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1141412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6688" y="2515002"/>
            <a:ext cx="23000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ooooo, kef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6688" y="3227696"/>
            <a:ext cx="23000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-&gt;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237588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28300" y="2515002"/>
            <a:ext cx="22619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Basics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28300" y="3227696"/>
            <a:ext cx="22619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-&gt; 2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909200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Letters in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397733"/>
            <a:ext cx="10528096" cy="44696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string str = Console.ReadLine().ToLower();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Count the character occurences</a:t>
            </a:r>
          </a:p>
          <a:p>
            <a:r>
              <a:rPr lang="en-US" sz="2900" dirty="0"/>
              <a:t>int[]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 = new int[str.Max() + 1];</a:t>
            </a:r>
          </a:p>
          <a:p>
            <a:r>
              <a:rPr lang="en-US" sz="2900" dirty="0"/>
              <a:t>foreach (char ch in str)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[ch]++;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Print the non-zero counts</a:t>
            </a:r>
          </a:p>
          <a:p>
            <a:r>
              <a:rPr lang="en-US" sz="2900" dirty="0"/>
              <a:t>for (char ch = (char)0; ch &lt;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.Length; ch++)</a:t>
            </a:r>
          </a:p>
          <a:p>
            <a:r>
              <a:rPr lang="en-US" sz="2900" dirty="0"/>
              <a:t>    if 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 != 0)</a:t>
            </a:r>
          </a:p>
          <a:p>
            <a:r>
              <a:rPr lang="en-US" sz="2900" dirty="0"/>
              <a:t>        Console.WriteLine($"{ch} -&gt; {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[ch]}");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All data types can be converted to strings: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sz="3200" noProof="1"/>
              <a:t> </a:t>
            </a:r>
            <a:r>
              <a:rPr lang="en-US" sz="3200" dirty="0"/>
              <a:t>processes string-formatting expressions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Interpolated strings work in similar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ToString() and String.Format(…)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5" y="1828800"/>
            <a:ext cx="1051877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3433" y="3717219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string.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3433" y="5535706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{num}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9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string </a:t>
            </a:r>
            <a:r>
              <a:rPr lang="en-US" dirty="0"/>
              <a:t>specifies how to convert a value to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 and Format Strings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633" y="1828800"/>
            <a:ext cx="10366380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D5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00042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2A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U.S.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$42.00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37.50 %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Console.WriteLine("Now is {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0:d.MM.yyyy HH:mm:ss</a:t>
            </a:r>
            <a:r>
              <a:rPr lang="en-US" sz="2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DateTime.Now);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</p:spTree>
    <p:extLst>
      <p:ext uri="{BB962C8B-B14F-4D97-AF65-F5344CB8AC3E}">
        <p14:creationId xmlns:p14="http://schemas.microsoft.com/office/powerpoint/2010/main" val="25809010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3011</Words>
  <Application>Microsoft Office PowerPoint</Application>
  <PresentationFormat>Custom</PresentationFormat>
  <Paragraphs>576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Segoe</vt:lpstr>
      <vt:lpstr>Wingdings</vt:lpstr>
      <vt:lpstr>Wingdings 2</vt:lpstr>
      <vt:lpstr>SoftUni 16x9</vt:lpstr>
      <vt:lpstr>1_SoftUni 16x9</vt:lpstr>
      <vt:lpstr>Strings, Dictionaries, Lambda and LINQ</vt:lpstr>
      <vt:lpstr>Table of Contents</vt:lpstr>
      <vt:lpstr>Strings and Text Processing</vt:lpstr>
      <vt:lpstr>What Is String?</vt:lpstr>
      <vt:lpstr>Problem: Print String Letters</vt:lpstr>
      <vt:lpstr>Problem: Count Letters in String</vt:lpstr>
      <vt:lpstr>Solution: Count Letters in String</vt:lpstr>
      <vt:lpstr>ToString() and String.Format(…)</vt:lpstr>
      <vt:lpstr>Data Formatting and Format Strings</vt:lpstr>
      <vt:lpstr>Format Strings</vt:lpstr>
      <vt:lpstr>Composite Formatting</vt:lpstr>
      <vt:lpstr>Problem: Print a Receipt</vt:lpstr>
      <vt:lpstr>Solution: Print a Receipt</vt:lpstr>
      <vt:lpstr>Searching in Strings: IndexOf() / LastIndexOf()</vt:lpstr>
      <vt:lpstr>Problem: Count Occurrences in String</vt:lpstr>
      <vt:lpstr>Solution: Count Occurrences in String</vt:lpstr>
      <vt:lpstr>Compare, Substring, Replace, Remove, Insert </vt:lpstr>
      <vt:lpstr>Problem: Change Forbidden Substrings</vt:lpstr>
      <vt:lpstr>Solution: Change Forbidden Substrings</vt:lpstr>
      <vt:lpstr>Working with Strings</vt:lpstr>
      <vt:lpstr>Dictionaries</vt:lpstr>
      <vt:lpstr>Associative Arrays (Maps, Dictionaries)</vt:lpstr>
      <vt:lpstr>Phonebook – Dictionary Example</vt:lpstr>
      <vt:lpstr>Events – SortedDictionary Example</vt:lpstr>
      <vt:lpstr>Problem: Count Real Numbers </vt:lpstr>
      <vt:lpstr>Solution: Count Real Numbers</vt:lpstr>
      <vt:lpstr>Problem: Odd Occurrences</vt:lpstr>
      <vt:lpstr>Solution: Odd Occurrences</vt:lpstr>
      <vt:lpstr>Working with Dictionaries</vt:lpstr>
      <vt:lpstr>Lambda Functions and LINQ</vt:lpstr>
      <vt:lpstr>Processing Sequences of Elements</vt:lpstr>
      <vt:lpstr>Problem: Largest 3 Numbers</vt:lpstr>
      <vt:lpstr>Lambda Expressions / Lambda Functions</vt:lpstr>
      <vt:lpstr>Filtering and Sorting with Lambda Functions</vt:lpstr>
      <vt:lpstr>Problem: Short Words Sorted</vt:lpstr>
      <vt:lpstr>Solution: Short Words Sorted</vt:lpstr>
      <vt:lpstr>Problem: Fold and Sum</vt:lpstr>
      <vt:lpstr>Solution: Fold and Sum</vt:lpstr>
      <vt:lpstr>Lambda Expressions and LINQ</vt:lpstr>
      <vt:lpstr>Summary</vt:lpstr>
      <vt:lpstr>Strings, 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2016-05-18T14:39:45Z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