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8" r:id="rId4"/>
    <p:sldId id="259" r:id="rId5"/>
    <p:sldId id="260" r:id="rId6"/>
    <p:sldId id="269" r:id="rId7"/>
    <p:sldId id="270" r:id="rId8"/>
    <p:sldId id="261" r:id="rId9"/>
    <p:sldId id="262" r:id="rId10"/>
    <p:sldId id="271" r:id="rId11"/>
    <p:sldId id="263" r:id="rId12"/>
    <p:sldId id="264" r:id="rId13"/>
    <p:sldId id="267" r:id="rId14"/>
    <p:sldId id="266" r:id="rId15"/>
    <p:sldId id="27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26FC3-6D43-4653-BB7D-92D923580206}" type="datetimeFigureOut">
              <a:rPr lang="ru-RU" smtClean="0"/>
              <a:t>26.04.2015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43FD3-D956-4F3E-8CB7-167163725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92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C938-7A49-4B93-A45A-61BF9C9AE8BA}" type="datetime1">
              <a:rPr lang="ru-RU" smtClean="0"/>
              <a:t>26.04.2015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C061-E4FD-427A-BFEF-C67E7391416B}" type="datetime1">
              <a:rPr lang="ru-RU" smtClean="0"/>
              <a:t>26.04.2015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03C0-B3A0-44B0-805B-96A25019ACAF}" type="datetime1">
              <a:rPr lang="ru-RU" smtClean="0"/>
              <a:t>26.04.2015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D7A8-C894-4180-9ECB-7EEFB659DEBD}" type="datetime1">
              <a:rPr lang="ru-RU" smtClean="0"/>
              <a:t>26.04.2015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9017-5A8B-4AB6-B095-3F367E197FE0}" type="datetime1">
              <a:rPr lang="ru-RU" smtClean="0"/>
              <a:t>26.04.2015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1BC6-BFF7-423E-938C-E5DB3A6E547F}" type="datetime1">
              <a:rPr lang="ru-RU" smtClean="0"/>
              <a:t>26.04.2015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BD0D-9E02-4BBB-AE44-515B926D0EAB}" type="datetime1">
              <a:rPr lang="ru-RU" smtClean="0"/>
              <a:t>26.04.2015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C242-C05E-4793-944E-EDEEBACAD5D0}" type="datetime1">
              <a:rPr lang="ru-RU" smtClean="0"/>
              <a:t>26.04.2015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6484-3966-4B5E-B4C4-58E656A7CFFB}" type="datetime1">
              <a:rPr lang="ru-RU" smtClean="0"/>
              <a:t>26.04.2015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5347-A599-409B-A164-AF1AE6410BFB}" type="datetime1">
              <a:rPr lang="ru-RU" smtClean="0"/>
              <a:t>26.04.2015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9783-C308-4C4E-9187-B31D94BA7FD0}" type="datetime1">
              <a:rPr lang="ru-RU" smtClean="0"/>
              <a:t>26.04.2015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B4343-4DD0-441C-8959-336A99512A38}" type="datetime1">
              <a:rPr lang="ru-RU" smtClean="0"/>
              <a:t>26.04.2015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Методы и инструменты разметки требований в </a:t>
            </a:r>
            <a:r>
              <a:rPr lang="ru-RU" dirty="0" err="1" smtClean="0"/>
              <a:t>многоверсионных</a:t>
            </a:r>
            <a:r>
              <a:rPr lang="ru-RU" dirty="0" smtClean="0"/>
              <a:t> текстовых документах.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4365104"/>
            <a:ext cx="5616624" cy="127369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Доклад подготовил: Зинченко Д.А., группа 428.</a:t>
            </a:r>
          </a:p>
          <a:p>
            <a:r>
              <a:rPr lang="ru-RU" sz="2000" dirty="0" smtClean="0"/>
              <a:t>Научный руководитель: профессор, Петренко А.К.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4892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Внутреннее представление документа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 основе </a:t>
            </a:r>
            <a:r>
              <a:rPr lang="en-US" dirty="0" smtClean="0"/>
              <a:t>DOM </a:t>
            </a:r>
            <a:r>
              <a:rPr lang="ru-RU" dirty="0" smtClean="0"/>
              <a:t>дерева построим другое представление документа, отражающее его структурную разметку.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10</a:t>
            </a:fld>
            <a:endParaRPr lang="ru-RU" sz="18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69360"/>
            <a:ext cx="6672461" cy="387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5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идея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24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Найти </a:t>
            </a:r>
            <a:r>
              <a:rPr lang="ru-RU" dirty="0"/>
              <a:t>фрагмент требования в конечном документе, путь до которого в дереве разметки соответствует пути до раздела, где лежит фрагмент в исходном документе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Поиск пути в дереве конечного документа осуществляется по тексту </a:t>
            </a:r>
            <a:r>
              <a:rPr lang="ru-RU" smtClean="0"/>
              <a:t>заголовков </a:t>
            </a:r>
            <a:r>
              <a:rPr lang="ru-RU" smtClean="0"/>
              <a:t>разделов</a:t>
            </a:r>
            <a:r>
              <a:rPr lang="ru-RU" dirty="0" smtClean="0"/>
              <a:t>, соответствующих вершинам в пути до фрагмента в исходном документе.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508104" y="337959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11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2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38884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>
                <a:sym typeface="Wingdings" panose="05000000000000000000" pitchFamily="2" charset="2"/>
              </a:rPr>
              <a:t>Для каждого фрагмента требования: </a:t>
            </a:r>
          </a:p>
          <a:p>
            <a:pPr marL="514350" indent="-514350">
              <a:buAutoNum type="arabicParenR"/>
            </a:pPr>
            <a:r>
              <a:rPr lang="ru-RU" dirty="0" smtClean="0">
                <a:sym typeface="Wingdings" panose="05000000000000000000" pitchFamily="2" charset="2"/>
              </a:rPr>
              <a:t>Получить путь в дереве до секции максимальной глубины, в которой находится этот фрагмент</a:t>
            </a:r>
          </a:p>
          <a:p>
            <a:pPr marL="514350" indent="-514350">
              <a:buAutoNum type="arabicParenR"/>
            </a:pPr>
            <a:r>
              <a:rPr lang="ru-RU" dirty="0" smtClean="0">
                <a:sym typeface="Wingdings" panose="05000000000000000000" pitchFamily="2" charset="2"/>
              </a:rPr>
              <a:t>Найти аналогичный путь и секцию в конечном документе, извлечь её текст, и убрать незначащие символы</a:t>
            </a:r>
          </a:p>
          <a:p>
            <a:pPr marL="514350" indent="-514350">
              <a:buAutoNum type="arabicParenR"/>
            </a:pPr>
            <a:r>
              <a:rPr lang="ru-RU" dirty="0" smtClean="0">
                <a:sym typeface="Wingdings" panose="05000000000000000000" pitchFamily="2" charset="2"/>
              </a:rPr>
              <a:t>В явном виде попытаться найти текст фрагмента в тексте секции</a:t>
            </a:r>
          </a:p>
          <a:p>
            <a:pPr marL="514350" indent="-514350">
              <a:buAutoNum type="arabicParenR"/>
            </a:pPr>
            <a:r>
              <a:rPr lang="ru-RU" dirty="0" smtClean="0"/>
              <a:t>Если </a:t>
            </a:r>
            <a:r>
              <a:rPr lang="ru-RU" dirty="0"/>
              <a:t>фрагмент был найден, осуществить перенос тегов требования в конечный документ </a:t>
            </a:r>
            <a:r>
              <a:rPr lang="ru-RU" dirty="0" smtClean="0"/>
              <a:t>–  через дерево </a:t>
            </a:r>
            <a:r>
              <a:rPr lang="ru-RU" dirty="0"/>
              <a:t>внутреннего </a:t>
            </a:r>
            <a:r>
              <a:rPr lang="ru-RU" dirty="0" smtClean="0"/>
              <a:t>представления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en-US" dirty="0" smtClean="0"/>
              <a:t>DOM </a:t>
            </a:r>
            <a:r>
              <a:rPr lang="ru-RU" dirty="0" smtClean="0"/>
              <a:t>дерево.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противном случае считается, что фрагмент перенести не </a:t>
            </a:r>
            <a:r>
              <a:rPr lang="ru-RU" dirty="0" smtClean="0"/>
              <a:t>удалось</a:t>
            </a:r>
            <a:endParaRPr lang="ru-RU" dirty="0" smtClean="0">
              <a:sym typeface="Wingdings" panose="05000000000000000000" pitchFamily="2" charset="2"/>
            </a:endParaRPr>
          </a:p>
          <a:p>
            <a:pPr marL="514350" indent="-514350">
              <a:buAutoNum type="arabicParenR"/>
            </a:pPr>
            <a:endParaRPr lang="ru-RU" dirty="0" smtClean="0">
              <a:sym typeface="Wingdings" panose="05000000000000000000" pitchFamily="2" charset="2"/>
            </a:endParaRPr>
          </a:p>
          <a:p>
            <a:pPr marL="514350" indent="-514350">
              <a:buAutoNum type="arabicParenR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12</a:t>
            </a:fld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1520" y="1412776"/>
            <a:ext cx="1584176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Документ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267744" y="1412776"/>
            <a:ext cx="1656184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 </a:t>
            </a:r>
            <a:r>
              <a:rPr lang="ru-RU" dirty="0" smtClean="0">
                <a:solidFill>
                  <a:schemeClr val="tx1"/>
                </a:solidFill>
              </a:rPr>
              <a:t>дерево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355975" y="1412776"/>
            <a:ext cx="1824283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Дерево внутреннего представления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732240" y="1412776"/>
            <a:ext cx="1656184" cy="10081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Извлечение фрагментов требований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1835696" y="1674516"/>
            <a:ext cx="4320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3943431" y="1674516"/>
            <a:ext cx="41254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6180259" y="1674516"/>
            <a:ext cx="55198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47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+ Добавление и удаление раздела не влияет на эффективность работы переноса требований.</a:t>
            </a:r>
          </a:p>
          <a:p>
            <a:pPr marL="0" indent="0">
              <a:buNone/>
            </a:pPr>
            <a:r>
              <a:rPr lang="ru-RU" dirty="0" smtClean="0"/>
              <a:t>+ </a:t>
            </a:r>
            <a:r>
              <a:rPr lang="ru-RU" dirty="0"/>
              <a:t>Д</a:t>
            </a:r>
            <a:r>
              <a:rPr lang="ru-RU" dirty="0" smtClean="0"/>
              <a:t>обавить возможность переноса фрагментов, для которых можно найти только частичное соответствие, проще, чем в алгоритме, использующем </a:t>
            </a:r>
            <a:r>
              <a:rPr lang="en-US" dirty="0" smtClean="0"/>
              <a:t>diff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- Алгоритм не будет работать при изменении структуры документа или переносе требований между разделами текста.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13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73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Алгоритм был протестирован на следующих документах: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557451"/>
              </p:ext>
            </p:extLst>
          </p:nvPr>
        </p:nvGraphicFramePr>
        <p:xfrm>
          <a:off x="323528" y="2636913"/>
          <a:ext cx="792088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638"/>
                <a:gridCol w="1610893"/>
                <a:gridCol w="1611499"/>
                <a:gridCol w="2106552"/>
                <a:gridCol w="609298"/>
              </a:tblGrid>
              <a:tr h="804039">
                <a:tc>
                  <a:txBody>
                    <a:bodyPr/>
                    <a:lstStyle/>
                    <a:p>
                      <a:r>
                        <a:rPr lang="ru-RU" dirty="0" smtClean="0"/>
                        <a:t>Документы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Версии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Примерный</a:t>
                      </a:r>
                      <a:r>
                        <a:rPr lang="ru-RU" baseline="0" dirty="0" smtClean="0"/>
                        <a:t> объем (тыс. символов)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найденных фрагментов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%</a:t>
                      </a:r>
                      <a:endParaRPr lang="ru-RU" dirty="0"/>
                    </a:p>
                  </a:txBody>
                  <a:tcPr/>
                </a:tc>
              </a:tr>
              <a:tr h="321616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ETSI TS 103 097 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V1.1.12 – V1.1.14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77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101/102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99</a:t>
                      </a:r>
                      <a:endParaRPr lang="ru-RU" dirty="0"/>
                    </a:p>
                  </a:txBody>
                  <a:tcPr/>
                </a:tc>
              </a:tr>
              <a:tr h="56282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TTCN-3 core language part 3 head 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V4.5.1 – V4.6.1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32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169/172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98</a:t>
                      </a:r>
                      <a:endParaRPr lang="ru-RU" dirty="0"/>
                    </a:p>
                  </a:txBody>
                  <a:tcPr/>
                </a:tc>
              </a:tr>
              <a:tr h="8040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TTCN-3 core language part 4 head 6</a:t>
                      </a:r>
                      <a:endParaRPr lang="ru-RU" sz="1600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V4.5.1 – V4.6.1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 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104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495/510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97</a:t>
                      </a:r>
                      <a:endParaRPr lang="ru-RU" dirty="0"/>
                    </a:p>
                  </a:txBody>
                  <a:tcPr/>
                </a:tc>
              </a:tr>
              <a:tr h="8040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TTCN-3 core language part 5 head 7</a:t>
                      </a:r>
                      <a:endParaRPr lang="ru-RU" sz="1600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V4.5.1 – V4.6.1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 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20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72/76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14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4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</p:spPr>
        <p:txBody>
          <a:bodyPr/>
          <a:lstStyle/>
          <a:p>
            <a:r>
              <a:rPr lang="ru-RU" dirty="0"/>
              <a:t>И</a:t>
            </a:r>
            <a:r>
              <a:rPr lang="ru-RU" dirty="0" smtClean="0"/>
              <a:t>сследован алгоритм переноса разметки требований в системе </a:t>
            </a:r>
            <a:r>
              <a:rPr lang="en-US" dirty="0" err="1" smtClean="0"/>
              <a:t>Requality</a:t>
            </a:r>
            <a:endParaRPr lang="en-US" dirty="0" smtClean="0"/>
          </a:p>
          <a:p>
            <a:r>
              <a:rPr lang="ru-RU" dirty="0"/>
              <a:t>Р</a:t>
            </a:r>
            <a:r>
              <a:rPr lang="ru-RU" dirty="0" smtClean="0"/>
              <a:t>азработан и реализован альтернативный алгоритм, использующий </a:t>
            </a:r>
            <a:r>
              <a:rPr lang="en-US" dirty="0" err="1" smtClean="0"/>
              <a:t>xhtml</a:t>
            </a:r>
            <a:r>
              <a:rPr lang="en-US" dirty="0" smtClean="0"/>
              <a:t> </a:t>
            </a:r>
            <a:r>
              <a:rPr lang="ru-RU" dirty="0" smtClean="0"/>
              <a:t>разметку документа для поиска соответствий фрагментам</a:t>
            </a:r>
          </a:p>
          <a:p>
            <a:r>
              <a:rPr lang="ru-RU" dirty="0" smtClean="0"/>
              <a:t>Проведены эксперименты, проверяющие работу разработанного алгоритма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15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8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040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Требования </a:t>
            </a:r>
            <a:r>
              <a:rPr lang="ru-RU" dirty="0"/>
              <a:t> </a:t>
            </a:r>
            <a:r>
              <a:rPr lang="ru-RU" dirty="0" smtClean="0"/>
              <a:t>- утверждения </a:t>
            </a:r>
            <a:r>
              <a:rPr lang="ru-RU" dirty="0"/>
              <a:t>относительно </a:t>
            </a:r>
            <a:r>
              <a:rPr lang="ru-RU" dirty="0" smtClean="0"/>
              <a:t>атрибутов или свойств программной </a:t>
            </a:r>
            <a:r>
              <a:rPr lang="ru-RU" dirty="0"/>
              <a:t>системы, подлежащей реализации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Работа с требованиями происходит в течение всего жизненного цикла программной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 изменении систем происходят изменения требований.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2</a:t>
            </a:fld>
            <a:endParaRPr lang="ru-RU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Требование</a:t>
            </a:r>
          </a:p>
          <a:p>
            <a:r>
              <a:rPr lang="ru-RU" dirty="0" smtClean="0"/>
              <a:t>Исходный документ</a:t>
            </a:r>
          </a:p>
          <a:p>
            <a:r>
              <a:rPr lang="ru-RU" dirty="0" smtClean="0"/>
              <a:t>Конечный документ</a:t>
            </a:r>
          </a:p>
          <a:p>
            <a:r>
              <a:rPr lang="ru-RU" dirty="0" smtClean="0"/>
              <a:t>Фрагмент требования</a:t>
            </a:r>
          </a:p>
          <a:p>
            <a:r>
              <a:rPr lang="ru-RU" dirty="0" smtClean="0"/>
              <a:t>Разметка требования</a:t>
            </a:r>
          </a:p>
          <a:p>
            <a:r>
              <a:rPr lang="ru-RU" dirty="0" smtClean="0"/>
              <a:t>Перенос фрагмента требования</a:t>
            </a:r>
          </a:p>
          <a:p>
            <a:r>
              <a:rPr lang="ru-RU" dirty="0" smtClean="0"/>
              <a:t>Перенос требования</a:t>
            </a:r>
          </a:p>
          <a:p>
            <a:r>
              <a:rPr lang="ru-RU" dirty="0" smtClean="0"/>
              <a:t>Структурная разметка документа (разделы, абзацы)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3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требования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62535" y="4365104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&lt;span class="</a:t>
            </a:r>
            <a:r>
              <a:rPr lang="en-US" dirty="0" err="1">
                <a:solidFill>
                  <a:srgbClr val="0070C0"/>
                </a:solidFill>
              </a:rPr>
              <a:t>requality_text</a:t>
            </a:r>
            <a:r>
              <a:rPr lang="en-US" dirty="0">
                <a:solidFill>
                  <a:srgbClr val="0070C0"/>
                </a:solidFill>
              </a:rPr>
              <a:t> id_9c4d9f38-6847-405a-8440-ccd21b0cd4f5"&gt;&lt;a name="9c4d9f38-6847-405a-8440-ccd21b0cd4f5" id="id_9c4d9f38-6847-405a-8440-ccd21b0cd4f5" class="</a:t>
            </a:r>
            <a:r>
              <a:rPr lang="en-US" dirty="0" err="1">
                <a:solidFill>
                  <a:srgbClr val="0070C0"/>
                </a:solidFill>
              </a:rPr>
              <a:t>requality_id</a:t>
            </a:r>
            <a:r>
              <a:rPr lang="en-US" dirty="0">
                <a:solidFill>
                  <a:srgbClr val="0070C0"/>
                </a:solidFill>
              </a:rPr>
              <a:t>"&gt;&lt;/a&gt;</a:t>
            </a:r>
            <a:r>
              <a:rPr lang="en-US" dirty="0"/>
              <a:t>Procedure calls may be used for testing implementations which are not message based.</a:t>
            </a:r>
            <a:r>
              <a:rPr lang="en-US" dirty="0">
                <a:solidFill>
                  <a:srgbClr val="0070C0"/>
                </a:solidFill>
              </a:rPr>
              <a:t>&lt;/span&gt;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35" y="1484784"/>
            <a:ext cx="8511990" cy="720080"/>
          </a:xfrm>
          <a:prstGeom prst="rect">
            <a:avLst/>
          </a:prstGeom>
        </p:spPr>
      </p:pic>
      <p:sp>
        <p:nvSpPr>
          <p:cNvPr id="6" name="Стрелка вниз 5"/>
          <p:cNvSpPr/>
          <p:nvPr/>
        </p:nvSpPr>
        <p:spPr>
          <a:xfrm>
            <a:off x="3851920" y="2924944"/>
            <a:ext cx="766610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755576" y="2348880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требования, выделенного в документе </a:t>
            </a:r>
            <a:r>
              <a:rPr lang="en-US" dirty="0" smtClean="0"/>
              <a:t>TTCN-3 </a:t>
            </a:r>
            <a:r>
              <a:rPr lang="en-US" dirty="0"/>
              <a:t>core </a:t>
            </a:r>
            <a:r>
              <a:rPr lang="en-US" dirty="0" smtClean="0"/>
              <a:t>language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4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5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Необходимо разработать библиотеку, позволяющую осуществлять перенос требований из исходного документа в конечный.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5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Представление документа в виде </a:t>
            </a:r>
            <a:r>
              <a:rPr lang="en-US" dirty="0" smtClean="0"/>
              <a:t>DOM </a:t>
            </a:r>
            <a:r>
              <a:rPr lang="ru-RU" dirty="0" smtClean="0"/>
              <a:t>дерева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2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Исходны</a:t>
            </a:r>
            <a:r>
              <a:rPr lang="ru-RU" dirty="0"/>
              <a:t>й</a:t>
            </a:r>
            <a:r>
              <a:rPr lang="ru-RU" dirty="0" smtClean="0"/>
              <a:t> документ преобразуется в иерархическую структуру (объектную модель), для этого используется библиотека </a:t>
            </a:r>
            <a:r>
              <a:rPr lang="en-US" dirty="0" smtClean="0"/>
              <a:t>JDOM 2.0.6</a:t>
            </a:r>
            <a:r>
              <a:rPr lang="ru-RU" dirty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6</a:t>
            </a:fld>
            <a:endParaRPr lang="ru-RU" sz="1800" b="1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332382"/>
            <a:ext cx="6120679" cy="34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Решение, реализованное в </a:t>
            </a:r>
            <a:r>
              <a:rPr lang="en-US" dirty="0" err="1" smtClean="0"/>
              <a:t>Requality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7</a:t>
            </a:fld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124744"/>
            <a:ext cx="3858002" cy="5733256"/>
          </a:xfrm>
        </p:spPr>
      </p:pic>
    </p:spTree>
    <p:extLst>
      <p:ext uri="{BB962C8B-B14F-4D97-AF65-F5344CB8AC3E}">
        <p14:creationId xmlns:p14="http://schemas.microsoft.com/office/powerpoint/2010/main" val="1876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Diff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ym typeface="Wingdings" panose="05000000000000000000" pitchFamily="2" charset="2"/>
              </a:rPr>
              <a:t>Позволяет быстро сравнить два текста, возвращая в качестве результата работы список объектов вида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  <a:endParaRPr lang="ru-RU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ru-RU" dirty="0" smtClean="0">
                <a:sym typeface="Wingdings" panose="05000000000000000000" pitchFamily="2" charset="2"/>
              </a:rPr>
              <a:t>(</a:t>
            </a:r>
            <a:r>
              <a:rPr lang="en-US" dirty="0" smtClean="0">
                <a:sym typeface="Wingdings" panose="05000000000000000000" pitchFamily="2" charset="2"/>
              </a:rPr>
              <a:t>&lt;type&gt;, &lt;text&gt;)</a:t>
            </a:r>
            <a:r>
              <a:rPr lang="ru-RU" dirty="0" smtClean="0">
                <a:sym typeface="Wingdings" panose="05000000000000000000" pitchFamily="2" charset="2"/>
              </a:rPr>
              <a:t>, </a:t>
            </a:r>
            <a:r>
              <a:rPr lang="en-US" dirty="0" smtClean="0">
                <a:sym typeface="Wingdings" panose="05000000000000000000" pitchFamily="2" charset="2"/>
              </a:rPr>
              <a:t>type – </a:t>
            </a:r>
            <a:r>
              <a:rPr lang="ru-RU" dirty="0" smtClean="0">
                <a:sym typeface="Wingdings" panose="05000000000000000000" pitchFamily="2" charset="2"/>
              </a:rPr>
              <a:t>одного из трех видов: </a:t>
            </a:r>
            <a:r>
              <a:rPr lang="en-US" dirty="0" smtClean="0">
                <a:sym typeface="Wingdings" panose="05000000000000000000" pitchFamily="2" charset="2"/>
              </a:rPr>
              <a:t>EQUAL</a:t>
            </a:r>
            <a:endParaRPr lang="ru-RU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dirty="0" smtClean="0">
                <a:sym typeface="Wingdings" panose="05000000000000000000" pitchFamily="2" charset="2"/>
              </a:rPr>
              <a:t>INSERT</a:t>
            </a:r>
            <a:endParaRPr lang="ru-RU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dirty="0" smtClean="0">
                <a:sym typeface="Wingdings" panose="05000000000000000000" pitchFamily="2" charset="2"/>
              </a:rPr>
              <a:t>DELETE</a:t>
            </a:r>
            <a:r>
              <a:rPr lang="ru-RU" dirty="0" smtClean="0">
                <a:sym typeface="Wingdings" panose="05000000000000000000" pitchFamily="2" charset="2"/>
              </a:rPr>
              <a:t> 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8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Особенности</a:t>
            </a:r>
            <a:r>
              <a:rPr lang="en-US" dirty="0" smtClean="0"/>
              <a:t> </a:t>
            </a:r>
            <a:r>
              <a:rPr lang="ru-RU" dirty="0" smtClean="0"/>
              <a:t>алгоритма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+ Независимость от </a:t>
            </a:r>
            <a:r>
              <a:rPr lang="en-US" dirty="0" err="1" smtClean="0"/>
              <a:t>xhtml</a:t>
            </a:r>
            <a:r>
              <a:rPr lang="en-US" dirty="0" smtClean="0"/>
              <a:t> </a:t>
            </a:r>
            <a:r>
              <a:rPr lang="ru-RU" dirty="0" smtClean="0"/>
              <a:t>разметки документов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ru-RU" dirty="0" smtClean="0"/>
              <a:t>Скорость работы</a:t>
            </a:r>
          </a:p>
          <a:p>
            <a:pPr marL="0" indent="0">
              <a:buNone/>
            </a:pPr>
            <a:r>
              <a:rPr lang="ru-RU" dirty="0" smtClean="0"/>
              <a:t>- Зависимость от результатов работы </a:t>
            </a:r>
            <a:r>
              <a:rPr lang="en-US" dirty="0" smtClean="0"/>
              <a:t>diff </a:t>
            </a:r>
            <a:r>
              <a:rPr lang="ru-RU" dirty="0" smtClean="0"/>
              <a:t>алгоритма</a:t>
            </a:r>
          </a:p>
          <a:p>
            <a:pPr marL="0" indent="0">
              <a:buNone/>
            </a:pPr>
            <a:r>
              <a:rPr lang="ru-RU" dirty="0" smtClean="0"/>
              <a:t>- Зависимость от результатов работы алгоритма преобразования </a:t>
            </a:r>
            <a:r>
              <a:rPr lang="en-US" dirty="0" smtClean="0"/>
              <a:t>xml -&gt; plain text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800" b="1" smtClean="0">
                <a:solidFill>
                  <a:schemeClr val="tx1"/>
                </a:solidFill>
              </a:rPr>
              <a:t>9</a:t>
            </a:fld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56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520</Words>
  <Application>Microsoft Office PowerPoint</Application>
  <PresentationFormat>Экран (4:3)</PresentationFormat>
  <Paragraphs>101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Методы и инструменты разметки требований в многоверсионных текстовых документах.</vt:lpstr>
      <vt:lpstr>Введение</vt:lpstr>
      <vt:lpstr>Терминология</vt:lpstr>
      <vt:lpstr>Выделение требования</vt:lpstr>
      <vt:lpstr>Постановка задачи</vt:lpstr>
      <vt:lpstr>Представление документа в виде DOM дерева</vt:lpstr>
      <vt:lpstr>Решение, реализованное в Requality</vt:lpstr>
      <vt:lpstr>Google Diff</vt:lpstr>
      <vt:lpstr>Особенности алгоритма</vt:lpstr>
      <vt:lpstr>Внутреннее представление документа</vt:lpstr>
      <vt:lpstr>Основная идея решения</vt:lpstr>
      <vt:lpstr>Алгоритм решения</vt:lpstr>
      <vt:lpstr>Особенности алгоритма</vt:lpstr>
      <vt:lpstr>Результаты экспериментов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инструменты разметки требований в многоверсионных текстовых документах.</dc:title>
  <dc:creator>REVOLTT</dc:creator>
  <cp:lastModifiedBy>REVOLTT</cp:lastModifiedBy>
  <cp:revision>56</cp:revision>
  <dcterms:created xsi:type="dcterms:W3CDTF">2015-04-07T07:28:21Z</dcterms:created>
  <dcterms:modified xsi:type="dcterms:W3CDTF">2015-04-26T12:13:55Z</dcterms:modified>
</cp:coreProperties>
</file>