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26.04.2015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26.04.2015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26.04.2015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10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69360"/>
            <a:ext cx="6672461" cy="38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Найти </a:t>
            </a:r>
            <a:r>
              <a:rPr lang="ru-RU" dirty="0"/>
              <a:t>фрагмент требования в конечном документе, путь до которого в дереве разметки соответствует пути до раздела, где лежит фрагмент в исходном документе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</a:t>
            </a:r>
            <a:r>
              <a:rPr lang="ru-RU" smtClean="0"/>
              <a:t>заголовков разделов</a:t>
            </a:r>
            <a:r>
              <a:rPr lang="ru-RU" dirty="0" smtClean="0"/>
              <a:t>, соответствующих вершинам в пути до фрагмента в исходном документе.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8884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Получить путь в дереве до секции максимальной глубины, в которой находится этот фрагмент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Найти аналогичный путь и секцию в конечном документе, извлечь её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 явном виде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Если </a:t>
            </a:r>
            <a:r>
              <a:rPr lang="ru-RU" dirty="0"/>
              <a:t>фрагмент был найден, осуществить перенос тегов требования в конечный документ </a:t>
            </a:r>
            <a:r>
              <a:rPr lang="ru-RU" dirty="0" smtClean="0"/>
              <a:t>–  через дерево </a:t>
            </a:r>
            <a:r>
              <a:rPr lang="ru-RU" dirty="0"/>
              <a:t>внутреннего </a:t>
            </a:r>
            <a:r>
              <a:rPr lang="ru-RU" dirty="0" smtClean="0"/>
              <a:t>представления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DOM </a:t>
            </a:r>
            <a:r>
              <a:rPr lang="ru-RU" dirty="0" smtClean="0"/>
              <a:t>дерево.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противном случае считается, что фрагмент перенести не </a:t>
            </a:r>
            <a:r>
              <a:rPr lang="ru-RU" dirty="0" smtClean="0"/>
              <a:t>удалось</a:t>
            </a: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67744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55975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внутреннего представления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73224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835696" y="1674516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943431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180259" y="1674516"/>
            <a:ext cx="5519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+ Добавление и удаление раздела не влияет на эффективность работы переноса требований.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Д</a:t>
            </a:r>
            <a:r>
              <a:rPr lang="ru-RU" dirty="0" smtClean="0"/>
              <a:t>обавить возможность переноса фрагментов, для которых можно найти только частичное соответствие, проще, чем в алгоритме, использующем </a:t>
            </a:r>
            <a:r>
              <a:rPr lang="en-US" dirty="0" smtClean="0"/>
              <a:t>diff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Алгоритм не будет работать при изменении структуры документа или переносе требований между разделами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83599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51627"/>
              </p:ext>
            </p:extLst>
          </p:nvPr>
        </p:nvGraphicFramePr>
        <p:xfrm>
          <a:off x="107504" y="836712"/>
          <a:ext cx="8352928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782"/>
                <a:gridCol w="1539112"/>
                <a:gridCol w="1903312"/>
                <a:gridCol w="2255778"/>
                <a:gridCol w="563944"/>
              </a:tblGrid>
              <a:tr h="303123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Примерный</a:t>
                      </a:r>
                      <a:r>
                        <a:rPr lang="ru-RU" sz="1600" baseline="0" dirty="0" smtClean="0"/>
                        <a:t> объем (</a:t>
                      </a:r>
                      <a:r>
                        <a:rPr lang="ru-RU" sz="1600" baseline="0" dirty="0" err="1" smtClean="0"/>
                        <a:t>тыс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ru-RU" sz="1600" baseline="0" dirty="0" smtClean="0"/>
                        <a:t>символов)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найденных фрагментов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175492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 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V1.1.12 – </a:t>
                      </a:r>
                      <a:r>
                        <a:rPr lang="en-US" sz="1600" dirty="0" smtClean="0"/>
                        <a:t>1.1.14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77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101/102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99</a:t>
                      </a:r>
                      <a:endParaRPr lang="ru-RU" sz="1600" dirty="0"/>
                    </a:p>
                  </a:txBody>
                  <a:tcPr/>
                </a:tc>
              </a:tr>
              <a:tr h="3031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TTCN-3 core language part 3 head 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V4.5.1 – </a:t>
                      </a:r>
                      <a:r>
                        <a:rPr lang="en-US" sz="1600" dirty="0" smtClean="0"/>
                        <a:t>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169/172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98</a:t>
                      </a:r>
                      <a:endParaRPr lang="ru-RU" sz="1600" dirty="0"/>
                    </a:p>
                  </a:txBody>
                  <a:tcPr/>
                </a:tc>
              </a:tr>
              <a:tr h="446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4 head </a:t>
                      </a:r>
                      <a:r>
                        <a:rPr lang="en-US" sz="1600" dirty="0" smtClean="0"/>
                        <a:t>6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</a:t>
                      </a:r>
                      <a:r>
                        <a:rPr lang="en-US" sz="1600" dirty="0" smtClean="0"/>
                        <a:t>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495/510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97</a:t>
                      </a:r>
                      <a:endParaRPr lang="ru-RU" sz="1600" dirty="0"/>
                    </a:p>
                  </a:txBody>
                  <a:tcPr/>
                </a:tc>
              </a:tr>
              <a:tr h="533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5 head </a:t>
                      </a:r>
                      <a:r>
                        <a:rPr lang="en-US" sz="1600" dirty="0" smtClean="0"/>
                        <a:t>7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</a:t>
                      </a:r>
                      <a:r>
                        <a:rPr lang="en-US" sz="1600" dirty="0" smtClean="0"/>
                        <a:t>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72/76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94</a:t>
                      </a:r>
                      <a:endParaRPr lang="ru-RU" sz="1600" dirty="0"/>
                    </a:p>
                  </a:txBody>
                  <a:tcPr/>
                </a:tc>
              </a:tr>
              <a:tr h="430754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Open Group Base Specifications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1003.1,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104/123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ru-RU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Open Group Base Specifications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1003.1,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fwprintf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93/111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</a:t>
                      </a:r>
                      <a:endParaRPr lang="ru-RU" sz="1600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Open Group Base Specifications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1003.1, environ(exec)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83/112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74</a:t>
                      </a:r>
                      <a:endParaRPr lang="ru-RU" sz="1600" dirty="0"/>
                    </a:p>
                  </a:txBody>
                  <a:tcPr/>
                </a:tc>
              </a:tr>
              <a:tr h="558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IEEE POSIX (all,</a:t>
                      </a:r>
                      <a:r>
                        <a:rPr lang="en-US" sz="1600" baseline="0" dirty="0" smtClean="0"/>
                        <a:t> rough)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Issue</a:t>
                      </a:r>
                      <a:r>
                        <a:rPr lang="en-US" sz="1600" baseline="0" dirty="0" smtClean="0"/>
                        <a:t> 6, 2004 – Issue 7, 2008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??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8828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11011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сследован алгоритм переноса разметки требований в системе </a:t>
            </a:r>
            <a:r>
              <a:rPr lang="en-US" dirty="0" err="1" smtClean="0"/>
              <a:t>Requality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азработан и реализован альтернативный алгоритм, использующий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разметку документа для поиска соответствий фрагментам</a:t>
            </a:r>
          </a:p>
          <a:p>
            <a:r>
              <a:rPr lang="ru-RU" dirty="0" smtClean="0"/>
              <a:t>Проведены эксперименты, проверяющие работу разработанного алгоритма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Требования </a:t>
            </a:r>
            <a:r>
              <a:rPr lang="ru-RU" dirty="0"/>
              <a:t> </a:t>
            </a:r>
            <a:r>
              <a:rPr lang="ru-RU" dirty="0" smtClean="0"/>
              <a:t>- утверждения </a:t>
            </a:r>
            <a:r>
              <a:rPr lang="ru-RU" dirty="0"/>
              <a:t>относительно </a:t>
            </a:r>
            <a:r>
              <a:rPr lang="ru-RU" dirty="0" smtClean="0"/>
              <a:t>атрибутов или свойств программной </a:t>
            </a:r>
            <a:r>
              <a:rPr lang="ru-RU" dirty="0"/>
              <a:t>системы, подлежащей реализации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изменении систем происходят изменения требований.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Требование</a:t>
            </a:r>
          </a:p>
          <a:p>
            <a:r>
              <a:rPr lang="ru-RU" dirty="0" smtClean="0"/>
              <a:t>Исходный документ</a:t>
            </a:r>
          </a:p>
          <a:p>
            <a:r>
              <a:rPr lang="ru-RU" dirty="0" smtClean="0"/>
              <a:t>Конечный документ</a:t>
            </a:r>
          </a:p>
          <a:p>
            <a:r>
              <a:rPr lang="ru-RU" dirty="0" smtClean="0"/>
              <a:t>Фрагмент требования</a:t>
            </a:r>
          </a:p>
          <a:p>
            <a:r>
              <a:rPr lang="ru-RU" dirty="0" smtClean="0"/>
              <a:t>Разметка требования</a:t>
            </a:r>
          </a:p>
          <a:p>
            <a:r>
              <a:rPr lang="ru-RU" dirty="0" smtClean="0"/>
              <a:t>Перенос фрагмента требования</a:t>
            </a:r>
          </a:p>
          <a:p>
            <a:r>
              <a:rPr lang="ru-RU" dirty="0" smtClean="0"/>
              <a:t>Перенос требования</a:t>
            </a:r>
          </a:p>
          <a:p>
            <a:r>
              <a:rPr lang="ru-RU" dirty="0" smtClean="0"/>
              <a:t>Структурная разметка документа (разделы, абзацы)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требования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2535" y="43651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&lt;span class="</a:t>
            </a:r>
            <a:r>
              <a:rPr lang="en-US" dirty="0" err="1">
                <a:solidFill>
                  <a:srgbClr val="0070C0"/>
                </a:solidFill>
              </a:rPr>
              <a:t>requality_text</a:t>
            </a:r>
            <a:r>
              <a:rPr lang="en-US" dirty="0">
                <a:solidFill>
                  <a:srgbClr val="0070C0"/>
                </a:solidFill>
              </a:rPr>
              <a:t> id_9c4d9f38-6847-405a-8440-ccd21b0cd4f5"&gt;&lt;a name="9c4d9f38-6847-405a-8440-ccd21b0cd4f5" id="id_9c4d9f38-6847-405a-8440-ccd21b0cd4f5" class="</a:t>
            </a:r>
            <a:r>
              <a:rPr lang="en-US" dirty="0" err="1">
                <a:solidFill>
                  <a:srgbClr val="0070C0"/>
                </a:solidFill>
              </a:rPr>
              <a:t>requality_id</a:t>
            </a:r>
            <a:r>
              <a:rPr lang="en-US" dirty="0">
                <a:solidFill>
                  <a:srgbClr val="0070C0"/>
                </a:solidFill>
              </a:rPr>
              <a:t>"&gt;&lt;/a&gt;</a:t>
            </a:r>
            <a:r>
              <a:rPr lang="en-US" dirty="0"/>
              <a:t>Procedure calls may be used for testing implementations which are not message based.</a:t>
            </a:r>
            <a:r>
              <a:rPr lang="en-US" dirty="0">
                <a:solidFill>
                  <a:srgbClr val="0070C0"/>
                </a:solidFill>
              </a:rPr>
              <a:t>&lt;/span&gt;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5" y="1484784"/>
            <a:ext cx="8511990" cy="72008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</a:t>
            </a:r>
            <a:r>
              <a:rPr lang="en-US" dirty="0" smtClean="0"/>
              <a:t>TTCN-3 </a:t>
            </a:r>
            <a:r>
              <a:rPr lang="en-US" dirty="0"/>
              <a:t>core </a:t>
            </a:r>
            <a:r>
              <a:rPr lang="en-US" dirty="0" smtClean="0"/>
              <a:t>language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Исходны</a:t>
            </a:r>
            <a:r>
              <a:rPr lang="ru-RU" dirty="0"/>
              <a:t>й</a:t>
            </a:r>
            <a:r>
              <a:rPr lang="ru-RU" dirty="0" smtClean="0"/>
              <a:t> документ преобразуется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24744"/>
            <a:ext cx="3858002" cy="5733256"/>
          </a:xfrm>
        </p:spPr>
      </p:pic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r>
              <a:rPr lang="en-US" dirty="0" smtClean="0">
                <a:sym typeface="Wingdings" panose="05000000000000000000" pitchFamily="2" charset="2"/>
              </a:rPr>
              <a:t>EQUAL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Независимость от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разметки документов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Скорость работы</a:t>
            </a:r>
          </a:p>
          <a:p>
            <a:pPr marL="0" indent="0">
              <a:buNone/>
            </a:pPr>
            <a:r>
              <a:rPr lang="ru-RU" dirty="0" smtClean="0"/>
              <a:t>- Зависимость от результатов работы </a:t>
            </a:r>
            <a:r>
              <a:rPr lang="en-US" dirty="0" smtClean="0"/>
              <a:t>diff </a:t>
            </a:r>
            <a:r>
              <a:rPr lang="ru-RU" dirty="0" smtClean="0"/>
              <a:t>алгоритма</a:t>
            </a:r>
          </a:p>
          <a:p>
            <a:pPr marL="0" indent="0">
              <a:buNone/>
            </a:pPr>
            <a:r>
              <a:rPr lang="ru-RU" dirty="0" smtClean="0"/>
              <a:t>- Зависимость от результатов работы алгоритма преобразования </a:t>
            </a:r>
            <a:r>
              <a:rPr lang="en-US" dirty="0" smtClean="0"/>
              <a:t>xml -&gt; plain text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601</Words>
  <Application>Microsoft Office PowerPoint</Application>
  <PresentationFormat>Экран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требования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Особенности алгоритма</vt:lpstr>
      <vt:lpstr>Внутреннее представление документа</vt:lpstr>
      <vt:lpstr>Основная идея решения</vt:lpstr>
      <vt:lpstr>Алгоритм решения</vt:lpstr>
      <vt:lpstr>Особенности алгоритма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59</cp:revision>
  <dcterms:created xsi:type="dcterms:W3CDTF">2015-04-07T07:28:21Z</dcterms:created>
  <dcterms:modified xsi:type="dcterms:W3CDTF">2015-04-26T20:55:54Z</dcterms:modified>
</cp:coreProperties>
</file>