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и инструменты разметки требований в </a:t>
            </a:r>
            <a:r>
              <a:rPr lang="ru-RU" dirty="0" err="1" smtClean="0"/>
              <a:t>многоверсионных</a:t>
            </a:r>
            <a:r>
              <a:rPr lang="ru-RU" dirty="0" smtClean="0"/>
              <a:t> текстовых документах.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4365104"/>
            <a:ext cx="5616624" cy="127369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Доклад подготовил: Зинченко Д.А., группа 428.</a:t>
            </a:r>
          </a:p>
          <a:p>
            <a:r>
              <a:rPr lang="ru-RU" sz="2000" dirty="0" smtClean="0"/>
              <a:t>Научный руководитель: профессор, Петренко А.К.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89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решения (продолжение)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4) Если фрагмент был найден, осуществить перенос тегов требования в конечный документ – вначале в дерево внутреннего представления, затем в </a:t>
            </a:r>
            <a:r>
              <a:rPr lang="en-US" dirty="0" smtClean="0"/>
              <a:t>JDOM </a:t>
            </a:r>
            <a:r>
              <a:rPr lang="ru-RU" dirty="0" smtClean="0"/>
              <a:t>дерево.</a:t>
            </a:r>
          </a:p>
          <a:p>
            <a:pPr marL="0" indent="0">
              <a:buNone/>
            </a:pPr>
            <a:r>
              <a:rPr lang="ru-RU" dirty="0" smtClean="0"/>
              <a:t>В противном случае считается, что фрагмент перенести не удалось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3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+ Добавление и удаление раздела не повлияет на эффективность работы переноса требований.</a:t>
            </a:r>
          </a:p>
          <a:p>
            <a:pPr marL="0" indent="0">
              <a:buNone/>
            </a:pPr>
            <a:r>
              <a:rPr lang="ru-RU" dirty="0" smtClean="0"/>
              <a:t>+ Проще добавить возможность переноса фрагментов, для которых находится лишь частичное соответствие</a:t>
            </a:r>
          </a:p>
          <a:p>
            <a:pPr marL="0" indent="0">
              <a:buNone/>
            </a:pPr>
            <a:r>
              <a:rPr lang="ru-RU" dirty="0" smtClean="0"/>
              <a:t>- Алгоритм не будет работать при изменении структуры документа или переносе требований </a:t>
            </a:r>
            <a:r>
              <a:rPr lang="ru-RU" smtClean="0"/>
              <a:t>между разделами текста.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7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данный момент алгоритм был протестирован на следующих документах: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30906"/>
              </p:ext>
            </p:extLst>
          </p:nvPr>
        </p:nvGraphicFramePr>
        <p:xfrm>
          <a:off x="539552" y="2924945"/>
          <a:ext cx="7992888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3384376"/>
              </a:tblGrid>
              <a:tr h="648072">
                <a:tc>
                  <a:txBody>
                    <a:bodyPr/>
                    <a:lstStyle/>
                    <a:p>
                      <a:r>
                        <a:rPr lang="ru-RU" dirty="0" smtClean="0"/>
                        <a:t>Документы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найденных в конечном тексте фрагментов</a:t>
                      </a:r>
                      <a:endParaRPr lang="ru-RU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Draft_ETSI_TS_103 097 v1.1.12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Draft_ETSI_TS_103 097 v1.1.14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101/102</a:t>
                      </a:r>
                      <a:endParaRPr lang="ru-RU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es_20187301v040501p_part3_head_5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st2014_part3_head_5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169/172</a:t>
                      </a:r>
                      <a:endParaRPr lang="ru-RU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es_20187301v040501p_part4_head_6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st2014_part4_head_6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495/510</a:t>
                      </a:r>
                      <a:endParaRPr lang="ru-RU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 smtClean="0"/>
                        <a:t>es_20187301v040501p_part5_head_7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st2014_part5_head_7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72/76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3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Документация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ru-RU" dirty="0" smtClean="0"/>
              <a:t> Требования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ru-RU" dirty="0" smtClean="0">
                <a:sym typeface="Wingdings" panose="05000000000000000000" pitchFamily="2" charset="2"/>
              </a:rPr>
              <a:t>Системы управления требованиями.</a:t>
            </a:r>
          </a:p>
          <a:p>
            <a:pPr marL="0" indent="0">
              <a:buNone/>
            </a:pPr>
            <a:endParaRPr lang="ru-R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Requality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ru-RU" dirty="0" smtClean="0">
                <a:sym typeface="Wingdings" panose="05000000000000000000" pitchFamily="2" charset="2"/>
              </a:rPr>
              <a:t>Возможность работы с </a:t>
            </a:r>
            <a:r>
              <a:rPr lang="ru-RU" dirty="0" err="1" smtClean="0">
                <a:sym typeface="Wingdings" panose="05000000000000000000" pitchFamily="2" charset="2"/>
              </a:rPr>
              <a:t>многоверсионными</a:t>
            </a:r>
            <a:r>
              <a:rPr lang="ru-RU" dirty="0" smtClean="0">
                <a:sym typeface="Wingdings" panose="05000000000000000000" pitchFamily="2" charset="2"/>
              </a:rPr>
              <a:t> документами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ru-RU" dirty="0" smtClean="0">
                <a:sym typeface="Wingdings" panose="05000000000000000000" pitchFamily="2" charset="2"/>
              </a:rPr>
              <a:t> Перенос требований между версиями документа.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3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07904" y="1628800"/>
            <a:ext cx="1512168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520" y="2204864"/>
            <a:ext cx="3168352" cy="42484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580112" y="2132856"/>
            <a:ext cx="3312368" cy="43204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707904" y="18448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213285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Фрагмент1</a:t>
            </a:r>
          </a:p>
          <a:p>
            <a:r>
              <a:rPr lang="ru-RU" dirty="0" smtClean="0"/>
              <a:t>Фрагмент2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3928" y="27791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3240852"/>
            <a:ext cx="2016224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87624" y="4149080"/>
            <a:ext cx="1872208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39552" y="324085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Текст фрагмента 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41490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Текст фрагмента 2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10711" y="16288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документ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012160" y="1628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Конечный документ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2555776" y="2348880"/>
            <a:ext cx="1440160" cy="10766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3059832" y="2564904"/>
            <a:ext cx="936104" cy="17688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5148064" y="2348880"/>
            <a:ext cx="864096" cy="4303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148064" y="2564904"/>
            <a:ext cx="720080" cy="8606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2160" y="270253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5868144" y="33477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92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62535" y="436510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&lt;span class="</a:t>
            </a:r>
            <a:r>
              <a:rPr lang="en-US" dirty="0" err="1">
                <a:solidFill>
                  <a:srgbClr val="0070C0"/>
                </a:solidFill>
              </a:rPr>
              <a:t>requality_text</a:t>
            </a:r>
            <a:r>
              <a:rPr lang="en-US" dirty="0">
                <a:solidFill>
                  <a:srgbClr val="0070C0"/>
                </a:solidFill>
              </a:rPr>
              <a:t> id_9c4d9f38-6847-405a-8440-ccd21b0cd4f5"&gt;&lt;a name="9c4d9f38-6847-405a-8440-ccd21b0cd4f5" id="id_9c4d9f38-6847-405a-8440-ccd21b0cd4f5" class="</a:t>
            </a:r>
            <a:r>
              <a:rPr lang="en-US" dirty="0" err="1">
                <a:solidFill>
                  <a:srgbClr val="0070C0"/>
                </a:solidFill>
              </a:rPr>
              <a:t>requality_id</a:t>
            </a:r>
            <a:r>
              <a:rPr lang="en-US" dirty="0">
                <a:solidFill>
                  <a:srgbClr val="0070C0"/>
                </a:solidFill>
              </a:rPr>
              <a:t>"&gt;&lt;/a&gt;</a:t>
            </a:r>
            <a:r>
              <a:rPr lang="en-US" dirty="0"/>
              <a:t>Procedure calls may be used for testing implementations which are not message based.</a:t>
            </a:r>
            <a:r>
              <a:rPr lang="en-US" dirty="0">
                <a:solidFill>
                  <a:srgbClr val="0070C0"/>
                </a:solidFill>
              </a:rPr>
              <a:t>&lt;/span&gt;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5" y="1484784"/>
            <a:ext cx="8511990" cy="720080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3851920" y="2492896"/>
            <a:ext cx="766610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9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Необходимо разработать библиотеку, позволяющую осуществлять перенос требований между версиями документа, </a:t>
            </a:r>
            <a:r>
              <a:rPr lang="ru-RU" dirty="0" err="1" smtClean="0"/>
              <a:t>т.е</a:t>
            </a:r>
            <a:r>
              <a:rPr lang="ru-RU" dirty="0" smtClean="0"/>
              <a:t> присваивать каждому требованию статус «перенесено», «частично перенесено», «не перенесено» в зависимости от результата анализа конечного текста и совершать перенос тегов требований в конечный документ в зависимости от присвоенного статуса. </a:t>
            </a:r>
          </a:p>
        </p:txBody>
      </p:sp>
    </p:spTree>
    <p:extLst>
      <p:ext uri="{BB962C8B-B14F-4D97-AF65-F5344CB8AC3E}">
        <p14:creationId xmlns:p14="http://schemas.microsoft.com/office/powerpoint/2010/main" val="17979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Существующее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Документ </a:t>
            </a:r>
            <a:r>
              <a:rPr lang="en-US" dirty="0" smtClean="0">
                <a:sym typeface="Wingdings" panose="05000000000000000000" pitchFamily="2" charset="2"/>
              </a:rPr>
              <a:t> JDOM </a:t>
            </a:r>
            <a:r>
              <a:rPr lang="ru-RU" dirty="0" smtClean="0">
                <a:sym typeface="Wingdings" panose="05000000000000000000" pitchFamily="2" charset="2"/>
              </a:rPr>
              <a:t>дерево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ru-RU" dirty="0" smtClean="0">
                <a:sym typeface="Wingdings" panose="05000000000000000000" pitchFamily="2" charset="2"/>
              </a:rPr>
              <a:t>Извлечение фрагментов требований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ru-RU" dirty="0" smtClean="0">
                <a:sym typeface="Wingdings" panose="05000000000000000000" pitchFamily="2" charset="2"/>
              </a:rPr>
              <a:t>Удаление тегов, удаление незначащих символов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endParaRPr lang="ru-RU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Google-diff </a:t>
            </a:r>
            <a:r>
              <a:rPr lang="ru-RU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список объектов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ru-RU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</a:rPr>
              <a:t>&lt;type&gt;, &lt;text&gt;)</a:t>
            </a:r>
            <a:r>
              <a:rPr lang="ru-RU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sym typeface="Wingdings" panose="05000000000000000000" pitchFamily="2" charset="2"/>
              </a:rPr>
              <a:t>type – </a:t>
            </a:r>
            <a:r>
              <a:rPr lang="ru-RU" dirty="0" smtClean="0">
                <a:sym typeface="Wingdings" panose="05000000000000000000" pitchFamily="2" charset="2"/>
              </a:rPr>
              <a:t>одного из трех видов: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EQUAL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INSERT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6832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Существующее решение (продолжение)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фрагмент требования лежит в объекте </a:t>
            </a:r>
            <a:r>
              <a:rPr lang="en-US" dirty="0" smtClean="0"/>
              <a:t>EQUAL</a:t>
            </a:r>
            <a:r>
              <a:rPr lang="ru-RU" dirty="0" smtClean="0"/>
              <a:t>, то фрагмент можно перенести.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Преимущества и недостатки:</a:t>
            </a:r>
          </a:p>
          <a:p>
            <a:pPr marL="0" indent="0">
              <a:buNone/>
            </a:pPr>
            <a:r>
              <a:rPr lang="ru-RU" dirty="0" smtClean="0"/>
              <a:t>+ Независимость от </a:t>
            </a:r>
            <a:r>
              <a:rPr lang="en-US" dirty="0" err="1" smtClean="0"/>
              <a:t>xhtml</a:t>
            </a:r>
            <a:r>
              <a:rPr lang="en-US" dirty="0" smtClean="0"/>
              <a:t> </a:t>
            </a:r>
            <a:r>
              <a:rPr lang="ru-RU" dirty="0" smtClean="0"/>
              <a:t>структуры документов</a:t>
            </a:r>
          </a:p>
          <a:p>
            <a:pPr marL="0" indent="0">
              <a:buNone/>
            </a:pPr>
            <a:r>
              <a:rPr lang="ru-RU" dirty="0" smtClean="0"/>
              <a:t>- Зависимость от неидеальной работы </a:t>
            </a:r>
            <a:r>
              <a:rPr lang="en-US" dirty="0" smtClean="0"/>
              <a:t>diff </a:t>
            </a:r>
            <a:r>
              <a:rPr lang="ru-RU" dirty="0" smtClean="0"/>
              <a:t>алгоритма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5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9442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Локализовать место поиска фрагмента в конечном документе – осуществлять поиск только в подсекции документа максимальной глубины, путь до которой в конечном документе совпадает с путем в исходном.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7170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 Заголовок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408636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…</a:t>
            </a:r>
          </a:p>
          <a:p>
            <a:r>
              <a:rPr lang="ru-RU" dirty="0"/>
              <a:t>3</a:t>
            </a:r>
            <a:r>
              <a:rPr lang="ru-RU" dirty="0" smtClean="0"/>
              <a:t>.2 Подзаголовок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75656" y="4869160"/>
            <a:ext cx="165618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475656" y="486916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Фрагмент требования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335699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документ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337959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485331" y="33467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Конечный документ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156176" y="374892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 Заголовок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588225" y="41182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…</a:t>
            </a:r>
          </a:p>
          <a:p>
            <a:r>
              <a:rPr lang="ru-RU" dirty="0" smtClean="0"/>
              <a:t>3.2 Подзаголовок</a:t>
            </a:r>
            <a:endParaRPr lang="ru-RU" dirty="0"/>
          </a:p>
        </p:txBody>
      </p:sp>
      <p:sp>
        <p:nvSpPr>
          <p:cNvPr id="18" name="Правая фигурная скобка 17"/>
          <p:cNvSpPr/>
          <p:nvPr/>
        </p:nvSpPr>
        <p:spPr>
          <a:xfrm>
            <a:off x="3419872" y="4409529"/>
            <a:ext cx="360040" cy="16837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Левая фигурная скобка 18"/>
          <p:cNvSpPr/>
          <p:nvPr/>
        </p:nvSpPr>
        <p:spPr>
          <a:xfrm>
            <a:off x="6156176" y="4409529"/>
            <a:ext cx="288032" cy="168376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4067944" y="5251412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2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Документ </a:t>
            </a:r>
            <a:r>
              <a:rPr lang="ru-RU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JDOM2 </a:t>
            </a:r>
            <a:r>
              <a:rPr lang="ru-RU" dirty="0" smtClean="0">
                <a:sym typeface="Wingdings" panose="05000000000000000000" pitchFamily="2" charset="2"/>
              </a:rPr>
              <a:t>дерево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ru-RU" dirty="0" smtClean="0">
                <a:sym typeface="Wingdings" panose="05000000000000000000" pitchFamily="2" charset="2"/>
              </a:rPr>
              <a:t>Дерево во внутреннем формате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ru-RU" dirty="0" smtClean="0">
                <a:sym typeface="Wingdings" panose="05000000000000000000" pitchFamily="2" charset="2"/>
              </a:rPr>
              <a:t>Извлечение фрагментов требований.</a:t>
            </a:r>
          </a:p>
          <a:p>
            <a:pPr marL="0" indent="0">
              <a:buNone/>
            </a:pPr>
            <a:endParaRPr lang="ru-R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 smtClean="0">
                <a:sym typeface="Wingdings" panose="05000000000000000000" pitchFamily="2" charset="2"/>
              </a:rPr>
              <a:t>Для каждого фрагмента требования: </a:t>
            </a:r>
          </a:p>
          <a:p>
            <a:pPr marL="514350" indent="-514350">
              <a:buAutoNum type="arabicParenR"/>
            </a:pPr>
            <a:r>
              <a:rPr lang="ru-RU" dirty="0">
                <a:sym typeface="Wingdings" panose="05000000000000000000" pitchFamily="2" charset="2"/>
              </a:rPr>
              <a:t>И</a:t>
            </a:r>
            <a:r>
              <a:rPr lang="ru-RU" dirty="0" smtClean="0">
                <a:sym typeface="Wingdings" panose="05000000000000000000" pitchFamily="2" charset="2"/>
              </a:rPr>
              <a:t>звлечь путь до секции (хедера), в которой находится этот фрагмент</a:t>
            </a:r>
          </a:p>
          <a:p>
            <a:pPr marL="514350" indent="-514350">
              <a:buAutoNum type="arabicParenR"/>
            </a:pPr>
            <a:r>
              <a:rPr lang="ru-RU" dirty="0" smtClean="0">
                <a:sym typeface="Wingdings" panose="05000000000000000000" pitchFamily="2" charset="2"/>
              </a:rPr>
              <a:t>Найти аналогичную секцию в конечном документе, извлечь её текст, и обработать (убрать лишние незначащие символы)</a:t>
            </a:r>
          </a:p>
          <a:p>
            <a:pPr marL="514350" indent="-514350">
              <a:buAutoNum type="arabicParenR"/>
            </a:pPr>
            <a:r>
              <a:rPr lang="ru-RU" dirty="0" smtClean="0">
                <a:sym typeface="Wingdings" panose="05000000000000000000" pitchFamily="2" charset="2"/>
              </a:rPr>
              <a:t>В явном виде попытаться найти текст фрагмента в тексте секции.</a:t>
            </a:r>
          </a:p>
          <a:p>
            <a:pPr marL="514350" indent="-514350">
              <a:buAutoNum type="arabicParenR"/>
            </a:pPr>
            <a:endParaRPr lang="ru-RU" dirty="0" smtClean="0"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4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463</Words>
  <Application>Microsoft Office PowerPoint</Application>
  <PresentationFormat>Экран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Методы и инструменты разметки требований в многоверсионных текстовых документах.</vt:lpstr>
      <vt:lpstr>Введение</vt:lpstr>
      <vt:lpstr>Терминология</vt:lpstr>
      <vt:lpstr>Терминология</vt:lpstr>
      <vt:lpstr>Постановка задачи</vt:lpstr>
      <vt:lpstr>Существующее решение</vt:lpstr>
      <vt:lpstr>Существующее решение (продолжение)</vt:lpstr>
      <vt:lpstr>Основная идея решения</vt:lpstr>
      <vt:lpstr>Алгоритм решения</vt:lpstr>
      <vt:lpstr>Алгоритм решения (продолжение)</vt:lpstr>
      <vt:lpstr>Преимущества и недостатки</vt:lpstr>
      <vt:lpstr>Полученные 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инструменты разметки требований в многоверсионных текстовых документах.</dc:title>
  <dc:creator>REVOLTT</dc:creator>
  <cp:lastModifiedBy>REVOLTT</cp:lastModifiedBy>
  <cp:revision>17</cp:revision>
  <dcterms:created xsi:type="dcterms:W3CDTF">2015-04-07T07:28:21Z</dcterms:created>
  <dcterms:modified xsi:type="dcterms:W3CDTF">2015-04-07T10:38:17Z</dcterms:modified>
</cp:coreProperties>
</file>