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18"/>
  </p:notesMasterIdLst>
  <p:sldIdLst>
    <p:sldId id="256" r:id="rId2"/>
    <p:sldId id="257" r:id="rId3"/>
    <p:sldId id="268" r:id="rId4"/>
    <p:sldId id="259" r:id="rId5"/>
    <p:sldId id="260" r:id="rId6"/>
    <p:sldId id="269" r:id="rId7"/>
    <p:sldId id="270" r:id="rId8"/>
    <p:sldId id="261" r:id="rId9"/>
    <p:sldId id="262" r:id="rId10"/>
    <p:sldId id="271" r:id="rId11"/>
    <p:sldId id="263" r:id="rId12"/>
    <p:sldId id="264" r:id="rId13"/>
    <p:sldId id="267" r:id="rId14"/>
    <p:sldId id="266" r:id="rId15"/>
    <p:sldId id="273" r:id="rId16"/>
    <p:sldId id="272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26FC3-6D43-4653-BB7D-92D923580206}" type="datetimeFigureOut">
              <a:rPr lang="ru-RU" smtClean="0"/>
              <a:t>28.05.2015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43FD3-D956-4F3E-8CB7-1671637258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92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43FD3-D956-4F3E-8CB7-1671637258F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755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C938-7A49-4B93-A45A-61BF9C9AE8BA}" type="datetime1">
              <a:rPr lang="ru-RU" smtClean="0"/>
              <a:t>28.05.2015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47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C061-E4FD-427A-BFEF-C67E7391416B}" type="datetime1">
              <a:rPr lang="ru-RU" smtClean="0"/>
              <a:t>28.05.2015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96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03C0-B3A0-44B0-805B-96A25019ACAF}" type="datetime1">
              <a:rPr lang="ru-RU" smtClean="0"/>
              <a:t>28.05.2015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50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D7A8-C894-4180-9ECB-7EEFB659DEBD}" type="datetime1">
              <a:rPr lang="ru-RU" smtClean="0"/>
              <a:t>28.05.2015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93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9017-5A8B-4AB6-B095-3F367E197FE0}" type="datetime1">
              <a:rPr lang="ru-RU" smtClean="0"/>
              <a:t>28.05.2015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64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1BC6-BFF7-423E-938C-E5DB3A6E547F}" type="datetime1">
              <a:rPr lang="ru-RU" smtClean="0"/>
              <a:t>28.05.2015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49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BD0D-9E02-4BBB-AE44-515B926D0EAB}" type="datetime1">
              <a:rPr lang="ru-RU" smtClean="0"/>
              <a:t>28.05.2015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8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C242-C05E-4793-944E-EDEEBACAD5D0}" type="datetime1">
              <a:rPr lang="ru-RU" smtClean="0"/>
              <a:t>28.05.2015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9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6484-3966-4B5E-B4C4-58E656A7CFFB}" type="datetime1">
              <a:rPr lang="ru-RU" smtClean="0"/>
              <a:t>28.05.2015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72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5347-A599-409B-A164-AF1AE6410BFB}" type="datetime1">
              <a:rPr lang="ru-RU" smtClean="0"/>
              <a:t>28.05.2015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52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9783-C308-4C4E-9187-B31D94BA7FD0}" type="datetime1">
              <a:rPr lang="ru-RU" smtClean="0"/>
              <a:t>28.05.2015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12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B4343-4DD0-441C-8959-336A99512A38}" type="datetime1">
              <a:rPr lang="ru-RU" smtClean="0"/>
              <a:t>28.05.2015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00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1052737"/>
            <a:ext cx="8712968" cy="2547714"/>
          </a:xfrm>
        </p:spPr>
        <p:txBody>
          <a:bodyPr>
            <a:noAutofit/>
          </a:bodyPr>
          <a:lstStyle/>
          <a:p>
            <a:r>
              <a:rPr lang="ru-RU" sz="4000" dirty="0" smtClean="0"/>
              <a:t>Выпускная квалификационная работа: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ru-RU" sz="3600" dirty="0" smtClean="0"/>
              <a:t>Методы и инструменты разметки требований в </a:t>
            </a:r>
            <a:r>
              <a:rPr lang="ru-RU" sz="3600" dirty="0" err="1" smtClean="0"/>
              <a:t>многоверсионных</a:t>
            </a:r>
            <a:r>
              <a:rPr lang="ru-RU" sz="3600" dirty="0" smtClean="0"/>
              <a:t> текстовых документах.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31840" y="4365104"/>
            <a:ext cx="5616624" cy="1273696"/>
          </a:xfrm>
        </p:spPr>
        <p:txBody>
          <a:bodyPr>
            <a:normAutofit/>
          </a:bodyPr>
          <a:lstStyle/>
          <a:p>
            <a:r>
              <a:rPr lang="ru-RU" sz="2000" smtClean="0"/>
              <a:t>Выполнил: </a:t>
            </a:r>
            <a:r>
              <a:rPr lang="ru-RU" sz="2000" dirty="0" smtClean="0"/>
              <a:t>Зинченко Д.А., группа 428.</a:t>
            </a:r>
          </a:p>
          <a:p>
            <a:r>
              <a:rPr lang="ru-RU" sz="2000" dirty="0" smtClean="0"/>
              <a:t>Научный руководитель: </a:t>
            </a:r>
            <a:r>
              <a:rPr lang="ru-RU" sz="2000" dirty="0" err="1" smtClean="0"/>
              <a:t>к.ф-м.н</a:t>
            </a:r>
            <a:r>
              <a:rPr lang="ru-RU" sz="2000" dirty="0" smtClean="0"/>
              <a:t>., </a:t>
            </a:r>
            <a:r>
              <a:rPr lang="ru-RU" sz="2000" dirty="0" err="1" smtClean="0"/>
              <a:t>Хорошилов</a:t>
            </a:r>
            <a:r>
              <a:rPr lang="ru-RU" sz="2000" dirty="0" smtClean="0"/>
              <a:t> А.В.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4892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Внутреннее представление документа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На основе </a:t>
            </a:r>
            <a:r>
              <a:rPr lang="en-US" dirty="0" smtClean="0"/>
              <a:t>DOM </a:t>
            </a:r>
            <a:r>
              <a:rPr lang="ru-RU" dirty="0" smtClean="0"/>
              <a:t>дерева построим другое представление документа, отражающее его структурную разметку.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10</a:t>
            </a:fld>
            <a:endParaRPr lang="ru-RU" sz="1800" b="1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873" y="3068960"/>
            <a:ext cx="4242128" cy="260549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743" y="3716402"/>
            <a:ext cx="4950615" cy="19580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7544" y="5949280"/>
            <a:ext cx="443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 </a:t>
            </a:r>
            <a:r>
              <a:rPr lang="ru-RU" dirty="0" smtClean="0"/>
              <a:t>дерево документа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088112" y="5674456"/>
            <a:ext cx="3948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Соответствующее дерево структурной разметки документа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55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идея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1"/>
            <a:ext cx="8219256" cy="51125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Осуществлять поиск</a:t>
            </a:r>
            <a:r>
              <a:rPr lang="ru-RU" dirty="0" smtClean="0"/>
              <a:t> фрагмента </a:t>
            </a:r>
            <a:r>
              <a:rPr lang="ru-RU" dirty="0"/>
              <a:t>требования в </a:t>
            </a:r>
            <a:r>
              <a:rPr lang="ru-RU" dirty="0" smtClean="0"/>
              <a:t>разделе конечного документа, </a:t>
            </a:r>
            <a:r>
              <a:rPr lang="ru-RU" dirty="0"/>
              <a:t>путь до которого в дереве разметки соответствует пути до раздела, где лежит фрагмент в исходном документе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Поиск пути в дереве конечного документа осуществляется по тексту заголовков разделов, соответствующих вершинам в пути до фрагмента в исходном документе.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11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8104" y="3379595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528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41764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 smtClean="0">
                <a:sym typeface="Wingdings" panose="05000000000000000000" pitchFamily="2" charset="2"/>
              </a:rPr>
              <a:t>Для каждого фрагмента требования: </a:t>
            </a:r>
          </a:p>
          <a:p>
            <a:pPr marL="514350" indent="-514350">
              <a:buAutoNum type="arabicParenR"/>
            </a:pPr>
            <a:r>
              <a:rPr lang="ru-RU" sz="2200" dirty="0" smtClean="0">
                <a:sym typeface="Wingdings" panose="05000000000000000000" pitchFamily="2" charset="2"/>
              </a:rPr>
              <a:t>Получить путь в дереве разметки </a:t>
            </a:r>
            <a:r>
              <a:rPr lang="ru-RU" sz="2200" dirty="0" smtClean="0">
                <a:sym typeface="Wingdings" panose="05000000000000000000" pitchFamily="2" charset="2"/>
              </a:rPr>
              <a:t>исходного документа до подраздела, </a:t>
            </a:r>
            <a:r>
              <a:rPr lang="ru-RU" sz="2200" dirty="0" smtClean="0">
                <a:sym typeface="Wingdings" panose="05000000000000000000" pitchFamily="2" charset="2"/>
              </a:rPr>
              <a:t>в котором находится этот фрагмент</a:t>
            </a:r>
          </a:p>
          <a:p>
            <a:pPr marL="514350" indent="-514350">
              <a:buAutoNum type="arabicParenR"/>
            </a:pPr>
            <a:r>
              <a:rPr lang="ru-RU" sz="2200" dirty="0" smtClean="0">
                <a:sym typeface="Wingdings" panose="05000000000000000000" pitchFamily="2" charset="2"/>
              </a:rPr>
              <a:t>Найти аналогичный путь и раздел в конечном документе, извлечь его текст, и убрать незначащие символы</a:t>
            </a:r>
          </a:p>
          <a:p>
            <a:pPr marL="514350" indent="-514350">
              <a:buAutoNum type="arabicParenR"/>
            </a:pPr>
            <a:r>
              <a:rPr lang="ru-RU" sz="2200" dirty="0" smtClean="0">
                <a:sym typeface="Wingdings" panose="05000000000000000000" pitchFamily="2" charset="2"/>
              </a:rPr>
              <a:t>В явном виде </a:t>
            </a:r>
            <a:r>
              <a:rPr lang="en-US" sz="2200" dirty="0" smtClean="0">
                <a:sym typeface="Wingdings" panose="05000000000000000000" pitchFamily="2" charset="2"/>
              </a:rPr>
              <a:t>(</a:t>
            </a:r>
            <a:r>
              <a:rPr lang="ru-RU" sz="2200" dirty="0" smtClean="0">
                <a:sym typeface="Wingdings" panose="05000000000000000000" pitchFamily="2" charset="2"/>
              </a:rPr>
              <a:t>например, алгоритмом прямого поиска) попытаться найти текст фрагмента в тексте секции</a:t>
            </a:r>
          </a:p>
          <a:p>
            <a:pPr marL="514350" indent="-514350">
              <a:buAutoNum type="arabicParenR"/>
            </a:pPr>
            <a:r>
              <a:rPr lang="ru-RU" sz="2200" dirty="0" smtClean="0"/>
              <a:t>Если </a:t>
            </a:r>
            <a:r>
              <a:rPr lang="ru-RU" sz="2200" dirty="0"/>
              <a:t>фрагмент был найден, осуществить перенос тегов требования в конечный документ </a:t>
            </a:r>
            <a:r>
              <a:rPr lang="ru-RU" sz="2200" dirty="0" smtClean="0"/>
              <a:t>–  через дерево разметки и </a:t>
            </a:r>
            <a:r>
              <a:rPr lang="en-US" sz="2200" dirty="0" smtClean="0"/>
              <a:t>DOM </a:t>
            </a:r>
            <a:r>
              <a:rPr lang="ru-RU" sz="2200" dirty="0" smtClean="0"/>
              <a:t>дерево.</a:t>
            </a:r>
            <a:r>
              <a:rPr lang="en-US" sz="2200" dirty="0" smtClean="0"/>
              <a:t> </a:t>
            </a:r>
            <a:r>
              <a:rPr lang="ru-RU" sz="2200" dirty="0" smtClean="0"/>
              <a:t>В </a:t>
            </a:r>
            <a:r>
              <a:rPr lang="ru-RU" sz="2200" dirty="0"/>
              <a:t>противном случае считается, что фрагмент перенести не </a:t>
            </a:r>
            <a:r>
              <a:rPr lang="ru-RU" sz="2200" dirty="0" smtClean="0"/>
              <a:t>удалось</a:t>
            </a:r>
            <a:endParaRPr lang="ru-RU" sz="2200" dirty="0" smtClean="0">
              <a:sym typeface="Wingdings" panose="05000000000000000000" pitchFamily="2" charset="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12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70531" y="1412776"/>
            <a:ext cx="1584176" cy="10081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Документ (исходный и конечный)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133270" y="1412776"/>
            <a:ext cx="1656184" cy="10081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DOM </a:t>
            </a:r>
            <a:r>
              <a:rPr lang="ru-RU" dirty="0" smtClean="0">
                <a:solidFill>
                  <a:schemeClr val="tx1"/>
                </a:solidFill>
              </a:rPr>
              <a:t>дерево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01999" y="1412776"/>
            <a:ext cx="1824283" cy="10081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Дерево разметки документа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370712" y="1412776"/>
            <a:ext cx="2709753" cy="10081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Извлечение фрагментов требований (для исходного документа)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Стрелка вправо 8"/>
          <p:cNvSpPr/>
          <p:nvPr/>
        </p:nvSpPr>
        <p:spPr>
          <a:xfrm>
            <a:off x="1773230" y="1674516"/>
            <a:ext cx="36004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3789454" y="1674516"/>
            <a:ext cx="41254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>
            <a:off x="6026282" y="1674516"/>
            <a:ext cx="40796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47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/>
          </a:bodyPr>
          <a:lstStyle/>
          <a:p>
            <a:r>
              <a:rPr lang="ru-RU" dirty="0" smtClean="0"/>
              <a:t>Добавление, удаление, изменение порядка разделов не влияет на эффективность работы переноса требований</a:t>
            </a:r>
            <a:endParaRPr lang="en-US" dirty="0" smtClean="0"/>
          </a:p>
          <a:p>
            <a:r>
              <a:rPr lang="ru-RU" dirty="0" smtClean="0"/>
              <a:t>Добавить возможность переноса фрагментов, для которых можно найти только частичное соответствие, проще, чем в алгоритме, использующем </a:t>
            </a:r>
            <a:r>
              <a:rPr lang="en-US" dirty="0" smtClean="0"/>
              <a:t>diff</a:t>
            </a:r>
            <a:endParaRPr lang="en-US" dirty="0"/>
          </a:p>
          <a:p>
            <a:r>
              <a:rPr lang="ru-RU" dirty="0"/>
              <a:t>Н</a:t>
            </a:r>
            <a:r>
              <a:rPr lang="ru-RU" dirty="0" smtClean="0"/>
              <a:t>е работает при переносе требований между разделами текста и изменении </a:t>
            </a:r>
            <a:r>
              <a:rPr lang="ru-RU" dirty="0" smtClean="0"/>
              <a:t>названий разделов или </a:t>
            </a:r>
            <a:r>
              <a:rPr lang="en-US" dirty="0" smtClean="0"/>
              <a:t>XHTML </a:t>
            </a:r>
            <a:r>
              <a:rPr lang="ru-RU" dirty="0" smtClean="0"/>
              <a:t>разметки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13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73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5121"/>
            <a:ext cx="8229600" cy="883599"/>
          </a:xfrm>
        </p:spPr>
        <p:txBody>
          <a:bodyPr/>
          <a:lstStyle/>
          <a:p>
            <a:r>
              <a:rPr lang="ru-RU" dirty="0" smtClean="0"/>
              <a:t>Результаты экспериментов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732240" y="630932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14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688740"/>
              </p:ext>
            </p:extLst>
          </p:nvPr>
        </p:nvGraphicFramePr>
        <p:xfrm>
          <a:off x="107504" y="836712"/>
          <a:ext cx="8784976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926"/>
                <a:gridCol w="1618721"/>
                <a:gridCol w="2001759"/>
                <a:gridCol w="2372456"/>
                <a:gridCol w="593114"/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Документ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Версии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Примерный</a:t>
                      </a:r>
                      <a:r>
                        <a:rPr lang="ru-RU" sz="1600" baseline="0" dirty="0" smtClean="0"/>
                        <a:t> объем (</a:t>
                      </a:r>
                      <a:r>
                        <a:rPr lang="ru-RU" sz="1600" baseline="0" dirty="0" err="1" smtClean="0"/>
                        <a:t>тыс</a:t>
                      </a:r>
                      <a:r>
                        <a:rPr lang="en-US" sz="1600" baseline="0" dirty="0" smtClean="0"/>
                        <a:t>. </a:t>
                      </a:r>
                      <a:r>
                        <a:rPr lang="ru-RU" sz="1600" baseline="0" dirty="0" smtClean="0"/>
                        <a:t>символов)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Перенесено/найдено фрагментов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%</a:t>
                      </a:r>
                      <a:endParaRPr lang="ru-RU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ETSI TS 103 097 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V1.1.</a:t>
                      </a:r>
                      <a:r>
                        <a:rPr lang="ru-RU" sz="1600" dirty="0" smtClean="0"/>
                        <a:t>6</a:t>
                      </a:r>
                      <a:r>
                        <a:rPr lang="en-US" sz="1600" dirty="0" smtClean="0"/>
                        <a:t> – 1.1.1</a:t>
                      </a:r>
                      <a:r>
                        <a:rPr lang="ru-RU" sz="1600" dirty="0" smtClean="0"/>
                        <a:t>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75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191/430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44.4</a:t>
                      </a:r>
                      <a:endParaRPr lang="ru-RU" sz="1600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TTCN-3 core language part 3 head 5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V4.5.1 – 4.6.1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32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323/335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96.4</a:t>
                      </a:r>
                      <a:endParaRPr lang="ru-RU" sz="1600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TTCN-3 core language part 4 head 6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V4.5.1 – 4.6.1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 </a:t>
                      </a:r>
                      <a:endParaRPr lang="ru-RU" sz="1600" dirty="0" smtClean="0"/>
                    </a:p>
                    <a:p>
                      <a:pPr algn="ctr"/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104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936/969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96.5</a:t>
                      </a:r>
                      <a:endParaRPr lang="ru-RU" sz="1600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TTCN-3 core language part 5 head 7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V4.5.1 – 4.6.1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 </a:t>
                      </a:r>
                      <a:endParaRPr lang="ru-RU" sz="1600" dirty="0" smtClean="0"/>
                    </a:p>
                    <a:p>
                      <a:pPr algn="ctr"/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20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138/154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89.6</a:t>
                      </a:r>
                      <a:endParaRPr lang="ru-RU" sz="1600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POSIX</a:t>
                      </a:r>
                      <a:r>
                        <a:rPr lang="ru-RU" sz="1600" dirty="0" smtClean="0"/>
                        <a:t> (*)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Issue</a:t>
                      </a:r>
                      <a:r>
                        <a:rPr lang="en-US" sz="1600" baseline="0" dirty="0" smtClean="0"/>
                        <a:t> 6, 2004 – Issue 7, 2008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721/1014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71.1</a:t>
                      </a:r>
                      <a:endParaRPr lang="ru-RU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POSIX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fwprintf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Issue</a:t>
                      </a:r>
                      <a:r>
                        <a:rPr lang="en-US" sz="1600" baseline="0" dirty="0" smtClean="0"/>
                        <a:t> 6, 2004 – Issue 7, 2008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651/954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68.2</a:t>
                      </a:r>
                      <a:endParaRPr lang="ru-RU" sz="1600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LSB, libutil-getopt-3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3.1 – 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5.5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232/232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100</a:t>
                      </a:r>
                      <a:endParaRPr lang="ru-RU" sz="1600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POSIX (all</a:t>
                      </a:r>
                      <a:r>
                        <a:rPr lang="en-US" sz="1600" baseline="0" dirty="0" smtClean="0"/>
                        <a:t>)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Issue</a:t>
                      </a:r>
                      <a:r>
                        <a:rPr lang="en-US" sz="1600" baseline="0" dirty="0" smtClean="0"/>
                        <a:t> 6, 2004 – Issue 7, 2008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8000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27683/39341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70.4</a:t>
                      </a:r>
                      <a:endParaRPr lang="ru-RU" sz="1600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 Standard Base Core Specification (all)</a:t>
                      </a:r>
                      <a:endParaRPr lang="ru-RU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4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2000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5754/6767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85.0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6525344"/>
            <a:ext cx="5289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* </a:t>
            </a:r>
            <a:r>
              <a:rPr lang="en-US" dirty="0" smtClean="0">
                <a:solidFill>
                  <a:schemeClr val="dk1"/>
                </a:solidFill>
              </a:rPr>
              <a:t>The </a:t>
            </a:r>
            <a:r>
              <a:rPr lang="en-US" dirty="0">
                <a:solidFill>
                  <a:schemeClr val="dk1"/>
                </a:solidFill>
              </a:rPr>
              <a:t>Open Group Base Specifications IEEE </a:t>
            </a:r>
            <a:r>
              <a:rPr lang="en-US" dirty="0" err="1">
                <a:solidFill>
                  <a:schemeClr val="dk1"/>
                </a:solidFill>
              </a:rPr>
              <a:t>Std</a:t>
            </a:r>
            <a:r>
              <a:rPr lang="en-US" dirty="0">
                <a:solidFill>
                  <a:schemeClr val="dk1"/>
                </a:solidFill>
              </a:rPr>
              <a:t> 1003.1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934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Результаты экспериментов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3951571"/>
              </p:ext>
            </p:extLst>
          </p:nvPr>
        </p:nvGraphicFramePr>
        <p:xfrm>
          <a:off x="0" y="980728"/>
          <a:ext cx="9143999" cy="555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640"/>
                <a:gridCol w="936104"/>
                <a:gridCol w="1296144"/>
                <a:gridCol w="1296144"/>
                <a:gridCol w="432048"/>
                <a:gridCol w="864096"/>
                <a:gridCol w="1656184"/>
                <a:gridCol w="504056"/>
                <a:gridCol w="827583"/>
              </a:tblGrid>
              <a:tr h="981205">
                <a:tc>
                  <a:txBody>
                    <a:bodyPr/>
                    <a:lstStyle/>
                    <a:p>
                      <a:r>
                        <a:rPr lang="ru-RU" dirty="0" smtClean="0"/>
                        <a:t>Документ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Размер</a:t>
                      </a:r>
                      <a:r>
                        <a:rPr lang="ru-RU" baseline="0" dirty="0" smtClean="0"/>
                        <a:t> (</a:t>
                      </a:r>
                      <a:r>
                        <a:rPr lang="ru-RU" baseline="0" dirty="0" err="1" smtClean="0"/>
                        <a:t>т.с</a:t>
                      </a:r>
                      <a:r>
                        <a:rPr lang="ru-RU" baseline="0" dirty="0" smtClean="0"/>
                        <a:t>.)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Всего фрагментов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Перенесено </a:t>
                      </a:r>
                      <a:r>
                        <a:rPr lang="en-US" sz="1600" dirty="0" err="1" smtClean="0"/>
                        <a:t>Requality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 (</a:t>
                      </a:r>
                      <a:r>
                        <a:rPr lang="ru-RU" dirty="0" err="1" smtClean="0"/>
                        <a:t>мс</a:t>
                      </a:r>
                      <a:r>
                        <a:rPr lang="ru-RU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Перенесено</a:t>
                      </a:r>
                      <a:r>
                        <a:rPr lang="ru-RU" sz="1600" baseline="0" dirty="0" smtClean="0"/>
                        <a:t> предложенным алгоритмом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Время(</a:t>
                      </a:r>
                      <a:r>
                        <a:rPr lang="ru-RU" dirty="0" err="1" smtClean="0"/>
                        <a:t>мс</a:t>
                      </a:r>
                      <a:r>
                        <a:rPr lang="ru-RU" dirty="0" smtClean="0"/>
                        <a:t>)</a:t>
                      </a:r>
                      <a:endParaRPr lang="ru-RU" dirty="0"/>
                    </a:p>
                  </a:txBody>
                  <a:tcPr/>
                </a:tc>
              </a:tr>
              <a:tr h="674979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TTCN-3 core language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 3 head 5</a:t>
                      </a:r>
                      <a:endParaRPr lang="ru-RU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32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335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231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69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3212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323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96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4439</a:t>
                      </a:r>
                      <a:endParaRPr lang="ru-RU" sz="1800" dirty="0"/>
                    </a:p>
                  </a:txBody>
                  <a:tcPr/>
                </a:tc>
              </a:tr>
              <a:tr h="519523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TTCN-3 c. l.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 </a:t>
                      </a:r>
                      <a:r>
                        <a:rPr lang="ru-RU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head </a:t>
                      </a:r>
                      <a:r>
                        <a:rPr lang="ru-RU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969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649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7993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936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10627</a:t>
                      </a:r>
                      <a:endParaRPr lang="ru-RU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TTCN-3 c. l.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 </a:t>
                      </a:r>
                      <a:r>
                        <a:rPr lang="ru-RU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head </a:t>
                      </a:r>
                      <a:r>
                        <a:rPr lang="ru-RU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ru-RU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154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3239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138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2641</a:t>
                      </a:r>
                      <a:endParaRPr lang="ru-RU" dirty="0"/>
                    </a:p>
                  </a:txBody>
                  <a:tcPr/>
                </a:tc>
              </a:tr>
              <a:tr h="345936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ETSI TS 103 097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430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160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3194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191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2757</a:t>
                      </a:r>
                      <a:endParaRPr lang="ru-RU" dirty="0"/>
                    </a:p>
                  </a:txBody>
                  <a:tcPr/>
                </a:tc>
              </a:tr>
              <a:tr h="338523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POSIX,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1520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721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5059</a:t>
                      </a:r>
                      <a:endParaRPr lang="ru-RU" dirty="0"/>
                    </a:p>
                  </a:txBody>
                  <a:tcPr/>
                </a:tc>
              </a:tr>
              <a:tr h="481024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POSIX, environ(exec)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487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245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1811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335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4934</a:t>
                      </a:r>
                      <a:endParaRPr lang="ru-RU" dirty="0"/>
                    </a:p>
                  </a:txBody>
                  <a:tcPr/>
                </a:tc>
              </a:tr>
              <a:tr h="462715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LSB, zlib-deflate-1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134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1250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186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1235</a:t>
                      </a:r>
                      <a:endParaRPr lang="ru-RU" dirty="0"/>
                    </a:p>
                  </a:txBody>
                  <a:tcPr/>
                </a:tc>
              </a:tr>
              <a:tr h="481024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LSB, libutil-getopt-3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5.5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232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127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1064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232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100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1250</a:t>
                      </a:r>
                      <a:endParaRPr lang="ru-RU" dirty="0"/>
                    </a:p>
                  </a:txBody>
                  <a:tcPr/>
                </a:tc>
              </a:tr>
              <a:tr h="48102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TTCN</a:t>
                      </a:r>
                      <a:r>
                        <a:rPr lang="en-US" sz="1400" baseline="0" dirty="0" smtClean="0"/>
                        <a:t> c. l. part 3 head 5 changed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335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177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3569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323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96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4422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04248" y="6470668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15</a:t>
            </a:fld>
            <a:endParaRPr lang="ru-RU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4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rmAutofit/>
          </a:bodyPr>
          <a:lstStyle/>
          <a:p>
            <a:r>
              <a:rPr lang="ru-RU" dirty="0" smtClean="0"/>
              <a:t>Разработан </a:t>
            </a:r>
            <a:r>
              <a:rPr lang="ru-RU" dirty="0" smtClean="0"/>
              <a:t>и </a:t>
            </a:r>
            <a:r>
              <a:rPr lang="ru-RU" dirty="0" smtClean="0"/>
              <a:t>реализован </a:t>
            </a:r>
            <a:r>
              <a:rPr lang="ru-RU" dirty="0" smtClean="0"/>
              <a:t>алгоритм</a:t>
            </a:r>
            <a:r>
              <a:rPr lang="ru-RU" dirty="0" smtClean="0"/>
              <a:t>, альтернативный алгоритму переноса разметки требований инструмента </a:t>
            </a:r>
            <a:r>
              <a:rPr lang="en-US" dirty="0" err="1" smtClean="0"/>
              <a:t>Requality</a:t>
            </a:r>
            <a:r>
              <a:rPr lang="ru-RU" dirty="0"/>
              <a:t>,</a:t>
            </a:r>
            <a:r>
              <a:rPr lang="ru-RU" dirty="0" smtClean="0"/>
              <a:t> </a:t>
            </a:r>
            <a:r>
              <a:rPr lang="ru-RU" dirty="0" smtClean="0"/>
              <a:t>использующий </a:t>
            </a:r>
            <a:r>
              <a:rPr lang="en-US" dirty="0" err="1" smtClean="0"/>
              <a:t>xhtml</a:t>
            </a:r>
            <a:r>
              <a:rPr lang="en-US" dirty="0" smtClean="0"/>
              <a:t> </a:t>
            </a:r>
            <a:r>
              <a:rPr lang="ru-RU" dirty="0" smtClean="0"/>
              <a:t>разметку документа для поиска соответствий фрагментам требований</a:t>
            </a:r>
          </a:p>
          <a:p>
            <a:r>
              <a:rPr lang="ru-RU" dirty="0" smtClean="0"/>
              <a:t>Проведены эксперименты, проверяющие работу разработанного алгоритма</a:t>
            </a:r>
            <a:r>
              <a:rPr lang="en-US" dirty="0" smtClean="0"/>
              <a:t> </a:t>
            </a:r>
            <a:r>
              <a:rPr lang="ru-RU" dirty="0" smtClean="0"/>
              <a:t>и сравнивающие его с текущей реализацией алгоритма в </a:t>
            </a:r>
            <a:r>
              <a:rPr lang="en-US" dirty="0" err="1" smtClean="0"/>
              <a:t>Requality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16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88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0405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Требовани</a:t>
            </a:r>
            <a:r>
              <a:rPr lang="ru-RU" dirty="0"/>
              <a:t>е </a:t>
            </a:r>
            <a:r>
              <a:rPr lang="ru-RU" dirty="0" smtClean="0"/>
              <a:t>- утверждение </a:t>
            </a:r>
            <a:r>
              <a:rPr lang="ru-RU" dirty="0"/>
              <a:t>относительно </a:t>
            </a:r>
            <a:r>
              <a:rPr lang="ru-RU" dirty="0" smtClean="0"/>
              <a:t>свойств, которыми должна обладать</a:t>
            </a:r>
            <a:r>
              <a:rPr lang="en-US" dirty="0" smtClean="0"/>
              <a:t> </a:t>
            </a:r>
            <a:r>
              <a:rPr lang="ru-RU" dirty="0" smtClean="0"/>
              <a:t>разрабатываемая программная система.</a:t>
            </a:r>
          </a:p>
          <a:p>
            <a:pPr marL="0" indent="0">
              <a:buNone/>
            </a:pPr>
            <a:r>
              <a:rPr lang="ru-RU" sz="2200" dirty="0" smtClean="0"/>
              <a:t>(</a:t>
            </a:r>
            <a:r>
              <a:rPr lang="en-US" sz="2200" dirty="0"/>
              <a:t>Guide to the Software Engineering Body of Knowledge: 2004 </a:t>
            </a:r>
            <a:r>
              <a:rPr lang="en-US" sz="2200" dirty="0" smtClean="0"/>
              <a:t>version</a:t>
            </a:r>
            <a:r>
              <a:rPr lang="ru-RU" sz="2200" dirty="0" smtClean="0"/>
              <a:t>)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Спецификация требований – документ, в котором описываются требования.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Работа с требованиями происходит в течение всего жизненного цикла программной системы.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2</a:t>
            </a:fld>
            <a:endParaRPr lang="ru-RU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38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Терминология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698" y="1412776"/>
            <a:ext cx="9248985" cy="4464496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3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6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Выделение фрагмента требования в </a:t>
            </a:r>
            <a:r>
              <a:rPr lang="en-US" dirty="0" err="1" smtClean="0"/>
              <a:t>Requality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88224" y="6431388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4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" name="Стрелка вниз 5"/>
          <p:cNvSpPr/>
          <p:nvPr/>
        </p:nvSpPr>
        <p:spPr>
          <a:xfrm>
            <a:off x="3851920" y="2924944"/>
            <a:ext cx="766610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783641" y="4098388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 требования, выделенного в документе </a:t>
            </a:r>
            <a:r>
              <a:rPr lang="en-US" dirty="0" smtClean="0"/>
              <a:t>TTCN-3 </a:t>
            </a:r>
            <a:r>
              <a:rPr lang="en-US" dirty="0"/>
              <a:t>core </a:t>
            </a:r>
            <a:r>
              <a:rPr lang="en-US" dirty="0" smtClean="0"/>
              <a:t>language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66" y="1139586"/>
            <a:ext cx="6087146" cy="293748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7720"/>
            <a:ext cx="9144000" cy="20008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22286" y="6283895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Разметка требования из примера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095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Необходимо разработать библиотеку, позволяющую осуществлять перенос требований из исходного документа в конечный.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5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95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Представление документа в виде </a:t>
            </a:r>
            <a:r>
              <a:rPr lang="en-US" dirty="0" smtClean="0"/>
              <a:t>DOM </a:t>
            </a:r>
            <a:r>
              <a:rPr lang="ru-RU" dirty="0" smtClean="0"/>
              <a:t>дерева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728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Документ можно преобразовать в иерархическую структуру (объектную модель), для этого используется библиотека </a:t>
            </a:r>
            <a:r>
              <a:rPr lang="en-US" dirty="0" smtClean="0"/>
              <a:t>JDOM 2.0.6</a:t>
            </a:r>
            <a:r>
              <a:rPr lang="ru-RU" dirty="0"/>
              <a:t>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6</a:t>
            </a:fld>
            <a:endParaRPr lang="ru-RU" sz="1800" b="1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332382"/>
            <a:ext cx="6120679" cy="340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6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Решение, реализованное в </a:t>
            </a:r>
            <a:r>
              <a:rPr lang="en-US" dirty="0" err="1" smtClean="0"/>
              <a:t>Requality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676" y="1187960"/>
            <a:ext cx="3688524" cy="5481400"/>
          </a:xfr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7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4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Diff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>
                <a:sym typeface="Wingdings" panose="05000000000000000000" pitchFamily="2" charset="2"/>
              </a:rPr>
              <a:t>Позволяет быстро сравнить два текста, возвращая в качестве результата работы список объектов вида</a:t>
            </a:r>
            <a:r>
              <a:rPr lang="en-US" dirty="0" smtClean="0">
                <a:sym typeface="Wingdings" panose="05000000000000000000" pitchFamily="2" charset="2"/>
              </a:rPr>
              <a:t>:</a:t>
            </a:r>
            <a:endParaRPr lang="ru-RU" dirty="0" smtClean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ru-RU" dirty="0" smtClean="0">
                <a:sym typeface="Wingdings" panose="05000000000000000000" pitchFamily="2" charset="2"/>
              </a:rPr>
              <a:t>(</a:t>
            </a:r>
            <a:r>
              <a:rPr lang="en-US" dirty="0" smtClean="0">
                <a:sym typeface="Wingdings" panose="05000000000000000000" pitchFamily="2" charset="2"/>
              </a:rPr>
              <a:t>&lt;type&gt;, &lt;text&gt;)</a:t>
            </a:r>
            <a:r>
              <a:rPr lang="ru-RU" dirty="0" smtClean="0">
                <a:sym typeface="Wingdings" panose="05000000000000000000" pitchFamily="2" charset="2"/>
              </a:rPr>
              <a:t> 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dirty="0" smtClean="0">
                <a:sym typeface="Wingdings" panose="05000000000000000000" pitchFamily="2" charset="2"/>
              </a:rPr>
              <a:t>type – </a:t>
            </a:r>
            <a:r>
              <a:rPr lang="ru-RU" dirty="0" smtClean="0">
                <a:sym typeface="Wingdings" panose="05000000000000000000" pitchFamily="2" charset="2"/>
              </a:rPr>
              <a:t>одного из трех видов: 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dirty="0" smtClean="0">
                <a:sym typeface="Wingdings" panose="05000000000000000000" pitchFamily="2" charset="2"/>
              </a:rPr>
              <a:t>EQUAL – </a:t>
            </a:r>
            <a:r>
              <a:rPr lang="en-US" dirty="0" smtClean="0">
                <a:sym typeface="Wingdings" panose="05000000000000000000" pitchFamily="2" charset="2"/>
              </a:rPr>
              <a:t>text </a:t>
            </a:r>
            <a:r>
              <a:rPr lang="ru-RU" dirty="0" smtClean="0">
                <a:sym typeface="Wingdings" panose="05000000000000000000" pitchFamily="2" charset="2"/>
              </a:rPr>
              <a:t>нужно перенести без изменений</a:t>
            </a:r>
            <a:endParaRPr lang="ru-RU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dirty="0" smtClean="0">
                <a:sym typeface="Wingdings" panose="05000000000000000000" pitchFamily="2" charset="2"/>
              </a:rPr>
              <a:t>INSERT</a:t>
            </a:r>
            <a:r>
              <a:rPr lang="ru-RU" dirty="0" smtClean="0">
                <a:sym typeface="Wingdings" panose="05000000000000000000" pitchFamily="2" charset="2"/>
              </a:rPr>
              <a:t> – </a:t>
            </a:r>
            <a:r>
              <a:rPr lang="en-US" dirty="0" smtClean="0">
                <a:sym typeface="Wingdings" panose="05000000000000000000" pitchFamily="2" charset="2"/>
              </a:rPr>
              <a:t>text </a:t>
            </a:r>
            <a:r>
              <a:rPr lang="ru-RU" dirty="0" smtClean="0">
                <a:sym typeface="Wingdings" panose="05000000000000000000" pitchFamily="2" charset="2"/>
              </a:rPr>
              <a:t>нужно вставить в исходный документ</a:t>
            </a:r>
            <a:endParaRPr lang="ru-RU" dirty="0" smtClean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dirty="0" smtClean="0">
                <a:sym typeface="Wingdings" panose="05000000000000000000" pitchFamily="2" charset="2"/>
              </a:rPr>
              <a:t>DELETE</a:t>
            </a:r>
            <a:r>
              <a:rPr lang="ru-RU" dirty="0" smtClean="0">
                <a:sym typeface="Wingdings" panose="05000000000000000000" pitchFamily="2" charset="2"/>
              </a:rPr>
              <a:t> </a:t>
            </a:r>
            <a:r>
              <a:rPr lang="ru-RU" dirty="0" smtClean="0">
                <a:sym typeface="Wingdings" panose="05000000000000000000" pitchFamily="2" charset="2"/>
              </a:rPr>
              <a:t> - </a:t>
            </a:r>
            <a:r>
              <a:rPr lang="en-US" dirty="0" smtClean="0">
                <a:sym typeface="Wingdings" panose="05000000000000000000" pitchFamily="2" charset="2"/>
              </a:rPr>
              <a:t>text </a:t>
            </a:r>
            <a:r>
              <a:rPr lang="ru-RU" dirty="0" smtClean="0">
                <a:sym typeface="Wingdings" panose="05000000000000000000" pitchFamily="2" charset="2"/>
              </a:rPr>
              <a:t>нужно удалить из исходного документа</a:t>
            </a:r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8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24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Особенности</a:t>
            </a:r>
            <a:r>
              <a:rPr lang="en-US" dirty="0" smtClean="0"/>
              <a:t> </a:t>
            </a:r>
            <a:r>
              <a:rPr lang="ru-RU" dirty="0" smtClean="0"/>
              <a:t>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2692895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Независимость от </a:t>
            </a:r>
            <a:r>
              <a:rPr lang="en-US" sz="3600" dirty="0" err="1" smtClean="0"/>
              <a:t>xhtml</a:t>
            </a:r>
            <a:r>
              <a:rPr lang="en-US" sz="3600" dirty="0" smtClean="0"/>
              <a:t> </a:t>
            </a:r>
            <a:r>
              <a:rPr lang="ru-RU" sz="3600" dirty="0" smtClean="0"/>
              <a:t>разметки документов</a:t>
            </a:r>
            <a:endParaRPr lang="en-US" sz="3600" dirty="0"/>
          </a:p>
          <a:p>
            <a:r>
              <a:rPr lang="ru-RU" sz="3600" dirty="0" smtClean="0"/>
              <a:t>Зависимость </a:t>
            </a:r>
            <a:r>
              <a:rPr lang="ru-RU" sz="3600" dirty="0" smtClean="0"/>
              <a:t>от результатов работы </a:t>
            </a:r>
            <a:r>
              <a:rPr lang="en-US" sz="3600" dirty="0" smtClean="0"/>
              <a:t>diff </a:t>
            </a:r>
            <a:r>
              <a:rPr lang="ru-RU" sz="3600" dirty="0" smtClean="0"/>
              <a:t>алгоритма</a:t>
            </a:r>
            <a:endParaRPr lang="en-US" sz="3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9</a:t>
            </a:fld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70" y="3789040"/>
            <a:ext cx="6438900" cy="336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6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1344</TotalTime>
  <Words>733</Words>
  <Application>Microsoft Office PowerPoint</Application>
  <PresentationFormat>Экран (4:3)</PresentationFormat>
  <Paragraphs>216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Выпускная квалификационная работа: Методы и инструменты разметки требований в многоверсионных текстовых документах.</vt:lpstr>
      <vt:lpstr>Введение</vt:lpstr>
      <vt:lpstr>Терминология</vt:lpstr>
      <vt:lpstr>Выделение фрагмента требования в Requality</vt:lpstr>
      <vt:lpstr>Постановка задачи</vt:lpstr>
      <vt:lpstr>Представление документа в виде DOM дерева</vt:lpstr>
      <vt:lpstr>Решение, реализованное в Requality</vt:lpstr>
      <vt:lpstr>Google Diff</vt:lpstr>
      <vt:lpstr>Особенности алгоритма</vt:lpstr>
      <vt:lpstr>Внутреннее представление документа</vt:lpstr>
      <vt:lpstr>Основная идея решения</vt:lpstr>
      <vt:lpstr>Алгоритм решения</vt:lpstr>
      <vt:lpstr>Особенности алгоритма</vt:lpstr>
      <vt:lpstr>Результаты экспериментов</vt:lpstr>
      <vt:lpstr>Результаты экспериментов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инструменты разметки требований в многоверсионных текстовых документах.</dc:title>
  <dc:creator>REVOLTT</dc:creator>
  <cp:lastModifiedBy>REVOLTT</cp:lastModifiedBy>
  <cp:revision>119</cp:revision>
  <dcterms:created xsi:type="dcterms:W3CDTF">2015-04-07T07:28:21Z</dcterms:created>
  <dcterms:modified xsi:type="dcterms:W3CDTF">2015-05-28T19:58:44Z</dcterms:modified>
</cp:coreProperties>
</file>