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7" r:id="rId14"/>
    <p:sldId id="266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6FC3-6D43-4653-BB7D-92D92358020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3FD3-D956-4F3E-8CB7-167163725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938-7A49-4B93-A45A-61BF9C9AE8BA}" type="datetime1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C061-E4FD-427A-BFEF-C67E7391416B}" type="datetime1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6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3C0-B3A0-44B0-805B-96A25019ACAF}" type="datetime1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7A8-C894-4180-9ECB-7EEFB659DEBD}" type="datetime1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9017-5A8B-4AB6-B095-3F367E197FE0}" type="datetime1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1BC6-BFF7-423E-938C-E5DB3A6E547F}" type="datetime1">
              <a:rPr lang="ru-RU" smtClean="0"/>
              <a:t>01.05.2015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BD0D-9E02-4BBB-AE44-515B926D0EAB}" type="datetime1">
              <a:rPr lang="ru-RU" smtClean="0"/>
              <a:t>01.05.2015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242-C05E-4793-944E-EDEEBACAD5D0}" type="datetime1">
              <a:rPr lang="ru-RU" smtClean="0"/>
              <a:t>01.05.2015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6484-3966-4B5E-B4C4-58E656A7CFFB}" type="datetime1">
              <a:rPr lang="ru-RU" smtClean="0"/>
              <a:t>01.05.2015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5347-A599-409B-A164-AF1AE6410BFB}" type="datetime1">
              <a:rPr lang="ru-RU" smtClean="0"/>
              <a:t>01.05.2015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9783-C308-4C4E-9187-B31D94BA7FD0}" type="datetime1">
              <a:rPr lang="ru-RU" smtClean="0"/>
              <a:t>01.05.2015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2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4343-4DD0-441C-8959-336A99512A38}" type="datetime1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 инструменты разметки требований в </a:t>
            </a:r>
            <a:r>
              <a:rPr lang="ru-RU" dirty="0" err="1" smtClean="0"/>
              <a:t>многоверсионных</a:t>
            </a:r>
            <a:r>
              <a:rPr lang="ru-RU" dirty="0" smtClean="0"/>
              <a:t> текстовых документах.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подготовил: Зинченко Д.А., группа 428.</a:t>
            </a:r>
          </a:p>
          <a:p>
            <a:r>
              <a:rPr lang="ru-RU" sz="2000" dirty="0" smtClean="0"/>
              <a:t>Научный руководитель: профессор, Петренко А.К.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en-US" dirty="0" smtClean="0"/>
              <a:t>DOM </a:t>
            </a:r>
            <a:r>
              <a:rPr lang="ru-RU" dirty="0" smtClean="0"/>
              <a:t>дерева построим другое представление документа, отражающее его структурную разметку.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10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69360"/>
            <a:ext cx="6672461" cy="38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2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Найти </a:t>
            </a:r>
            <a:r>
              <a:rPr lang="ru-RU" dirty="0"/>
              <a:t>фрагмент требования в конечном документе, путь до которого в дереве разметки соответствует пути до раздела, где лежит фрагмент в исходном документе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пути в дереве конечного документа осуществляется по тексту </a:t>
            </a:r>
            <a:r>
              <a:rPr lang="ru-RU" smtClean="0"/>
              <a:t>заголовков разделов</a:t>
            </a:r>
            <a:r>
              <a:rPr lang="ru-RU" dirty="0" smtClean="0"/>
              <a:t>, соответствующих вершинам в пути до фрагмента в исходном документе.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Получить путь в дереве разметки до раздела максимальной глубины, в котором находится этот фрагмент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Найти аналогичный путь и раздел в конечном документе, извлечь его текст, и убрать незначащие символы</a:t>
            </a:r>
          </a:p>
          <a:p>
            <a:pPr marL="514350" indent="-514350">
              <a:buAutoNum type="arabicParenR"/>
            </a:pPr>
            <a:r>
              <a:rPr lang="ru-RU" sz="2200" dirty="0" smtClean="0">
                <a:sym typeface="Wingdings" panose="05000000000000000000" pitchFamily="2" charset="2"/>
              </a:rPr>
              <a:t>В явном виде </a:t>
            </a:r>
            <a:r>
              <a:rPr lang="en-US" sz="2200" dirty="0" smtClean="0">
                <a:sym typeface="Wingdings" panose="05000000000000000000" pitchFamily="2" charset="2"/>
              </a:rPr>
              <a:t>(</a:t>
            </a:r>
            <a:r>
              <a:rPr lang="ru-RU" sz="2200" dirty="0" smtClean="0">
                <a:sym typeface="Wingdings" panose="05000000000000000000" pitchFamily="2" charset="2"/>
              </a:rPr>
              <a:t>например, алгоритмом прямого поиска) попытаться найти текст фрагмента в тексте секции</a:t>
            </a:r>
          </a:p>
          <a:p>
            <a:pPr marL="514350" indent="-514350">
              <a:buAutoNum type="arabicParenR"/>
            </a:pPr>
            <a:r>
              <a:rPr lang="ru-RU" sz="2200" dirty="0" smtClean="0"/>
              <a:t>Если </a:t>
            </a:r>
            <a:r>
              <a:rPr lang="ru-RU" sz="2200" dirty="0"/>
              <a:t>фрагмент был найден, осуществить перенос тегов требования в конечный документ </a:t>
            </a:r>
            <a:r>
              <a:rPr lang="ru-RU" sz="2200" dirty="0" smtClean="0"/>
              <a:t>–  через дерево разметки и </a:t>
            </a:r>
            <a:r>
              <a:rPr lang="en-US" sz="2200" dirty="0" smtClean="0"/>
              <a:t>DOM </a:t>
            </a:r>
            <a:r>
              <a:rPr lang="ru-RU" sz="2200" dirty="0" smtClean="0"/>
              <a:t>дерево.</a:t>
            </a:r>
            <a:r>
              <a:rPr lang="en-US" sz="2200" dirty="0" smtClean="0"/>
              <a:t> </a:t>
            </a:r>
            <a:r>
              <a:rPr lang="ru-RU" sz="2200" dirty="0" smtClean="0"/>
              <a:t>В </a:t>
            </a:r>
            <a:r>
              <a:rPr lang="ru-RU" sz="2200" dirty="0"/>
              <a:t>противном случае считается, что фрагмент перенести не </a:t>
            </a:r>
            <a:r>
              <a:rPr lang="ru-RU" sz="2200" dirty="0" smtClean="0"/>
              <a:t>удалось</a:t>
            </a:r>
            <a:endParaRPr lang="ru-RU" sz="2200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0531" y="1412776"/>
            <a:ext cx="158417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Документ (исходный и конечный)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33270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дерево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01999" y="1412776"/>
            <a:ext cx="182428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разметки документа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70712" y="1412776"/>
            <a:ext cx="270975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Извлечение фрагментов требований (для исходного документа)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773230" y="1674516"/>
            <a:ext cx="3600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789454" y="1674516"/>
            <a:ext cx="412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026282" y="1674516"/>
            <a:ext cx="40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mtClean="0"/>
              <a:t>Добавление, удаление</a:t>
            </a:r>
            <a:r>
              <a:rPr lang="ru-RU" dirty="0" smtClean="0"/>
              <a:t>, изменение порядка разделов не влияет на эффективность работы переноса требований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Добавить возможность переноса фрагментов, для которых можно найти только частичное соответствие, проще, чем в алгоритме, использующем </a:t>
            </a:r>
            <a:r>
              <a:rPr lang="en-US" dirty="0" smtClean="0"/>
              <a:t>diff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Н</a:t>
            </a:r>
            <a:r>
              <a:rPr lang="ru-RU" dirty="0" smtClean="0"/>
              <a:t>е работает при переносе требований между разделами текста и изменении его глубины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83599"/>
          </a:xfrm>
        </p:spPr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66021"/>
              </p:ext>
            </p:extLst>
          </p:nvPr>
        </p:nvGraphicFramePr>
        <p:xfrm>
          <a:off x="107504" y="836712"/>
          <a:ext cx="8352928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782"/>
                <a:gridCol w="1539112"/>
                <a:gridCol w="1903312"/>
                <a:gridCol w="2255778"/>
                <a:gridCol w="563944"/>
              </a:tblGrid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Документ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Версии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Примерный</a:t>
                      </a:r>
                      <a:r>
                        <a:rPr lang="ru-RU" sz="1600" baseline="0" dirty="0" smtClean="0"/>
                        <a:t> объем (</a:t>
                      </a:r>
                      <a:r>
                        <a:rPr lang="ru-RU" sz="1600" baseline="0" dirty="0" err="1" smtClean="0"/>
                        <a:t>тыс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ru-RU" sz="1600" baseline="0" dirty="0" smtClean="0"/>
                        <a:t>символов)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Количество найденных фрагментов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17549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 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V1.1.12 – 1.1.14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101/102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99</a:t>
                      </a:r>
                      <a:r>
                        <a:rPr lang="en-US" sz="1600" dirty="0" smtClean="0"/>
                        <a:t>.0</a:t>
                      </a:r>
                      <a:endParaRPr lang="ru-RU" sz="1600" dirty="0"/>
                    </a:p>
                  </a:txBody>
                  <a:tcPr/>
                </a:tc>
              </a:tr>
              <a:tr h="3031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TTCN-3 core language part 3 head 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169/172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98</a:t>
                      </a:r>
                      <a:r>
                        <a:rPr lang="en-US" sz="1600" dirty="0" smtClean="0"/>
                        <a:t>.3</a:t>
                      </a:r>
                      <a:endParaRPr lang="ru-RU" sz="1600" dirty="0"/>
                    </a:p>
                  </a:txBody>
                  <a:tcPr/>
                </a:tc>
              </a:tr>
              <a:tr h="44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4 head 6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495/510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97</a:t>
                      </a:r>
                      <a:r>
                        <a:rPr lang="en-US" sz="1600" dirty="0" smtClean="0"/>
                        <a:t>.1</a:t>
                      </a:r>
                      <a:endParaRPr lang="ru-RU" sz="1600" dirty="0"/>
                    </a:p>
                  </a:txBody>
                  <a:tcPr/>
                </a:tc>
              </a:tr>
              <a:tr h="533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5 head 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72/76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94</a:t>
                      </a:r>
                      <a:r>
                        <a:rPr lang="en-US" sz="1600" dirty="0" smtClean="0"/>
                        <a:t>.7</a:t>
                      </a:r>
                      <a:endParaRPr lang="ru-RU" sz="1600" dirty="0"/>
                    </a:p>
                  </a:txBody>
                  <a:tcPr/>
                </a:tc>
              </a:tr>
              <a:tr h="4307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POSIX</a:t>
                      </a:r>
                      <a:r>
                        <a:rPr lang="ru-RU" sz="1600" dirty="0" smtClean="0"/>
                        <a:t> (*)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104/123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84.5</a:t>
                      </a:r>
                      <a:endParaRPr lang="ru-RU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fwprintf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93/111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83.8</a:t>
                      </a:r>
                      <a:endParaRPr lang="ru-RU" sz="1600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environ(exec)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83/112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74.1</a:t>
                      </a:r>
                      <a:endParaRPr lang="ru-RU" sz="1600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POSIX (all</a:t>
                      </a:r>
                      <a:r>
                        <a:rPr lang="en-US" sz="1600" baseline="0" dirty="0" smtClean="0"/>
                        <a:t>)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8828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80.2</a:t>
                      </a:r>
                      <a:endParaRPr lang="ru-RU" sz="1600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Standard Base Core Specification (all)</a:t>
                      </a:r>
                      <a:endParaRPr lang="ru-RU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4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2628/2933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89.6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525344"/>
            <a:ext cx="528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* </a:t>
            </a: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Open Group Base Specifications IEEE </a:t>
            </a:r>
            <a:r>
              <a:rPr lang="en-US" dirty="0" err="1">
                <a:solidFill>
                  <a:schemeClr val="dk1"/>
                </a:solidFill>
              </a:rPr>
              <a:t>Std</a:t>
            </a:r>
            <a:r>
              <a:rPr lang="en-US" dirty="0">
                <a:solidFill>
                  <a:schemeClr val="dk1"/>
                </a:solidFill>
              </a:rPr>
              <a:t> 1003.1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сследован алгоритм переноса разметки требований системы </a:t>
            </a:r>
            <a:r>
              <a:rPr lang="en-US" dirty="0" err="1" smtClean="0"/>
              <a:t>Requality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азработан и реализован альтернативный алгоритм, использующий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разметку документа для поиска соответствий фрагментам требований</a:t>
            </a:r>
          </a:p>
          <a:p>
            <a:r>
              <a:rPr lang="ru-RU" dirty="0" smtClean="0"/>
              <a:t>Проведены эксперименты, проверяющие работу разработанного алгоритма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Требования </a:t>
            </a:r>
            <a:r>
              <a:rPr lang="ru-RU" dirty="0"/>
              <a:t> </a:t>
            </a:r>
            <a:r>
              <a:rPr lang="ru-RU" dirty="0" smtClean="0"/>
              <a:t>- утверждения </a:t>
            </a:r>
            <a:r>
              <a:rPr lang="ru-RU" dirty="0"/>
              <a:t>относительно </a:t>
            </a:r>
            <a:r>
              <a:rPr lang="ru-RU" dirty="0" smtClean="0"/>
              <a:t>атрибутов или свойств программной </a:t>
            </a:r>
            <a:r>
              <a:rPr lang="ru-RU" dirty="0"/>
              <a:t>системы, подлежащей реализации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с требованиями происходит в течение всего жизненного цикла программной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изменении систем происходят изменения требований.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Требование</a:t>
            </a:r>
          </a:p>
          <a:p>
            <a:r>
              <a:rPr lang="ru-RU" dirty="0" smtClean="0"/>
              <a:t>Исходный документ</a:t>
            </a:r>
          </a:p>
          <a:p>
            <a:r>
              <a:rPr lang="ru-RU" dirty="0" smtClean="0"/>
              <a:t>Конечный документ</a:t>
            </a:r>
          </a:p>
          <a:p>
            <a:r>
              <a:rPr lang="ru-RU" dirty="0" smtClean="0"/>
              <a:t>Фрагмент требования</a:t>
            </a:r>
          </a:p>
          <a:p>
            <a:r>
              <a:rPr lang="ru-RU" dirty="0" smtClean="0"/>
              <a:t>Разметка </a:t>
            </a:r>
            <a:r>
              <a:rPr lang="en-US" dirty="0" smtClean="0"/>
              <a:t>(</a:t>
            </a:r>
            <a:r>
              <a:rPr lang="ru-RU" dirty="0" smtClean="0"/>
              <a:t>теги) требования</a:t>
            </a:r>
          </a:p>
          <a:p>
            <a:r>
              <a:rPr lang="ru-RU" dirty="0" smtClean="0"/>
              <a:t>Перенос фрагмента требования</a:t>
            </a:r>
          </a:p>
          <a:p>
            <a:r>
              <a:rPr lang="ru-RU" dirty="0" smtClean="0"/>
              <a:t>Перенос требования</a:t>
            </a:r>
          </a:p>
          <a:p>
            <a:r>
              <a:rPr lang="ru-RU" dirty="0" smtClean="0"/>
              <a:t>Структурная разметка документа (разделы, абзацы)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фрагмента требования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535" y="43651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&lt;span class="</a:t>
            </a:r>
            <a:r>
              <a:rPr lang="en-US" dirty="0" err="1">
                <a:solidFill>
                  <a:srgbClr val="0070C0"/>
                </a:solidFill>
              </a:rPr>
              <a:t>requality_text</a:t>
            </a:r>
            <a:r>
              <a:rPr lang="en-US" dirty="0">
                <a:solidFill>
                  <a:srgbClr val="0070C0"/>
                </a:solidFill>
              </a:rPr>
              <a:t> id_9c4d9f38-6847-405a-8440-ccd21b0cd4f5"&gt;&lt;a name="9c4d9f38-6847-405a-8440-ccd21b0cd4f5" id="id_9c4d9f38-6847-405a-8440-ccd21b0cd4f5" class="</a:t>
            </a:r>
            <a:r>
              <a:rPr lang="en-US" dirty="0" err="1">
                <a:solidFill>
                  <a:srgbClr val="0070C0"/>
                </a:solidFill>
              </a:rPr>
              <a:t>requality_id</a:t>
            </a:r>
            <a:r>
              <a:rPr lang="en-US" dirty="0">
                <a:solidFill>
                  <a:srgbClr val="0070C0"/>
                </a:solidFill>
              </a:rPr>
              <a:t>"&gt;&lt;/a&gt;</a:t>
            </a:r>
            <a:r>
              <a:rPr lang="en-US" dirty="0"/>
              <a:t>Procedure calls may be used for testing implementations which are not message based.</a:t>
            </a:r>
            <a:r>
              <a:rPr lang="en-US" dirty="0">
                <a:solidFill>
                  <a:srgbClr val="0070C0"/>
                </a:solidFill>
              </a:rPr>
              <a:t>&lt;/span&gt;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9036496" cy="993787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851920" y="2924944"/>
            <a:ext cx="76661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требования, выделенного в документе </a:t>
            </a:r>
            <a:r>
              <a:rPr lang="en-US" dirty="0" smtClean="0"/>
              <a:t>TTCN-3 </a:t>
            </a:r>
            <a:r>
              <a:rPr lang="en-US" dirty="0"/>
              <a:t>core </a:t>
            </a:r>
            <a:r>
              <a:rPr lang="en-US" dirty="0" smtClean="0"/>
              <a:t>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из исходного документа в конечный.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документа в виде </a:t>
            </a:r>
            <a:r>
              <a:rPr lang="en-US" dirty="0" smtClean="0"/>
              <a:t>DOM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Документ можно преобразовать в иерархическую структуру (объектную модель), для этого используется библиотека </a:t>
            </a:r>
            <a:r>
              <a:rPr lang="en-US" dirty="0" smtClean="0"/>
              <a:t>JDOM 2.0.6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2382"/>
            <a:ext cx="6120679" cy="3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Решение, реализованное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76" y="1187960"/>
            <a:ext cx="3688524" cy="5481400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Позволяет быстро сравнить два текста, возвращая в качестве результата работы список объектов вида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 </a:t>
            </a:r>
            <a:r>
              <a:rPr lang="en-US" dirty="0" smtClean="0">
                <a:sym typeface="Wingdings" panose="05000000000000000000" pitchFamily="2" charset="2"/>
              </a:rPr>
              <a:t>EQUAL</a:t>
            </a:r>
            <a:endParaRPr lang="ru-RU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Независимость от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разметки документов</a:t>
            </a:r>
            <a:endParaRPr lang="en-US" dirty="0"/>
          </a:p>
          <a:p>
            <a:pPr>
              <a:buFontTx/>
              <a:buChar char="-"/>
            </a:pPr>
            <a:r>
              <a:rPr lang="ru-RU" dirty="0" smtClean="0"/>
              <a:t>Скорость работы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Зависимость от результатов работы </a:t>
            </a:r>
            <a:r>
              <a:rPr lang="en-US" dirty="0" smtClean="0"/>
              <a:t>diff </a:t>
            </a:r>
            <a:r>
              <a:rPr lang="ru-RU" dirty="0" smtClean="0"/>
              <a:t>алгоритма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Зависимость от результатов работы алгоритма преобразования </a:t>
            </a:r>
            <a:r>
              <a:rPr lang="en-US" dirty="0" smtClean="0"/>
              <a:t>xml -&gt; plain text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630</Words>
  <Application>Microsoft Office PowerPoint</Application>
  <PresentationFormat>Экран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Методы и инструменты разметки требований в многоверсионных текстовых документах.</vt:lpstr>
      <vt:lpstr>Введение</vt:lpstr>
      <vt:lpstr>Терминология</vt:lpstr>
      <vt:lpstr>Выделение фрагмента требования</vt:lpstr>
      <vt:lpstr>Постановка задачи</vt:lpstr>
      <vt:lpstr>Представление документа в виде DOM дерева</vt:lpstr>
      <vt:lpstr>Решение, реализованное в Requality</vt:lpstr>
      <vt:lpstr>Google Diff</vt:lpstr>
      <vt:lpstr>Особенности алгоритма</vt:lpstr>
      <vt:lpstr>Внутреннее представление документа</vt:lpstr>
      <vt:lpstr>Основная идея решения</vt:lpstr>
      <vt:lpstr>Алгоритм решения</vt:lpstr>
      <vt:lpstr>Особенности алгоритма</vt:lpstr>
      <vt:lpstr>Результаты экспериментов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88</cp:revision>
  <dcterms:created xsi:type="dcterms:W3CDTF">2015-04-07T07:28:21Z</dcterms:created>
  <dcterms:modified xsi:type="dcterms:W3CDTF">2015-05-01T11:25:27Z</dcterms:modified>
</cp:coreProperties>
</file>