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16" r:id="rId4"/>
    <p:sldId id="307" r:id="rId6"/>
    <p:sldId id="318" r:id="rId7"/>
    <p:sldId id="320" r:id="rId8"/>
    <p:sldId id="314" r:id="rId9"/>
    <p:sldId id="322" r:id="rId10"/>
    <p:sldId id="325" r:id="rId11"/>
    <p:sldId id="30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C74"/>
    <a:srgbClr val="29B9A6"/>
    <a:srgbClr val="F47264"/>
    <a:srgbClr val="F8D35E"/>
    <a:srgbClr val="84CBC5"/>
    <a:srgbClr val="1B6AA3"/>
    <a:srgbClr val="FFC20F"/>
    <a:srgbClr val="14507A"/>
    <a:srgbClr val="45B2A8"/>
    <a:srgbClr val="008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2" autoAdjust="0"/>
    <p:restoredTop sz="94660"/>
  </p:normalViewPr>
  <p:slideViewPr>
    <p:cSldViewPr snapToGrid="0">
      <p:cViewPr varScale="1">
        <p:scale>
          <a:sx n="78" d="100"/>
          <a:sy n="78" d="100"/>
        </p:scale>
        <p:origin x="989" y="96"/>
      </p:cViewPr>
      <p:guideLst>
        <p:guide orient="horz" pos="219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6AEAE-DBEE-4A56-B08F-3E23DF6A04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7DA25-EDF5-4068-8A97-FC36329605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77DA25-EDF5-4068-8A97-FC36329605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663DD89-DA72-4956-8961-85B6562EBF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DD89-DA72-4956-8961-85B6562EBF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C8F1E-C324-4ECD-9D66-17513A2AE6B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nvSpPr>
        <p:spPr>
          <a:xfrm rot="12600000">
            <a:off x="2066076" y="3131754"/>
            <a:ext cx="3440323" cy="2965796"/>
          </a:xfrm>
          <a:prstGeom prst="triangle">
            <a:avLst/>
          </a:prstGeom>
          <a:noFill/>
          <a:ln w="19050">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966759">
            <a:off x="4139390" y="-403117"/>
            <a:ext cx="6338769" cy="546445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3945919">
            <a:off x="10303310" y="4034318"/>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1" name="等腰三角形 20"/>
          <p:cNvSpPr/>
          <p:nvPr/>
        </p:nvSpPr>
        <p:spPr>
          <a:xfrm rot="8598772">
            <a:off x="10372801" y="5007513"/>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2" name="等腰三角形 21"/>
          <p:cNvSpPr/>
          <p:nvPr/>
        </p:nvSpPr>
        <p:spPr>
          <a:xfrm rot="8598772">
            <a:off x="10879854" y="494629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nvGrpSpPr>
          <p:cNvPr id="46" name="组合 45"/>
          <p:cNvGrpSpPr/>
          <p:nvPr/>
        </p:nvGrpSpPr>
        <p:grpSpPr>
          <a:xfrm rot="7938589">
            <a:off x="9932817" y="4575168"/>
            <a:ext cx="1368693" cy="1257291"/>
            <a:chOff x="1145739" y="762009"/>
            <a:chExt cx="1001675" cy="920146"/>
          </a:xfrm>
        </p:grpSpPr>
        <p:sp>
          <p:nvSpPr>
            <p:cNvPr id="48"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49" name="椭圆 48"/>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3953573">
            <a:off x="3028233" y="2846994"/>
            <a:ext cx="848663" cy="779588"/>
            <a:chOff x="1145739" y="762009"/>
            <a:chExt cx="1001675" cy="920146"/>
          </a:xfrm>
        </p:grpSpPr>
        <p:sp>
          <p:nvSpPr>
            <p:cNvPr id="35" name="等腰三角形 34"/>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36" name="椭圆 3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720801" y="2976321"/>
            <a:ext cx="3309257" cy="706755"/>
          </a:xfrm>
          <a:prstGeom prst="rect">
            <a:avLst/>
          </a:prstGeom>
          <a:noFill/>
        </p:spPr>
        <p:txBody>
          <a:bodyPr wrap="square" rtlCol="0" anchor="ctr">
            <a:spAutoFit/>
          </a:bodyPr>
          <a:lstStyle/>
          <a:p>
            <a:pPr algn="ctr"/>
            <a:r>
              <a:rPr lang="zh-CN" altLang="en-US" sz="4000" b="1" dirty="0">
                <a:solidFill>
                  <a:schemeClr val="bg1"/>
                </a:solidFill>
                <a:latin typeface="迷你简汉真广标" panose="02010609000101010101" pitchFamily="49" charset="-122"/>
                <a:ea typeface="迷你简汉真广标" panose="02010609000101010101" pitchFamily="49" charset="-122"/>
              </a:rPr>
              <a:t>游戏资讯</a:t>
            </a:r>
            <a:endParaRPr lang="zh-CN" altLang="en-US" sz="4000" b="1" dirty="0">
              <a:solidFill>
                <a:schemeClr val="bg1"/>
              </a:solidFill>
              <a:latin typeface="迷你简汉真广标" panose="02010609000101010101" pitchFamily="49" charset="-122"/>
              <a:ea typeface="迷你简汉真广标" panose="02010609000101010101" pitchFamily="49" charset="-122"/>
            </a:endParaRPr>
          </a:p>
        </p:txBody>
      </p:sp>
      <p:sp>
        <p:nvSpPr>
          <p:cNvPr id="14" name="文本框 13"/>
          <p:cNvSpPr txBox="1"/>
          <p:nvPr/>
        </p:nvSpPr>
        <p:spPr>
          <a:xfrm>
            <a:off x="7020560" y="4025900"/>
            <a:ext cx="2775585" cy="706755"/>
          </a:xfrm>
          <a:prstGeom prst="rect">
            <a:avLst/>
          </a:prstGeom>
          <a:noFill/>
        </p:spPr>
        <p:txBody>
          <a:bodyPr wrap="square" rtlCol="0">
            <a:spAutoFit/>
          </a:bodyPr>
          <a:lstStyle/>
          <a:p>
            <a:r>
              <a:rPr lang="zh-CN" altLang="en-US" sz="4000" b="1" dirty="0">
                <a:solidFill>
                  <a:schemeClr val="bg1"/>
                </a:solidFill>
                <a:latin typeface="迷你简汉真广标" panose="02010609000101010101" pitchFamily="49" charset="-122"/>
                <a:ea typeface="迷你简汉真广标" panose="02010609000101010101" pitchFamily="49" charset="-122"/>
              </a:rPr>
              <a:t>网页策划</a:t>
            </a:r>
            <a:endParaRPr lang="zh-CN" altLang="en-US" sz="4000" b="1" dirty="0">
              <a:solidFill>
                <a:schemeClr val="bg1"/>
              </a:solidFill>
              <a:latin typeface="迷你简汉真广标" panose="02010609000101010101" pitchFamily="49" charset="-122"/>
              <a:ea typeface="迷你简汉真广标" panose="02010609000101010101" pitchFamily="49" charset="-122"/>
            </a:endParaRPr>
          </a:p>
        </p:txBody>
      </p:sp>
      <p:grpSp>
        <p:nvGrpSpPr>
          <p:cNvPr id="16" name="组合 15"/>
          <p:cNvGrpSpPr/>
          <p:nvPr/>
        </p:nvGrpSpPr>
        <p:grpSpPr>
          <a:xfrm>
            <a:off x="912737" y="565770"/>
            <a:ext cx="3097450" cy="2152130"/>
            <a:chOff x="912737" y="565770"/>
            <a:chExt cx="3097450" cy="2152130"/>
          </a:xfrm>
        </p:grpSpPr>
        <p:sp>
          <p:nvSpPr>
            <p:cNvPr id="17" name="等腰三角形 16"/>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8" name="等腰三角形 17"/>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9" name="等腰三角形 18"/>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2" name="等腰三角形 11"/>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4" name="等腰三角形 2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6" name="椭圆 25"/>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8977127">
              <a:off x="3563479" y="1987179"/>
              <a:ext cx="446708" cy="334617"/>
              <a:chOff x="2822785" y="1265179"/>
              <a:chExt cx="930073" cy="696693"/>
            </a:xfrm>
          </p:grpSpPr>
          <p:sp>
            <p:nvSpPr>
              <p:cNvPr id="76" name="等腰三角形 75"/>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8" name="等腰三角形 77"/>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sp>
        <p:nvSpPr>
          <p:cNvPr id="3" name="文本框 2"/>
          <p:cNvSpPr txBox="1"/>
          <p:nvPr/>
        </p:nvSpPr>
        <p:spPr>
          <a:xfrm>
            <a:off x="5456766" y="1785061"/>
            <a:ext cx="3309257" cy="706755"/>
          </a:xfrm>
          <a:prstGeom prst="rect">
            <a:avLst/>
          </a:prstGeom>
          <a:noFill/>
        </p:spPr>
        <p:txBody>
          <a:bodyPr wrap="square" rtlCol="0" anchor="ctr">
            <a:spAutoFit/>
          </a:bodyPr>
          <a:p>
            <a:pPr algn="ctr"/>
            <a:r>
              <a:rPr lang="en-US" altLang="zh-CN" sz="4000" b="1" dirty="0">
                <a:solidFill>
                  <a:schemeClr val="bg1"/>
                </a:solidFill>
                <a:latin typeface="迷你简汉真广标" panose="02010609000101010101" pitchFamily="49" charset="-122"/>
                <a:ea typeface="迷你简汉真广标" panose="02010609000101010101" pitchFamily="49" charset="-122"/>
              </a:rPr>
              <a:t>“</a:t>
            </a:r>
            <a:r>
              <a:rPr lang="zh-CN" altLang="en-US" sz="4000" b="1" dirty="0">
                <a:solidFill>
                  <a:schemeClr val="bg1"/>
                </a:solidFill>
                <a:latin typeface="迷你简汉真广标" panose="02010609000101010101" pitchFamily="49" charset="-122"/>
                <a:ea typeface="迷你简汉真广标" panose="02010609000101010101" pitchFamily="49" charset="-122"/>
              </a:rPr>
              <a:t>战地</a:t>
            </a:r>
            <a:r>
              <a:rPr lang="en-US" altLang="zh-CN" sz="4000" b="1" dirty="0">
                <a:solidFill>
                  <a:schemeClr val="bg1"/>
                </a:solidFill>
                <a:latin typeface="迷你简汉真广标" panose="02010609000101010101" pitchFamily="49" charset="-122"/>
                <a:ea typeface="迷你简汉真广标" panose="02010609000101010101" pitchFamily="49" charset="-122"/>
              </a:rPr>
              <a:t>”</a:t>
            </a:r>
            <a:r>
              <a:rPr lang="zh-CN" altLang="en-US" sz="4000" b="1" dirty="0">
                <a:solidFill>
                  <a:schemeClr val="bg1"/>
                </a:solidFill>
                <a:latin typeface="迷你简汉真广标" panose="02010609000101010101" pitchFamily="49" charset="-122"/>
                <a:ea typeface="迷你简汉真广标" panose="02010609000101010101" pitchFamily="49" charset="-122"/>
              </a:rPr>
              <a:t>系列</a:t>
            </a:r>
            <a:endParaRPr lang="zh-CN" altLang="en-US" sz="4000" b="1" dirty="0">
              <a:solidFill>
                <a:schemeClr val="bg1"/>
              </a:solidFill>
              <a:latin typeface="迷你简汉真广标" panose="02010609000101010101" pitchFamily="49" charset="-122"/>
              <a:ea typeface="迷你简汉真广标" panose="02010609000101010101" pitchFamily="49"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357996" y="508708"/>
            <a:ext cx="16764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项目名</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4744720"/>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50" name="文本框 49"/>
          <p:cNvSpPr txBox="1"/>
          <p:nvPr/>
        </p:nvSpPr>
        <p:spPr>
          <a:xfrm>
            <a:off x="3669665" y="1895475"/>
            <a:ext cx="4697095" cy="3661410"/>
          </a:xfrm>
          <a:prstGeom prst="rect">
            <a:avLst/>
          </a:prstGeom>
          <a:noFill/>
        </p:spPr>
        <p:txBody>
          <a:bodyPr wrap="square" rtlCol="0">
            <a:spAutoFit/>
          </a:bodyPr>
          <a:p>
            <a:pPr algn="l"/>
            <a:r>
              <a:rPr lang="zh-CN" altLang="en-US" sz="3200" b="1" dirty="0">
                <a:solidFill>
                  <a:schemeClr val="bg1"/>
                </a:solidFill>
                <a:latin typeface="微软雅黑" panose="020B0503020204020204" pitchFamily="34" charset="-122"/>
                <a:ea typeface="微软雅黑" panose="020B0503020204020204" pitchFamily="34" charset="-122"/>
              </a:rPr>
              <a:t>网站名：田野打架网</a:t>
            </a:r>
            <a:endParaRPr lang="zh-CN" altLang="en-US" sz="3200" b="1" dirty="0">
              <a:solidFill>
                <a:schemeClr val="bg1"/>
              </a:solidFill>
              <a:latin typeface="微软雅黑" panose="020B0503020204020204" pitchFamily="34" charset="-122"/>
              <a:ea typeface="微软雅黑" panose="020B0503020204020204" pitchFamily="34" charset="-122"/>
            </a:endParaRPr>
          </a:p>
          <a:p>
            <a:pPr algn="l"/>
            <a:endParaRPr lang="zh-CN" altLang="en-US" sz="3200" b="1" dirty="0">
              <a:solidFill>
                <a:schemeClr val="bg1"/>
              </a:solidFill>
              <a:latin typeface="微软雅黑" panose="020B0503020204020204" pitchFamily="34" charset="-122"/>
              <a:ea typeface="微软雅黑" panose="020B0503020204020204" pitchFamily="34" charset="-122"/>
            </a:endParaRPr>
          </a:p>
          <a:p>
            <a:pPr algn="l"/>
            <a:r>
              <a:rPr lang="zh-CN" altLang="en-US" sz="2800" b="1" dirty="0">
                <a:solidFill>
                  <a:schemeClr val="bg1"/>
                </a:solidFill>
                <a:latin typeface="微软雅黑" panose="020B0503020204020204" pitchFamily="34" charset="-122"/>
                <a:ea typeface="微软雅黑" panose="020B0503020204020204" pitchFamily="34" charset="-122"/>
              </a:rPr>
              <a:t>网名涵义：战地系列（</a:t>
            </a:r>
            <a:r>
              <a:rPr lang="en-US" altLang="zh-CN" sz="2800" b="1" dirty="0">
                <a:solidFill>
                  <a:schemeClr val="bg1"/>
                </a:solidFill>
                <a:latin typeface="微软雅黑" panose="020B0503020204020204" pitchFamily="34" charset="-122"/>
                <a:ea typeface="微软雅黑" panose="020B0503020204020204" pitchFamily="34" charset="-122"/>
              </a:rPr>
              <a:t>Battlefield</a:t>
            </a:r>
            <a:r>
              <a:rPr lang="zh-CN" altLang="en-US" sz="2800" b="1" dirty="0">
                <a:solidFill>
                  <a:schemeClr val="bg1"/>
                </a:solidFill>
                <a:latin typeface="微软雅黑" panose="020B0503020204020204" pitchFamily="34" charset="-122"/>
                <a:ea typeface="微软雅黑" panose="020B0503020204020204" pitchFamily="34" charset="-122"/>
              </a:rPr>
              <a:t>）玩家基于对游戏的喜爱为其所取诨名：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田野打架</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，战地玩家对此诨名有极大的认同感，可以以此吸引玩家注意。</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799196" y="508708"/>
            <a:ext cx="27940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主题与意义</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4744720"/>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50" name="文本框 49"/>
          <p:cNvSpPr txBox="1"/>
          <p:nvPr/>
        </p:nvSpPr>
        <p:spPr>
          <a:xfrm>
            <a:off x="3848100" y="2718435"/>
            <a:ext cx="4697095" cy="2553335"/>
          </a:xfrm>
          <a:prstGeom prst="rect">
            <a:avLst/>
          </a:prstGeom>
          <a:noFill/>
        </p:spPr>
        <p:txBody>
          <a:bodyPr wrap="square" rtlCol="0">
            <a:spAutoFit/>
          </a:bodyPr>
          <a:p>
            <a:pPr algn="l"/>
            <a:r>
              <a:rPr lang="zh-CN" altLang="en-US" sz="3200" b="1" dirty="0">
                <a:solidFill>
                  <a:schemeClr val="bg1"/>
                </a:solidFill>
                <a:latin typeface="微软雅黑" panose="020B0503020204020204" pitchFamily="34" charset="-122"/>
                <a:ea typeface="微软雅黑" panose="020B0503020204020204" pitchFamily="34" charset="-122"/>
              </a:rPr>
              <a:t>面向战地玩家，建立一个</a:t>
            </a:r>
            <a:r>
              <a:rPr lang="en-US" altLang="zh-CN" sz="3200" b="1" dirty="0">
                <a:solidFill>
                  <a:schemeClr val="bg1"/>
                </a:solidFill>
                <a:latin typeface="微软雅黑" panose="020B0503020204020204" pitchFamily="34" charset="-122"/>
                <a:ea typeface="微软雅黑" panose="020B0503020204020204" pitchFamily="34" charset="-122"/>
              </a:rPr>
              <a:t>Battlefield</a:t>
            </a:r>
            <a:r>
              <a:rPr lang="zh-CN" altLang="en-US" sz="3200" b="1" dirty="0">
                <a:solidFill>
                  <a:schemeClr val="bg1"/>
                </a:solidFill>
                <a:latin typeface="微软雅黑" panose="020B0503020204020204" pitchFamily="34" charset="-122"/>
                <a:ea typeface="微软雅黑" panose="020B0503020204020204" pitchFamily="34" charset="-122"/>
              </a:rPr>
              <a:t>系列游戏资讯平台，提供游戏资讯、游戏攻略、游戏视频等内容。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078596" y="508708"/>
            <a:ext cx="22352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主要特色</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4744720"/>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50" name="文本框 49"/>
          <p:cNvSpPr txBox="1"/>
          <p:nvPr/>
        </p:nvSpPr>
        <p:spPr>
          <a:xfrm>
            <a:off x="3847465" y="2025015"/>
            <a:ext cx="4697095" cy="3538220"/>
          </a:xfrm>
          <a:prstGeom prst="rect">
            <a:avLst/>
          </a:prstGeom>
          <a:noFill/>
        </p:spPr>
        <p:txBody>
          <a:bodyPr wrap="square" rtlCol="0">
            <a:spAutoFit/>
          </a:bodyPr>
          <a:p>
            <a:pPr algn="l"/>
            <a:r>
              <a:rPr lang="zh-CN" sz="3200" b="1" dirty="0">
                <a:solidFill>
                  <a:schemeClr val="bg1"/>
                </a:solidFill>
                <a:latin typeface="微软雅黑" panose="020B0503020204020204" pitchFamily="34" charset="-122"/>
                <a:ea typeface="微软雅黑" panose="020B0503020204020204" pitchFamily="34" charset="-122"/>
              </a:rPr>
              <a:t>集中提供</a:t>
            </a:r>
            <a:r>
              <a:rPr lang="en-US" altLang="zh-CN" sz="3200" b="1" dirty="0">
                <a:solidFill>
                  <a:schemeClr val="bg1"/>
                </a:solidFill>
                <a:latin typeface="微软雅黑" panose="020B0503020204020204" pitchFamily="34" charset="-122"/>
                <a:ea typeface="微软雅黑" panose="020B0503020204020204" pitchFamily="34" charset="-122"/>
              </a:rPr>
              <a:t>Battlefield</a:t>
            </a:r>
            <a:r>
              <a:rPr lang="zh-CN" altLang="en-US" sz="3200" b="1" dirty="0">
                <a:solidFill>
                  <a:schemeClr val="bg1"/>
                </a:solidFill>
                <a:latin typeface="微软雅黑" panose="020B0503020204020204" pitchFamily="34" charset="-122"/>
                <a:ea typeface="微软雅黑" panose="020B0503020204020204" pitchFamily="34" charset="-122"/>
              </a:rPr>
              <a:t>系列游戏资讯，相比于传统游戏资讯网的内容冗杂、界面杂乱、广告众多，本网站以简洁明快的界面设计和合理的内容分区向玩家提供零广告的资讯服务。</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078596" y="508708"/>
            <a:ext cx="22352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站点内容</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4744720"/>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50" name="文本框 49"/>
          <p:cNvSpPr txBox="1"/>
          <p:nvPr/>
        </p:nvSpPr>
        <p:spPr>
          <a:xfrm>
            <a:off x="3747770" y="2094230"/>
            <a:ext cx="4697095" cy="3538220"/>
          </a:xfrm>
          <a:prstGeom prst="rect">
            <a:avLst/>
          </a:prstGeom>
          <a:noFill/>
        </p:spPr>
        <p:txBody>
          <a:bodyPr wrap="square" rtlCol="0">
            <a:spAutoFit/>
          </a:bodyPr>
          <a:p>
            <a:pPr algn="l"/>
            <a:r>
              <a:rPr lang="zh-CN" altLang="en-US" sz="3200" b="1" dirty="0">
                <a:solidFill>
                  <a:schemeClr val="bg1"/>
                </a:solidFill>
                <a:latin typeface="微软雅黑" panose="020B0503020204020204" pitchFamily="34" charset="-122"/>
                <a:ea typeface="微软雅黑" panose="020B0503020204020204" pitchFamily="34" charset="-122"/>
              </a:rPr>
              <a:t>主要包含</a:t>
            </a:r>
            <a:r>
              <a:rPr lang="en-US" altLang="zh-CN"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个内容：游戏资讯、游戏攻略、游戏视频，其中资讯与攻略为文本信息，游戏视频为视频信息，资讯主要提供游戏新闻如游戏更新与活动的发布。</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493761" y="508708"/>
            <a:ext cx="340487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web</a:t>
            </a:r>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首页</a:t>
            </a:r>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原型</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4744720"/>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pic>
        <p:nvPicPr>
          <p:cNvPr id="2" name="图片 1" descr="C:\Users\SONY\Documents\HW前端二面\bella.jpgbella"/>
          <p:cNvPicPr>
            <a:picLocks noChangeAspect="1"/>
          </p:cNvPicPr>
          <p:nvPr/>
        </p:nvPicPr>
        <p:blipFill>
          <a:blip r:embed="rId1"/>
          <a:srcRect/>
          <a:stretch>
            <a:fillRect/>
          </a:stretch>
        </p:blipFill>
        <p:spPr>
          <a:xfrm>
            <a:off x="4927918" y="1951355"/>
            <a:ext cx="2536825" cy="3847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519796" y="508708"/>
            <a:ext cx="33528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视频页面原型</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5186045"/>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pic>
        <p:nvPicPr>
          <p:cNvPr id="2" name="图片 1" descr="001.png"/>
          <p:cNvPicPr>
            <a:picLocks noChangeAspect="1"/>
          </p:cNvPicPr>
          <p:nvPr/>
        </p:nvPicPr>
        <p:blipFill>
          <a:blip r:embed="rId1"/>
          <a:stretch>
            <a:fillRect/>
          </a:stretch>
        </p:blipFill>
        <p:spPr>
          <a:xfrm>
            <a:off x="4705350" y="1884045"/>
            <a:ext cx="2981960" cy="452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960996" y="508708"/>
            <a:ext cx="44704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资讯攻略页面原型</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00075" y="4165359"/>
            <a:ext cx="2552699" cy="766324"/>
            <a:chOff x="600075" y="4165359"/>
            <a:chExt cx="2552699" cy="766324"/>
          </a:xfrm>
        </p:grpSpPr>
        <p:sp>
          <p:nvSpPr>
            <p:cNvPr id="47" name="文本框 46"/>
            <p:cNvSpPr txBox="1"/>
            <p:nvPr/>
          </p:nvSpPr>
          <p:spPr>
            <a:xfrm>
              <a:off x="1084715" y="4165359"/>
              <a:ext cx="1666249" cy="398780"/>
            </a:xfrm>
            <a:prstGeom prst="rect">
              <a:avLst/>
            </a:prstGeom>
            <a:noFill/>
          </p:spPr>
          <p:txBody>
            <a:bodyPr wrap="square" rtlCol="0">
              <a:spAutoFit/>
            </a:bodyPr>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00075" y="4520838"/>
              <a:ext cx="2552699" cy="410845"/>
            </a:xfrm>
            <a:prstGeom prst="rect">
              <a:avLst/>
            </a:prstGeom>
            <a:noFill/>
          </p:spPr>
          <p:txBody>
            <a:bodyPr wrap="square" rtlCol="0">
              <a:spAutoFit/>
            </a:bodyPr>
            <a:p>
              <a:pPr algn="just">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Down Arrow Callout 144"/>
          <p:cNvSpPr/>
          <p:nvPr/>
        </p:nvSpPr>
        <p:spPr>
          <a:xfrm flipV="1">
            <a:off x="3329940" y="1285875"/>
            <a:ext cx="5732780" cy="5186045"/>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pic>
        <p:nvPicPr>
          <p:cNvPr id="2" name="图片 1" descr="C:\Users\SONY\Pictures\web原型图\002.jpg002"/>
          <p:cNvPicPr>
            <a:picLocks noChangeAspect="1"/>
          </p:cNvPicPr>
          <p:nvPr/>
        </p:nvPicPr>
        <p:blipFill>
          <a:blip r:embed="rId1"/>
          <a:srcRect/>
          <a:stretch>
            <a:fillRect/>
          </a:stretch>
        </p:blipFill>
        <p:spPr>
          <a:xfrm>
            <a:off x="4705350" y="1884680"/>
            <a:ext cx="2981960" cy="452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078596" y="508708"/>
            <a:ext cx="2235200" cy="6769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网页界面</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Down Arrow Callout 144"/>
          <p:cNvSpPr/>
          <p:nvPr/>
        </p:nvSpPr>
        <p:spPr>
          <a:xfrm flipV="1">
            <a:off x="2662555" y="1286510"/>
            <a:ext cx="7068185" cy="5247005"/>
          </a:xfrm>
          <a:prstGeom prst="downArrowCallout">
            <a:avLst>
              <a:gd name="adj1" fmla="val 25776"/>
              <a:gd name="adj2" fmla="val 9254"/>
              <a:gd name="adj3" fmla="val 9254"/>
              <a:gd name="adj4" fmla="val 90746"/>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50" name="文本框 49"/>
          <p:cNvSpPr txBox="1"/>
          <p:nvPr/>
        </p:nvSpPr>
        <p:spPr>
          <a:xfrm>
            <a:off x="3129280" y="2114550"/>
            <a:ext cx="6134100" cy="4154170"/>
          </a:xfrm>
          <a:prstGeom prst="rect">
            <a:avLst/>
          </a:prstGeom>
          <a:noFill/>
        </p:spPr>
        <p:txBody>
          <a:bodyPr wrap="square" rtlCol="0">
            <a:spAutoFit/>
          </a:bodyPr>
          <a:p>
            <a:pPr algn="l"/>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首页</a:t>
            </a:r>
            <a:r>
              <a:rPr lang="zh-CN" sz="2400" b="1" dirty="0">
                <a:solidFill>
                  <a:schemeClr val="bg1"/>
                </a:solidFill>
                <a:latin typeface="微软雅黑" panose="020B0503020204020204" pitchFamily="34" charset="-122"/>
                <a:ea typeface="微软雅黑" panose="020B0503020204020204" pitchFamily="34" charset="-122"/>
              </a:rPr>
              <a:t>页面分为</a:t>
            </a: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段，头端为导航栏；大图段提供游戏下载官网链接；第</a:t>
            </a:r>
            <a:r>
              <a:rPr lang="en-US" altLang="zh-CN" sz="2400" b="1" dirty="0">
                <a:solidFill>
                  <a:schemeClr val="bg1"/>
                </a:solidFill>
                <a:latin typeface="微软雅黑" panose="020B0503020204020204" pitchFamily="34" charset="-122"/>
                <a:ea typeface="微软雅黑" panose="020B0503020204020204" pitchFamily="34" charset="-122"/>
              </a:rPr>
              <a:t>2</a:t>
            </a:r>
            <a:r>
              <a:rPr lang="zh-CN" altLang="en-US" sz="2400" b="1" dirty="0">
                <a:solidFill>
                  <a:schemeClr val="bg1"/>
                </a:solidFill>
                <a:latin typeface="微软雅黑" panose="020B0503020204020204" pitchFamily="34" charset="-122"/>
                <a:ea typeface="微软雅黑" panose="020B0503020204020204" pitchFamily="34" charset="-122"/>
              </a:rPr>
              <a:t>段分为</a:t>
            </a: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部分，分别提供游戏视频、游戏攻略、游戏资讯的内容；末端为联系我版权声明部分。</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lang="zh-CN" altLang="en-US" sz="2400" b="1" dirty="0">
              <a:solidFill>
                <a:schemeClr val="bg1"/>
              </a:solidFill>
              <a:latin typeface="微软雅黑" panose="020B0503020204020204" pitchFamily="34" charset="-122"/>
              <a:ea typeface="微软雅黑" panose="020B0503020204020204" pitchFamily="34" charset="-122"/>
            </a:endParaRPr>
          </a:p>
          <a:p>
            <a:pPr algn="l"/>
            <a:r>
              <a:rPr lang="zh-CN" altLang="en-US" sz="2400" b="1" dirty="0">
                <a:solidFill>
                  <a:schemeClr val="bg1"/>
                </a:solidFill>
                <a:latin typeface="微软雅黑" panose="020B0503020204020204" pitchFamily="34" charset="-122"/>
                <a:ea typeface="微软雅黑" panose="020B0503020204020204" pitchFamily="34" charset="-122"/>
              </a:rPr>
              <a:t>视频页面布局与首页类似，中间分为上下两部分：上方播放器区与下方滚动轮播视频区。</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lang="zh-CN" altLang="en-US" sz="2400" b="1" dirty="0">
              <a:solidFill>
                <a:schemeClr val="bg1"/>
              </a:solidFill>
              <a:latin typeface="微软雅黑" panose="020B0503020204020204" pitchFamily="34" charset="-122"/>
              <a:ea typeface="微软雅黑" panose="020B0503020204020204" pitchFamily="34" charset="-122"/>
            </a:endParaRPr>
          </a:p>
          <a:p>
            <a:pPr algn="l"/>
            <a:r>
              <a:rPr lang="zh-CN" altLang="en-US" sz="2400" b="1" dirty="0">
                <a:solidFill>
                  <a:schemeClr val="bg1"/>
                </a:solidFill>
                <a:latin typeface="微软雅黑" panose="020B0503020204020204" pitchFamily="34" charset="-122"/>
                <a:ea typeface="微软雅黑" panose="020B0503020204020204" pitchFamily="34" charset="-122"/>
              </a:rPr>
              <a:t>资讯攻略页面布局也与首页类似，中间分为左右两部分，左为文章正文，右为菜单栏。</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Words>
  <Application>WPS 演示</Application>
  <PresentationFormat>宽屏</PresentationFormat>
  <Paragraphs>39</Paragraphs>
  <Slides>9</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迷你简汉真广标</vt:lpstr>
      <vt:lpstr>微软雅黑</vt:lpstr>
      <vt:lpstr>Calibri</vt:lpstr>
      <vt:lpstr>Arial Unicode MS</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bilin</dc:creator>
  <cp:lastModifiedBy>淪ノ浮overくも</cp:lastModifiedBy>
  <cp:revision>446</cp:revision>
  <dcterms:created xsi:type="dcterms:W3CDTF">2015-03-19T06:14:00Z</dcterms:created>
  <dcterms:modified xsi:type="dcterms:W3CDTF">2018-09-24T06:23:47Z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