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56" r:id="rId4"/>
    <p:sldId id="257" r:id="rId5"/>
    <p:sldId id="259"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68AD-7703-5C7C-0481-BA5CAABB45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8FFAE-4237-ABFD-F45F-5CD0345AD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AABE3C-5F0B-ABCE-5F44-EB9E5DADD918}"/>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5" name="Footer Placeholder 4">
            <a:extLst>
              <a:ext uri="{FF2B5EF4-FFF2-40B4-BE49-F238E27FC236}">
                <a16:creationId xmlns:a16="http://schemas.microsoft.com/office/drawing/2014/main" id="{4464C716-74C1-EBD9-04CC-5733B4533F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41EDE-7AAA-1818-F6BE-66E39F03524B}"/>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429333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5C56-06BC-A166-43C4-9F3564A4B1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6013F-604E-BA4B-17C3-398C2540A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6F16D0-034F-1A43-1A99-4AF91D541D98}"/>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5" name="Footer Placeholder 4">
            <a:extLst>
              <a:ext uri="{FF2B5EF4-FFF2-40B4-BE49-F238E27FC236}">
                <a16:creationId xmlns:a16="http://schemas.microsoft.com/office/drawing/2014/main" id="{BBC08E10-B5BB-0459-928A-D9122AF72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1BEEC-70C4-AA0D-4D74-A3C899F8CDA3}"/>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40032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8334-BD8C-0C41-30A0-5DF7A26B9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EF63D-C99C-AF10-12F6-98B2656C98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1663E8-E515-65F6-917B-02D815BD693A}"/>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5" name="Footer Placeholder 4">
            <a:extLst>
              <a:ext uri="{FF2B5EF4-FFF2-40B4-BE49-F238E27FC236}">
                <a16:creationId xmlns:a16="http://schemas.microsoft.com/office/drawing/2014/main" id="{26275F0D-D91C-3015-3234-982FAFE89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E37CB-BD8D-57D5-634A-F8CB6E311628}"/>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300143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FE11-85BD-89E4-7DC4-74CF756CC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83FB5-325A-5600-683D-883050ECF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C2098-E563-1046-A494-EC4B2A6F3EC6}"/>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5" name="Footer Placeholder 4">
            <a:extLst>
              <a:ext uri="{FF2B5EF4-FFF2-40B4-BE49-F238E27FC236}">
                <a16:creationId xmlns:a16="http://schemas.microsoft.com/office/drawing/2014/main" id="{5E11057C-3B37-2C43-7F37-27D23B649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BB372-DB77-E98B-E95F-B874F4B1727D}"/>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307086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40CD-5DEF-80C4-BB1E-A2917BA304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9DCF02-CFAE-424E-3CA2-36B46B961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5AABD-FB99-B83D-28BD-08034A3218A2}"/>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5" name="Footer Placeholder 4">
            <a:extLst>
              <a:ext uri="{FF2B5EF4-FFF2-40B4-BE49-F238E27FC236}">
                <a16:creationId xmlns:a16="http://schemas.microsoft.com/office/drawing/2014/main" id="{499F948F-F337-0A00-B100-FE2E81291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BB57DB-4DC1-FF38-FA56-0CF5BF752AD2}"/>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27333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685D-794C-7039-5849-386D6DB20B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8DB2B7-B537-EA6D-C8EA-2D9201F2C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7550B4-40B6-8E2B-4FDC-4CAFF7D7CA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02254B-007B-7173-76EA-E9900444F995}"/>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6" name="Footer Placeholder 5">
            <a:extLst>
              <a:ext uri="{FF2B5EF4-FFF2-40B4-BE49-F238E27FC236}">
                <a16:creationId xmlns:a16="http://schemas.microsoft.com/office/drawing/2014/main" id="{8C14856E-F9FC-A957-FA44-671CA50360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057CB-8B0B-4DC3-1873-93C9D1B4231D}"/>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337869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FE4E-405C-29FE-7A03-92371BE71F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20ACE-4D66-F968-7443-E7203CD9C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4676D-DD58-5A07-D05F-66314CED0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49DB94-C636-760B-610C-B81378715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3EDE4-CFA6-766A-B8C7-9926D14D5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FBF4CF-CC04-E96F-42A1-0A258B0E63EF}"/>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8" name="Footer Placeholder 7">
            <a:extLst>
              <a:ext uri="{FF2B5EF4-FFF2-40B4-BE49-F238E27FC236}">
                <a16:creationId xmlns:a16="http://schemas.microsoft.com/office/drawing/2014/main" id="{878BCCA7-2784-A08E-E713-94B2516009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FAC59D-F91A-F498-3FA2-7D65DF308918}"/>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343045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D313-5930-9210-206B-05CA654A6E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405847-DA4C-FC0C-6F05-2F81E64630BA}"/>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4" name="Footer Placeholder 3">
            <a:extLst>
              <a:ext uri="{FF2B5EF4-FFF2-40B4-BE49-F238E27FC236}">
                <a16:creationId xmlns:a16="http://schemas.microsoft.com/office/drawing/2014/main" id="{64A3B7F3-749D-E437-F290-C41E3112B4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76914D-D969-5830-EA2F-C5815DD5DFF9}"/>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205208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9F447-4DF2-0A88-AD89-447196186FC3}"/>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3" name="Footer Placeholder 2">
            <a:extLst>
              <a:ext uri="{FF2B5EF4-FFF2-40B4-BE49-F238E27FC236}">
                <a16:creationId xmlns:a16="http://schemas.microsoft.com/office/drawing/2014/main" id="{6C0C50C7-DEE4-4326-C440-3B12F36C03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BBB961-69BC-A0EA-79D3-BBD7B48413CF}"/>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67320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42C2-F2E0-956E-39CA-EFEEDD10F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0E86F2-F091-14ED-0645-EBB72072EC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A03956-415B-EC20-826C-407BC7FE3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992CD-752A-B076-B62B-737DB82B4D1A}"/>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6" name="Footer Placeholder 5">
            <a:extLst>
              <a:ext uri="{FF2B5EF4-FFF2-40B4-BE49-F238E27FC236}">
                <a16:creationId xmlns:a16="http://schemas.microsoft.com/office/drawing/2014/main" id="{A3FEA28B-E3A7-DA41-237E-C806B05CF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B7B684-6B8F-1D8E-F642-439DA0E765AF}"/>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181594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ED6A-9DAE-9F37-B584-464516931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1CC924-884B-DC6D-50B2-B2C7DB13B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8A523A-DE45-BDDD-A579-EB7CD69C3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AEE5A-266B-4BEA-56E5-29137DDA9509}"/>
              </a:ext>
            </a:extLst>
          </p:cNvPr>
          <p:cNvSpPr>
            <a:spLocks noGrp="1"/>
          </p:cNvSpPr>
          <p:nvPr>
            <p:ph type="dt" sz="half" idx="10"/>
          </p:nvPr>
        </p:nvSpPr>
        <p:spPr/>
        <p:txBody>
          <a:bodyPr/>
          <a:lstStyle/>
          <a:p>
            <a:fld id="{47EB3DBB-90CF-4551-9142-D404FDCC1C71}" type="datetimeFigureOut">
              <a:rPr lang="en-IN" smtClean="0"/>
              <a:t>13-05-2023</a:t>
            </a:fld>
            <a:endParaRPr lang="en-IN"/>
          </a:p>
        </p:txBody>
      </p:sp>
      <p:sp>
        <p:nvSpPr>
          <p:cNvPr id="6" name="Footer Placeholder 5">
            <a:extLst>
              <a:ext uri="{FF2B5EF4-FFF2-40B4-BE49-F238E27FC236}">
                <a16:creationId xmlns:a16="http://schemas.microsoft.com/office/drawing/2014/main" id="{F65A139B-8684-008C-F395-8B96C0CBEF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07E27-24EB-0320-E5BC-B5543432BDEC}"/>
              </a:ext>
            </a:extLst>
          </p:cNvPr>
          <p:cNvSpPr>
            <a:spLocks noGrp="1"/>
          </p:cNvSpPr>
          <p:nvPr>
            <p:ph type="sldNum" sz="quarter" idx="12"/>
          </p:nvPr>
        </p:nvSpPr>
        <p:spPr/>
        <p:txBody>
          <a:bodyPr/>
          <a:lstStyle/>
          <a:p>
            <a:fld id="{3FAD68D1-FC13-40F7-A1B6-2CEE52F73AE4}" type="slidenum">
              <a:rPr lang="en-IN" smtClean="0"/>
              <a:t>‹#›</a:t>
            </a:fld>
            <a:endParaRPr lang="en-IN"/>
          </a:p>
        </p:txBody>
      </p:sp>
    </p:spTree>
    <p:extLst>
      <p:ext uri="{BB962C8B-B14F-4D97-AF65-F5344CB8AC3E}">
        <p14:creationId xmlns:p14="http://schemas.microsoft.com/office/powerpoint/2010/main" val="240259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20610-555A-AA17-BD02-8275313E6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07F0FA-6876-4B22-BA5E-B7E159F73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B0A74-F707-7EE2-6128-95676FDFB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B3DBB-90CF-4551-9142-D404FDCC1C71}" type="datetimeFigureOut">
              <a:rPr lang="en-IN" smtClean="0"/>
              <a:t>13-05-2023</a:t>
            </a:fld>
            <a:endParaRPr lang="en-IN"/>
          </a:p>
        </p:txBody>
      </p:sp>
      <p:sp>
        <p:nvSpPr>
          <p:cNvPr id="5" name="Footer Placeholder 4">
            <a:extLst>
              <a:ext uri="{FF2B5EF4-FFF2-40B4-BE49-F238E27FC236}">
                <a16:creationId xmlns:a16="http://schemas.microsoft.com/office/drawing/2014/main" id="{EE7086A4-9DCC-4532-D263-F710319A68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56B2F9-D352-B13C-3796-A5C89C837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D68D1-FC13-40F7-A1B6-2CEE52F73AE4}" type="slidenum">
              <a:rPr lang="en-IN" smtClean="0"/>
              <a:t>‹#›</a:t>
            </a:fld>
            <a:endParaRPr lang="en-IN"/>
          </a:p>
        </p:txBody>
      </p:sp>
    </p:spTree>
    <p:extLst>
      <p:ext uri="{BB962C8B-B14F-4D97-AF65-F5344CB8AC3E}">
        <p14:creationId xmlns:p14="http://schemas.microsoft.com/office/powerpoint/2010/main" val="338470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evolutionaryAI/SQL_project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09052-0961-4CA0-7866-4AC58597658D}"/>
              </a:ext>
            </a:extLst>
          </p:cNvPr>
          <p:cNvSpPr>
            <a:spLocks noGrp="1"/>
          </p:cNvSpPr>
          <p:nvPr>
            <p:ph type="subTitle" idx="1"/>
          </p:nvPr>
        </p:nvSpPr>
        <p:spPr>
          <a:xfrm>
            <a:off x="2019300" y="2620963"/>
            <a:ext cx="9134475" cy="808038"/>
          </a:xfrm>
        </p:spPr>
        <p:txBody>
          <a:bodyPr>
            <a:noAutofit/>
          </a:bodyPr>
          <a:lstStyle/>
          <a:p>
            <a:pPr algn="l"/>
            <a:r>
              <a:rPr lang="en-US" sz="6000" b="1" dirty="0"/>
              <a:t>Birds Strike 2000-2011</a:t>
            </a:r>
          </a:p>
        </p:txBody>
      </p:sp>
      <p:sp>
        <p:nvSpPr>
          <p:cNvPr id="3" name="TextBox 2">
            <a:extLst>
              <a:ext uri="{FF2B5EF4-FFF2-40B4-BE49-F238E27FC236}">
                <a16:creationId xmlns:a16="http://schemas.microsoft.com/office/drawing/2014/main" id="{9D8150B3-6A57-C56A-684E-6D145C8CB76D}"/>
              </a:ext>
            </a:extLst>
          </p:cNvPr>
          <p:cNvSpPr txBox="1"/>
          <p:nvPr/>
        </p:nvSpPr>
        <p:spPr>
          <a:xfrm>
            <a:off x="4371975" y="3429000"/>
            <a:ext cx="6096000" cy="369332"/>
          </a:xfrm>
          <a:prstGeom prst="rect">
            <a:avLst/>
          </a:prstGeom>
          <a:noFill/>
        </p:spPr>
        <p:txBody>
          <a:bodyPr wrap="square">
            <a:spAutoFit/>
          </a:bodyPr>
          <a:lstStyle/>
          <a:p>
            <a:pPr algn="l"/>
            <a:r>
              <a:rPr lang="en-US" sz="1800" b="1" dirty="0"/>
              <a:t>PROJECT BY TANISH BALSARA</a:t>
            </a:r>
          </a:p>
        </p:txBody>
      </p:sp>
    </p:spTree>
    <p:extLst>
      <p:ext uri="{BB962C8B-B14F-4D97-AF65-F5344CB8AC3E}">
        <p14:creationId xmlns:p14="http://schemas.microsoft.com/office/powerpoint/2010/main" val="418406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150B3-6A57-C56A-684E-6D145C8CB76D}"/>
              </a:ext>
            </a:extLst>
          </p:cNvPr>
          <p:cNvSpPr txBox="1"/>
          <p:nvPr/>
        </p:nvSpPr>
        <p:spPr>
          <a:xfrm>
            <a:off x="812987" y="578223"/>
            <a:ext cx="6096000" cy="369332"/>
          </a:xfrm>
          <a:prstGeom prst="rect">
            <a:avLst/>
          </a:prstGeom>
          <a:noFill/>
        </p:spPr>
        <p:txBody>
          <a:bodyPr wrap="square">
            <a:spAutoFit/>
          </a:bodyPr>
          <a:lstStyle/>
          <a:p>
            <a:pPr algn="l"/>
            <a:r>
              <a:rPr lang="en-US" sz="1800" b="1" dirty="0"/>
              <a:t>PROBLEM STATEMENT</a:t>
            </a:r>
          </a:p>
        </p:txBody>
      </p:sp>
      <p:sp>
        <p:nvSpPr>
          <p:cNvPr id="4" name="Subtitle 3">
            <a:extLst>
              <a:ext uri="{FF2B5EF4-FFF2-40B4-BE49-F238E27FC236}">
                <a16:creationId xmlns:a16="http://schemas.microsoft.com/office/drawing/2014/main" id="{303548F0-9D3D-6444-E284-3A39710BADF6}"/>
              </a:ext>
            </a:extLst>
          </p:cNvPr>
          <p:cNvSpPr>
            <a:spLocks noGrp="1"/>
          </p:cNvSpPr>
          <p:nvPr>
            <p:ph type="subTitle" idx="1"/>
          </p:nvPr>
        </p:nvSpPr>
        <p:spPr>
          <a:xfrm>
            <a:off x="546847" y="1508779"/>
            <a:ext cx="9144000" cy="4770998"/>
          </a:xfrm>
        </p:spPr>
        <p:txBody>
          <a:bodyPr>
            <a:normAutofit fontScale="62500" lnSpcReduction="20000"/>
          </a:bodyPr>
          <a:lstStyle/>
          <a:p>
            <a:pPr marL="482600" marR="586105" algn="l" rtl="0">
              <a:spcBef>
                <a:spcPts val="725"/>
              </a:spcBef>
              <a:spcAft>
                <a:spcPts val="0"/>
              </a:spcAft>
            </a:pPr>
            <a:r>
              <a:rPr lang="en-US" sz="2900" b="0" i="0" u="none" strike="noStrike" dirty="0">
                <a:solidFill>
                  <a:srgbClr val="000000"/>
                </a:solidFill>
                <a:effectLst/>
                <a:latin typeface="Arial" panose="020B0604020202020204" pitchFamily="34" charset="0"/>
                <a:cs typeface="Arial" panose="020B0604020202020204" pitchFamily="34" charset="0"/>
              </a:rPr>
              <a:t>          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a:t>
            </a:r>
          </a:p>
          <a:p>
            <a:pPr marL="482600" marR="586105" algn="l" rtl="0">
              <a:spcBef>
                <a:spcPts val="725"/>
              </a:spcBef>
              <a:spcAft>
                <a:spcPts val="0"/>
              </a:spcAft>
            </a:pPr>
            <a:endParaRPr lang="en-US" sz="2900" b="0" dirty="0">
              <a:effectLst/>
              <a:latin typeface="Arial" panose="020B0604020202020204" pitchFamily="34" charset="0"/>
              <a:cs typeface="Arial" panose="020B0604020202020204" pitchFamily="34" charset="0"/>
            </a:endParaRPr>
          </a:p>
          <a:p>
            <a:pPr marL="482600" marR="601980" algn="l" rtl="0">
              <a:spcBef>
                <a:spcPts val="600"/>
              </a:spcBef>
              <a:spcAft>
                <a:spcPts val="0"/>
              </a:spcAft>
            </a:pPr>
            <a:r>
              <a:rPr lang="en-US" sz="2900" b="0" i="0" u="none" strike="noStrike" dirty="0">
                <a:solidFill>
                  <a:srgbClr val="000000"/>
                </a:solidFill>
                <a:effectLst/>
                <a:latin typeface="Arial" panose="020B0604020202020204" pitchFamily="34" charset="0"/>
                <a:cs typeface="Arial" panose="020B0604020202020204" pitchFamily="34" charset="0"/>
              </a:rPr>
              <a:t>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endParaRPr lang="en-US" sz="2900" b="0" dirty="0">
              <a:effectLst/>
              <a:latin typeface="Arial" panose="020B0604020202020204" pitchFamily="34" charset="0"/>
              <a:cs typeface="Arial" panose="020B0604020202020204" pitchFamily="34" charset="0"/>
            </a:endParaRPr>
          </a:p>
          <a:p>
            <a:pPr algn="l"/>
            <a:br>
              <a:rPr lang="en-US" dirty="0"/>
            </a:br>
            <a:endParaRPr lang="en-IN" b="1" dirty="0"/>
          </a:p>
        </p:txBody>
      </p:sp>
    </p:spTree>
    <p:extLst>
      <p:ext uri="{BB962C8B-B14F-4D97-AF65-F5344CB8AC3E}">
        <p14:creationId xmlns:p14="http://schemas.microsoft.com/office/powerpoint/2010/main" val="138844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09052-0961-4CA0-7866-4AC58597658D}"/>
              </a:ext>
            </a:extLst>
          </p:cNvPr>
          <p:cNvSpPr>
            <a:spLocks noGrp="1"/>
          </p:cNvSpPr>
          <p:nvPr>
            <p:ph type="subTitle" idx="1"/>
          </p:nvPr>
        </p:nvSpPr>
        <p:spPr>
          <a:xfrm>
            <a:off x="971550" y="449263"/>
            <a:ext cx="9134475" cy="379412"/>
          </a:xfrm>
        </p:spPr>
        <p:txBody>
          <a:bodyPr>
            <a:noAutofit/>
          </a:bodyPr>
          <a:lstStyle/>
          <a:p>
            <a:pPr algn="l"/>
            <a:r>
              <a:rPr lang="en-US" dirty="0"/>
              <a:t>1)How many pilots were warned?</a:t>
            </a:r>
          </a:p>
          <a:p>
            <a:pPr algn="l"/>
            <a:r>
              <a:rPr lang="en-US" dirty="0"/>
              <a:t>Code-1) select </a:t>
            </a:r>
            <a:r>
              <a:rPr lang="en-US" dirty="0" err="1"/>
              <a:t>concat</a:t>
            </a:r>
            <a:r>
              <a:rPr lang="en-US" dirty="0"/>
              <a:t>(round(count(</a:t>
            </a:r>
            <a:r>
              <a:rPr lang="en-US" dirty="0" err="1"/>
              <a:t>Pilotwarnedofbirdsorwildlife</a:t>
            </a:r>
            <a:r>
              <a:rPr lang="en-US" dirty="0"/>
              <a:t>)/(select count(*) from bird)*100,2),'%') as warnings from bird where </a:t>
            </a:r>
            <a:r>
              <a:rPr lang="en-US" dirty="0" err="1"/>
              <a:t>Pilotwarnedofbirdsorwildlife</a:t>
            </a:r>
            <a:r>
              <a:rPr lang="en-US" dirty="0"/>
              <a:t>='Y’;</a:t>
            </a:r>
          </a:p>
          <a:p>
            <a:pPr algn="l"/>
            <a:endParaRPr lang="en-US" dirty="0"/>
          </a:p>
          <a:p>
            <a:pPr algn="l"/>
            <a:r>
              <a:rPr lang="en-IN" dirty="0"/>
              <a:t>Output:-</a:t>
            </a:r>
          </a:p>
        </p:txBody>
      </p:sp>
      <p:pic>
        <p:nvPicPr>
          <p:cNvPr id="9" name="Picture 8">
            <a:extLst>
              <a:ext uri="{FF2B5EF4-FFF2-40B4-BE49-F238E27FC236}">
                <a16:creationId xmlns:a16="http://schemas.microsoft.com/office/drawing/2014/main" id="{CC41AE22-66C9-015F-D686-CC1957D6BC1E}"/>
              </a:ext>
            </a:extLst>
          </p:cNvPr>
          <p:cNvPicPr>
            <a:picLocks noChangeAspect="1"/>
          </p:cNvPicPr>
          <p:nvPr/>
        </p:nvPicPr>
        <p:blipFill>
          <a:blip r:embed="rId2"/>
          <a:stretch>
            <a:fillRect/>
          </a:stretch>
        </p:blipFill>
        <p:spPr>
          <a:xfrm>
            <a:off x="2757432" y="3429000"/>
            <a:ext cx="2781355" cy="1773589"/>
          </a:xfrm>
          <a:prstGeom prst="rect">
            <a:avLst/>
          </a:prstGeom>
        </p:spPr>
      </p:pic>
    </p:spTree>
    <p:extLst>
      <p:ext uri="{BB962C8B-B14F-4D97-AF65-F5344CB8AC3E}">
        <p14:creationId xmlns:p14="http://schemas.microsoft.com/office/powerpoint/2010/main" val="250529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09052-0961-4CA0-7866-4AC58597658D}"/>
              </a:ext>
            </a:extLst>
          </p:cNvPr>
          <p:cNvSpPr>
            <a:spLocks noGrp="1"/>
          </p:cNvSpPr>
          <p:nvPr>
            <p:ph type="subTitle" idx="1"/>
          </p:nvPr>
        </p:nvSpPr>
        <p:spPr>
          <a:xfrm>
            <a:off x="847725" y="468313"/>
            <a:ext cx="9134475" cy="379412"/>
          </a:xfrm>
        </p:spPr>
        <p:txBody>
          <a:bodyPr>
            <a:noAutofit/>
          </a:bodyPr>
          <a:lstStyle/>
          <a:p>
            <a:pPr algn="l"/>
            <a:r>
              <a:rPr lang="en-US" dirty="0"/>
              <a:t>2)Which are top 5 species of bird has caused the most strikes?</a:t>
            </a:r>
          </a:p>
          <a:p>
            <a:pPr algn="l"/>
            <a:r>
              <a:rPr lang="en-US" dirty="0"/>
              <a:t>Code-select </a:t>
            </a:r>
            <a:r>
              <a:rPr lang="en-US" dirty="0" err="1"/>
              <a:t>WildlifeSpecies,count</a:t>
            </a:r>
            <a:r>
              <a:rPr lang="en-US" dirty="0"/>
              <a:t>(*) as </a:t>
            </a:r>
            <a:r>
              <a:rPr lang="en-US" dirty="0" err="1"/>
              <a:t>number_of_birdstrikes</a:t>
            </a:r>
            <a:r>
              <a:rPr lang="en-US" dirty="0"/>
              <a:t> from </a:t>
            </a:r>
            <a:r>
              <a:rPr lang="en-US" dirty="0" err="1"/>
              <a:t>birdgroup</a:t>
            </a:r>
            <a:r>
              <a:rPr lang="en-US" dirty="0"/>
              <a:t> by </a:t>
            </a:r>
            <a:r>
              <a:rPr lang="en-US" dirty="0" err="1"/>
              <a:t>WildlifeSpeciesorder</a:t>
            </a:r>
            <a:r>
              <a:rPr lang="en-US" dirty="0"/>
              <a:t> by </a:t>
            </a:r>
            <a:r>
              <a:rPr lang="en-US" dirty="0" err="1"/>
              <a:t>number_of_birdstrikes</a:t>
            </a:r>
            <a:r>
              <a:rPr lang="en-US" dirty="0"/>
              <a:t> desc limit 5;</a:t>
            </a:r>
          </a:p>
          <a:p>
            <a:pPr algn="l"/>
            <a:r>
              <a:rPr lang="en-IN" dirty="0"/>
              <a:t>Output:-</a:t>
            </a:r>
          </a:p>
        </p:txBody>
      </p:sp>
      <p:pic>
        <p:nvPicPr>
          <p:cNvPr id="4" name="Picture 3">
            <a:extLst>
              <a:ext uri="{FF2B5EF4-FFF2-40B4-BE49-F238E27FC236}">
                <a16:creationId xmlns:a16="http://schemas.microsoft.com/office/drawing/2014/main" id="{6C1C833A-710F-6829-4C10-97F59F139739}"/>
              </a:ext>
            </a:extLst>
          </p:cNvPr>
          <p:cNvPicPr>
            <a:picLocks noChangeAspect="1"/>
          </p:cNvPicPr>
          <p:nvPr/>
        </p:nvPicPr>
        <p:blipFill>
          <a:blip r:embed="rId2"/>
          <a:stretch>
            <a:fillRect/>
          </a:stretch>
        </p:blipFill>
        <p:spPr>
          <a:xfrm>
            <a:off x="2765771" y="2893642"/>
            <a:ext cx="4187479" cy="1754557"/>
          </a:xfrm>
          <a:prstGeom prst="rect">
            <a:avLst/>
          </a:prstGeom>
        </p:spPr>
      </p:pic>
    </p:spTree>
    <p:extLst>
      <p:ext uri="{BB962C8B-B14F-4D97-AF65-F5344CB8AC3E}">
        <p14:creationId xmlns:p14="http://schemas.microsoft.com/office/powerpoint/2010/main" val="216051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09052-0961-4CA0-7866-4AC58597658D}"/>
              </a:ext>
            </a:extLst>
          </p:cNvPr>
          <p:cNvSpPr>
            <a:spLocks noGrp="1"/>
          </p:cNvSpPr>
          <p:nvPr>
            <p:ph type="subTitle" idx="1"/>
          </p:nvPr>
        </p:nvSpPr>
        <p:spPr>
          <a:xfrm>
            <a:off x="847725" y="468313"/>
            <a:ext cx="9134475" cy="379412"/>
          </a:xfrm>
        </p:spPr>
        <p:txBody>
          <a:bodyPr>
            <a:noAutofit/>
          </a:bodyPr>
          <a:lstStyle/>
          <a:p>
            <a:pPr algn="l"/>
            <a:r>
              <a:rPr lang="en-US" dirty="0"/>
              <a:t>3)What is the distribution of bird strikes by month and year?</a:t>
            </a:r>
          </a:p>
          <a:p>
            <a:pPr algn="l"/>
            <a:r>
              <a:rPr lang="en-US" dirty="0"/>
              <a:t>Code-select </a:t>
            </a:r>
            <a:r>
              <a:rPr lang="en-US" dirty="0" err="1"/>
              <a:t>Year,Month,count</a:t>
            </a:r>
            <a:r>
              <a:rPr lang="en-US" dirty="0"/>
              <a:t>(*) as </a:t>
            </a:r>
            <a:r>
              <a:rPr lang="en-US" dirty="0" err="1"/>
              <a:t>numbirdstrike</a:t>
            </a:r>
            <a:r>
              <a:rPr lang="en-US" dirty="0"/>
              <a:t> from </a:t>
            </a:r>
            <a:r>
              <a:rPr lang="en-US" dirty="0" err="1"/>
              <a:t>birdgroup</a:t>
            </a:r>
            <a:r>
              <a:rPr lang="en-US" dirty="0"/>
              <a:t> by </a:t>
            </a:r>
            <a:r>
              <a:rPr lang="en-US" dirty="0" err="1"/>
              <a:t>Year,Month</a:t>
            </a:r>
            <a:r>
              <a:rPr lang="en-US" dirty="0"/>
              <a:t> order by </a:t>
            </a:r>
            <a:r>
              <a:rPr lang="en-US" dirty="0" err="1"/>
              <a:t>numbirdstrike</a:t>
            </a:r>
            <a:r>
              <a:rPr lang="en-US" dirty="0"/>
              <a:t> desc limit 10;</a:t>
            </a:r>
            <a:endParaRPr lang="en-IN" dirty="0"/>
          </a:p>
        </p:txBody>
      </p:sp>
      <p:pic>
        <p:nvPicPr>
          <p:cNvPr id="6" name="Picture 5">
            <a:extLst>
              <a:ext uri="{FF2B5EF4-FFF2-40B4-BE49-F238E27FC236}">
                <a16:creationId xmlns:a16="http://schemas.microsoft.com/office/drawing/2014/main" id="{B91DB818-7008-736C-87BA-8FD7A578C64D}"/>
              </a:ext>
            </a:extLst>
          </p:cNvPr>
          <p:cNvPicPr>
            <a:picLocks noChangeAspect="1"/>
          </p:cNvPicPr>
          <p:nvPr/>
        </p:nvPicPr>
        <p:blipFill>
          <a:blip r:embed="rId2"/>
          <a:stretch>
            <a:fillRect/>
          </a:stretch>
        </p:blipFill>
        <p:spPr>
          <a:xfrm>
            <a:off x="3167919" y="2798674"/>
            <a:ext cx="2928081" cy="3095713"/>
          </a:xfrm>
          <a:prstGeom prst="rect">
            <a:avLst/>
          </a:prstGeom>
        </p:spPr>
      </p:pic>
    </p:spTree>
    <p:extLst>
      <p:ext uri="{BB962C8B-B14F-4D97-AF65-F5344CB8AC3E}">
        <p14:creationId xmlns:p14="http://schemas.microsoft.com/office/powerpoint/2010/main" val="26331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09052-0961-4CA0-7866-4AC58597658D}"/>
              </a:ext>
            </a:extLst>
          </p:cNvPr>
          <p:cNvSpPr>
            <a:spLocks noGrp="1"/>
          </p:cNvSpPr>
          <p:nvPr>
            <p:ph type="subTitle" idx="1"/>
          </p:nvPr>
        </p:nvSpPr>
        <p:spPr>
          <a:xfrm>
            <a:off x="847725" y="468313"/>
            <a:ext cx="9134475" cy="379412"/>
          </a:xfrm>
        </p:spPr>
        <p:txBody>
          <a:bodyPr>
            <a:noAutofit/>
          </a:bodyPr>
          <a:lstStyle/>
          <a:p>
            <a:pPr algn="l"/>
            <a:r>
              <a:rPr lang="en-US" dirty="0"/>
              <a:t>4)What is the average cost of damage caused by bird strikes?</a:t>
            </a:r>
          </a:p>
          <a:p>
            <a:pPr algn="l"/>
            <a:r>
              <a:rPr lang="en-US" dirty="0"/>
              <a:t>Code-select </a:t>
            </a:r>
            <a:r>
              <a:rPr lang="en-US" dirty="0" err="1"/>
              <a:t>EffectIndicatedDamage,round</a:t>
            </a:r>
            <a:r>
              <a:rPr lang="en-US" dirty="0"/>
              <a:t>(sum(</a:t>
            </a:r>
            <a:r>
              <a:rPr lang="en-US" dirty="0" err="1"/>
              <a:t>CostTotal</a:t>
            </a:r>
            <a:r>
              <a:rPr lang="en-US" dirty="0"/>
              <a:t>),2) from </a:t>
            </a:r>
            <a:r>
              <a:rPr lang="en-US" dirty="0" err="1"/>
              <a:t>birdgroup</a:t>
            </a:r>
            <a:r>
              <a:rPr lang="en-US" dirty="0"/>
              <a:t> by </a:t>
            </a:r>
            <a:r>
              <a:rPr lang="en-US" dirty="0" err="1"/>
              <a:t>EffectIndicatedDamage</a:t>
            </a:r>
            <a:r>
              <a:rPr lang="en-US" dirty="0"/>
              <a:t>;</a:t>
            </a:r>
          </a:p>
          <a:p>
            <a:pPr algn="l"/>
            <a:r>
              <a:rPr lang="en-US" dirty="0"/>
              <a:t>Output:-</a:t>
            </a:r>
            <a:endParaRPr lang="en-IN" dirty="0"/>
          </a:p>
        </p:txBody>
      </p:sp>
      <p:pic>
        <p:nvPicPr>
          <p:cNvPr id="8" name="Picture 7">
            <a:extLst>
              <a:ext uri="{FF2B5EF4-FFF2-40B4-BE49-F238E27FC236}">
                <a16:creationId xmlns:a16="http://schemas.microsoft.com/office/drawing/2014/main" id="{DF899B80-930B-9B20-9075-AF55C40286F1}"/>
              </a:ext>
            </a:extLst>
          </p:cNvPr>
          <p:cNvPicPr>
            <a:picLocks noChangeAspect="1"/>
          </p:cNvPicPr>
          <p:nvPr/>
        </p:nvPicPr>
        <p:blipFill>
          <a:blip r:embed="rId2"/>
          <a:stretch>
            <a:fillRect/>
          </a:stretch>
        </p:blipFill>
        <p:spPr>
          <a:xfrm>
            <a:off x="1885951" y="3246096"/>
            <a:ext cx="3600590" cy="1268754"/>
          </a:xfrm>
          <a:prstGeom prst="rect">
            <a:avLst/>
          </a:prstGeom>
        </p:spPr>
      </p:pic>
    </p:spTree>
    <p:extLst>
      <p:ext uri="{BB962C8B-B14F-4D97-AF65-F5344CB8AC3E}">
        <p14:creationId xmlns:p14="http://schemas.microsoft.com/office/powerpoint/2010/main" val="421260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09052-0961-4CA0-7866-4AC58597658D}"/>
              </a:ext>
            </a:extLst>
          </p:cNvPr>
          <p:cNvSpPr>
            <a:spLocks noGrp="1"/>
          </p:cNvSpPr>
          <p:nvPr>
            <p:ph type="subTitle" idx="1"/>
          </p:nvPr>
        </p:nvSpPr>
        <p:spPr>
          <a:xfrm>
            <a:off x="847725" y="468313"/>
            <a:ext cx="9134475" cy="379412"/>
          </a:xfrm>
        </p:spPr>
        <p:txBody>
          <a:bodyPr>
            <a:noAutofit/>
          </a:bodyPr>
          <a:lstStyle/>
          <a:p>
            <a:pPr algn="l"/>
            <a:r>
              <a:rPr lang="en-US" dirty="0"/>
              <a:t>5)Are there any patterns in the time of day or weather conditions when bird strikes are more likely to occur?</a:t>
            </a:r>
          </a:p>
          <a:p>
            <a:pPr algn="l"/>
            <a:r>
              <a:rPr lang="en-US" dirty="0"/>
              <a:t>Code-select </a:t>
            </a:r>
            <a:r>
              <a:rPr lang="en-US" dirty="0" err="1"/>
              <a:t>ConditionsPrecipitation,count</a:t>
            </a:r>
            <a:r>
              <a:rPr lang="en-US" dirty="0"/>
              <a:t>(*) as </a:t>
            </a:r>
            <a:r>
              <a:rPr lang="en-US" dirty="0" err="1"/>
              <a:t>numbirdstrike</a:t>
            </a:r>
            <a:r>
              <a:rPr lang="en-US" dirty="0"/>
              <a:t> from </a:t>
            </a:r>
            <a:r>
              <a:rPr lang="en-US" dirty="0" err="1"/>
              <a:t>birdgroup</a:t>
            </a:r>
            <a:r>
              <a:rPr lang="en-US" dirty="0"/>
              <a:t> by </a:t>
            </a:r>
            <a:r>
              <a:rPr lang="en-US" dirty="0" err="1"/>
              <a:t>ConditionsPrecipitation</a:t>
            </a:r>
            <a:r>
              <a:rPr lang="en-US" dirty="0"/>
              <a:t> order by </a:t>
            </a:r>
            <a:r>
              <a:rPr lang="en-US" dirty="0" err="1"/>
              <a:t>numbirdstrike</a:t>
            </a:r>
            <a:r>
              <a:rPr lang="en-US" dirty="0"/>
              <a:t> desc;</a:t>
            </a:r>
          </a:p>
          <a:p>
            <a:pPr algn="l"/>
            <a:r>
              <a:rPr lang="en-US" dirty="0"/>
              <a:t>Output:-</a:t>
            </a:r>
            <a:endParaRPr lang="en-IN" dirty="0"/>
          </a:p>
        </p:txBody>
      </p:sp>
      <p:pic>
        <p:nvPicPr>
          <p:cNvPr id="4" name="Picture 3">
            <a:extLst>
              <a:ext uri="{FF2B5EF4-FFF2-40B4-BE49-F238E27FC236}">
                <a16:creationId xmlns:a16="http://schemas.microsoft.com/office/drawing/2014/main" id="{07EC79E0-53A5-FC78-BD4F-E15C7AA6DC6E}"/>
              </a:ext>
            </a:extLst>
          </p:cNvPr>
          <p:cNvPicPr>
            <a:picLocks noChangeAspect="1"/>
          </p:cNvPicPr>
          <p:nvPr/>
        </p:nvPicPr>
        <p:blipFill>
          <a:blip r:embed="rId2"/>
          <a:stretch>
            <a:fillRect/>
          </a:stretch>
        </p:blipFill>
        <p:spPr>
          <a:xfrm>
            <a:off x="1676301" y="3105080"/>
            <a:ext cx="2829024" cy="2028895"/>
          </a:xfrm>
          <a:prstGeom prst="rect">
            <a:avLst/>
          </a:prstGeom>
        </p:spPr>
      </p:pic>
      <p:sp>
        <p:nvSpPr>
          <p:cNvPr id="7" name="TextBox 6">
            <a:extLst>
              <a:ext uri="{FF2B5EF4-FFF2-40B4-BE49-F238E27FC236}">
                <a16:creationId xmlns:a16="http://schemas.microsoft.com/office/drawing/2014/main" id="{9EDEEC93-D9AF-2B08-9C77-E55A0FAC0652}"/>
              </a:ext>
            </a:extLst>
          </p:cNvPr>
          <p:cNvSpPr txBox="1"/>
          <p:nvPr/>
        </p:nvSpPr>
        <p:spPr>
          <a:xfrm>
            <a:off x="847725" y="5777984"/>
            <a:ext cx="6096000" cy="646331"/>
          </a:xfrm>
          <a:prstGeom prst="rect">
            <a:avLst/>
          </a:prstGeom>
          <a:noFill/>
        </p:spPr>
        <p:txBody>
          <a:bodyPr wrap="square">
            <a:spAutoFit/>
          </a:bodyPr>
          <a:lstStyle/>
          <a:p>
            <a:r>
              <a:rPr lang="en-US" dirty="0"/>
              <a:t>Note:-Rest of the code of this project are uploaded on </a:t>
            </a:r>
            <a:r>
              <a:rPr lang="en-US" dirty="0" err="1"/>
              <a:t>github</a:t>
            </a:r>
            <a:r>
              <a:rPr lang="en-US" dirty="0"/>
              <a:t>.</a:t>
            </a:r>
          </a:p>
          <a:p>
            <a:r>
              <a:rPr lang="en-US" dirty="0"/>
              <a:t>Link-</a:t>
            </a:r>
            <a:r>
              <a:rPr lang="en-US" dirty="0" err="1">
                <a:hlinkClick r:id="rId3"/>
              </a:rPr>
              <a:t>RevolutionaryAI</a:t>
            </a:r>
            <a:r>
              <a:rPr lang="en-US" dirty="0">
                <a:hlinkClick r:id="rId3"/>
              </a:rPr>
              <a:t>/</a:t>
            </a:r>
            <a:r>
              <a:rPr lang="en-US" dirty="0" err="1">
                <a:hlinkClick r:id="rId3"/>
              </a:rPr>
              <a:t>SQL_projects</a:t>
            </a:r>
            <a:r>
              <a:rPr lang="en-US" dirty="0">
                <a:hlinkClick r:id="rId3"/>
              </a:rPr>
              <a:t> (github.com)</a:t>
            </a:r>
            <a:endParaRPr lang="en-IN" dirty="0"/>
          </a:p>
        </p:txBody>
      </p:sp>
    </p:spTree>
    <p:extLst>
      <p:ext uri="{BB962C8B-B14F-4D97-AF65-F5344CB8AC3E}">
        <p14:creationId xmlns:p14="http://schemas.microsoft.com/office/powerpoint/2010/main" val="206881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1B2E70-A439-A79A-9B97-858DF6E40304}"/>
              </a:ext>
            </a:extLst>
          </p:cNvPr>
          <p:cNvSpPr>
            <a:spLocks noGrp="1"/>
          </p:cNvSpPr>
          <p:nvPr>
            <p:ph type="subTitle" idx="1"/>
          </p:nvPr>
        </p:nvSpPr>
        <p:spPr>
          <a:xfrm>
            <a:off x="1524000" y="2601119"/>
            <a:ext cx="9144000" cy="1655762"/>
          </a:xfrm>
        </p:spPr>
        <p:txBody>
          <a:bodyPr>
            <a:normAutofit/>
          </a:bodyPr>
          <a:lstStyle/>
          <a:p>
            <a:r>
              <a:rPr lang="en-IN" sz="7000" b="1" dirty="0"/>
              <a:t>THANK YOU</a:t>
            </a:r>
          </a:p>
        </p:txBody>
      </p:sp>
    </p:spTree>
    <p:extLst>
      <p:ext uri="{BB962C8B-B14F-4D97-AF65-F5344CB8AC3E}">
        <p14:creationId xmlns:p14="http://schemas.microsoft.com/office/powerpoint/2010/main" val="383086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487</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balsara.tanish1@gmail.com</dc:creator>
  <cp:lastModifiedBy>balsara.tanish1@gmail.com</cp:lastModifiedBy>
  <cp:revision>2</cp:revision>
  <dcterms:created xsi:type="dcterms:W3CDTF">2023-05-13T02:20:24Z</dcterms:created>
  <dcterms:modified xsi:type="dcterms:W3CDTF">2023-05-13T06:24:24Z</dcterms:modified>
</cp:coreProperties>
</file>