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2"/>
  </p:notesMasterIdLst>
  <p:sldIdLst>
    <p:sldId id="256" r:id="rId2"/>
    <p:sldId id="260" r:id="rId3"/>
    <p:sldId id="315" r:id="rId4"/>
    <p:sldId id="257" r:id="rId5"/>
    <p:sldId id="330" r:id="rId6"/>
    <p:sldId id="321" r:id="rId7"/>
    <p:sldId id="320" r:id="rId8"/>
    <p:sldId id="269" r:id="rId9"/>
    <p:sldId id="316" r:id="rId10"/>
    <p:sldId id="322" r:id="rId11"/>
    <p:sldId id="323" r:id="rId12"/>
    <p:sldId id="317" r:id="rId13"/>
    <p:sldId id="324" r:id="rId14"/>
    <p:sldId id="319" r:id="rId15"/>
    <p:sldId id="325" r:id="rId16"/>
    <p:sldId id="264" r:id="rId17"/>
    <p:sldId id="326" r:id="rId18"/>
    <p:sldId id="328" r:id="rId19"/>
    <p:sldId id="329" r:id="rId20"/>
    <p:sldId id="331" r:id="rId21"/>
  </p:sldIdLst>
  <p:sldSz cx="9144000" cy="5143500" type="screen16x9"/>
  <p:notesSz cx="6858000" cy="9144000"/>
  <p:embeddedFontLst>
    <p:embeddedFont>
      <p:font typeface="Anton" pitchFamily="2" charset="0"/>
      <p:regular r:id="rId23"/>
    </p:embeddedFont>
    <p:embeddedFont>
      <p:font typeface="Archivo" panose="020B0604020202020204" charset="0"/>
      <p:regular r:id="rId24"/>
      <p:bold r:id="rId25"/>
      <p:italic r:id="rId26"/>
      <p:boldItalic r:id="rId27"/>
    </p:embeddedFont>
    <p:embeddedFont>
      <p:font typeface="Krona One" panose="020B0604020202020204" charset="0"/>
      <p:regular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58487B-F6F8-4C5F-8FDB-FEB2F621029C}">
  <a:tblStyle styleId="{C758487B-F6F8-4C5F-8FDB-FEB2F621029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47" autoAdjust="0"/>
    <p:restoredTop sz="94660"/>
  </p:normalViewPr>
  <p:slideViewPr>
    <p:cSldViewPr snapToGrid="0">
      <p:cViewPr varScale="1">
        <p:scale>
          <a:sx n="116" d="100"/>
          <a:sy n="116" d="100"/>
        </p:scale>
        <p:origin x="91"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a1242414e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a1242414e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a1242414e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a1242414e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7799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8b385fd2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8b385fd2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145e7affec6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145e7affec6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a1242414e1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a1242414e1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a1242414e1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a1242414e1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0578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07100" y="414650"/>
            <a:ext cx="8329800" cy="431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 name="Google Shape;10;p2"/>
          <p:cNvSpPr txBox="1">
            <a:spLocks noGrp="1"/>
          </p:cNvSpPr>
          <p:nvPr>
            <p:ph type="ctrTitle"/>
          </p:nvPr>
        </p:nvSpPr>
        <p:spPr>
          <a:xfrm>
            <a:off x="536700" y="2903075"/>
            <a:ext cx="7408800" cy="1281300"/>
          </a:xfrm>
          <a:prstGeom prst="rect">
            <a:avLst/>
          </a:prstGeom>
          <a:solidFill>
            <a:srgbClr val="0C888B"/>
          </a:solidFill>
        </p:spPr>
        <p:txBody>
          <a:bodyPr spcFirstLastPara="1" wrap="square" lIns="91425" tIns="91425" rIns="91425" bIns="91425" anchor="b" anchorCtr="0">
            <a:noAutofit/>
          </a:bodyPr>
          <a:lstStyle>
            <a:lvl1pPr lvl="0" algn="l" rtl="0">
              <a:spcBef>
                <a:spcPts val="0"/>
              </a:spcBef>
              <a:spcAft>
                <a:spcPts val="0"/>
              </a:spcAft>
              <a:buSzPts val="48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3100" y="4177675"/>
            <a:ext cx="3858900" cy="42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 name="Google Shape;12;p2"/>
          <p:cNvSpPr>
            <a:spLocks noGrp="1"/>
          </p:cNvSpPr>
          <p:nvPr>
            <p:ph type="pic" idx="2"/>
          </p:nvPr>
        </p:nvSpPr>
        <p:spPr>
          <a:xfrm>
            <a:off x="2983125" y="540000"/>
            <a:ext cx="5624100" cy="221580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407100" y="414650"/>
            <a:ext cx="8329800" cy="431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4" name="Google Shape;34;p6"/>
          <p:cNvSpPr txBox="1">
            <a:spLocks noGrp="1"/>
          </p:cNvSpPr>
          <p:nvPr>
            <p:ph type="title"/>
          </p:nvPr>
        </p:nvSpPr>
        <p:spPr>
          <a:xfrm>
            <a:off x="720000" y="540000"/>
            <a:ext cx="7704000" cy="477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2">
  <p:cSld name="CUSTOM_9_1_1">
    <p:spTree>
      <p:nvGrpSpPr>
        <p:cNvPr id="1" name="Shape 122"/>
        <p:cNvGrpSpPr/>
        <p:nvPr/>
      </p:nvGrpSpPr>
      <p:grpSpPr>
        <a:xfrm>
          <a:off x="0" y="0"/>
          <a:ext cx="0" cy="0"/>
          <a:chOff x="0" y="0"/>
          <a:chExt cx="0" cy="0"/>
        </a:xfrm>
      </p:grpSpPr>
      <p:sp>
        <p:nvSpPr>
          <p:cNvPr id="123" name="Google Shape;123;p22"/>
          <p:cNvSpPr/>
          <p:nvPr/>
        </p:nvSpPr>
        <p:spPr>
          <a:xfrm>
            <a:off x="407100" y="414650"/>
            <a:ext cx="8329800" cy="431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4" name="Google Shape;124;p22"/>
          <p:cNvSpPr txBox="1">
            <a:spLocks noGrp="1"/>
          </p:cNvSpPr>
          <p:nvPr>
            <p:ph type="title"/>
          </p:nvPr>
        </p:nvSpPr>
        <p:spPr>
          <a:xfrm>
            <a:off x="713100" y="3311650"/>
            <a:ext cx="7710900" cy="619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3000"/>
            </a:lvl1pPr>
            <a:lvl2pPr lvl="1" algn="r" rtl="0">
              <a:spcBef>
                <a:spcPts val="0"/>
              </a:spcBef>
              <a:spcAft>
                <a:spcPts val="0"/>
              </a:spcAft>
              <a:buSzPts val="2800"/>
              <a:buNone/>
              <a:defRPr>
                <a:latin typeface="Roboto"/>
                <a:ea typeface="Roboto"/>
                <a:cs typeface="Roboto"/>
                <a:sym typeface="Roboto"/>
              </a:defRPr>
            </a:lvl2pPr>
            <a:lvl3pPr lvl="2" algn="r" rtl="0">
              <a:spcBef>
                <a:spcPts val="0"/>
              </a:spcBef>
              <a:spcAft>
                <a:spcPts val="0"/>
              </a:spcAft>
              <a:buSzPts val="2800"/>
              <a:buNone/>
              <a:defRPr>
                <a:latin typeface="Roboto"/>
                <a:ea typeface="Roboto"/>
                <a:cs typeface="Roboto"/>
                <a:sym typeface="Roboto"/>
              </a:defRPr>
            </a:lvl3pPr>
            <a:lvl4pPr lvl="3" algn="r" rtl="0">
              <a:spcBef>
                <a:spcPts val="0"/>
              </a:spcBef>
              <a:spcAft>
                <a:spcPts val="0"/>
              </a:spcAft>
              <a:buSzPts val="2800"/>
              <a:buNone/>
              <a:defRPr>
                <a:latin typeface="Roboto"/>
                <a:ea typeface="Roboto"/>
                <a:cs typeface="Roboto"/>
                <a:sym typeface="Roboto"/>
              </a:defRPr>
            </a:lvl4pPr>
            <a:lvl5pPr lvl="4" algn="r" rtl="0">
              <a:spcBef>
                <a:spcPts val="0"/>
              </a:spcBef>
              <a:spcAft>
                <a:spcPts val="0"/>
              </a:spcAft>
              <a:buSzPts val="2800"/>
              <a:buNone/>
              <a:defRPr>
                <a:latin typeface="Roboto"/>
                <a:ea typeface="Roboto"/>
                <a:cs typeface="Roboto"/>
                <a:sym typeface="Roboto"/>
              </a:defRPr>
            </a:lvl5pPr>
            <a:lvl6pPr lvl="5" algn="r" rtl="0">
              <a:spcBef>
                <a:spcPts val="0"/>
              </a:spcBef>
              <a:spcAft>
                <a:spcPts val="0"/>
              </a:spcAft>
              <a:buSzPts val="2800"/>
              <a:buNone/>
              <a:defRPr>
                <a:latin typeface="Roboto"/>
                <a:ea typeface="Roboto"/>
                <a:cs typeface="Roboto"/>
                <a:sym typeface="Roboto"/>
              </a:defRPr>
            </a:lvl6pPr>
            <a:lvl7pPr lvl="6" algn="r" rtl="0">
              <a:spcBef>
                <a:spcPts val="0"/>
              </a:spcBef>
              <a:spcAft>
                <a:spcPts val="0"/>
              </a:spcAft>
              <a:buSzPts val="2800"/>
              <a:buNone/>
              <a:defRPr>
                <a:latin typeface="Roboto"/>
                <a:ea typeface="Roboto"/>
                <a:cs typeface="Roboto"/>
                <a:sym typeface="Roboto"/>
              </a:defRPr>
            </a:lvl7pPr>
            <a:lvl8pPr lvl="7" algn="r" rtl="0">
              <a:spcBef>
                <a:spcPts val="0"/>
              </a:spcBef>
              <a:spcAft>
                <a:spcPts val="0"/>
              </a:spcAft>
              <a:buSzPts val="2800"/>
              <a:buNone/>
              <a:defRPr>
                <a:latin typeface="Roboto"/>
                <a:ea typeface="Roboto"/>
                <a:cs typeface="Roboto"/>
                <a:sym typeface="Roboto"/>
              </a:defRPr>
            </a:lvl8pPr>
            <a:lvl9pPr lvl="8" algn="r" rtl="0">
              <a:spcBef>
                <a:spcPts val="0"/>
              </a:spcBef>
              <a:spcAft>
                <a:spcPts val="0"/>
              </a:spcAft>
              <a:buSzPts val="2800"/>
              <a:buNone/>
              <a:defRPr>
                <a:latin typeface="Roboto"/>
                <a:ea typeface="Roboto"/>
                <a:cs typeface="Roboto"/>
                <a:sym typeface="Roboto"/>
              </a:defRPr>
            </a:lvl9pPr>
          </a:lstStyle>
          <a:p>
            <a:endParaRPr/>
          </a:p>
        </p:txBody>
      </p:sp>
      <p:sp>
        <p:nvSpPr>
          <p:cNvPr id="125" name="Google Shape;125;p22"/>
          <p:cNvSpPr txBox="1">
            <a:spLocks noGrp="1"/>
          </p:cNvSpPr>
          <p:nvPr>
            <p:ph type="subTitle" idx="1"/>
          </p:nvPr>
        </p:nvSpPr>
        <p:spPr>
          <a:xfrm>
            <a:off x="713100" y="3908097"/>
            <a:ext cx="7710900" cy="66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lt1"/>
                </a:solidFill>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26" name="Google Shape;126;p22"/>
          <p:cNvSpPr>
            <a:spLocks noGrp="1"/>
          </p:cNvSpPr>
          <p:nvPr>
            <p:ph type="pic" idx="2"/>
          </p:nvPr>
        </p:nvSpPr>
        <p:spPr>
          <a:xfrm>
            <a:off x="713100" y="717075"/>
            <a:ext cx="7710900" cy="22725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p:cSld name="CUSTOM_10_1">
    <p:spTree>
      <p:nvGrpSpPr>
        <p:cNvPr id="1" name="Shape 176"/>
        <p:cNvGrpSpPr/>
        <p:nvPr/>
      </p:nvGrpSpPr>
      <p:grpSpPr>
        <a:xfrm>
          <a:off x="0" y="0"/>
          <a:ext cx="0" cy="0"/>
          <a:chOff x="0" y="0"/>
          <a:chExt cx="0" cy="0"/>
        </a:xfrm>
      </p:grpSpPr>
      <p:sp>
        <p:nvSpPr>
          <p:cNvPr id="177" name="Google Shape;177;p27"/>
          <p:cNvSpPr/>
          <p:nvPr/>
        </p:nvSpPr>
        <p:spPr>
          <a:xfrm>
            <a:off x="407100" y="414650"/>
            <a:ext cx="8329800" cy="431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8" name="Google Shape;178;p27"/>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179" name="Google Shape;179;p27"/>
          <p:cNvSpPr txBox="1">
            <a:spLocks noGrp="1"/>
          </p:cNvSpPr>
          <p:nvPr>
            <p:ph type="subTitle" idx="1"/>
          </p:nvPr>
        </p:nvSpPr>
        <p:spPr>
          <a:xfrm>
            <a:off x="708038" y="1955941"/>
            <a:ext cx="2062200" cy="555900"/>
          </a:xfrm>
          <a:prstGeom prst="rect">
            <a:avLst/>
          </a:prstGeom>
        </p:spPr>
        <p:txBody>
          <a:bodyPr spcFirstLastPara="1" wrap="square" lIns="91425" tIns="91425" rIns="91425" bIns="91425" anchor="t" anchorCtr="0">
            <a:noAutofit/>
          </a:bodyPr>
          <a:lstStyle>
            <a:lvl1pPr marR="23369"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0" name="Google Shape;180;p27"/>
          <p:cNvSpPr txBox="1">
            <a:spLocks noGrp="1"/>
          </p:cNvSpPr>
          <p:nvPr>
            <p:ph type="subTitle" idx="2"/>
          </p:nvPr>
        </p:nvSpPr>
        <p:spPr>
          <a:xfrm>
            <a:off x="2977916" y="1955941"/>
            <a:ext cx="2062200" cy="555900"/>
          </a:xfrm>
          <a:prstGeom prst="rect">
            <a:avLst/>
          </a:prstGeom>
        </p:spPr>
        <p:txBody>
          <a:bodyPr spcFirstLastPara="1" wrap="square" lIns="91425" tIns="91425" rIns="91425" bIns="91425" anchor="t" anchorCtr="0">
            <a:noAutofit/>
          </a:bodyPr>
          <a:lstStyle>
            <a:lvl1pPr marR="16427"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1" name="Google Shape;181;p27"/>
          <p:cNvSpPr txBox="1">
            <a:spLocks noGrp="1"/>
          </p:cNvSpPr>
          <p:nvPr>
            <p:ph type="subTitle" idx="3"/>
          </p:nvPr>
        </p:nvSpPr>
        <p:spPr>
          <a:xfrm>
            <a:off x="707949" y="3517370"/>
            <a:ext cx="2062200" cy="555900"/>
          </a:xfrm>
          <a:prstGeom prst="rect">
            <a:avLst/>
          </a:prstGeom>
        </p:spPr>
        <p:txBody>
          <a:bodyPr spcFirstLastPara="1" wrap="square" lIns="91425" tIns="91425" rIns="91425" bIns="91425" anchor="t" anchorCtr="0">
            <a:noAutofit/>
          </a:bodyPr>
          <a:lstStyle>
            <a:lvl1pPr marR="23369"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2" name="Google Shape;182;p27"/>
          <p:cNvSpPr txBox="1">
            <a:spLocks noGrp="1"/>
          </p:cNvSpPr>
          <p:nvPr>
            <p:ph type="subTitle" idx="4"/>
          </p:nvPr>
        </p:nvSpPr>
        <p:spPr>
          <a:xfrm>
            <a:off x="2977792" y="3517370"/>
            <a:ext cx="2062200" cy="555900"/>
          </a:xfrm>
          <a:prstGeom prst="rect">
            <a:avLst/>
          </a:prstGeom>
        </p:spPr>
        <p:txBody>
          <a:bodyPr spcFirstLastPara="1" wrap="square" lIns="91425" tIns="91425" rIns="91425" bIns="91425" anchor="t" anchorCtr="0">
            <a:noAutofit/>
          </a:bodyPr>
          <a:lstStyle>
            <a:lvl1pPr marR="73577"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3" name="Google Shape;183;p27"/>
          <p:cNvSpPr txBox="1">
            <a:spLocks noGrp="1"/>
          </p:cNvSpPr>
          <p:nvPr>
            <p:ph type="subTitle" idx="5"/>
          </p:nvPr>
        </p:nvSpPr>
        <p:spPr>
          <a:xfrm>
            <a:off x="707900" y="1624296"/>
            <a:ext cx="2062200" cy="4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1700" b="1">
                <a:solidFill>
                  <a:schemeClr val="lt1"/>
                </a:solidFill>
                <a:latin typeface="Krona One"/>
                <a:ea typeface="Krona One"/>
                <a:cs typeface="Krona One"/>
                <a:sym typeface="Krona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4" name="Google Shape;184;p27"/>
          <p:cNvSpPr txBox="1">
            <a:spLocks noGrp="1"/>
          </p:cNvSpPr>
          <p:nvPr>
            <p:ph type="subTitle" idx="6"/>
          </p:nvPr>
        </p:nvSpPr>
        <p:spPr>
          <a:xfrm>
            <a:off x="2977714" y="1624296"/>
            <a:ext cx="2062200" cy="4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1700" b="1">
                <a:solidFill>
                  <a:schemeClr val="lt1"/>
                </a:solidFill>
                <a:latin typeface="Krona One"/>
                <a:ea typeface="Krona One"/>
                <a:cs typeface="Krona One"/>
                <a:sym typeface="Krona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5" name="Google Shape;185;p27"/>
          <p:cNvSpPr txBox="1">
            <a:spLocks noGrp="1"/>
          </p:cNvSpPr>
          <p:nvPr>
            <p:ph type="subTitle" idx="7"/>
          </p:nvPr>
        </p:nvSpPr>
        <p:spPr>
          <a:xfrm>
            <a:off x="707900" y="3172674"/>
            <a:ext cx="2062200" cy="4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1700" b="1">
                <a:solidFill>
                  <a:schemeClr val="lt1"/>
                </a:solidFill>
                <a:latin typeface="Krona One"/>
                <a:ea typeface="Krona One"/>
                <a:cs typeface="Krona One"/>
                <a:sym typeface="Krona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6" name="Google Shape;186;p27"/>
          <p:cNvSpPr txBox="1">
            <a:spLocks noGrp="1"/>
          </p:cNvSpPr>
          <p:nvPr>
            <p:ph type="subTitle" idx="8"/>
          </p:nvPr>
        </p:nvSpPr>
        <p:spPr>
          <a:xfrm>
            <a:off x="2977714" y="3172674"/>
            <a:ext cx="2062200" cy="4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1700" b="1">
                <a:solidFill>
                  <a:schemeClr val="lt1"/>
                </a:solidFill>
                <a:latin typeface="Krona One"/>
                <a:ea typeface="Krona One"/>
                <a:cs typeface="Krona One"/>
                <a:sym typeface="Krona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7" name="Google Shape;187;p27"/>
          <p:cNvSpPr>
            <a:spLocks noGrp="1"/>
          </p:cNvSpPr>
          <p:nvPr>
            <p:ph type="pic" idx="9"/>
          </p:nvPr>
        </p:nvSpPr>
        <p:spPr>
          <a:xfrm>
            <a:off x="5247600" y="1090275"/>
            <a:ext cx="3176400" cy="33381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
  <p:cSld name="CUSTOM_2">
    <p:bg>
      <p:bgPr>
        <a:solidFill>
          <a:schemeClr val="lt1"/>
        </a:solidFill>
        <a:effectLst/>
      </p:bgPr>
    </p:bg>
    <p:spTree>
      <p:nvGrpSpPr>
        <p:cNvPr id="1" name="Shape 235"/>
        <p:cNvGrpSpPr/>
        <p:nvPr/>
      </p:nvGrpSpPr>
      <p:grpSpPr>
        <a:xfrm>
          <a:off x="0" y="0"/>
          <a:ext cx="0" cy="0"/>
          <a:chOff x="0" y="0"/>
          <a:chExt cx="0" cy="0"/>
        </a:xfrm>
      </p:grpSpPr>
      <p:sp>
        <p:nvSpPr>
          <p:cNvPr id="236" name="Google Shape;236;p32"/>
          <p:cNvSpPr/>
          <p:nvPr/>
        </p:nvSpPr>
        <p:spPr>
          <a:xfrm>
            <a:off x="407100" y="414650"/>
            <a:ext cx="8329800" cy="431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cxnSp>
        <p:nvCxnSpPr>
          <p:cNvPr id="237" name="Google Shape;237;p32"/>
          <p:cNvCxnSpPr/>
          <p:nvPr/>
        </p:nvCxnSpPr>
        <p:spPr>
          <a:xfrm>
            <a:off x="724500" y="4501425"/>
            <a:ext cx="2870700" cy="0"/>
          </a:xfrm>
          <a:prstGeom prst="straightConnector1">
            <a:avLst/>
          </a:prstGeom>
          <a:noFill/>
          <a:ln w="9525" cap="flat" cmpd="sng">
            <a:solidFill>
              <a:schemeClr val="lt1"/>
            </a:solidFill>
            <a:prstDash val="solid"/>
            <a:round/>
            <a:headEnd type="none" w="med" len="med"/>
            <a:tailEnd type="none" w="med" len="med"/>
          </a:ln>
        </p:spPr>
      </p:cxnSp>
      <p:grpSp>
        <p:nvGrpSpPr>
          <p:cNvPr id="238" name="Google Shape;238;p32"/>
          <p:cNvGrpSpPr/>
          <p:nvPr/>
        </p:nvGrpSpPr>
        <p:grpSpPr>
          <a:xfrm>
            <a:off x="3054281" y="3446160"/>
            <a:ext cx="541005" cy="945599"/>
            <a:chOff x="8044228" y="2904600"/>
            <a:chExt cx="541005" cy="1281300"/>
          </a:xfrm>
        </p:grpSpPr>
        <p:sp>
          <p:nvSpPr>
            <p:cNvPr id="239" name="Google Shape;239;p32"/>
            <p:cNvSpPr/>
            <p:nvPr/>
          </p:nvSpPr>
          <p:spPr>
            <a:xfrm>
              <a:off x="8044228" y="2904600"/>
              <a:ext cx="261300" cy="1281300"/>
            </a:xfrm>
            <a:prstGeom prst="rect">
              <a:avLst/>
            </a:prstGeom>
            <a:solidFill>
              <a:srgbClr val="0C88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2"/>
            <p:cNvSpPr/>
            <p:nvPr/>
          </p:nvSpPr>
          <p:spPr>
            <a:xfrm>
              <a:off x="8330954" y="2904600"/>
              <a:ext cx="178800" cy="1281300"/>
            </a:xfrm>
            <a:prstGeom prst="rect">
              <a:avLst/>
            </a:prstGeom>
            <a:solidFill>
              <a:srgbClr val="0C88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2"/>
            <p:cNvSpPr/>
            <p:nvPr/>
          </p:nvSpPr>
          <p:spPr>
            <a:xfrm>
              <a:off x="8535134" y="2904600"/>
              <a:ext cx="50100" cy="1281300"/>
            </a:xfrm>
            <a:prstGeom prst="rect">
              <a:avLst/>
            </a:prstGeom>
            <a:solidFill>
              <a:srgbClr val="0C88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32"/>
          <p:cNvSpPr/>
          <p:nvPr/>
        </p:nvSpPr>
        <p:spPr>
          <a:xfrm>
            <a:off x="724500" y="3446160"/>
            <a:ext cx="2292600" cy="945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2_1">
    <p:bg>
      <p:bgPr>
        <a:solidFill>
          <a:schemeClr val="lt1"/>
        </a:solidFill>
        <a:effectLst/>
      </p:bgPr>
    </p:bg>
    <p:spTree>
      <p:nvGrpSpPr>
        <p:cNvPr id="1" name="Shape 243"/>
        <p:cNvGrpSpPr/>
        <p:nvPr/>
      </p:nvGrpSpPr>
      <p:grpSpPr>
        <a:xfrm>
          <a:off x="0" y="0"/>
          <a:ext cx="0" cy="0"/>
          <a:chOff x="0" y="0"/>
          <a:chExt cx="0" cy="0"/>
        </a:xfrm>
      </p:grpSpPr>
      <p:sp>
        <p:nvSpPr>
          <p:cNvPr id="244" name="Google Shape;244;p33"/>
          <p:cNvSpPr/>
          <p:nvPr/>
        </p:nvSpPr>
        <p:spPr>
          <a:xfrm>
            <a:off x="407100" y="414650"/>
            <a:ext cx="8329800" cy="431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cxnSp>
        <p:nvCxnSpPr>
          <p:cNvPr id="245" name="Google Shape;245;p33"/>
          <p:cNvCxnSpPr/>
          <p:nvPr/>
        </p:nvCxnSpPr>
        <p:spPr>
          <a:xfrm>
            <a:off x="5553225" y="691185"/>
            <a:ext cx="2870700" cy="0"/>
          </a:xfrm>
          <a:prstGeom prst="straightConnector1">
            <a:avLst/>
          </a:prstGeom>
          <a:noFill/>
          <a:ln w="9525" cap="flat" cmpd="sng">
            <a:solidFill>
              <a:schemeClr val="lt1"/>
            </a:solidFill>
            <a:prstDash val="solid"/>
            <a:round/>
            <a:headEnd type="none" w="med" len="med"/>
            <a:tailEnd type="none" w="med" len="med"/>
          </a:ln>
        </p:spPr>
      </p:cxnSp>
      <p:grpSp>
        <p:nvGrpSpPr>
          <p:cNvPr id="246" name="Google Shape;246;p33"/>
          <p:cNvGrpSpPr/>
          <p:nvPr/>
        </p:nvGrpSpPr>
        <p:grpSpPr>
          <a:xfrm rot="10800000" flipH="1">
            <a:off x="7883006" y="800851"/>
            <a:ext cx="541005" cy="945599"/>
            <a:chOff x="8044228" y="2904600"/>
            <a:chExt cx="541005" cy="1281300"/>
          </a:xfrm>
        </p:grpSpPr>
        <p:sp>
          <p:nvSpPr>
            <p:cNvPr id="247" name="Google Shape;247;p33"/>
            <p:cNvSpPr/>
            <p:nvPr/>
          </p:nvSpPr>
          <p:spPr>
            <a:xfrm>
              <a:off x="8044228" y="2904600"/>
              <a:ext cx="261300" cy="1281300"/>
            </a:xfrm>
            <a:prstGeom prst="rect">
              <a:avLst/>
            </a:prstGeom>
            <a:solidFill>
              <a:srgbClr val="0C88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3"/>
            <p:cNvSpPr/>
            <p:nvPr/>
          </p:nvSpPr>
          <p:spPr>
            <a:xfrm>
              <a:off x="8330954" y="2904600"/>
              <a:ext cx="178800" cy="1281300"/>
            </a:xfrm>
            <a:prstGeom prst="rect">
              <a:avLst/>
            </a:prstGeom>
            <a:solidFill>
              <a:srgbClr val="0C88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3"/>
            <p:cNvSpPr/>
            <p:nvPr/>
          </p:nvSpPr>
          <p:spPr>
            <a:xfrm>
              <a:off x="8535134" y="2904600"/>
              <a:ext cx="50100" cy="1281300"/>
            </a:xfrm>
            <a:prstGeom prst="rect">
              <a:avLst/>
            </a:prstGeom>
            <a:solidFill>
              <a:srgbClr val="0C88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 name="Google Shape;250;p33"/>
          <p:cNvSpPr/>
          <p:nvPr/>
        </p:nvSpPr>
        <p:spPr>
          <a:xfrm rot="10800000" flipH="1">
            <a:off x="5553225" y="800850"/>
            <a:ext cx="2292600" cy="945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solidFill>
            <a:schemeClr val="dk2"/>
          </a:solid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2400"/>
              <a:buFont typeface="Krona One"/>
              <a:buNone/>
              <a:defRPr sz="2400" b="1">
                <a:solidFill>
                  <a:schemeClr val="dk1"/>
                </a:solidFill>
                <a:latin typeface="Krona One"/>
                <a:ea typeface="Krona One"/>
                <a:cs typeface="Krona One"/>
                <a:sym typeface="Krona One"/>
              </a:defRPr>
            </a:lvl1pPr>
            <a:lvl2pPr lvl="1" rtl="0">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2pPr>
            <a:lvl3pPr lvl="2" rtl="0">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3pPr>
            <a:lvl4pPr lvl="3" rtl="0">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4pPr>
            <a:lvl5pPr lvl="4" rtl="0">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5pPr>
            <a:lvl6pPr lvl="5" rtl="0">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6pPr>
            <a:lvl7pPr lvl="6" rtl="0">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7pPr>
            <a:lvl8pPr lvl="7" rtl="0">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8pPr>
            <a:lvl9pPr lvl="8" rtl="0">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1pPr>
            <a:lvl2pPr marL="914400" lvl="1" indent="-317500" rtl="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2pPr>
            <a:lvl3pPr marL="1371600" lvl="2" indent="-317500" rtl="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3pPr>
            <a:lvl4pPr marL="1828800" lvl="3" indent="-317500" rtl="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4pPr>
            <a:lvl5pPr marL="2286000" lvl="4" indent="-317500" rtl="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5pPr>
            <a:lvl6pPr marL="2743200" lvl="5" indent="-317500" rtl="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6pPr>
            <a:lvl7pPr marL="3200400" lvl="6" indent="-317500" rtl="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7pPr>
            <a:lvl8pPr marL="3657600" lvl="7" indent="-317500" rtl="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8pPr>
            <a:lvl9pPr marL="4114800" lvl="8" indent="-317500" rtl="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8" r:id="rId4"/>
    <p:sldLayoutId id="2147483673" r:id="rId5"/>
    <p:sldLayoutId id="2147483678" r:id="rId6"/>
    <p:sldLayoutId id="214748367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3" name="Google Shape;263;p37"/>
          <p:cNvSpPr txBox="1">
            <a:spLocks noGrp="1"/>
          </p:cNvSpPr>
          <p:nvPr>
            <p:ph type="ctrTitle"/>
          </p:nvPr>
        </p:nvSpPr>
        <p:spPr>
          <a:xfrm>
            <a:off x="1387193" y="1014924"/>
            <a:ext cx="6672648" cy="1281300"/>
          </a:xfrm>
          <a:prstGeom prst="rect">
            <a:avLst/>
          </a:prstGeom>
        </p:spPr>
        <p:txBody>
          <a:bodyPr spcFirstLastPara="1" wrap="square" lIns="91425" tIns="91425" rIns="91425" bIns="91425" anchor="b" anchorCtr="0">
            <a:noAutofit/>
          </a:bodyPr>
          <a:lstStyle/>
          <a:p>
            <a:pPr marL="91440" lvl="0" indent="0" algn="ctr" rtl="0">
              <a:lnSpc>
                <a:spcPct val="150000"/>
              </a:lnSpc>
              <a:spcBef>
                <a:spcPts val="0"/>
              </a:spcBef>
              <a:spcAft>
                <a:spcPts val="0"/>
              </a:spcAft>
              <a:buNone/>
            </a:pPr>
            <a:r>
              <a:rPr lang="en-IN" sz="2000" dirty="0"/>
              <a:t>UNVEILING TELANGANA ECONOMIC</a:t>
            </a:r>
            <a:br>
              <a:rPr lang="en-IN" sz="2000" dirty="0"/>
            </a:br>
            <a:r>
              <a:rPr lang="en-IN" sz="2000" dirty="0"/>
              <a:t>DYNAMICS</a:t>
            </a:r>
            <a:endParaRPr sz="2000" dirty="0"/>
          </a:p>
        </p:txBody>
      </p:sp>
      <p:sp>
        <p:nvSpPr>
          <p:cNvPr id="2" name="Rectangle: Rounded Corners 1">
            <a:extLst>
              <a:ext uri="{FF2B5EF4-FFF2-40B4-BE49-F238E27FC236}">
                <a16:creationId xmlns:a16="http://schemas.microsoft.com/office/drawing/2014/main" id="{CA470E3E-277B-6732-A935-D4028D9424D1}"/>
              </a:ext>
            </a:extLst>
          </p:cNvPr>
          <p:cNvSpPr/>
          <p:nvPr/>
        </p:nvSpPr>
        <p:spPr>
          <a:xfrm>
            <a:off x="1545855" y="3068891"/>
            <a:ext cx="1698907" cy="451351"/>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IN" dirty="0"/>
              <a:t>Stamp Registrations</a:t>
            </a:r>
          </a:p>
        </p:txBody>
      </p:sp>
      <p:sp>
        <p:nvSpPr>
          <p:cNvPr id="3" name="Rectangle: Rounded Corners 2">
            <a:extLst>
              <a:ext uri="{FF2B5EF4-FFF2-40B4-BE49-F238E27FC236}">
                <a16:creationId xmlns:a16="http://schemas.microsoft.com/office/drawing/2014/main" id="{ADC4CF3F-E0DC-8EB8-AF82-CA6A621329DA}"/>
              </a:ext>
            </a:extLst>
          </p:cNvPr>
          <p:cNvSpPr/>
          <p:nvPr/>
        </p:nvSpPr>
        <p:spPr>
          <a:xfrm>
            <a:off x="3901412" y="3068891"/>
            <a:ext cx="1644209" cy="425700"/>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IN" dirty="0"/>
              <a:t>Transportation</a:t>
            </a:r>
          </a:p>
        </p:txBody>
      </p:sp>
      <p:sp>
        <p:nvSpPr>
          <p:cNvPr id="4" name="Rectangle: Rounded Corners 3">
            <a:extLst>
              <a:ext uri="{FF2B5EF4-FFF2-40B4-BE49-F238E27FC236}">
                <a16:creationId xmlns:a16="http://schemas.microsoft.com/office/drawing/2014/main" id="{0862FBEF-5B35-DCED-E920-9BBEFCC7C4B3}"/>
              </a:ext>
            </a:extLst>
          </p:cNvPr>
          <p:cNvSpPr/>
          <p:nvPr/>
        </p:nvSpPr>
        <p:spPr>
          <a:xfrm>
            <a:off x="6202271" y="3087859"/>
            <a:ext cx="1644209" cy="425700"/>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IN" dirty="0"/>
              <a:t>TS-</a:t>
            </a:r>
            <a:r>
              <a:rPr lang="en-IN" dirty="0" err="1"/>
              <a:t>iPASS</a:t>
            </a:r>
            <a:endParaRPr lang="en-IN" dirty="0"/>
          </a:p>
        </p:txBody>
      </p:sp>
      <p:sp>
        <p:nvSpPr>
          <p:cNvPr id="6" name="TextBox 5">
            <a:extLst>
              <a:ext uri="{FF2B5EF4-FFF2-40B4-BE49-F238E27FC236}">
                <a16:creationId xmlns:a16="http://schemas.microsoft.com/office/drawing/2014/main" id="{7BBCC397-C408-8B84-BCD2-04C0ADB86795}"/>
              </a:ext>
            </a:extLst>
          </p:cNvPr>
          <p:cNvSpPr txBox="1"/>
          <p:nvPr/>
        </p:nvSpPr>
        <p:spPr>
          <a:xfrm>
            <a:off x="2286000" y="2303095"/>
            <a:ext cx="4572000" cy="307777"/>
          </a:xfrm>
          <a:prstGeom prst="rect">
            <a:avLst/>
          </a:prstGeom>
          <a:noFill/>
        </p:spPr>
        <p:txBody>
          <a:bodyPr wrap="square">
            <a:spAutoFit/>
          </a:bodyPr>
          <a:lstStyle/>
          <a:p>
            <a:pPr algn="ctr"/>
            <a:r>
              <a:rPr lang="en-IN" dirty="0"/>
              <a:t>BY-TANISH BALSARA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3B3EC-C07E-1950-AC35-872A974B5DF2}"/>
              </a:ext>
            </a:extLst>
          </p:cNvPr>
          <p:cNvSpPr>
            <a:spLocks noGrp="1"/>
          </p:cNvSpPr>
          <p:nvPr>
            <p:ph type="title"/>
          </p:nvPr>
        </p:nvSpPr>
        <p:spPr>
          <a:xfrm>
            <a:off x="388307" y="400833"/>
            <a:ext cx="8386175" cy="4334005"/>
          </a:xfrm>
        </p:spPr>
        <p:txBody>
          <a:bodyPr/>
          <a:lstStyle/>
          <a:p>
            <a:r>
              <a:rPr lang="en-IN" sz="5000" dirty="0"/>
              <a:t>TRANSPORTATION</a:t>
            </a:r>
          </a:p>
        </p:txBody>
      </p:sp>
    </p:spTree>
    <p:extLst>
      <p:ext uri="{BB962C8B-B14F-4D97-AF65-F5344CB8AC3E}">
        <p14:creationId xmlns:p14="http://schemas.microsoft.com/office/powerpoint/2010/main" val="1780769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C7DA7D-EB5D-D182-8E1C-1F597D97CF07}"/>
              </a:ext>
            </a:extLst>
          </p:cNvPr>
          <p:cNvPicPr>
            <a:picLocks noChangeAspect="1"/>
          </p:cNvPicPr>
          <p:nvPr/>
        </p:nvPicPr>
        <p:blipFill>
          <a:blip r:embed="rId2"/>
          <a:stretch>
            <a:fillRect/>
          </a:stretch>
        </p:blipFill>
        <p:spPr>
          <a:xfrm>
            <a:off x="400833" y="412073"/>
            <a:ext cx="8349870" cy="4322766"/>
          </a:xfrm>
          <a:prstGeom prst="rect">
            <a:avLst/>
          </a:prstGeom>
        </p:spPr>
      </p:pic>
    </p:spTree>
    <p:extLst>
      <p:ext uri="{BB962C8B-B14F-4D97-AF65-F5344CB8AC3E}">
        <p14:creationId xmlns:p14="http://schemas.microsoft.com/office/powerpoint/2010/main" val="3703408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14CF6-F37A-C227-DB57-4A6192821853}"/>
              </a:ext>
            </a:extLst>
          </p:cNvPr>
          <p:cNvSpPr>
            <a:spLocks noGrp="1"/>
          </p:cNvSpPr>
          <p:nvPr>
            <p:ph type="title"/>
          </p:nvPr>
        </p:nvSpPr>
        <p:spPr/>
        <p:txBody>
          <a:bodyPr/>
          <a:lstStyle/>
          <a:p>
            <a:r>
              <a:rPr lang="en-IN" sz="2000" dirty="0"/>
              <a:t>COMPARISON INDICATORS</a:t>
            </a:r>
          </a:p>
        </p:txBody>
      </p:sp>
      <p:pic>
        <p:nvPicPr>
          <p:cNvPr id="14" name="Picture 13">
            <a:extLst>
              <a:ext uri="{FF2B5EF4-FFF2-40B4-BE49-F238E27FC236}">
                <a16:creationId xmlns:a16="http://schemas.microsoft.com/office/drawing/2014/main" id="{6764F993-2FCA-776E-BD95-37ED8BEA8E49}"/>
              </a:ext>
            </a:extLst>
          </p:cNvPr>
          <p:cNvPicPr>
            <a:picLocks noChangeAspect="1"/>
          </p:cNvPicPr>
          <p:nvPr/>
        </p:nvPicPr>
        <p:blipFill>
          <a:blip r:embed="rId2"/>
          <a:stretch>
            <a:fillRect/>
          </a:stretch>
        </p:blipFill>
        <p:spPr>
          <a:xfrm>
            <a:off x="1219004" y="1176898"/>
            <a:ext cx="3138911" cy="1534987"/>
          </a:xfrm>
          <a:prstGeom prst="rect">
            <a:avLst/>
          </a:prstGeom>
        </p:spPr>
      </p:pic>
      <p:pic>
        <p:nvPicPr>
          <p:cNvPr id="16" name="Picture 15">
            <a:extLst>
              <a:ext uri="{FF2B5EF4-FFF2-40B4-BE49-F238E27FC236}">
                <a16:creationId xmlns:a16="http://schemas.microsoft.com/office/drawing/2014/main" id="{3978E6D6-1DC7-6184-8A34-FCC5C523B264}"/>
              </a:ext>
            </a:extLst>
          </p:cNvPr>
          <p:cNvPicPr>
            <a:picLocks noChangeAspect="1"/>
          </p:cNvPicPr>
          <p:nvPr/>
        </p:nvPicPr>
        <p:blipFill>
          <a:blip r:embed="rId3"/>
          <a:stretch>
            <a:fillRect/>
          </a:stretch>
        </p:blipFill>
        <p:spPr>
          <a:xfrm>
            <a:off x="5148197" y="1176898"/>
            <a:ext cx="3138488" cy="1534987"/>
          </a:xfrm>
          <a:prstGeom prst="rect">
            <a:avLst/>
          </a:prstGeom>
        </p:spPr>
      </p:pic>
      <p:sp>
        <p:nvSpPr>
          <p:cNvPr id="3" name="Rectangle: Rounded Corners 2">
            <a:extLst>
              <a:ext uri="{FF2B5EF4-FFF2-40B4-BE49-F238E27FC236}">
                <a16:creationId xmlns:a16="http://schemas.microsoft.com/office/drawing/2014/main" id="{37A1F8EE-61C7-10A3-926D-77AC92E76DA1}"/>
              </a:ext>
            </a:extLst>
          </p:cNvPr>
          <p:cNvSpPr/>
          <p:nvPr/>
        </p:nvSpPr>
        <p:spPr>
          <a:xfrm>
            <a:off x="951619" y="3195748"/>
            <a:ext cx="7240762" cy="91440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buFont typeface="Arial" panose="020B0604020202020204" pitchFamily="34" charset="0"/>
              <a:buChar char="•"/>
            </a:pPr>
            <a:r>
              <a:rPr lang="en-US" b="0" i="0" dirty="0">
                <a:solidFill>
                  <a:srgbClr val="1F1F1F"/>
                </a:solidFill>
                <a:effectLst/>
                <a:latin typeface="Google Sans"/>
              </a:rPr>
              <a:t>The top 5 vehicle sales by district in FY-22 were all higher than the top 5 vehicle sales by district in FY-21.</a:t>
            </a:r>
          </a:p>
          <a:p>
            <a:pPr>
              <a:buFont typeface="Arial" panose="020B0604020202020204" pitchFamily="34" charset="0"/>
              <a:buChar char="•"/>
            </a:pPr>
            <a:r>
              <a:rPr lang="en-US" dirty="0">
                <a:solidFill>
                  <a:srgbClr val="1F1F1F"/>
                </a:solidFill>
                <a:latin typeface="Google Sans"/>
              </a:rPr>
              <a:t>The highest vehicles sales was happened in Hyderabad and followed by other districts.</a:t>
            </a:r>
            <a:endParaRPr lang="en-US" b="0" i="0" dirty="0">
              <a:solidFill>
                <a:srgbClr val="1F1F1F"/>
              </a:solidFill>
              <a:effectLst/>
              <a:latin typeface="Google Sans"/>
            </a:endParaRPr>
          </a:p>
        </p:txBody>
      </p:sp>
    </p:spTree>
    <p:extLst>
      <p:ext uri="{BB962C8B-B14F-4D97-AF65-F5344CB8AC3E}">
        <p14:creationId xmlns:p14="http://schemas.microsoft.com/office/powerpoint/2010/main" val="1355975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F1351B1-B979-CCF5-5611-24356CA4B853}"/>
              </a:ext>
            </a:extLst>
          </p:cNvPr>
          <p:cNvPicPr>
            <a:picLocks noChangeAspect="1"/>
          </p:cNvPicPr>
          <p:nvPr/>
        </p:nvPicPr>
        <p:blipFill>
          <a:blip r:embed="rId2"/>
          <a:stretch>
            <a:fillRect/>
          </a:stretch>
        </p:blipFill>
        <p:spPr>
          <a:xfrm>
            <a:off x="434340" y="411742"/>
            <a:ext cx="8305799" cy="4312658"/>
          </a:xfrm>
          <a:prstGeom prst="rect">
            <a:avLst/>
          </a:prstGeom>
        </p:spPr>
      </p:pic>
    </p:spTree>
    <p:extLst>
      <p:ext uri="{BB962C8B-B14F-4D97-AF65-F5344CB8AC3E}">
        <p14:creationId xmlns:p14="http://schemas.microsoft.com/office/powerpoint/2010/main" val="582725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5AA14-9751-4330-7828-869771672AD6}"/>
              </a:ext>
            </a:extLst>
          </p:cNvPr>
          <p:cNvSpPr>
            <a:spLocks noGrp="1"/>
          </p:cNvSpPr>
          <p:nvPr>
            <p:ph type="title"/>
          </p:nvPr>
        </p:nvSpPr>
        <p:spPr/>
        <p:txBody>
          <a:bodyPr/>
          <a:lstStyle/>
          <a:p>
            <a:r>
              <a:rPr lang="en-IN" sz="2000" dirty="0"/>
              <a:t>COMPARISON INDICATORS</a:t>
            </a:r>
          </a:p>
        </p:txBody>
      </p:sp>
      <p:pic>
        <p:nvPicPr>
          <p:cNvPr id="6" name="Picture 5">
            <a:extLst>
              <a:ext uri="{FF2B5EF4-FFF2-40B4-BE49-F238E27FC236}">
                <a16:creationId xmlns:a16="http://schemas.microsoft.com/office/drawing/2014/main" id="{FA6CF1A8-D11C-2A5E-99B0-FB5AAB71187D}"/>
              </a:ext>
            </a:extLst>
          </p:cNvPr>
          <p:cNvPicPr>
            <a:picLocks noChangeAspect="1"/>
          </p:cNvPicPr>
          <p:nvPr/>
        </p:nvPicPr>
        <p:blipFill>
          <a:blip r:embed="rId2"/>
          <a:stretch>
            <a:fillRect/>
          </a:stretch>
        </p:blipFill>
        <p:spPr>
          <a:xfrm>
            <a:off x="1676079" y="1241500"/>
            <a:ext cx="2384590" cy="815106"/>
          </a:xfrm>
          <a:prstGeom prst="rect">
            <a:avLst/>
          </a:prstGeom>
        </p:spPr>
      </p:pic>
      <p:pic>
        <p:nvPicPr>
          <p:cNvPr id="12" name="Picture 11">
            <a:extLst>
              <a:ext uri="{FF2B5EF4-FFF2-40B4-BE49-F238E27FC236}">
                <a16:creationId xmlns:a16="http://schemas.microsoft.com/office/drawing/2014/main" id="{912EACB6-1A18-10BC-A53C-5E86D1643AB2}"/>
              </a:ext>
            </a:extLst>
          </p:cNvPr>
          <p:cNvPicPr>
            <a:picLocks noChangeAspect="1"/>
          </p:cNvPicPr>
          <p:nvPr/>
        </p:nvPicPr>
        <p:blipFill>
          <a:blip r:embed="rId3"/>
          <a:stretch>
            <a:fillRect/>
          </a:stretch>
        </p:blipFill>
        <p:spPr>
          <a:xfrm>
            <a:off x="1645160" y="2230698"/>
            <a:ext cx="2388444" cy="815106"/>
          </a:xfrm>
          <a:prstGeom prst="rect">
            <a:avLst/>
          </a:prstGeom>
        </p:spPr>
      </p:pic>
      <p:pic>
        <p:nvPicPr>
          <p:cNvPr id="7" name="Picture 6">
            <a:extLst>
              <a:ext uri="{FF2B5EF4-FFF2-40B4-BE49-F238E27FC236}">
                <a16:creationId xmlns:a16="http://schemas.microsoft.com/office/drawing/2014/main" id="{59289F8C-48AC-A9AF-1694-139D4235ADDE}"/>
              </a:ext>
            </a:extLst>
          </p:cNvPr>
          <p:cNvPicPr>
            <a:picLocks noChangeAspect="1"/>
          </p:cNvPicPr>
          <p:nvPr/>
        </p:nvPicPr>
        <p:blipFill>
          <a:blip r:embed="rId4"/>
          <a:stretch>
            <a:fillRect/>
          </a:stretch>
        </p:blipFill>
        <p:spPr>
          <a:xfrm>
            <a:off x="4942603" y="1370517"/>
            <a:ext cx="1038575" cy="494560"/>
          </a:xfrm>
          <a:prstGeom prst="rect">
            <a:avLst/>
          </a:prstGeom>
        </p:spPr>
      </p:pic>
      <p:pic>
        <p:nvPicPr>
          <p:cNvPr id="9" name="Picture 8">
            <a:extLst>
              <a:ext uri="{FF2B5EF4-FFF2-40B4-BE49-F238E27FC236}">
                <a16:creationId xmlns:a16="http://schemas.microsoft.com/office/drawing/2014/main" id="{7169548A-3C48-11CE-BAC6-9FF305091ECA}"/>
              </a:ext>
            </a:extLst>
          </p:cNvPr>
          <p:cNvPicPr>
            <a:picLocks noChangeAspect="1"/>
          </p:cNvPicPr>
          <p:nvPr/>
        </p:nvPicPr>
        <p:blipFill>
          <a:blip r:embed="rId5"/>
          <a:stretch>
            <a:fillRect/>
          </a:stretch>
        </p:blipFill>
        <p:spPr>
          <a:xfrm>
            <a:off x="4895723" y="2378419"/>
            <a:ext cx="1085455" cy="477600"/>
          </a:xfrm>
          <a:prstGeom prst="rect">
            <a:avLst/>
          </a:prstGeom>
        </p:spPr>
      </p:pic>
      <p:sp>
        <p:nvSpPr>
          <p:cNvPr id="3" name="Rectangle: Rounded Corners 2">
            <a:extLst>
              <a:ext uri="{FF2B5EF4-FFF2-40B4-BE49-F238E27FC236}">
                <a16:creationId xmlns:a16="http://schemas.microsoft.com/office/drawing/2014/main" id="{0AEDAE63-E9BE-81BB-C3D1-7178E910AC25}"/>
              </a:ext>
            </a:extLst>
          </p:cNvPr>
          <p:cNvSpPr/>
          <p:nvPr/>
        </p:nvSpPr>
        <p:spPr>
          <a:xfrm>
            <a:off x="1133606" y="3278424"/>
            <a:ext cx="6532323" cy="107097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285750" indent="-285750">
              <a:buFont typeface="Arial" panose="020B0604020202020204" pitchFamily="34" charset="0"/>
              <a:buChar char="•"/>
            </a:pPr>
            <a:r>
              <a:rPr lang="en-US" dirty="0">
                <a:solidFill>
                  <a:srgbClr val="1F1F1F"/>
                </a:solidFill>
                <a:latin typeface="Google Sans"/>
              </a:rPr>
              <a:t>In FY-21,the usage of electric vehicles is below 3.5% usage. In FY-22,in </a:t>
            </a:r>
            <a:r>
              <a:rPr lang="en-US" dirty="0" err="1">
                <a:solidFill>
                  <a:srgbClr val="1F1F1F"/>
                </a:solidFill>
                <a:latin typeface="Google Sans"/>
              </a:rPr>
              <a:t>hyderabad</a:t>
            </a:r>
            <a:r>
              <a:rPr lang="en-US" dirty="0">
                <a:solidFill>
                  <a:srgbClr val="1F1F1F"/>
                </a:solidFill>
                <a:latin typeface="Google Sans"/>
              </a:rPr>
              <a:t> the usage of electric vehicles is 7.1% and increase of using EVs has increased between 3.5%-8% .</a:t>
            </a:r>
          </a:p>
          <a:p>
            <a:pPr marL="285750" indent="-285750">
              <a:buFont typeface="Arial" panose="020B0604020202020204" pitchFamily="34" charset="0"/>
              <a:buChar char="•"/>
            </a:pPr>
            <a:r>
              <a:rPr lang="en-US" dirty="0">
                <a:solidFill>
                  <a:srgbClr val="1F1F1F"/>
                </a:solidFill>
                <a:latin typeface="Google Sans"/>
              </a:rPr>
              <a:t>T</a:t>
            </a:r>
            <a:r>
              <a:rPr lang="en-US" b="0" i="0" dirty="0">
                <a:solidFill>
                  <a:srgbClr val="1F1F1F"/>
                </a:solidFill>
                <a:effectLst/>
                <a:latin typeface="Google Sans"/>
              </a:rPr>
              <a:t>he overall percentage of EVs in India is still very low.</a:t>
            </a:r>
            <a:endParaRPr lang="en-IN" dirty="0"/>
          </a:p>
        </p:txBody>
      </p:sp>
    </p:spTree>
    <p:extLst>
      <p:ext uri="{BB962C8B-B14F-4D97-AF65-F5344CB8AC3E}">
        <p14:creationId xmlns:p14="http://schemas.microsoft.com/office/powerpoint/2010/main" val="154901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3B3EC-C07E-1950-AC35-872A974B5DF2}"/>
              </a:ext>
            </a:extLst>
          </p:cNvPr>
          <p:cNvSpPr>
            <a:spLocks noGrp="1"/>
          </p:cNvSpPr>
          <p:nvPr>
            <p:ph type="title"/>
          </p:nvPr>
        </p:nvSpPr>
        <p:spPr>
          <a:xfrm>
            <a:off x="388307" y="400833"/>
            <a:ext cx="8386175" cy="4334005"/>
          </a:xfrm>
        </p:spPr>
        <p:txBody>
          <a:bodyPr/>
          <a:lstStyle/>
          <a:p>
            <a:r>
              <a:rPr lang="en-IN" sz="5000" dirty="0"/>
              <a:t>TS-IPASS</a:t>
            </a:r>
          </a:p>
        </p:txBody>
      </p:sp>
    </p:spTree>
    <p:extLst>
      <p:ext uri="{BB962C8B-B14F-4D97-AF65-F5344CB8AC3E}">
        <p14:creationId xmlns:p14="http://schemas.microsoft.com/office/powerpoint/2010/main" val="1733767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pic>
        <p:nvPicPr>
          <p:cNvPr id="23" name="Picture 22">
            <a:extLst>
              <a:ext uri="{FF2B5EF4-FFF2-40B4-BE49-F238E27FC236}">
                <a16:creationId xmlns:a16="http://schemas.microsoft.com/office/drawing/2014/main" id="{D2FCE574-B4C3-F6F1-672C-876C13186AC9}"/>
              </a:ext>
            </a:extLst>
          </p:cNvPr>
          <p:cNvPicPr>
            <a:picLocks noChangeAspect="1"/>
          </p:cNvPicPr>
          <p:nvPr/>
        </p:nvPicPr>
        <p:blipFill>
          <a:blip r:embed="rId3"/>
          <a:stretch>
            <a:fillRect/>
          </a:stretch>
        </p:blipFill>
        <p:spPr>
          <a:xfrm>
            <a:off x="368300" y="417601"/>
            <a:ext cx="8407400" cy="432203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pic>
        <p:nvPicPr>
          <p:cNvPr id="3" name="Picture 2">
            <a:extLst>
              <a:ext uri="{FF2B5EF4-FFF2-40B4-BE49-F238E27FC236}">
                <a16:creationId xmlns:a16="http://schemas.microsoft.com/office/drawing/2014/main" id="{33D77809-0672-E0B7-91B6-7BDBC007D561}"/>
              </a:ext>
            </a:extLst>
          </p:cNvPr>
          <p:cNvPicPr>
            <a:picLocks noChangeAspect="1"/>
          </p:cNvPicPr>
          <p:nvPr/>
        </p:nvPicPr>
        <p:blipFill>
          <a:blip r:embed="rId3"/>
          <a:stretch>
            <a:fillRect/>
          </a:stretch>
        </p:blipFill>
        <p:spPr>
          <a:xfrm>
            <a:off x="381289" y="420482"/>
            <a:ext cx="8374092" cy="4319158"/>
          </a:xfrm>
          <a:prstGeom prst="rect">
            <a:avLst/>
          </a:prstGeom>
        </p:spPr>
      </p:pic>
    </p:spTree>
    <p:extLst>
      <p:ext uri="{BB962C8B-B14F-4D97-AF65-F5344CB8AC3E}">
        <p14:creationId xmlns:p14="http://schemas.microsoft.com/office/powerpoint/2010/main" val="521355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5AA14-9751-4330-7828-869771672AD6}"/>
              </a:ext>
            </a:extLst>
          </p:cNvPr>
          <p:cNvSpPr>
            <a:spLocks noGrp="1"/>
          </p:cNvSpPr>
          <p:nvPr>
            <p:ph type="title"/>
          </p:nvPr>
        </p:nvSpPr>
        <p:spPr/>
        <p:txBody>
          <a:bodyPr/>
          <a:lstStyle/>
          <a:p>
            <a:r>
              <a:rPr lang="en-IN" sz="2000" dirty="0"/>
              <a:t>COMPARISON INDICATORS</a:t>
            </a:r>
          </a:p>
        </p:txBody>
      </p:sp>
      <p:sp>
        <p:nvSpPr>
          <p:cNvPr id="3" name="Rectangle: Rounded Corners 2">
            <a:extLst>
              <a:ext uri="{FF2B5EF4-FFF2-40B4-BE49-F238E27FC236}">
                <a16:creationId xmlns:a16="http://schemas.microsoft.com/office/drawing/2014/main" id="{0AEDAE63-E9BE-81BB-C3D1-7178E910AC25}"/>
              </a:ext>
            </a:extLst>
          </p:cNvPr>
          <p:cNvSpPr/>
          <p:nvPr/>
        </p:nvSpPr>
        <p:spPr>
          <a:xfrm>
            <a:off x="1133606" y="3278424"/>
            <a:ext cx="6532323" cy="107097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285750" indent="-285750">
              <a:buFont typeface="Arial" panose="020B0604020202020204" pitchFamily="34" charset="0"/>
              <a:buChar char="•"/>
            </a:pPr>
            <a:r>
              <a:rPr lang="en-IN" dirty="0"/>
              <a:t>The highest investment sector in FY-21 is pharmaceutical and chemical and  FY-22 is </a:t>
            </a:r>
            <a:r>
              <a:rPr lang="en-IN" dirty="0" err="1"/>
              <a:t>Plastice</a:t>
            </a:r>
            <a:r>
              <a:rPr lang="en-IN" dirty="0"/>
              <a:t> &amp; </a:t>
            </a:r>
            <a:r>
              <a:rPr lang="en-IN" dirty="0" err="1"/>
              <a:t>rubber.It</a:t>
            </a:r>
            <a:r>
              <a:rPr lang="en-IN" dirty="0"/>
              <a:t> might change every year due to demand and supply.</a:t>
            </a:r>
            <a:r>
              <a:rPr lang="en-US" b="0" i="0" dirty="0">
                <a:solidFill>
                  <a:srgbClr val="1F1F1F"/>
                </a:solidFill>
                <a:effectLst/>
              </a:rPr>
              <a:t> </a:t>
            </a:r>
          </a:p>
          <a:p>
            <a:pPr marL="285750" indent="-285750">
              <a:buFont typeface="Arial" panose="020B0604020202020204" pitchFamily="34" charset="0"/>
              <a:buChar char="•"/>
            </a:pPr>
            <a:r>
              <a:rPr lang="en-US" b="0" i="0" dirty="0">
                <a:solidFill>
                  <a:srgbClr val="1F1F1F"/>
                </a:solidFill>
                <a:effectLst/>
              </a:rPr>
              <a:t>The investment in sectors such as pharmaceuticals and chemicals, real estate, and renewable energy is particularly encouraging and growing.</a:t>
            </a:r>
            <a:endParaRPr lang="en-IN" dirty="0"/>
          </a:p>
        </p:txBody>
      </p:sp>
      <p:pic>
        <p:nvPicPr>
          <p:cNvPr id="4" name="Picture 3">
            <a:extLst>
              <a:ext uri="{FF2B5EF4-FFF2-40B4-BE49-F238E27FC236}">
                <a16:creationId xmlns:a16="http://schemas.microsoft.com/office/drawing/2014/main" id="{C5BEAEED-227A-DFB1-D97D-D0931D0730EE}"/>
              </a:ext>
            </a:extLst>
          </p:cNvPr>
          <p:cNvPicPr>
            <a:picLocks noChangeAspect="1"/>
          </p:cNvPicPr>
          <p:nvPr/>
        </p:nvPicPr>
        <p:blipFill>
          <a:blip r:embed="rId2"/>
          <a:stretch>
            <a:fillRect/>
          </a:stretch>
        </p:blipFill>
        <p:spPr>
          <a:xfrm>
            <a:off x="704850" y="1125855"/>
            <a:ext cx="3206781" cy="1853565"/>
          </a:xfrm>
          <a:prstGeom prst="rect">
            <a:avLst/>
          </a:prstGeom>
        </p:spPr>
      </p:pic>
      <p:pic>
        <p:nvPicPr>
          <p:cNvPr id="5" name="Picture 4">
            <a:extLst>
              <a:ext uri="{FF2B5EF4-FFF2-40B4-BE49-F238E27FC236}">
                <a16:creationId xmlns:a16="http://schemas.microsoft.com/office/drawing/2014/main" id="{9D4C1ED3-6F6F-B351-F2F8-8C090F60EA2F}"/>
              </a:ext>
            </a:extLst>
          </p:cNvPr>
          <p:cNvPicPr>
            <a:picLocks noChangeAspect="1"/>
          </p:cNvPicPr>
          <p:nvPr/>
        </p:nvPicPr>
        <p:blipFill>
          <a:blip r:embed="rId3"/>
          <a:stretch>
            <a:fillRect/>
          </a:stretch>
        </p:blipFill>
        <p:spPr>
          <a:xfrm>
            <a:off x="4768748" y="1125855"/>
            <a:ext cx="3380842" cy="1798320"/>
          </a:xfrm>
          <a:prstGeom prst="rect">
            <a:avLst/>
          </a:prstGeom>
        </p:spPr>
      </p:pic>
    </p:spTree>
    <p:extLst>
      <p:ext uri="{BB962C8B-B14F-4D97-AF65-F5344CB8AC3E}">
        <p14:creationId xmlns:p14="http://schemas.microsoft.com/office/powerpoint/2010/main" val="2142085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5AA14-9751-4330-7828-869771672AD6}"/>
              </a:ext>
            </a:extLst>
          </p:cNvPr>
          <p:cNvSpPr>
            <a:spLocks noGrp="1"/>
          </p:cNvSpPr>
          <p:nvPr>
            <p:ph type="title"/>
          </p:nvPr>
        </p:nvSpPr>
        <p:spPr>
          <a:xfrm>
            <a:off x="647700" y="463800"/>
            <a:ext cx="7704000" cy="477600"/>
          </a:xfrm>
        </p:spPr>
        <p:txBody>
          <a:bodyPr/>
          <a:lstStyle/>
          <a:p>
            <a:r>
              <a:rPr lang="en-IN" sz="2000" dirty="0"/>
              <a:t>RECOMMENDATIONS</a:t>
            </a:r>
          </a:p>
        </p:txBody>
      </p:sp>
      <p:sp>
        <p:nvSpPr>
          <p:cNvPr id="7" name="TextBox 6">
            <a:extLst>
              <a:ext uri="{FF2B5EF4-FFF2-40B4-BE49-F238E27FC236}">
                <a16:creationId xmlns:a16="http://schemas.microsoft.com/office/drawing/2014/main" id="{4BFAE2D1-16F7-E18B-C76C-674065FBC07E}"/>
              </a:ext>
            </a:extLst>
          </p:cNvPr>
          <p:cNvSpPr txBox="1"/>
          <p:nvPr/>
        </p:nvSpPr>
        <p:spPr>
          <a:xfrm>
            <a:off x="647700" y="1037880"/>
            <a:ext cx="7437120" cy="3416320"/>
          </a:xfrm>
          <a:prstGeom prst="rect">
            <a:avLst/>
          </a:prstGeom>
          <a:noFill/>
        </p:spPr>
        <p:txBody>
          <a:bodyPr wrap="square">
            <a:spAutoFit/>
          </a:bodyPr>
          <a:lstStyle/>
          <a:p>
            <a:pPr marL="171450" indent="-171450">
              <a:buFont typeface="Arial" panose="020B0604020202020204" pitchFamily="34" charset="0"/>
              <a:buChar char="•"/>
            </a:pPr>
            <a:endParaRPr lang="en-IN" sz="1200" dirty="0"/>
          </a:p>
          <a:p>
            <a:pPr marL="171450" indent="-171450">
              <a:buFont typeface="Arial" panose="020B0604020202020204" pitchFamily="34" charset="0"/>
              <a:buChar char="•"/>
            </a:pPr>
            <a:r>
              <a:rPr lang="en-IN" sz="1200" b="1" dirty="0"/>
              <a:t>Enhance Charging Infrastructure: </a:t>
            </a:r>
            <a:r>
              <a:rPr lang="en-IN" sz="1200" dirty="0"/>
              <a:t>Invest in the expansion of charging stations across the state to alleviate concerns about limited driving range and to provide convenient and widespread charging options.</a:t>
            </a:r>
          </a:p>
          <a:p>
            <a:pPr marL="171450" indent="-171450">
              <a:buFont typeface="Arial" panose="020B0604020202020204" pitchFamily="34" charset="0"/>
              <a:buChar char="•"/>
            </a:pPr>
            <a:r>
              <a:rPr lang="en-IN" sz="1200" b="1" dirty="0"/>
              <a:t>Registration Focus: </a:t>
            </a:r>
            <a:r>
              <a:rPr lang="en-IN" sz="1200" dirty="0"/>
              <a:t>Instead of offline documents </a:t>
            </a:r>
            <a:r>
              <a:rPr lang="en-IN" sz="1200" dirty="0" err="1"/>
              <a:t>registration,the</a:t>
            </a:r>
            <a:r>
              <a:rPr lang="en-IN" sz="1200" dirty="0"/>
              <a:t> government should focus on e-stamps registration and make it more </a:t>
            </a:r>
            <a:r>
              <a:rPr lang="en-IN" sz="1200" dirty="0" err="1"/>
              <a:t>asscessible</a:t>
            </a:r>
            <a:r>
              <a:rPr lang="en-IN" sz="1200" dirty="0"/>
              <a:t> to the </a:t>
            </a:r>
            <a:r>
              <a:rPr lang="en-IN" sz="1200" dirty="0" err="1"/>
              <a:t>people.Also,keep</a:t>
            </a:r>
            <a:r>
              <a:rPr lang="en-IN" sz="1200" dirty="0"/>
              <a:t> the e-stamp registration data needs to be updated.</a:t>
            </a:r>
          </a:p>
          <a:p>
            <a:pPr marL="171450" indent="-171450">
              <a:buFont typeface="Arial" panose="020B0604020202020204" pitchFamily="34" charset="0"/>
              <a:buChar char="•"/>
            </a:pPr>
            <a:r>
              <a:rPr lang="en-US" sz="1200" b="1" dirty="0"/>
              <a:t>Foster Continuous Improvement: </a:t>
            </a:r>
            <a:r>
              <a:rPr lang="en-US" sz="1200" dirty="0"/>
              <a:t>Create a culture of ongoing enhancement by using data-driven insights to guide policy adjustments and iterative improvements.</a:t>
            </a:r>
          </a:p>
          <a:p>
            <a:pPr marL="171450" indent="-171450">
              <a:buFont typeface="Arial" panose="020B0604020202020204" pitchFamily="34" charset="0"/>
              <a:buChar char="•"/>
            </a:pPr>
            <a:r>
              <a:rPr lang="en-US" sz="1200" b="1" dirty="0"/>
              <a:t>Public Transportation Enhancement: </a:t>
            </a:r>
            <a:r>
              <a:rPr lang="en-US" sz="1200" dirty="0"/>
              <a:t>Invest in the improvement and expansion of public transportation networks, including buses and trains, to provide viable alternatives to private car ownership and reduce congestion.</a:t>
            </a:r>
          </a:p>
          <a:p>
            <a:pPr marL="171450" indent="-171450">
              <a:buFont typeface="Arial" panose="020B0604020202020204" pitchFamily="34" charset="0"/>
              <a:buChar char="•"/>
            </a:pPr>
            <a:r>
              <a:rPr lang="en-US" sz="1200" b="1" dirty="0"/>
              <a:t> Incentives for Clean Energy: </a:t>
            </a:r>
            <a:r>
              <a:rPr lang="en-US" sz="1200" dirty="0"/>
              <a:t>Offer incentives for the adoption of clean energy sources, such as solar panels and wind turbines, to power electric vehicles, reducing their carbon footprint.</a:t>
            </a:r>
          </a:p>
          <a:p>
            <a:pPr marL="171450" indent="-171450">
              <a:buFont typeface="Arial" panose="020B0604020202020204" pitchFamily="34" charset="0"/>
              <a:buChar char="•"/>
            </a:pPr>
            <a:r>
              <a:rPr lang="en-US" sz="1200" b="1" dirty="0"/>
              <a:t>Promote Sustainable Cities: </a:t>
            </a:r>
            <a:r>
              <a:rPr lang="en-US" sz="1200" dirty="0"/>
              <a:t>Integrate eco-friendly infrastructure, energy-efficient buildings, waste reduction, and water conservation into urban development. Invest in sustainable planning with efficient public transportation, pedestrian-friendly infrastructure, and green spaces as urbanization and economic growth expand.</a:t>
            </a:r>
          </a:p>
        </p:txBody>
      </p:sp>
    </p:spTree>
    <p:extLst>
      <p:ext uri="{BB962C8B-B14F-4D97-AF65-F5344CB8AC3E}">
        <p14:creationId xmlns:p14="http://schemas.microsoft.com/office/powerpoint/2010/main" val="4291817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1" name="Google Shape;321;p41"/>
          <p:cNvSpPr txBox="1">
            <a:spLocks noGrp="1"/>
          </p:cNvSpPr>
          <p:nvPr>
            <p:ph type="title"/>
          </p:nvPr>
        </p:nvSpPr>
        <p:spPr>
          <a:xfrm>
            <a:off x="830580" y="572569"/>
            <a:ext cx="7292340" cy="61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OBJECTIVE</a:t>
            </a:r>
            <a:endParaRPr dirty="0"/>
          </a:p>
        </p:txBody>
      </p:sp>
      <p:sp>
        <p:nvSpPr>
          <p:cNvPr id="322" name="Google Shape;322;p41"/>
          <p:cNvSpPr txBox="1">
            <a:spLocks noGrp="1"/>
          </p:cNvSpPr>
          <p:nvPr>
            <p:ph type="subTitle" idx="1"/>
          </p:nvPr>
        </p:nvSpPr>
        <p:spPr>
          <a:xfrm>
            <a:off x="931654" y="1191768"/>
            <a:ext cx="7090192" cy="347890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         The objective of this Telangana Growth Analysis presentation is to comprehensively analyze and present my key insights to the economic development and industrial progress of the state of Telangana. We aim to gain a deeper understanding of the district-wise economic landscape, the dynamics of vehicle sales, revenue generation from document registrations, and the impact of the TS-</a:t>
            </a:r>
            <a:r>
              <a:rPr lang="en-US" dirty="0" err="1"/>
              <a:t>iPASS</a:t>
            </a:r>
            <a:r>
              <a:rPr lang="en-US" dirty="0"/>
              <a:t> initiative on industrial growth. By doing so, we intend to provide stakeholders, policymakers, and investors with valuable information that can inform strategic decisions and promote sustainable economic development in Telangana.</a:t>
            </a:r>
          </a:p>
          <a:p>
            <a:pPr marL="0" lvl="0" indent="0" algn="l" rtl="0">
              <a:spcBef>
                <a:spcPts val="0"/>
              </a:spcBef>
              <a:spcAft>
                <a:spcPts val="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D5E440-C393-26B2-93E4-804D1756008A}"/>
              </a:ext>
            </a:extLst>
          </p:cNvPr>
          <p:cNvSpPr>
            <a:spLocks noGrp="1"/>
          </p:cNvSpPr>
          <p:nvPr>
            <p:ph type="ctrTitle"/>
          </p:nvPr>
        </p:nvSpPr>
        <p:spPr>
          <a:xfrm>
            <a:off x="2148520" y="1876838"/>
            <a:ext cx="4207320" cy="846815"/>
          </a:xfrm>
        </p:spPr>
        <p:txBody>
          <a:bodyPr/>
          <a:lstStyle/>
          <a:p>
            <a:pPr algn="ctr"/>
            <a:r>
              <a:rPr lang="en-IN" dirty="0"/>
              <a:t>THANK YOU</a:t>
            </a:r>
          </a:p>
        </p:txBody>
      </p:sp>
    </p:spTree>
    <p:extLst>
      <p:ext uri="{BB962C8B-B14F-4D97-AF65-F5344CB8AC3E}">
        <p14:creationId xmlns:p14="http://schemas.microsoft.com/office/powerpoint/2010/main" val="961963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1" name="Google Shape;321;p41"/>
          <p:cNvSpPr txBox="1">
            <a:spLocks noGrp="1"/>
          </p:cNvSpPr>
          <p:nvPr>
            <p:ph type="title"/>
          </p:nvPr>
        </p:nvSpPr>
        <p:spPr>
          <a:xfrm>
            <a:off x="552450" y="603049"/>
            <a:ext cx="8039100" cy="61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OVERVIEW</a:t>
            </a:r>
            <a:endParaRPr dirty="0"/>
          </a:p>
        </p:txBody>
      </p:sp>
      <p:sp>
        <p:nvSpPr>
          <p:cNvPr id="322" name="Google Shape;322;p41"/>
          <p:cNvSpPr txBox="1">
            <a:spLocks noGrp="1"/>
          </p:cNvSpPr>
          <p:nvPr>
            <p:ph type="subTitle" idx="1"/>
          </p:nvPr>
        </p:nvSpPr>
        <p:spPr>
          <a:xfrm>
            <a:off x="910808" y="1617361"/>
            <a:ext cx="7710900" cy="254213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b="0" i="0" dirty="0">
                <a:solidFill>
                  <a:schemeClr val="bg1"/>
                </a:solidFill>
                <a:effectLst/>
                <a:latin typeface="Söhne"/>
              </a:rPr>
              <a:t>           Telangana, with its diverse districts and dynamic industries, presents a unique landscape for growth </a:t>
            </a:r>
            <a:r>
              <a:rPr lang="en-US" b="0" i="0" dirty="0" err="1">
                <a:solidFill>
                  <a:schemeClr val="bg1"/>
                </a:solidFill>
                <a:effectLst/>
                <a:latin typeface="Söhne"/>
              </a:rPr>
              <a:t>analysis.The</a:t>
            </a:r>
            <a:r>
              <a:rPr lang="en-US" b="0" i="0" dirty="0">
                <a:solidFill>
                  <a:schemeClr val="bg1"/>
                </a:solidFill>
                <a:effectLst/>
                <a:latin typeface="Söhne"/>
              </a:rPr>
              <a:t> analysis will then progress to examine revenue generation from document registrations and </a:t>
            </a:r>
            <a:r>
              <a:rPr lang="en-US" b="0" i="0" dirty="0" err="1">
                <a:solidFill>
                  <a:schemeClr val="bg1"/>
                </a:solidFill>
                <a:effectLst/>
                <a:latin typeface="Söhne"/>
              </a:rPr>
              <a:t>estamp</a:t>
            </a:r>
            <a:r>
              <a:rPr lang="en-US" b="0" i="0" dirty="0">
                <a:solidFill>
                  <a:schemeClr val="bg1"/>
                </a:solidFill>
                <a:effectLst/>
                <a:latin typeface="Söhne"/>
              </a:rPr>
              <a:t> challan payments, vehicle sales categorized by fuel types, vehicle class, and seating capacity, and finally, the impact of TS-</a:t>
            </a:r>
            <a:r>
              <a:rPr lang="en-US" b="0" i="0" dirty="0" err="1">
                <a:solidFill>
                  <a:schemeClr val="bg1"/>
                </a:solidFill>
                <a:effectLst/>
                <a:latin typeface="Söhne"/>
              </a:rPr>
              <a:t>iPASS</a:t>
            </a:r>
            <a:r>
              <a:rPr lang="en-US" b="0" i="0" dirty="0">
                <a:solidFill>
                  <a:schemeClr val="bg1"/>
                </a:solidFill>
                <a:effectLst/>
                <a:latin typeface="Söhne"/>
              </a:rPr>
              <a:t> on industrial investments and employment in various sectors</a:t>
            </a:r>
            <a:endParaRPr dirty="0">
              <a:solidFill>
                <a:schemeClr val="bg1"/>
              </a:solidFill>
            </a:endParaRPr>
          </a:p>
        </p:txBody>
      </p:sp>
    </p:spTree>
    <p:extLst>
      <p:ext uri="{BB962C8B-B14F-4D97-AF65-F5344CB8AC3E}">
        <p14:creationId xmlns:p14="http://schemas.microsoft.com/office/powerpoint/2010/main" val="1534536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8"/>
          <p:cNvSpPr txBox="1">
            <a:spLocks noGrp="1"/>
          </p:cNvSpPr>
          <p:nvPr>
            <p:ph type="title"/>
          </p:nvPr>
        </p:nvSpPr>
        <p:spPr>
          <a:xfrm>
            <a:off x="720000" y="517968"/>
            <a:ext cx="77040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ABOUT DATA</a:t>
            </a:r>
            <a:endParaRPr dirty="0"/>
          </a:p>
        </p:txBody>
      </p:sp>
      <p:sp>
        <p:nvSpPr>
          <p:cNvPr id="275" name="Google Shape;275;p38"/>
          <p:cNvSpPr txBox="1"/>
          <p:nvPr/>
        </p:nvSpPr>
        <p:spPr>
          <a:xfrm>
            <a:off x="1169580" y="1347868"/>
            <a:ext cx="6541860" cy="2820272"/>
          </a:xfrm>
          <a:prstGeom prst="rect">
            <a:avLst/>
          </a:prstGeom>
          <a:noFill/>
          <a:ln>
            <a:noFill/>
          </a:ln>
        </p:spPr>
        <p:txBody>
          <a:bodyPr spcFirstLastPara="1" wrap="square" lIns="91425" tIns="91425" rIns="0" bIns="91425" anchor="t" anchorCtr="0">
            <a:noAutofit/>
          </a:bodyPr>
          <a:lstStyle/>
          <a:p>
            <a:pPr marL="0" lvl="0" indent="0" algn="l" rtl="0">
              <a:lnSpc>
                <a:spcPct val="150000"/>
              </a:lnSpc>
              <a:spcBef>
                <a:spcPts val="0"/>
              </a:spcBef>
              <a:spcAft>
                <a:spcPts val="0"/>
              </a:spcAft>
              <a:buNone/>
            </a:pPr>
            <a:r>
              <a:rPr lang="en-IN" sz="1500" dirty="0">
                <a:solidFill>
                  <a:schemeClr val="lt1"/>
                </a:solidFill>
                <a:latin typeface="Archivo"/>
                <a:ea typeface="Archivo"/>
                <a:cs typeface="Archivo"/>
                <a:sym typeface="Archivo"/>
              </a:rPr>
              <a:t>         I  utilized this data from 2019 to 2023 to </a:t>
            </a:r>
            <a:r>
              <a:rPr lang="en-IN" sz="1500" dirty="0" err="1">
                <a:solidFill>
                  <a:schemeClr val="lt1"/>
                </a:solidFill>
                <a:latin typeface="Archivo"/>
                <a:ea typeface="Archivo"/>
                <a:cs typeface="Archivo"/>
                <a:sym typeface="Archivo"/>
              </a:rPr>
              <a:t>analyze</a:t>
            </a:r>
            <a:r>
              <a:rPr lang="en-IN" sz="1500" dirty="0">
                <a:solidFill>
                  <a:schemeClr val="lt1"/>
                </a:solidFill>
                <a:latin typeface="Archivo"/>
                <a:ea typeface="Archivo"/>
                <a:cs typeface="Archivo"/>
                <a:sym typeface="Archivo"/>
              </a:rPr>
              <a:t> economics trends and  charts for primary and secondary research of Telangana.</a:t>
            </a:r>
            <a:r>
              <a:rPr lang="en-US" sz="1500" dirty="0">
                <a:solidFill>
                  <a:schemeClr val="lt1"/>
                </a:solidFill>
                <a:latin typeface="Archivo"/>
                <a:ea typeface="Archivo"/>
                <a:cs typeface="Archivo"/>
                <a:sym typeface="Archivo"/>
              </a:rPr>
              <a:t>In </a:t>
            </a:r>
            <a:r>
              <a:rPr lang="en-US" sz="1500" dirty="0" err="1">
                <a:solidFill>
                  <a:schemeClr val="lt1"/>
                </a:solidFill>
                <a:latin typeface="Archivo"/>
                <a:ea typeface="Archivo"/>
                <a:cs typeface="Archivo"/>
                <a:sym typeface="Archivo"/>
              </a:rPr>
              <a:t>this,it</a:t>
            </a:r>
            <a:r>
              <a:rPr lang="en-US" sz="1500" dirty="0">
                <a:solidFill>
                  <a:schemeClr val="lt1"/>
                </a:solidFill>
                <a:latin typeface="Archivo"/>
                <a:ea typeface="Archivo"/>
                <a:cs typeface="Archivo"/>
                <a:sym typeface="Archivo"/>
              </a:rPr>
              <a:t> is related to districts, monthly dates, revenue from document registrations and e-stamp challan payments, vehicle sales categorized by fuel type, vehicle class, seating capacity, and other categories, and data on industrial projects and investments in the state of Telangana.</a:t>
            </a:r>
          </a:p>
          <a:p>
            <a:pPr marL="0" lvl="0" indent="0" algn="l" rtl="0">
              <a:spcBef>
                <a:spcPts val="0"/>
              </a:spcBef>
              <a:spcAft>
                <a:spcPts val="0"/>
              </a:spcAft>
              <a:buNone/>
            </a:pPr>
            <a:endParaRPr lang="en-IN" sz="1200" dirty="0">
              <a:solidFill>
                <a:schemeClr val="lt1"/>
              </a:solidFill>
              <a:latin typeface="Archivo"/>
              <a:ea typeface="Archivo"/>
              <a:cs typeface="Archivo"/>
              <a:sym typeface="Archivo"/>
            </a:endParaRPr>
          </a:p>
          <a:p>
            <a:pPr marL="0" lvl="0" indent="0" algn="l" rtl="0">
              <a:spcBef>
                <a:spcPts val="0"/>
              </a:spcBef>
              <a:spcAft>
                <a:spcPts val="0"/>
              </a:spcAft>
              <a:buNone/>
            </a:pPr>
            <a:endParaRPr sz="1200" dirty="0">
              <a:solidFill>
                <a:schemeClr val="lt1"/>
              </a:solidFill>
              <a:latin typeface="Archivo"/>
              <a:ea typeface="Archivo"/>
              <a:cs typeface="Archivo"/>
              <a:sym typeface="Archivo"/>
            </a:endParaRPr>
          </a:p>
          <a:p>
            <a:pPr marL="0" lvl="0" indent="0" algn="l" rtl="0">
              <a:spcBef>
                <a:spcPts val="0"/>
              </a:spcBef>
              <a:spcAft>
                <a:spcPts val="0"/>
              </a:spcAft>
              <a:buNone/>
            </a:pPr>
            <a:endParaRPr sz="1200" b="1" dirty="0">
              <a:solidFill>
                <a:schemeClr val="lt1"/>
              </a:solidFill>
              <a:latin typeface="Archivo"/>
              <a:ea typeface="Archivo"/>
              <a:cs typeface="Archivo"/>
              <a:sym typeface="Archiv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3B3EC-C07E-1950-AC35-872A974B5DF2}"/>
              </a:ext>
            </a:extLst>
          </p:cNvPr>
          <p:cNvSpPr>
            <a:spLocks noGrp="1"/>
          </p:cNvSpPr>
          <p:nvPr>
            <p:ph type="title"/>
          </p:nvPr>
        </p:nvSpPr>
        <p:spPr>
          <a:xfrm>
            <a:off x="388307" y="400833"/>
            <a:ext cx="8386175" cy="4334005"/>
          </a:xfrm>
        </p:spPr>
        <p:txBody>
          <a:bodyPr/>
          <a:lstStyle/>
          <a:p>
            <a:r>
              <a:rPr lang="en-IN" sz="5000" dirty="0"/>
              <a:t>STAMP REGISTRATIONS</a:t>
            </a:r>
          </a:p>
        </p:txBody>
      </p:sp>
    </p:spTree>
    <p:extLst>
      <p:ext uri="{BB962C8B-B14F-4D97-AF65-F5344CB8AC3E}">
        <p14:creationId xmlns:p14="http://schemas.microsoft.com/office/powerpoint/2010/main" val="857877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6EFBE-B534-78D0-F78D-6C798A48C923}"/>
              </a:ext>
            </a:extLst>
          </p:cNvPr>
          <p:cNvSpPr>
            <a:spLocks noGrp="1"/>
          </p:cNvSpPr>
          <p:nvPr>
            <p:ph type="title"/>
          </p:nvPr>
        </p:nvSpPr>
        <p:spPr>
          <a:xfrm>
            <a:off x="720000" y="571315"/>
            <a:ext cx="7704000" cy="477600"/>
          </a:xfrm>
        </p:spPr>
        <p:txBody>
          <a:bodyPr/>
          <a:lstStyle/>
          <a:p>
            <a:r>
              <a:rPr lang="en-IN" sz="1400" dirty="0"/>
              <a:t>WHAT IS E-STAMP CHALLAN AND DOCUMENT REGISTERED?</a:t>
            </a:r>
          </a:p>
        </p:txBody>
      </p:sp>
      <p:sp>
        <p:nvSpPr>
          <p:cNvPr id="11" name="Rectangle: Rounded Corners 10">
            <a:extLst>
              <a:ext uri="{FF2B5EF4-FFF2-40B4-BE49-F238E27FC236}">
                <a16:creationId xmlns:a16="http://schemas.microsoft.com/office/drawing/2014/main" id="{1CA881BB-0C6E-EE21-0F46-08240B5F2EB1}"/>
              </a:ext>
            </a:extLst>
          </p:cNvPr>
          <p:cNvSpPr/>
          <p:nvPr/>
        </p:nvSpPr>
        <p:spPr>
          <a:xfrm>
            <a:off x="995819" y="1445418"/>
            <a:ext cx="6651321" cy="1008345"/>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l"/>
            <a:r>
              <a:rPr lang="en-US" b="1" i="0" dirty="0">
                <a:solidFill>
                  <a:srgbClr val="1F1F1F"/>
                </a:solidFill>
                <a:effectLst/>
                <a:latin typeface="Google Sans"/>
              </a:rPr>
              <a:t>E-stamp challan</a:t>
            </a:r>
            <a:r>
              <a:rPr lang="en-US" b="0" i="0" dirty="0">
                <a:solidFill>
                  <a:srgbClr val="1F1F1F"/>
                </a:solidFill>
                <a:effectLst/>
                <a:latin typeface="Google Sans"/>
              </a:rPr>
              <a:t>: An e-stamp challan is a digital document that is used to pay stamp duty on documents. E-stamp challans are generated and paid online, and they are more convenient and efficient than traditional paper stamp papers.</a:t>
            </a:r>
          </a:p>
        </p:txBody>
      </p:sp>
      <p:sp>
        <p:nvSpPr>
          <p:cNvPr id="12" name="Rectangle: Rounded Corners 11">
            <a:extLst>
              <a:ext uri="{FF2B5EF4-FFF2-40B4-BE49-F238E27FC236}">
                <a16:creationId xmlns:a16="http://schemas.microsoft.com/office/drawing/2014/main" id="{7E79C457-69AF-D134-5A87-A23B6B06AF95}"/>
              </a:ext>
            </a:extLst>
          </p:cNvPr>
          <p:cNvSpPr/>
          <p:nvPr/>
        </p:nvSpPr>
        <p:spPr>
          <a:xfrm>
            <a:off x="1064711" y="2850266"/>
            <a:ext cx="6582429" cy="1008345"/>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l"/>
            <a:r>
              <a:rPr lang="en-US" b="1" i="0" dirty="0">
                <a:solidFill>
                  <a:srgbClr val="1F1F1F"/>
                </a:solidFill>
                <a:effectLst/>
                <a:latin typeface="Google Sans"/>
              </a:rPr>
              <a:t>Document registered</a:t>
            </a:r>
            <a:r>
              <a:rPr lang="en-US" b="0" i="0" dirty="0">
                <a:solidFill>
                  <a:srgbClr val="1F1F1F"/>
                </a:solidFill>
                <a:effectLst/>
                <a:latin typeface="Google Sans"/>
              </a:rPr>
              <a:t>: A document registered is a document that has been officially recorded by the government. This process is necessary for certain types of documents, such as property deeds and sale agreements.</a:t>
            </a:r>
          </a:p>
        </p:txBody>
      </p:sp>
    </p:spTree>
    <p:extLst>
      <p:ext uri="{BB962C8B-B14F-4D97-AF65-F5344CB8AC3E}">
        <p14:creationId xmlns:p14="http://schemas.microsoft.com/office/powerpoint/2010/main" val="2302788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5C6978-149E-634B-3D30-73D0F5C033EF}"/>
              </a:ext>
            </a:extLst>
          </p:cNvPr>
          <p:cNvPicPr>
            <a:picLocks noChangeAspect="1"/>
          </p:cNvPicPr>
          <p:nvPr/>
        </p:nvPicPr>
        <p:blipFill>
          <a:blip r:embed="rId2"/>
          <a:stretch>
            <a:fillRect/>
          </a:stretch>
        </p:blipFill>
        <p:spPr>
          <a:xfrm>
            <a:off x="411480" y="413773"/>
            <a:ext cx="8321040" cy="4341107"/>
          </a:xfrm>
          <a:prstGeom prst="rect">
            <a:avLst/>
          </a:prstGeom>
        </p:spPr>
      </p:pic>
    </p:spTree>
    <p:extLst>
      <p:ext uri="{BB962C8B-B14F-4D97-AF65-F5344CB8AC3E}">
        <p14:creationId xmlns:p14="http://schemas.microsoft.com/office/powerpoint/2010/main" val="624570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50"/>
          <p:cNvSpPr txBox="1">
            <a:spLocks noGrp="1"/>
          </p:cNvSpPr>
          <p:nvPr>
            <p:ph type="title"/>
          </p:nvPr>
        </p:nvSpPr>
        <p:spPr>
          <a:xfrm>
            <a:off x="720000" y="446568"/>
            <a:ext cx="7637191" cy="34024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REVENUE GENERATED FY 22-23</a:t>
            </a:r>
            <a:endParaRPr dirty="0"/>
          </a:p>
        </p:txBody>
      </p:sp>
      <p:pic>
        <p:nvPicPr>
          <p:cNvPr id="4" name="Picture 3">
            <a:extLst>
              <a:ext uri="{FF2B5EF4-FFF2-40B4-BE49-F238E27FC236}">
                <a16:creationId xmlns:a16="http://schemas.microsoft.com/office/drawing/2014/main" id="{FEDCB668-D932-94BF-D037-9951A7EA1B37}"/>
              </a:ext>
            </a:extLst>
          </p:cNvPr>
          <p:cNvPicPr>
            <a:picLocks noChangeAspect="1"/>
          </p:cNvPicPr>
          <p:nvPr/>
        </p:nvPicPr>
        <p:blipFill>
          <a:blip r:embed="rId3"/>
          <a:stretch>
            <a:fillRect/>
          </a:stretch>
        </p:blipFill>
        <p:spPr>
          <a:xfrm>
            <a:off x="1370434" y="930418"/>
            <a:ext cx="5917481" cy="1938485"/>
          </a:xfrm>
          <a:prstGeom prst="rect">
            <a:avLst/>
          </a:prstGeom>
        </p:spPr>
      </p:pic>
      <p:sp>
        <p:nvSpPr>
          <p:cNvPr id="5" name="Rectangle: Rounded Corners 4">
            <a:extLst>
              <a:ext uri="{FF2B5EF4-FFF2-40B4-BE49-F238E27FC236}">
                <a16:creationId xmlns:a16="http://schemas.microsoft.com/office/drawing/2014/main" id="{45FAA2F5-0329-4572-3E4E-F441FDF7B042}"/>
              </a:ext>
            </a:extLst>
          </p:cNvPr>
          <p:cNvSpPr/>
          <p:nvPr/>
        </p:nvSpPr>
        <p:spPr>
          <a:xfrm>
            <a:off x="1226967" y="3263030"/>
            <a:ext cx="6204414" cy="87682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285750" indent="-285750" algn="l">
              <a:buFont typeface="Arial" panose="020B0604020202020204" pitchFamily="34" charset="0"/>
              <a:buChar char="•"/>
            </a:pPr>
            <a:r>
              <a:rPr lang="en-US" b="0" i="0" dirty="0">
                <a:solidFill>
                  <a:srgbClr val="1F1F1F"/>
                </a:solidFill>
                <a:effectLst/>
                <a:latin typeface="Google Sans"/>
              </a:rPr>
              <a:t>As of March 2023, there have been 121,000 high regulation documents registered and 116k E-stamps registered. This represents an increase. </a:t>
            </a:r>
          </a:p>
          <a:p>
            <a:pPr marL="285750" indent="-285750" algn="l">
              <a:buFont typeface="Arial" panose="020B0604020202020204" pitchFamily="34" charset="0"/>
              <a:buChar char="•"/>
            </a:pPr>
            <a:r>
              <a:rPr lang="en-US" b="0" i="0" dirty="0">
                <a:solidFill>
                  <a:srgbClr val="1F1F1F"/>
                </a:solidFill>
                <a:effectLst/>
                <a:latin typeface="Google Sans"/>
              </a:rPr>
              <a:t>Meanwhile, there have been </a:t>
            </a:r>
            <a:r>
              <a:rPr lang="en-US" dirty="0">
                <a:solidFill>
                  <a:srgbClr val="1F1F1F"/>
                </a:solidFill>
                <a:latin typeface="Google Sans"/>
              </a:rPr>
              <a:t>87k </a:t>
            </a:r>
            <a:r>
              <a:rPr lang="en-US" b="0" i="0" dirty="0">
                <a:solidFill>
                  <a:srgbClr val="1F1F1F"/>
                </a:solidFill>
                <a:effectLst/>
                <a:latin typeface="Google Sans"/>
              </a:rPr>
              <a:t>low regulation documents registered and </a:t>
            </a:r>
            <a:r>
              <a:rPr lang="en-US" dirty="0">
                <a:solidFill>
                  <a:srgbClr val="1F1F1F"/>
                </a:solidFill>
                <a:latin typeface="Google Sans"/>
              </a:rPr>
              <a:t>83k </a:t>
            </a:r>
            <a:r>
              <a:rPr lang="en-US" b="0" i="0" dirty="0">
                <a:solidFill>
                  <a:srgbClr val="1F1F1F"/>
                </a:solidFill>
                <a:effectLst/>
                <a:latin typeface="Google Sans"/>
              </a:rPr>
              <a:t>in October 2022.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B8EEA-4981-E754-1C7B-C817A927125E}"/>
              </a:ext>
            </a:extLst>
          </p:cNvPr>
          <p:cNvSpPr>
            <a:spLocks noGrp="1"/>
          </p:cNvSpPr>
          <p:nvPr>
            <p:ph type="title"/>
          </p:nvPr>
        </p:nvSpPr>
        <p:spPr/>
        <p:txBody>
          <a:bodyPr/>
          <a:lstStyle/>
          <a:p>
            <a:r>
              <a:rPr lang="en-IN" dirty="0"/>
              <a:t>COMPARISON INDICATORS</a:t>
            </a:r>
          </a:p>
        </p:txBody>
      </p:sp>
      <p:pic>
        <p:nvPicPr>
          <p:cNvPr id="4" name="Picture 3">
            <a:extLst>
              <a:ext uri="{FF2B5EF4-FFF2-40B4-BE49-F238E27FC236}">
                <a16:creationId xmlns:a16="http://schemas.microsoft.com/office/drawing/2014/main" id="{C72E23D7-F104-2687-812B-F4E5DF1202E2}"/>
              </a:ext>
            </a:extLst>
          </p:cNvPr>
          <p:cNvPicPr>
            <a:picLocks noChangeAspect="1"/>
          </p:cNvPicPr>
          <p:nvPr/>
        </p:nvPicPr>
        <p:blipFill>
          <a:blip r:embed="rId2"/>
          <a:stretch>
            <a:fillRect/>
          </a:stretch>
        </p:blipFill>
        <p:spPr>
          <a:xfrm>
            <a:off x="1381345" y="1282442"/>
            <a:ext cx="2470408" cy="872384"/>
          </a:xfrm>
          <a:prstGeom prst="rect">
            <a:avLst/>
          </a:prstGeom>
        </p:spPr>
      </p:pic>
      <p:pic>
        <p:nvPicPr>
          <p:cNvPr id="6" name="Picture 5">
            <a:extLst>
              <a:ext uri="{FF2B5EF4-FFF2-40B4-BE49-F238E27FC236}">
                <a16:creationId xmlns:a16="http://schemas.microsoft.com/office/drawing/2014/main" id="{0895CFEC-990E-A1B9-D5CA-97C2DA68F334}"/>
              </a:ext>
            </a:extLst>
          </p:cNvPr>
          <p:cNvPicPr>
            <a:picLocks noChangeAspect="1"/>
          </p:cNvPicPr>
          <p:nvPr/>
        </p:nvPicPr>
        <p:blipFill>
          <a:blip r:embed="rId3"/>
          <a:stretch>
            <a:fillRect/>
          </a:stretch>
        </p:blipFill>
        <p:spPr>
          <a:xfrm>
            <a:off x="4359058" y="1479834"/>
            <a:ext cx="1365337" cy="477600"/>
          </a:xfrm>
          <a:prstGeom prst="rect">
            <a:avLst/>
          </a:prstGeom>
        </p:spPr>
      </p:pic>
      <p:pic>
        <p:nvPicPr>
          <p:cNvPr id="8" name="Picture 7">
            <a:extLst>
              <a:ext uri="{FF2B5EF4-FFF2-40B4-BE49-F238E27FC236}">
                <a16:creationId xmlns:a16="http://schemas.microsoft.com/office/drawing/2014/main" id="{5DB41142-E331-3C26-08BD-1DED5F6BD3D6}"/>
              </a:ext>
            </a:extLst>
          </p:cNvPr>
          <p:cNvPicPr>
            <a:picLocks noChangeAspect="1"/>
          </p:cNvPicPr>
          <p:nvPr/>
        </p:nvPicPr>
        <p:blipFill>
          <a:blip r:embed="rId4"/>
          <a:stretch>
            <a:fillRect/>
          </a:stretch>
        </p:blipFill>
        <p:spPr>
          <a:xfrm>
            <a:off x="1381345" y="2292089"/>
            <a:ext cx="2470408" cy="940446"/>
          </a:xfrm>
          <a:prstGeom prst="rect">
            <a:avLst/>
          </a:prstGeom>
        </p:spPr>
      </p:pic>
      <p:pic>
        <p:nvPicPr>
          <p:cNvPr id="10" name="Picture 9">
            <a:extLst>
              <a:ext uri="{FF2B5EF4-FFF2-40B4-BE49-F238E27FC236}">
                <a16:creationId xmlns:a16="http://schemas.microsoft.com/office/drawing/2014/main" id="{7616A732-1BFF-3A03-40A4-7BCAF7DD24A2}"/>
              </a:ext>
            </a:extLst>
          </p:cNvPr>
          <p:cNvPicPr>
            <a:picLocks noChangeAspect="1"/>
          </p:cNvPicPr>
          <p:nvPr/>
        </p:nvPicPr>
        <p:blipFill>
          <a:blip r:embed="rId5"/>
          <a:stretch>
            <a:fillRect/>
          </a:stretch>
        </p:blipFill>
        <p:spPr>
          <a:xfrm>
            <a:off x="4429594" y="2465279"/>
            <a:ext cx="1294801" cy="478364"/>
          </a:xfrm>
          <a:prstGeom prst="rect">
            <a:avLst/>
          </a:prstGeom>
        </p:spPr>
      </p:pic>
      <p:sp>
        <p:nvSpPr>
          <p:cNvPr id="3" name="Rectangle: Rounded Corners 2">
            <a:extLst>
              <a:ext uri="{FF2B5EF4-FFF2-40B4-BE49-F238E27FC236}">
                <a16:creationId xmlns:a16="http://schemas.microsoft.com/office/drawing/2014/main" id="{ED9D749F-EC1B-120D-961C-CA4105CD4C2C}"/>
              </a:ext>
            </a:extLst>
          </p:cNvPr>
          <p:cNvSpPr/>
          <p:nvPr/>
        </p:nvSpPr>
        <p:spPr>
          <a:xfrm>
            <a:off x="883372" y="3451488"/>
            <a:ext cx="7377256" cy="1080766"/>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l">
              <a:buFont typeface="Arial" panose="020B0604020202020204" pitchFamily="34" charset="0"/>
              <a:buChar char="•"/>
            </a:pPr>
            <a:r>
              <a:rPr lang="en-US" b="0" i="0" dirty="0">
                <a:solidFill>
                  <a:srgbClr val="1F1F1F"/>
                </a:solidFill>
                <a:effectLst/>
                <a:latin typeface="Google Sans"/>
              </a:rPr>
              <a:t>The total revenue generated from </a:t>
            </a:r>
            <a:r>
              <a:rPr lang="en-US" b="0" i="0" dirty="0" err="1">
                <a:solidFill>
                  <a:srgbClr val="1F1F1F"/>
                </a:solidFill>
                <a:effectLst/>
                <a:latin typeface="Google Sans"/>
              </a:rPr>
              <a:t>Estamp</a:t>
            </a:r>
            <a:r>
              <a:rPr lang="en-US" b="0" i="0" dirty="0">
                <a:solidFill>
                  <a:srgbClr val="1F1F1F"/>
                </a:solidFill>
                <a:effectLst/>
                <a:latin typeface="Google Sans"/>
              </a:rPr>
              <a:t> Challans and Documents Registered has increased in all three districts from FY-21 to FY-22.The highest revenue generated was seen in </a:t>
            </a:r>
            <a:r>
              <a:rPr lang="en-US" b="0" i="0" dirty="0" err="1">
                <a:solidFill>
                  <a:srgbClr val="1F1F1F"/>
                </a:solidFill>
                <a:effectLst/>
                <a:latin typeface="Google Sans"/>
              </a:rPr>
              <a:t>Rangareddy</a:t>
            </a:r>
            <a:endParaRPr lang="en-US" b="0" i="0" dirty="0">
              <a:solidFill>
                <a:srgbClr val="1F1F1F"/>
              </a:solidFill>
              <a:effectLst/>
              <a:latin typeface="Google Sans"/>
            </a:endParaRPr>
          </a:p>
          <a:p>
            <a:pPr>
              <a:buFont typeface="Arial" panose="020B0604020202020204" pitchFamily="34" charset="0"/>
              <a:buChar char="•"/>
            </a:pPr>
            <a:r>
              <a:rPr lang="en-US" b="0" i="0" dirty="0">
                <a:solidFill>
                  <a:srgbClr val="1F1F1F"/>
                </a:solidFill>
                <a:effectLst/>
                <a:latin typeface="Google Sans"/>
              </a:rPr>
              <a:t>The revenue generated from </a:t>
            </a:r>
            <a:r>
              <a:rPr lang="en-US" b="0" i="0" dirty="0" err="1">
                <a:solidFill>
                  <a:srgbClr val="1F1F1F"/>
                </a:solidFill>
                <a:effectLst/>
                <a:latin typeface="Google Sans"/>
              </a:rPr>
              <a:t>Estamp</a:t>
            </a:r>
            <a:r>
              <a:rPr lang="en-US" b="0" i="0" dirty="0">
                <a:solidFill>
                  <a:srgbClr val="1F1F1F"/>
                </a:solidFill>
                <a:effectLst/>
                <a:latin typeface="Google Sans"/>
              </a:rPr>
              <a:t> Challans has increased at a faster pace than the revenue generated from Documents Registered in all three districts.</a:t>
            </a:r>
          </a:p>
        </p:txBody>
      </p:sp>
    </p:spTree>
    <p:extLst>
      <p:ext uri="{BB962C8B-B14F-4D97-AF65-F5344CB8AC3E}">
        <p14:creationId xmlns:p14="http://schemas.microsoft.com/office/powerpoint/2010/main" val="4234316490"/>
      </p:ext>
    </p:extLst>
  </p:cSld>
  <p:clrMapOvr>
    <a:masterClrMapping/>
  </p:clrMapOvr>
</p:sld>
</file>

<file path=ppt/theme/theme1.xml><?xml version="1.0" encoding="utf-8"?>
<a:theme xmlns:a="http://schemas.openxmlformats.org/drawingml/2006/main" name="Investment Banking Business Plan by Slidesgo">
  <a:themeElements>
    <a:clrScheme name="Simple Light">
      <a:dk1>
        <a:srgbClr val="CCCCCC"/>
      </a:dk1>
      <a:lt1>
        <a:srgbClr val="000000"/>
      </a:lt1>
      <a:dk2>
        <a:srgbClr val="0C888B"/>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826</TotalTime>
  <Words>784</Words>
  <Application>Microsoft Office PowerPoint</Application>
  <PresentationFormat>On-screen Show (16:9)</PresentationFormat>
  <Paragraphs>42</Paragraphs>
  <Slides>20</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Anton</vt:lpstr>
      <vt:lpstr>Krona One</vt:lpstr>
      <vt:lpstr>Archivo</vt:lpstr>
      <vt:lpstr>Arial</vt:lpstr>
      <vt:lpstr>Google Sans</vt:lpstr>
      <vt:lpstr>Söhne</vt:lpstr>
      <vt:lpstr>Roboto</vt:lpstr>
      <vt:lpstr>Investment Banking Business Plan by Slidesgo</vt:lpstr>
      <vt:lpstr>UNVEILING TELANGANA ECONOMIC DYNAMICS</vt:lpstr>
      <vt:lpstr>OBJECTIVE</vt:lpstr>
      <vt:lpstr>OVERVIEW</vt:lpstr>
      <vt:lpstr>ABOUT DATA</vt:lpstr>
      <vt:lpstr>STAMP REGISTRATIONS</vt:lpstr>
      <vt:lpstr>WHAT IS E-STAMP CHALLAN AND DOCUMENT REGISTERED?</vt:lpstr>
      <vt:lpstr>PowerPoint Presentation</vt:lpstr>
      <vt:lpstr>REVENUE GENERATED FY 22-23</vt:lpstr>
      <vt:lpstr>COMPARISON INDICATORS</vt:lpstr>
      <vt:lpstr>TRANSPORTATION</vt:lpstr>
      <vt:lpstr>PowerPoint Presentation</vt:lpstr>
      <vt:lpstr>COMPARISON INDICATORS</vt:lpstr>
      <vt:lpstr>PowerPoint Presentation</vt:lpstr>
      <vt:lpstr>COMPARISON INDICATORS</vt:lpstr>
      <vt:lpstr>TS-IPASS</vt:lpstr>
      <vt:lpstr>PowerPoint Presentation</vt:lpstr>
      <vt:lpstr>PowerPoint Presentation</vt:lpstr>
      <vt:lpstr>COMPARISON INDICATORS</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UNVEILING TELANGANA ECONOMIC DYNAMICS</dc:title>
  <dc:creator>Tanishq</dc:creator>
  <cp:lastModifiedBy>Tanish Balsara</cp:lastModifiedBy>
  <cp:revision>9</cp:revision>
  <dcterms:modified xsi:type="dcterms:W3CDTF">2023-09-26T07:54:01Z</dcterms:modified>
</cp:coreProperties>
</file>