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Lgbw3c+a0j868o+4QnRtVBlyZ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364507-6457-4941-9987-615AAEAF5A5E}">
  <a:tblStyle styleId="{A1364507-6457-4941-9987-615AAEAF5A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t.wikipedia.org/wiki/Clusterin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ee76d6d07_4_2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ee76d6d07_4_2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5ee76d6d07_4_2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f7d46085_0_1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f7d46085_0_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2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Aqui temos um fluxograma de como funciona o método para a seleção de imagens que usa o kmeans.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2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k-means é um método de</a:t>
            </a:r>
            <a:r>
              <a:rPr lang="pt-PT">
                <a:solidFill>
                  <a:schemeClr val="dk1"/>
                </a:solidFill>
                <a:uFill>
                  <a:noFill/>
                </a:uFill>
                <a:hlinkClick r:id="rId2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 </a:t>
            </a:r>
            <a:r>
              <a:rPr lang="pt-PT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Clustering que particiona n observações dentro de </a:t>
            </a:r>
            <a:r>
              <a:rPr i="1" lang="pt-PT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k</a:t>
            </a:r>
            <a:r>
              <a:rPr lang="pt-PT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 grupos onde cada grupo contém as observações mais próximas de sua média, que é representada por um centróide.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2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Como o k-means tem uma inicialização aleatória (embora possa ser inteligente), decidimos selecionar uma imagem para o dataset de treino apenas quando esta ocorre pelo menos 5 vezes dentro do grupo que garante a maior variabilidade.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g5ef7d46085_0_1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ee76d6d07_5_2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ee76d6d07_5_2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Podemos observar que com a escolha guiada do dataset de treino conseguimos obter valores de precisão substancialmente mais altos do que usando uma escolha aleatória.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Como esperado, com o aumento do tamanho do dataset de treino obtemos precisões mais elevadas, no entanto o tempo de treino também se prolonga mais.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Comparando com a precisão obtida anteriormente (Baseline Accuracy , usando o K-fold cross validation (onde usamos à volta de 400 imagens de treino por personagem), </a:t>
            </a:r>
            <a:r>
              <a:rPr lang="pt-PT"/>
              <a:t>concluímos</a:t>
            </a:r>
            <a:r>
              <a:rPr lang="pt-PT"/>
              <a:t> que com apenas aproximadamente 145 imagens conseguimos obter a mesma precisão.</a:t>
            </a:r>
            <a:endParaRPr/>
          </a:p>
        </p:txBody>
      </p:sp>
      <p:sp>
        <p:nvSpPr>
          <p:cNvPr id="258" name="Google Shape;258;g5ee76d6d07_5_2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ef7d46085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ef7d46085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Usando a arquitetura ResNet18, podemos retirar as mesmas conclusões, mas percebe-se que para atingir uma accuracy igual à baseline accuracy, são precisas mais imagens do que usando o Custom Model, isto pode-se dever à sobre-complexidade deste modelo.</a:t>
            </a:r>
            <a:endParaRPr/>
          </a:p>
        </p:txBody>
      </p:sp>
      <p:sp>
        <p:nvSpPr>
          <p:cNvPr id="269" name="Google Shape;269;g5ef7d46085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trabalho realizado enquadra-se na área de visão computacional, mais especificamente na área de reconhecimento facial.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PT">
                <a:solidFill>
                  <a:schemeClr val="dk1"/>
                </a:solidFill>
              </a:rPr>
              <a:t>O objetivo inicial do estágio passou por analisar quais as métricas mais relevantes para medir a variabilidade das faces (ou seja, as que apresentam maior variância entre pessoas diferentes), utilizando o PCA, de forma a reduzir a dimensionalidade do problema.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PT">
                <a:solidFill>
                  <a:schemeClr val="dk1"/>
                </a:solidFill>
              </a:rPr>
              <a:t>Construir um dataset que servirá de conjunto de dados de treino do classificador de forma a minimizar o número de recursos utilizados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PT">
                <a:solidFill>
                  <a:schemeClr val="dk1"/>
                </a:solidFill>
              </a:rPr>
              <a:t>Treinar classificadores, usando diferentes modelos e datasets de treino, comparando o seu desempenho.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Numa fase inicial, começámos por construir um dataset que serviria de base para o treino do classificador a desenvolver.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Teve-se em atenção os rácios de etnias, para que o dataset constituí-se uma aproximação do mundo real, de modo a obter resultados que nos permitam generalizar de forma mais fiável.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e76d6d07_4_1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e76d6d07_4_1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Para a construção do dataset, r</a:t>
            </a:r>
            <a:r>
              <a:rPr lang="pt-PT">
                <a:solidFill>
                  <a:schemeClr val="dk1"/>
                </a:solidFill>
              </a:rPr>
              <a:t>etirámos as imagens de um dataset online: VGGFace2. Esse dataset contém imagens bastante diferentes entre si, então, </a:t>
            </a:r>
            <a:r>
              <a:rPr lang="pt-PT"/>
              <a:t>paralelamente criamos também um dataset (para as mesmas pessoas) cujas imagens têm muito menos variabilidade entre si, tendo sido retiradas do mesmo vídeo (p.e.: entrevistas).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Isto permitiu-nos comparar o desempenho do classificador, tendo em conta a variabilidade dentro do dataset de treino.</a:t>
            </a:r>
            <a:endParaRPr/>
          </a:p>
        </p:txBody>
      </p:sp>
      <p:sp>
        <p:nvSpPr>
          <p:cNvPr id="149" name="Google Shape;149;g5ee76d6d07_4_1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e98c4c01_0_1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e98c4c01_0_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Após a construção do dataset mediram-se várias métricas faciais (distâncias entre pontos, áreas, rácios e contrastes) e, através do procedimento matemático PCA: ‘</a:t>
            </a:r>
            <a:r>
              <a:rPr i="1" lang="pt-PT">
                <a:solidFill>
                  <a:schemeClr val="dk1"/>
                </a:solidFill>
              </a:rPr>
              <a:t>Principal Component Analysis’</a:t>
            </a:r>
            <a:r>
              <a:rPr lang="pt-PT">
                <a:solidFill>
                  <a:schemeClr val="dk1"/>
                </a:solidFill>
              </a:rPr>
              <a:t>, calcularam-se as métricas mais relevantes, ou seja, as que apresentam maior variância no dataset.</a:t>
            </a:r>
            <a:endParaRPr/>
          </a:p>
        </p:txBody>
      </p:sp>
      <p:sp>
        <p:nvSpPr>
          <p:cNvPr id="162" name="Google Shape;162;g5ee98c4c01_0_1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e98c4c01_0_2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e98c4c01_0_2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Depois de aplicado o PCA, concluiu-se que as métricas mais significativas consistem em 11 </a:t>
            </a:r>
            <a:r>
              <a:rPr lang="pt-PT"/>
              <a:t>métricas de contraste e de rácios visto que estas predominam entre qualquer uma das personagens do dataset, verificando-se assim a reprodutibilidade das métricas.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5ee98c4c01_0_2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dc61abfdc_3_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dc61abfdc_3_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Mais uma vez, podemos observar a reprodutibilidade das métricas para os 2 datasets utilizados, já que ambos têm um crescimento quase paralelo.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 entanto, como seria de esperar,  o dataset “diferente” apresenta uma variabilidade métrica bastante superior ao dataset “igual”.</a:t>
            </a:r>
            <a:endParaRPr/>
          </a:p>
        </p:txBody>
      </p:sp>
      <p:sp>
        <p:nvSpPr>
          <p:cNvPr id="184" name="Google Shape;184;g5dc61abfdc_3_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dc0496c84_0_2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dc0496c84_0_2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Usamos o K-fold Cross Validation para avaliar a capacidade de generalização do classificador, isto é: para prever como se comportará o modelo com um dataset independente do dataset de treino.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Este método consiste em dividir um dataset em duas partes: treino e validação k vezes, resultando em uma accuracy média.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5dc0496c84_0_2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ee76d6d07_5_1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ee76d6d07_5_1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De modo a reforçar as conclusões do trabalho efetuado utilizaram-se dois modelos diferentes, um modelo construído por nós mesmos (custom) de 5 camadas, e o modelo ResNet18.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Vemos a diferença de precisão entre um treinamento com um dataset com imagens muito parecidas (‘same’) e um com imagens variadas (‘diff’) para os dois modelos. Percebemos que um dataset com maior variabilidade confere melhores resultados.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ee76d6d07_5_1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1774080" y="362520"/>
            <a:ext cx="796896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1774080" y="794160"/>
            <a:ext cx="796896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177408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2" type="body"/>
          </p:nvPr>
        </p:nvSpPr>
        <p:spPr>
          <a:xfrm>
            <a:off x="585756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3" type="body"/>
          </p:nvPr>
        </p:nvSpPr>
        <p:spPr>
          <a:xfrm>
            <a:off x="177408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4" type="body"/>
          </p:nvPr>
        </p:nvSpPr>
        <p:spPr>
          <a:xfrm>
            <a:off x="585756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1774080" y="36252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4468320" y="36252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3" type="body"/>
          </p:nvPr>
        </p:nvSpPr>
        <p:spPr>
          <a:xfrm>
            <a:off x="7162920" y="36252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4" type="body"/>
          </p:nvPr>
        </p:nvSpPr>
        <p:spPr>
          <a:xfrm>
            <a:off x="1774080" y="79416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5" type="body"/>
          </p:nvPr>
        </p:nvSpPr>
        <p:spPr>
          <a:xfrm>
            <a:off x="4468320" y="79416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6" type="body"/>
          </p:nvPr>
        </p:nvSpPr>
        <p:spPr>
          <a:xfrm>
            <a:off x="7162920" y="79416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subTitle"/>
          </p:nvPr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177408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2" type="body"/>
          </p:nvPr>
        </p:nvSpPr>
        <p:spPr>
          <a:xfrm>
            <a:off x="585756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>
            <a:off x="177408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2" type="body"/>
          </p:nvPr>
        </p:nvSpPr>
        <p:spPr>
          <a:xfrm>
            <a:off x="585756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3" type="body"/>
          </p:nvPr>
        </p:nvSpPr>
        <p:spPr>
          <a:xfrm>
            <a:off x="177408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" type="body"/>
          </p:nvPr>
        </p:nvSpPr>
        <p:spPr>
          <a:xfrm>
            <a:off x="177408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2" type="body"/>
          </p:nvPr>
        </p:nvSpPr>
        <p:spPr>
          <a:xfrm>
            <a:off x="585756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3" type="body"/>
          </p:nvPr>
        </p:nvSpPr>
        <p:spPr>
          <a:xfrm>
            <a:off x="585756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>
            <a:off x="177408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2" type="body"/>
          </p:nvPr>
        </p:nvSpPr>
        <p:spPr>
          <a:xfrm>
            <a:off x="585756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3" type="body"/>
          </p:nvPr>
        </p:nvSpPr>
        <p:spPr>
          <a:xfrm>
            <a:off x="1774080" y="794160"/>
            <a:ext cx="796896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" type="body"/>
          </p:nvPr>
        </p:nvSpPr>
        <p:spPr>
          <a:xfrm>
            <a:off x="1774080" y="362520"/>
            <a:ext cx="796896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2" type="body"/>
          </p:nvPr>
        </p:nvSpPr>
        <p:spPr>
          <a:xfrm>
            <a:off x="1774080" y="794160"/>
            <a:ext cx="796896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" type="body"/>
          </p:nvPr>
        </p:nvSpPr>
        <p:spPr>
          <a:xfrm>
            <a:off x="177408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2" type="body"/>
          </p:nvPr>
        </p:nvSpPr>
        <p:spPr>
          <a:xfrm>
            <a:off x="585756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3" type="body"/>
          </p:nvPr>
        </p:nvSpPr>
        <p:spPr>
          <a:xfrm>
            <a:off x="177408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4" type="body"/>
          </p:nvPr>
        </p:nvSpPr>
        <p:spPr>
          <a:xfrm>
            <a:off x="585756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" type="body"/>
          </p:nvPr>
        </p:nvSpPr>
        <p:spPr>
          <a:xfrm>
            <a:off x="1774080" y="36252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2" type="body"/>
          </p:nvPr>
        </p:nvSpPr>
        <p:spPr>
          <a:xfrm>
            <a:off x="4468320" y="36252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3" type="body"/>
          </p:nvPr>
        </p:nvSpPr>
        <p:spPr>
          <a:xfrm>
            <a:off x="7162920" y="36252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4" type="body"/>
          </p:nvPr>
        </p:nvSpPr>
        <p:spPr>
          <a:xfrm>
            <a:off x="1774080" y="79416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5" type="body"/>
          </p:nvPr>
        </p:nvSpPr>
        <p:spPr>
          <a:xfrm>
            <a:off x="4468320" y="79416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6" type="body"/>
          </p:nvPr>
        </p:nvSpPr>
        <p:spPr>
          <a:xfrm>
            <a:off x="7162920" y="794160"/>
            <a:ext cx="2565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177408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585756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177408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585756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3" type="body"/>
          </p:nvPr>
        </p:nvSpPr>
        <p:spPr>
          <a:xfrm>
            <a:off x="177408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1774080" y="362520"/>
            <a:ext cx="388872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585756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5857560" y="79416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177408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5857560" y="362520"/>
            <a:ext cx="388872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1774080" y="794160"/>
            <a:ext cx="7968960" cy="3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40" y="0"/>
            <a:ext cx="12188520" cy="68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/>
          <p:nvPr>
            <p:ph idx="1" type="body"/>
          </p:nvPr>
        </p:nvSpPr>
        <p:spPr>
          <a:xfrm>
            <a:off x="1238400" y="984600"/>
            <a:ext cx="5560920" cy="182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7"/>
          <p:cNvSpPr txBox="1"/>
          <p:nvPr>
            <p:ph idx="2" type="body"/>
          </p:nvPr>
        </p:nvSpPr>
        <p:spPr>
          <a:xfrm>
            <a:off x="1238400" y="3249720"/>
            <a:ext cx="556092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7"/>
          <p:cNvSpPr txBox="1"/>
          <p:nvPr>
            <p:ph idx="3" type="body"/>
          </p:nvPr>
        </p:nvSpPr>
        <p:spPr>
          <a:xfrm>
            <a:off x="1238400" y="2867760"/>
            <a:ext cx="556092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7"/>
          <p:cNvSpPr txBox="1"/>
          <p:nvPr>
            <p:ph idx="4" type="body"/>
          </p:nvPr>
        </p:nvSpPr>
        <p:spPr>
          <a:xfrm>
            <a:off x="1238400" y="3631320"/>
            <a:ext cx="556092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" type="body"/>
          </p:nvPr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773360" y="1884600"/>
            <a:ext cx="7969680" cy="424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9"/>
          <p:cNvSpPr/>
          <p:nvPr/>
        </p:nvSpPr>
        <p:spPr>
          <a:xfrm flipH="1">
            <a:off x="-720" y="0"/>
            <a:ext cx="985320" cy="6866640"/>
          </a:xfrm>
          <a:prstGeom prst="rect">
            <a:avLst/>
          </a:prstGeom>
          <a:solidFill>
            <a:srgbClr val="038AB7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0" y="5877360"/>
            <a:ext cx="98532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9760" y="479520"/>
            <a:ext cx="325800" cy="161964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/>
        </p:nvSpPr>
        <p:spPr>
          <a:xfrm>
            <a:off x="519550" y="1094495"/>
            <a:ext cx="61026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00">
                <a:solidFill>
                  <a:srgbClr val="FFFFFF"/>
                </a:solidFill>
              </a:rPr>
              <a:t>Influência da Diversidade das Faces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961475" y="3525880"/>
            <a:ext cx="55608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FFFFFF"/>
                </a:solidFill>
              </a:rPr>
              <a:t>Bruno Costa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FFFFFF"/>
                </a:solidFill>
              </a:rPr>
              <a:t>João Varela</a:t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FFFFFF"/>
                </a:solidFill>
              </a:rPr>
              <a:t>02/08/2019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e76d6d07_4_22"/>
          <p:cNvSpPr txBox="1"/>
          <p:nvPr/>
        </p:nvSpPr>
        <p:spPr>
          <a:xfrm>
            <a:off x="1774080" y="362520"/>
            <a:ext cx="7968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800"/>
              <a:t>Guided Selection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5ee76d6d07_4_22"/>
          <p:cNvSpPr txBox="1"/>
          <p:nvPr/>
        </p:nvSpPr>
        <p:spPr>
          <a:xfrm>
            <a:off x="0" y="5877360"/>
            <a:ext cx="98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g5ee76d6d07_4_22"/>
          <p:cNvSpPr txBox="1"/>
          <p:nvPr/>
        </p:nvSpPr>
        <p:spPr>
          <a:xfrm>
            <a:off x="1774075" y="1155900"/>
            <a:ext cx="8395500" cy="4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220" lvl="0" marL="34308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1800"/>
              <a:buFont typeface="Arial"/>
              <a:buChar char="•"/>
            </a:pPr>
            <a:r>
              <a:rPr lang="pt-PT" sz="1800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Com o intuito de minimizar o tamanho do dataset de treino, tentaram-se escolher as melhores imagens do dataset inicial, recorrendo a um método que usa o algoritmo de clustering K-means para selecionar as imagens que garantem a maior variabilidade possível.</a:t>
            </a:r>
            <a:endParaRPr sz="1800"/>
          </a:p>
          <a:p>
            <a:pPr indent="-279220" lvl="0" marL="34308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1800"/>
              <a:buChar char="•"/>
            </a:pPr>
            <a:r>
              <a:rPr lang="pt-PT" sz="1800"/>
              <a:t>Compararam-se os desempenhos dos classificadores usando 50, 100, 200 e 300 imagens de treino selecionadas de forma aleatória e de forma guiada (através do K-means).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ef7d46085_0_14"/>
          <p:cNvSpPr/>
          <p:nvPr/>
        </p:nvSpPr>
        <p:spPr>
          <a:xfrm>
            <a:off x="2500875" y="1287150"/>
            <a:ext cx="880800" cy="56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Dataset</a:t>
            </a:r>
            <a:endParaRPr/>
          </a:p>
        </p:txBody>
      </p:sp>
      <p:cxnSp>
        <p:nvCxnSpPr>
          <p:cNvPr id="227" name="Google Shape;227;g5ef7d46085_0_14"/>
          <p:cNvCxnSpPr/>
          <p:nvPr/>
        </p:nvCxnSpPr>
        <p:spPr>
          <a:xfrm>
            <a:off x="3714700" y="1557000"/>
            <a:ext cx="1717200" cy="20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g5ef7d46085_0_14"/>
          <p:cNvSpPr/>
          <p:nvPr/>
        </p:nvSpPr>
        <p:spPr>
          <a:xfrm>
            <a:off x="5677150" y="1160175"/>
            <a:ext cx="1585800" cy="7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Get Closest Image to each centroid</a:t>
            </a:r>
            <a:endParaRPr/>
          </a:p>
        </p:txBody>
      </p:sp>
      <p:sp>
        <p:nvSpPr>
          <p:cNvPr id="229" name="Google Shape;229;g5ef7d46085_0_14"/>
          <p:cNvSpPr txBox="1"/>
          <p:nvPr/>
        </p:nvSpPr>
        <p:spPr>
          <a:xfrm>
            <a:off x="3438525" y="1008225"/>
            <a:ext cx="18315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K-means Clustering</a:t>
            </a:r>
            <a:endParaRPr/>
          </a:p>
        </p:txBody>
      </p:sp>
      <p:sp>
        <p:nvSpPr>
          <p:cNvPr id="230" name="Google Shape;230;g5ef7d46085_0_14"/>
          <p:cNvSpPr/>
          <p:nvPr/>
        </p:nvSpPr>
        <p:spPr>
          <a:xfrm>
            <a:off x="9012025" y="2985175"/>
            <a:ext cx="1831500" cy="1672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Image selected for the 5th time?</a:t>
            </a:r>
            <a:endParaRPr/>
          </a:p>
        </p:txBody>
      </p:sp>
      <p:sp>
        <p:nvSpPr>
          <p:cNvPr id="231" name="Google Shape;231;g5ef7d46085_0_14"/>
          <p:cNvSpPr txBox="1"/>
          <p:nvPr/>
        </p:nvSpPr>
        <p:spPr>
          <a:xfrm>
            <a:off x="8729875" y="4378225"/>
            <a:ext cx="5382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Yes</a:t>
            </a:r>
            <a:endParaRPr/>
          </a:p>
        </p:txBody>
      </p:sp>
      <p:sp>
        <p:nvSpPr>
          <p:cNvPr id="232" name="Google Shape;232;g5ef7d46085_0_14"/>
          <p:cNvSpPr/>
          <p:nvPr/>
        </p:nvSpPr>
        <p:spPr>
          <a:xfrm>
            <a:off x="5930350" y="4579600"/>
            <a:ext cx="1585800" cy="7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Add Image to Training Dataset</a:t>
            </a:r>
            <a:endParaRPr/>
          </a:p>
        </p:txBody>
      </p:sp>
      <p:cxnSp>
        <p:nvCxnSpPr>
          <p:cNvPr id="233" name="Google Shape;233;g5ef7d46085_0_14"/>
          <p:cNvCxnSpPr/>
          <p:nvPr/>
        </p:nvCxnSpPr>
        <p:spPr>
          <a:xfrm rot="10800000">
            <a:off x="4085925" y="3969200"/>
            <a:ext cx="828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g5ef7d46085_0_14"/>
          <p:cNvSpPr txBox="1"/>
          <p:nvPr/>
        </p:nvSpPr>
        <p:spPr>
          <a:xfrm flipH="1">
            <a:off x="8814100" y="2836150"/>
            <a:ext cx="1392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</a:t>
            </a:r>
            <a:endParaRPr/>
          </a:p>
        </p:txBody>
      </p:sp>
      <p:sp>
        <p:nvSpPr>
          <p:cNvPr id="235" name="Google Shape;235;g5ef7d46085_0_14"/>
          <p:cNvSpPr/>
          <p:nvPr/>
        </p:nvSpPr>
        <p:spPr>
          <a:xfrm>
            <a:off x="5774150" y="2481775"/>
            <a:ext cx="1919400" cy="61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Increment Image </a:t>
            </a:r>
            <a:r>
              <a:rPr lang="pt-PT"/>
              <a:t>Appearance</a:t>
            </a:r>
            <a:r>
              <a:rPr lang="pt-PT"/>
              <a:t> Counter</a:t>
            </a:r>
            <a:endParaRPr/>
          </a:p>
        </p:txBody>
      </p:sp>
      <p:cxnSp>
        <p:nvCxnSpPr>
          <p:cNvPr id="236" name="Google Shape;236;g5ef7d46085_0_14"/>
          <p:cNvCxnSpPr/>
          <p:nvPr/>
        </p:nvCxnSpPr>
        <p:spPr>
          <a:xfrm rot="10800000">
            <a:off x="7842175" y="2736825"/>
            <a:ext cx="1425900" cy="43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g5ef7d46085_0_14"/>
          <p:cNvSpPr/>
          <p:nvPr/>
        </p:nvSpPr>
        <p:spPr>
          <a:xfrm>
            <a:off x="1981575" y="3132800"/>
            <a:ext cx="1919400" cy="1672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| </a:t>
            </a:r>
            <a:r>
              <a:rPr lang="pt-PT"/>
              <a:t>Training </a:t>
            </a:r>
            <a:r>
              <a:rPr lang="pt-PT"/>
              <a:t>Dataset |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= K</a:t>
            </a:r>
            <a:endParaRPr/>
          </a:p>
        </p:txBody>
      </p:sp>
      <p:cxnSp>
        <p:nvCxnSpPr>
          <p:cNvPr id="238" name="Google Shape;238;g5ef7d46085_0_14"/>
          <p:cNvCxnSpPr/>
          <p:nvPr/>
        </p:nvCxnSpPr>
        <p:spPr>
          <a:xfrm flipH="1" rot="10800000">
            <a:off x="2932875" y="2056225"/>
            <a:ext cx="16800" cy="867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g5ef7d46085_0_14"/>
          <p:cNvCxnSpPr/>
          <p:nvPr/>
        </p:nvCxnSpPr>
        <p:spPr>
          <a:xfrm flipH="1" rot="10800000">
            <a:off x="1311850" y="1557000"/>
            <a:ext cx="980700" cy="9300"/>
          </a:xfrm>
          <a:prstGeom prst="straightConnector1">
            <a:avLst/>
          </a:prstGeom>
          <a:noFill/>
          <a:ln cap="flat" cmpd="sng" w="762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g5ef7d46085_0_14"/>
          <p:cNvCxnSpPr/>
          <p:nvPr/>
        </p:nvCxnSpPr>
        <p:spPr>
          <a:xfrm>
            <a:off x="2950750" y="4926875"/>
            <a:ext cx="6300" cy="88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g5ef7d46085_0_14"/>
          <p:cNvSpPr txBox="1"/>
          <p:nvPr/>
        </p:nvSpPr>
        <p:spPr>
          <a:xfrm>
            <a:off x="3176500" y="5009525"/>
            <a:ext cx="5382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Yes</a:t>
            </a:r>
            <a:endParaRPr/>
          </a:p>
        </p:txBody>
      </p:sp>
      <p:sp>
        <p:nvSpPr>
          <p:cNvPr id="242" name="Google Shape;242;g5ef7d46085_0_14"/>
          <p:cNvSpPr/>
          <p:nvPr/>
        </p:nvSpPr>
        <p:spPr>
          <a:xfrm>
            <a:off x="2612175" y="5958975"/>
            <a:ext cx="658200" cy="56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End</a:t>
            </a:r>
            <a:endParaRPr/>
          </a:p>
        </p:txBody>
      </p:sp>
      <p:sp>
        <p:nvSpPr>
          <p:cNvPr id="243" name="Google Shape;243;g5ef7d46085_0_14"/>
          <p:cNvSpPr txBox="1"/>
          <p:nvPr/>
        </p:nvSpPr>
        <p:spPr>
          <a:xfrm>
            <a:off x="1774080" y="362520"/>
            <a:ext cx="7968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800"/>
              <a:t>Guided Selection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5ef7d46085_0_14"/>
          <p:cNvSpPr/>
          <p:nvPr/>
        </p:nvSpPr>
        <p:spPr>
          <a:xfrm>
            <a:off x="7929075" y="6278275"/>
            <a:ext cx="3350100" cy="363300"/>
          </a:xfrm>
          <a:prstGeom prst="rect">
            <a:avLst/>
          </a:prstGeom>
          <a:solidFill>
            <a:srgbClr val="038A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</a:rPr>
              <a:t>Guided Selection Algorithm Diagram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5" name="Google Shape;245;g5ef7d46085_0_14"/>
          <p:cNvSpPr txBox="1"/>
          <p:nvPr/>
        </p:nvSpPr>
        <p:spPr>
          <a:xfrm>
            <a:off x="2989400" y="2573600"/>
            <a:ext cx="5382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</a:t>
            </a:r>
            <a:endParaRPr/>
          </a:p>
        </p:txBody>
      </p:sp>
      <p:sp>
        <p:nvSpPr>
          <p:cNvPr id="246" name="Google Shape;246;g5ef7d46085_0_14"/>
          <p:cNvSpPr txBox="1"/>
          <p:nvPr/>
        </p:nvSpPr>
        <p:spPr>
          <a:xfrm>
            <a:off x="7562575" y="1008225"/>
            <a:ext cx="18315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For each Image Do:</a:t>
            </a:r>
            <a:endParaRPr/>
          </a:p>
        </p:txBody>
      </p:sp>
      <p:cxnSp>
        <p:nvCxnSpPr>
          <p:cNvPr id="247" name="Google Shape;247;g5ef7d46085_0_14"/>
          <p:cNvCxnSpPr/>
          <p:nvPr/>
        </p:nvCxnSpPr>
        <p:spPr>
          <a:xfrm>
            <a:off x="7631025" y="1539825"/>
            <a:ext cx="2267700" cy="18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g5ef7d46085_0_14"/>
          <p:cNvCxnSpPr/>
          <p:nvPr/>
        </p:nvCxnSpPr>
        <p:spPr>
          <a:xfrm>
            <a:off x="9865400" y="1530200"/>
            <a:ext cx="14100" cy="1258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g5ef7d46085_0_14"/>
          <p:cNvCxnSpPr/>
          <p:nvPr/>
        </p:nvCxnSpPr>
        <p:spPr>
          <a:xfrm flipH="1">
            <a:off x="7909725" y="4863125"/>
            <a:ext cx="1348500" cy="3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g5ef7d46085_0_14"/>
          <p:cNvCxnSpPr/>
          <p:nvPr/>
        </p:nvCxnSpPr>
        <p:spPr>
          <a:xfrm flipH="1">
            <a:off x="9223875" y="2765800"/>
            <a:ext cx="6900" cy="622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g5ef7d46085_0_14"/>
          <p:cNvCxnSpPr/>
          <p:nvPr/>
        </p:nvCxnSpPr>
        <p:spPr>
          <a:xfrm flipH="1">
            <a:off x="9223900" y="4237075"/>
            <a:ext cx="16500" cy="666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g5ef7d46085_0_14"/>
          <p:cNvCxnSpPr/>
          <p:nvPr/>
        </p:nvCxnSpPr>
        <p:spPr>
          <a:xfrm flipH="1" rot="10800000">
            <a:off x="4892600" y="2780400"/>
            <a:ext cx="679200" cy="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g5ef7d46085_0_14"/>
          <p:cNvCxnSpPr/>
          <p:nvPr/>
        </p:nvCxnSpPr>
        <p:spPr>
          <a:xfrm flipH="1" rot="10800000">
            <a:off x="4892600" y="5009525"/>
            <a:ext cx="679200" cy="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g5ef7d46085_0_14"/>
          <p:cNvCxnSpPr/>
          <p:nvPr/>
        </p:nvCxnSpPr>
        <p:spPr>
          <a:xfrm>
            <a:off x="4914525" y="2780700"/>
            <a:ext cx="0" cy="2249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ee76d6d07_5_23"/>
          <p:cNvSpPr txBox="1"/>
          <p:nvPr/>
        </p:nvSpPr>
        <p:spPr>
          <a:xfrm>
            <a:off x="1774080" y="362520"/>
            <a:ext cx="7968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800"/>
              <a:t>Comparação da Accuracy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5ee76d6d07_5_23"/>
          <p:cNvSpPr txBox="1"/>
          <p:nvPr/>
        </p:nvSpPr>
        <p:spPr>
          <a:xfrm>
            <a:off x="0" y="5877360"/>
            <a:ext cx="98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g5ee76d6d07_5_23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075" y="941896"/>
            <a:ext cx="8971200" cy="554717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5ee76d6d07_5_23"/>
          <p:cNvSpPr/>
          <p:nvPr/>
        </p:nvSpPr>
        <p:spPr>
          <a:xfrm>
            <a:off x="7655675" y="5914950"/>
            <a:ext cx="3350100" cy="363300"/>
          </a:xfrm>
          <a:prstGeom prst="rect">
            <a:avLst/>
          </a:prstGeom>
          <a:solidFill>
            <a:srgbClr val="038A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</a:rPr>
              <a:t>Custom Model</a:t>
            </a:r>
            <a:r>
              <a:rPr b="1" lang="pt-PT">
                <a:solidFill>
                  <a:srgbClr val="FFFFFF"/>
                </a:solidFill>
              </a:rPr>
              <a:t> Accuracy Comparison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4" name="Google Shape;264;g5ee76d6d07_5_23"/>
          <p:cNvSpPr/>
          <p:nvPr/>
        </p:nvSpPr>
        <p:spPr>
          <a:xfrm>
            <a:off x="6438675" y="2431600"/>
            <a:ext cx="172200" cy="164100"/>
          </a:xfrm>
          <a:prstGeom prst="ellipse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5ee76d6d07_5_23"/>
          <p:cNvSpPr/>
          <p:nvPr/>
        </p:nvSpPr>
        <p:spPr>
          <a:xfrm>
            <a:off x="5071875" y="2032300"/>
            <a:ext cx="1366800" cy="399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</a:rPr>
              <a:t>≈ 145 Images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ef7d46085_0_0"/>
          <p:cNvSpPr txBox="1"/>
          <p:nvPr/>
        </p:nvSpPr>
        <p:spPr>
          <a:xfrm>
            <a:off x="1774080" y="362520"/>
            <a:ext cx="7968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800"/>
              <a:t>Comparação da Accuracy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g5ef7d46085_0_0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975" y="1024125"/>
            <a:ext cx="8860125" cy="54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5ef7d46085_0_0"/>
          <p:cNvSpPr/>
          <p:nvPr/>
        </p:nvSpPr>
        <p:spPr>
          <a:xfrm>
            <a:off x="7695000" y="5935900"/>
            <a:ext cx="2990100" cy="363300"/>
          </a:xfrm>
          <a:prstGeom prst="rect">
            <a:avLst/>
          </a:prstGeom>
          <a:solidFill>
            <a:srgbClr val="038A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</a:rPr>
              <a:t>ResNet18</a:t>
            </a:r>
            <a:r>
              <a:rPr b="1" lang="pt-PT">
                <a:solidFill>
                  <a:srgbClr val="FFFFFF"/>
                </a:solidFill>
              </a:rPr>
              <a:t> Accuracy Comparison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74" name="Google Shape;274;g5ef7d46085_0_0"/>
          <p:cNvSpPr txBox="1"/>
          <p:nvPr/>
        </p:nvSpPr>
        <p:spPr>
          <a:xfrm>
            <a:off x="0" y="5877360"/>
            <a:ext cx="98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g5ef7d46085_0_0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5ef7d46085_0_0"/>
          <p:cNvSpPr txBox="1"/>
          <p:nvPr/>
        </p:nvSpPr>
        <p:spPr>
          <a:xfrm>
            <a:off x="5752950" y="1806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5ef7d46085_0_0"/>
          <p:cNvSpPr/>
          <p:nvPr/>
        </p:nvSpPr>
        <p:spPr>
          <a:xfrm>
            <a:off x="9326275" y="2530050"/>
            <a:ext cx="172200" cy="164100"/>
          </a:xfrm>
          <a:prstGeom prst="ellipse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5ef7d46085_0_0"/>
          <p:cNvSpPr/>
          <p:nvPr/>
        </p:nvSpPr>
        <p:spPr>
          <a:xfrm>
            <a:off x="7918425" y="2130750"/>
            <a:ext cx="1366800" cy="399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</a:rPr>
              <a:t>≈ 225 Images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"/>
          <p:cNvSpPr txBox="1"/>
          <p:nvPr/>
        </p:nvSpPr>
        <p:spPr>
          <a:xfrm>
            <a:off x="1774080" y="362520"/>
            <a:ext cx="7968960" cy="82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Conclusões e Trabalho Futuro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"/>
          <p:cNvSpPr txBox="1"/>
          <p:nvPr/>
        </p:nvSpPr>
        <p:spPr>
          <a:xfrm>
            <a:off x="0" y="5877360"/>
            <a:ext cx="985320" cy="61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1774075" y="1155900"/>
            <a:ext cx="8395500" cy="4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79220" lvl="0" marL="34308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1800"/>
              <a:buFont typeface="Arial"/>
              <a:buChar char="•"/>
            </a:pPr>
            <a:r>
              <a:rPr lang="pt-PT" sz="1800"/>
              <a:t>É possível reduzir a dimensionalidade do problema devido à reprodutibilidade das métricas em todas as personagens.</a:t>
            </a:r>
            <a:endParaRPr sz="1800"/>
          </a:p>
          <a:p>
            <a:pPr indent="-279220" lvl="0" marL="34308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1800"/>
              <a:buFont typeface="Arial"/>
              <a:buChar char="•"/>
            </a:pPr>
            <a:r>
              <a:rPr lang="pt-PT" sz="1800"/>
              <a:t>Observou-se que existe uma correlação entre a variabilidade das métricas do dataset e o desempenho do classificador.</a:t>
            </a:r>
            <a:endParaRPr sz="1800"/>
          </a:p>
          <a:p>
            <a:pPr indent="-279220" lvl="0" marL="34308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1800"/>
              <a:buChar char="•"/>
            </a:pPr>
            <a:r>
              <a:rPr lang="pt-PT" sz="1800"/>
              <a:t>Utilizando uma seleção guiada das imagens para treino, conseguimos diminuir os recursos utilizados, mantendo o desempenho do classificador.</a:t>
            </a:r>
            <a:endParaRPr sz="1800"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 sz="1800"/>
              <a:t>Custom Model: redução de 217 imagens por personagem</a:t>
            </a:r>
            <a:endParaRPr sz="1800"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 sz="1800"/>
              <a:t>Resnet18: redução de 137 imagens por personagem</a:t>
            </a:r>
            <a:endParaRPr sz="1800"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C0DF"/>
              </a:buClr>
              <a:buSzPts val="1800"/>
              <a:buChar char="•"/>
            </a:pPr>
            <a:r>
              <a:rPr lang="pt-PT" sz="1800"/>
              <a:t>Trabalho Futuro:</a:t>
            </a:r>
            <a:endParaRPr sz="1800"/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 sz="1800"/>
              <a:t>Comparar o desempenho de classificadores segundo um número de épocas variável.</a:t>
            </a:r>
            <a:endParaRPr sz="1800"/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/>
        </p:nvSpPr>
        <p:spPr>
          <a:xfrm>
            <a:off x="1774080" y="362520"/>
            <a:ext cx="7968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Enquadramento/</a:t>
            </a:r>
            <a:r>
              <a:rPr b="1" lang="pt-PT" sz="2800"/>
              <a:t>Objetivos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1774075" y="1155900"/>
            <a:ext cx="8395500" cy="45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220" lvl="0" marL="34308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1800"/>
              <a:buFont typeface="Arial"/>
              <a:buChar char="•"/>
            </a:pPr>
            <a:r>
              <a:rPr lang="pt-PT" sz="1800"/>
              <a:t>Análise das métricas mais relevantes para o reconhecimento facial:</a:t>
            </a:r>
            <a:endParaRPr sz="1800"/>
          </a:p>
          <a:p>
            <a:pPr indent="-3429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pt-PT" sz="1800"/>
              <a:t>Principal Component Analysis</a:t>
            </a:r>
            <a:r>
              <a:rPr lang="pt-PT" sz="1800"/>
              <a:t> (PCA)</a:t>
            </a:r>
            <a:endParaRPr sz="1800"/>
          </a:p>
          <a:p>
            <a:pPr indent="-3429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sz="1800"/>
              <a:t>Reduzir a dimensionalidade do problema</a:t>
            </a:r>
            <a:endParaRPr sz="1800"/>
          </a:p>
          <a:p>
            <a:pPr indent="-279220" lvl="0" marL="34308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1800"/>
              <a:buChar char="•"/>
            </a:pPr>
            <a:r>
              <a:rPr lang="pt-PT" sz="1800"/>
              <a:t>Construir um classificador minimizando os recursos utilizados:</a:t>
            </a:r>
            <a:endParaRPr sz="1800"/>
          </a:p>
          <a:p>
            <a:pPr indent="-3429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pt-PT" sz="1800"/>
              <a:t>K-means Clustering</a:t>
            </a:r>
            <a:endParaRPr i="1" sz="1800"/>
          </a:p>
          <a:p>
            <a:pPr indent="-3429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sz="1800"/>
              <a:t>Escolher as melhores imagens possíveis para o treino do classificador (as que garantem um dataset com mais variabilidade)</a:t>
            </a:r>
            <a:endParaRPr sz="1800"/>
          </a:p>
          <a:p>
            <a:pPr indent="-279220" lvl="0" marL="34308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1800"/>
              <a:buChar char="•"/>
            </a:pPr>
            <a:r>
              <a:rPr lang="pt-PT" sz="1800"/>
              <a:t>Comparar o desempenho de classificadores:</a:t>
            </a:r>
            <a:endParaRPr sz="1800"/>
          </a:p>
          <a:p>
            <a:pPr indent="-3429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sz="1800"/>
              <a:t>Segundo o tamanho do dataset de treino</a:t>
            </a:r>
            <a:endParaRPr sz="1800"/>
          </a:p>
          <a:p>
            <a:pPr indent="-3429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sz="1800"/>
              <a:t>Segundo a variabilidade das imagens dentro do dataset de treino</a:t>
            </a:r>
            <a:endParaRPr sz="1800"/>
          </a:p>
        </p:txBody>
      </p:sp>
      <p:sp>
        <p:nvSpPr>
          <p:cNvPr id="132" name="Google Shape;132;p2"/>
          <p:cNvSpPr txBox="1"/>
          <p:nvPr/>
        </p:nvSpPr>
        <p:spPr>
          <a:xfrm>
            <a:off x="0" y="5877360"/>
            <a:ext cx="98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1774080" y="362520"/>
            <a:ext cx="7968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800"/>
              <a:t>Construção do Dataset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0" y="5877360"/>
            <a:ext cx="98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125" y="868738"/>
            <a:ext cx="4769475" cy="29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6500" y="868738"/>
            <a:ext cx="4769475" cy="296721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/>
          <p:nvPr/>
        </p:nvSpPr>
        <p:spPr>
          <a:xfrm>
            <a:off x="3753675" y="3317775"/>
            <a:ext cx="2334000" cy="363300"/>
          </a:xfrm>
          <a:prstGeom prst="rect">
            <a:avLst/>
          </a:prstGeom>
          <a:solidFill>
            <a:srgbClr val="038A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</a:rPr>
              <a:t>Dataset Ethnic Groups %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9432975" y="3317775"/>
            <a:ext cx="2677500" cy="363300"/>
          </a:xfrm>
          <a:prstGeom prst="rect">
            <a:avLst/>
          </a:prstGeom>
          <a:solidFill>
            <a:srgbClr val="038A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</a:rPr>
              <a:t>World Pop. Ethnic Groups %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4845125" y="4357275"/>
            <a:ext cx="3515400" cy="2245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FFFFFF"/>
                </a:solidFill>
              </a:rPr>
              <a:t>Dataset representativo da população mundial, em termos de etnias e géneros, </a:t>
            </a:r>
            <a:r>
              <a:rPr b="1" lang="pt-PT" sz="1800">
                <a:solidFill>
                  <a:srgbClr val="FFFFFF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obtendo assim resultados que nos permitam generalizar para novos casos, de forma mais fiável.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 flipH="1" rot="10800000">
            <a:off x="3472025" y="4216450"/>
            <a:ext cx="1112400" cy="1795500"/>
          </a:xfrm>
          <a:prstGeom prst="bentArrow">
            <a:avLst>
              <a:gd fmla="val 25000" name="adj1"/>
              <a:gd fmla="val 25000" name="adj2"/>
              <a:gd fmla="val 25000" name="adj3"/>
              <a:gd fmla="val 45782" name="adj4"/>
            </a:avLst>
          </a:prstGeom>
          <a:solidFill>
            <a:srgbClr val="038A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 rot="10800000">
            <a:off x="8852775" y="4216300"/>
            <a:ext cx="1143900" cy="1760400"/>
          </a:xfrm>
          <a:prstGeom prst="bentArrow">
            <a:avLst>
              <a:gd fmla="val 25000" name="adj1"/>
              <a:gd fmla="val 25000" name="adj2"/>
              <a:gd fmla="val 25000" name="adj3"/>
              <a:gd fmla="val 45782" name="adj4"/>
            </a:avLst>
          </a:prstGeom>
          <a:solidFill>
            <a:srgbClr val="038A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5ee76d6d07_4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00" y="1590945"/>
            <a:ext cx="512445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5ee76d6d07_4_12"/>
          <p:cNvSpPr txBox="1"/>
          <p:nvPr/>
        </p:nvSpPr>
        <p:spPr>
          <a:xfrm>
            <a:off x="1774080" y="362520"/>
            <a:ext cx="7968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800"/>
              <a:t>Construção do Dataset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5ee76d6d07_4_12"/>
          <p:cNvSpPr/>
          <p:nvPr/>
        </p:nvSpPr>
        <p:spPr>
          <a:xfrm>
            <a:off x="3616550" y="5915750"/>
            <a:ext cx="2637000" cy="363300"/>
          </a:xfrm>
          <a:prstGeom prst="rect">
            <a:avLst/>
          </a:prstGeom>
          <a:solidFill>
            <a:srgbClr val="038A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</a:rPr>
              <a:t>Number of Images per Class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54" name="Google Shape;154;g5ee76d6d07_4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8050" y="2226125"/>
            <a:ext cx="3770650" cy="21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5ee76d6d07_4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2475" y="3033698"/>
            <a:ext cx="3726115" cy="2095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5ee76d6d07_4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57254" y="3866980"/>
            <a:ext cx="3726125" cy="2095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5ee76d6d07_4_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46088" y="651570"/>
            <a:ext cx="3914575" cy="73290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5ee76d6d07_4_12"/>
          <p:cNvSpPr txBox="1"/>
          <p:nvPr/>
        </p:nvSpPr>
        <p:spPr>
          <a:xfrm>
            <a:off x="0" y="5877360"/>
            <a:ext cx="98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ee98c4c01_0_13"/>
          <p:cNvSpPr txBox="1"/>
          <p:nvPr/>
        </p:nvSpPr>
        <p:spPr>
          <a:xfrm>
            <a:off x="6563050" y="1353900"/>
            <a:ext cx="42072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220" lvl="0" marL="34308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1800"/>
              <a:buFont typeface="Arial"/>
              <a:buChar char="•"/>
            </a:pPr>
            <a:r>
              <a:rPr lang="pt-PT" sz="1800"/>
              <a:t>Através dos pontos faciais foram retiradas 39 métricas (distâncias, áreas, rácios e contrastes).</a:t>
            </a:r>
            <a:endParaRPr sz="1800"/>
          </a:p>
          <a:p>
            <a:pPr indent="-279220" lvl="0" marL="34308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1800"/>
              <a:buChar char="•"/>
            </a:pPr>
            <a:r>
              <a:rPr lang="pt-PT" sz="1800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O PCA permitiu encontrar as métricas que melhor representam os dois datasets.</a:t>
            </a:r>
            <a:endParaRPr sz="1800"/>
          </a:p>
        </p:txBody>
      </p:sp>
      <p:sp>
        <p:nvSpPr>
          <p:cNvPr id="165" name="Google Shape;165;g5ee98c4c01_0_13"/>
          <p:cNvSpPr txBox="1"/>
          <p:nvPr/>
        </p:nvSpPr>
        <p:spPr>
          <a:xfrm>
            <a:off x="1774080" y="362520"/>
            <a:ext cx="7968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800"/>
              <a:t>Análise das métricas mais relevantes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5ee98c4c0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075" y="1849812"/>
            <a:ext cx="4034700" cy="39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5ee98c4c01_0_13"/>
          <p:cNvSpPr/>
          <p:nvPr/>
        </p:nvSpPr>
        <p:spPr>
          <a:xfrm>
            <a:off x="3923075" y="5310675"/>
            <a:ext cx="1751700" cy="363300"/>
          </a:xfrm>
          <a:prstGeom prst="rect">
            <a:avLst/>
          </a:prstGeom>
          <a:solidFill>
            <a:srgbClr val="038A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</a:rPr>
              <a:t>Facial Landmarks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8" name="Google Shape;168;g5ee98c4c01_0_13"/>
          <p:cNvSpPr txBox="1"/>
          <p:nvPr/>
        </p:nvSpPr>
        <p:spPr>
          <a:xfrm>
            <a:off x="0" y="5877360"/>
            <a:ext cx="98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ee98c4c01_0_21"/>
          <p:cNvSpPr txBox="1"/>
          <p:nvPr/>
        </p:nvSpPr>
        <p:spPr>
          <a:xfrm>
            <a:off x="1774080" y="362520"/>
            <a:ext cx="7968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800"/>
              <a:t>Análise das métricas mais relevantes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5ee98c4c01_0_21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125" y="968245"/>
            <a:ext cx="7978993" cy="536478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5ee98c4c01_0_21"/>
          <p:cNvSpPr/>
          <p:nvPr/>
        </p:nvSpPr>
        <p:spPr>
          <a:xfrm>
            <a:off x="9762225" y="2394275"/>
            <a:ext cx="1514400" cy="399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FFFFFF"/>
                </a:solidFill>
              </a:rPr>
              <a:t>39 Métricas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5ee98c4c01_0_21"/>
          <p:cNvSpPr/>
          <p:nvPr/>
        </p:nvSpPr>
        <p:spPr>
          <a:xfrm>
            <a:off x="9700275" y="4253425"/>
            <a:ext cx="1638300" cy="936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2200"/>
              </a:spcBef>
              <a:spcAft>
                <a:spcPts val="0"/>
              </a:spcAft>
              <a:buNone/>
            </a:pPr>
            <a:r>
              <a:rPr b="1" lang="pt-PT" sz="1800">
                <a:solidFill>
                  <a:srgbClr val="FFFFFF"/>
                </a:solidFill>
              </a:rPr>
              <a:t>11 Métricas (</a:t>
            </a:r>
            <a:r>
              <a:rPr b="1" lang="pt-PT" sz="1800">
                <a:solidFill>
                  <a:srgbClr val="FFFFFF"/>
                </a:solidFill>
              </a:rPr>
              <a:t>Contraste</a:t>
            </a:r>
            <a:r>
              <a:rPr b="1" lang="pt-PT" sz="1800">
                <a:solidFill>
                  <a:srgbClr val="FFFFFF"/>
                </a:solidFill>
              </a:rPr>
              <a:t> e Rácios)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5ee98c4c01_0_21"/>
          <p:cNvSpPr/>
          <p:nvPr/>
        </p:nvSpPr>
        <p:spPr>
          <a:xfrm>
            <a:off x="10188975" y="3027825"/>
            <a:ext cx="626700" cy="106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</a:rPr>
              <a:t>PCA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9" name="Google Shape;179;g5ee98c4c01_0_21"/>
          <p:cNvSpPr/>
          <p:nvPr/>
        </p:nvSpPr>
        <p:spPr>
          <a:xfrm>
            <a:off x="6532625" y="6070300"/>
            <a:ext cx="2440500" cy="363300"/>
          </a:xfrm>
          <a:prstGeom prst="rect">
            <a:avLst/>
          </a:prstGeom>
          <a:solidFill>
            <a:srgbClr val="038A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</a:rPr>
              <a:t>Metrics Weights Per Class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0" name="Google Shape;180;g5ee98c4c01_0_21"/>
          <p:cNvSpPr txBox="1"/>
          <p:nvPr/>
        </p:nvSpPr>
        <p:spPr>
          <a:xfrm>
            <a:off x="0" y="5877360"/>
            <a:ext cx="98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dc61abfdc_3_8"/>
          <p:cNvSpPr txBox="1"/>
          <p:nvPr/>
        </p:nvSpPr>
        <p:spPr>
          <a:xfrm>
            <a:off x="1774080" y="362520"/>
            <a:ext cx="7968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800"/>
              <a:t>Comparação da Variabilidade dos Datasets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5dc61abfdc_3_8"/>
          <p:cNvSpPr txBox="1"/>
          <p:nvPr/>
        </p:nvSpPr>
        <p:spPr>
          <a:xfrm>
            <a:off x="0" y="5877360"/>
            <a:ext cx="98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g5dc61abfdc_3_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600" y="940900"/>
            <a:ext cx="11054403" cy="59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dc0496c84_0_25"/>
          <p:cNvSpPr txBox="1"/>
          <p:nvPr/>
        </p:nvSpPr>
        <p:spPr>
          <a:xfrm>
            <a:off x="7637650" y="1353900"/>
            <a:ext cx="42072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220" lvl="0" marL="34308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1800"/>
              <a:buFont typeface="Arial"/>
              <a:buChar char="•"/>
            </a:pPr>
            <a:r>
              <a:rPr lang="pt-PT" sz="1800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Para </a:t>
            </a:r>
            <a:r>
              <a:rPr lang="pt-PT" sz="1800"/>
              <a:t>avaliar a capacidade de generalização do modelo recorreu-se à técnica de validação cruzada, mais especificamente ao método K-fold.</a:t>
            </a:r>
            <a:endParaRPr sz="1800"/>
          </a:p>
          <a:p>
            <a:pPr indent="-279220" lvl="0" marL="343080" marR="0" rtl="0" algn="just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51C0DF"/>
              </a:buClr>
              <a:buSzPts val="1800"/>
              <a:buChar char="•"/>
            </a:pPr>
            <a:r>
              <a:rPr lang="pt-PT" sz="1800"/>
              <a:t>Treinou-se o classificador usando dois modelos diferentes:	</a:t>
            </a:r>
            <a:endParaRPr sz="1800"/>
          </a:p>
          <a:p>
            <a:pPr indent="-3429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sz="1800"/>
              <a:t>Custom Model (5 camadas)</a:t>
            </a:r>
            <a:endParaRPr sz="1800"/>
          </a:p>
          <a:p>
            <a:pPr indent="-3429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sz="1800"/>
              <a:t>Resnet18</a:t>
            </a:r>
            <a:endParaRPr sz="1800"/>
          </a:p>
        </p:txBody>
      </p:sp>
      <p:sp>
        <p:nvSpPr>
          <p:cNvPr id="195" name="Google Shape;195;g5dc0496c84_0_25"/>
          <p:cNvSpPr txBox="1"/>
          <p:nvPr/>
        </p:nvSpPr>
        <p:spPr>
          <a:xfrm>
            <a:off x="1774080" y="362520"/>
            <a:ext cx="7968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800"/>
              <a:t>K-fold Cross Validation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5dc0496c84_0_25"/>
          <p:cNvPicPr preferRelativeResize="0"/>
          <p:nvPr/>
        </p:nvPicPr>
        <p:blipFill rotWithShape="1">
          <a:blip r:embed="rId3">
            <a:alphaModFix/>
          </a:blip>
          <a:srcRect b="0" l="6820" r="29019" t="26133"/>
          <a:stretch/>
        </p:blipFill>
        <p:spPr>
          <a:xfrm>
            <a:off x="1221450" y="1891000"/>
            <a:ext cx="5680600" cy="27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5dc0496c84_0_25"/>
          <p:cNvSpPr/>
          <p:nvPr/>
        </p:nvSpPr>
        <p:spPr>
          <a:xfrm>
            <a:off x="2042800" y="4916475"/>
            <a:ext cx="1059300" cy="251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Validation</a:t>
            </a:r>
            <a:endParaRPr b="1"/>
          </a:p>
        </p:txBody>
      </p:sp>
      <p:sp>
        <p:nvSpPr>
          <p:cNvPr id="198" name="Google Shape;198;g5dc0496c84_0_25"/>
          <p:cNvSpPr/>
          <p:nvPr/>
        </p:nvSpPr>
        <p:spPr>
          <a:xfrm>
            <a:off x="2042800" y="5346725"/>
            <a:ext cx="1059300" cy="251400"/>
          </a:xfrm>
          <a:prstGeom prst="rect">
            <a:avLst/>
          </a:prstGeom>
          <a:solidFill>
            <a:srgbClr val="67D09C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Training</a:t>
            </a:r>
            <a:endParaRPr b="1"/>
          </a:p>
        </p:txBody>
      </p:sp>
      <p:sp>
        <p:nvSpPr>
          <p:cNvPr id="199" name="Google Shape;199;g5dc0496c84_0_25"/>
          <p:cNvSpPr txBox="1"/>
          <p:nvPr/>
        </p:nvSpPr>
        <p:spPr>
          <a:xfrm>
            <a:off x="0" y="5877360"/>
            <a:ext cx="98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ee76d6d07_5_18"/>
          <p:cNvSpPr/>
          <p:nvPr/>
        </p:nvSpPr>
        <p:spPr>
          <a:xfrm>
            <a:off x="5191150" y="6358800"/>
            <a:ext cx="2943600" cy="363300"/>
          </a:xfrm>
          <a:prstGeom prst="rect">
            <a:avLst/>
          </a:prstGeom>
          <a:solidFill>
            <a:srgbClr val="038A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</a:rPr>
              <a:t>ResNet18</a:t>
            </a:r>
            <a:r>
              <a:rPr b="1" lang="pt-PT">
                <a:solidFill>
                  <a:srgbClr val="FFFFFF"/>
                </a:solidFill>
              </a:rPr>
              <a:t> Accuracy (20 epochs)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6" name="Google Shape;206;g5ee76d6d07_5_18"/>
          <p:cNvSpPr/>
          <p:nvPr/>
        </p:nvSpPr>
        <p:spPr>
          <a:xfrm>
            <a:off x="1080025" y="6358800"/>
            <a:ext cx="3398700" cy="363300"/>
          </a:xfrm>
          <a:prstGeom prst="rect">
            <a:avLst/>
          </a:prstGeom>
          <a:solidFill>
            <a:srgbClr val="038A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</a:rPr>
              <a:t>Custom Model Accuracy (200 epochs)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7" name="Google Shape;207;g5ee76d6d07_5_18"/>
          <p:cNvSpPr txBox="1"/>
          <p:nvPr/>
        </p:nvSpPr>
        <p:spPr>
          <a:xfrm>
            <a:off x="1774080" y="362520"/>
            <a:ext cx="7968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800"/>
              <a:t>Comparação da </a:t>
            </a:r>
            <a:r>
              <a:rPr b="1" lang="pt-PT" sz="2800">
                <a:solidFill>
                  <a:schemeClr val="dk1"/>
                </a:solidFill>
              </a:rPr>
              <a:t>Accuracy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" name="Google Shape;208;g5ee76d6d07_5_18"/>
          <p:cNvGraphicFramePr/>
          <p:nvPr/>
        </p:nvGraphicFramePr>
        <p:xfrm>
          <a:off x="8976225" y="311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{A1364507-6457-4941-9987-615AAEAF5A5E}</a:tableStyleId>
              </a:tblPr>
              <a:tblGrid>
                <a:gridCol w="1293775"/>
                <a:gridCol w="807100"/>
                <a:gridCol w="842650"/>
              </a:tblGrid>
              <a:tr h="54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Same Dataset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1C0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Diff Dataset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1C0DF"/>
                    </a:solidFill>
                  </a:tcPr>
                </a:tc>
              </a:tr>
              <a:tr h="48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Custom Model</a:t>
                      </a:r>
                      <a:endParaRPr b="1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8A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0.35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0.8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ResNet18</a:t>
                      </a:r>
                      <a:endParaRPr b="1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8A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0.37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0.78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9" name="Google Shape;209;g5ee76d6d07_5_18"/>
          <p:cNvSpPr/>
          <p:nvPr/>
        </p:nvSpPr>
        <p:spPr>
          <a:xfrm>
            <a:off x="9814050" y="4922100"/>
            <a:ext cx="2157300" cy="363300"/>
          </a:xfrm>
          <a:prstGeom prst="rect">
            <a:avLst/>
          </a:prstGeom>
          <a:solidFill>
            <a:srgbClr val="038A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rgbClr val="FFFFFF"/>
                </a:solidFill>
              </a:rPr>
              <a:t>Accuracy Comparison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0" name="Google Shape;210;g5ee76d6d07_5_18"/>
          <p:cNvSpPr txBox="1"/>
          <p:nvPr/>
        </p:nvSpPr>
        <p:spPr>
          <a:xfrm>
            <a:off x="0" y="5877360"/>
            <a:ext cx="9852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PT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g5ee76d6d07_5_18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600" y="1340820"/>
            <a:ext cx="3344266" cy="486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5ee76d6d07_5_18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266" y="1340820"/>
            <a:ext cx="3370496" cy="486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2944"/>
      </a:dk2>
      <a:lt2>
        <a:srgbClr val="D1DFE9"/>
      </a:lt2>
      <a:accent1>
        <a:srgbClr val="222944"/>
      </a:accent1>
      <a:accent2>
        <a:srgbClr val="008FBE"/>
      </a:accent2>
      <a:accent3>
        <a:srgbClr val="51C0DF"/>
      </a:accent3>
      <a:accent4>
        <a:srgbClr val="939598"/>
      </a:accent4>
      <a:accent5>
        <a:srgbClr val="F1F2F2"/>
      </a:accent5>
      <a:accent6>
        <a:srgbClr val="4D829B"/>
      </a:accent6>
      <a:hlink>
        <a:srgbClr val="57C9FF"/>
      </a:hlink>
      <a:folHlink>
        <a:srgbClr val="008F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2944"/>
      </a:dk2>
      <a:lt2>
        <a:srgbClr val="D1DFE9"/>
      </a:lt2>
      <a:accent1>
        <a:srgbClr val="222944"/>
      </a:accent1>
      <a:accent2>
        <a:srgbClr val="008FBE"/>
      </a:accent2>
      <a:accent3>
        <a:srgbClr val="51C0DF"/>
      </a:accent3>
      <a:accent4>
        <a:srgbClr val="939598"/>
      </a:accent4>
      <a:accent5>
        <a:srgbClr val="F1F2F2"/>
      </a:accent5>
      <a:accent6>
        <a:srgbClr val="4D829B"/>
      </a:accent6>
      <a:hlink>
        <a:srgbClr val="57C9FF"/>
      </a:hlink>
      <a:folHlink>
        <a:srgbClr val="008F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22944"/>
      </a:dk2>
      <a:lt2>
        <a:srgbClr val="D1DFE9"/>
      </a:lt2>
      <a:accent1>
        <a:srgbClr val="222944"/>
      </a:accent1>
      <a:accent2>
        <a:srgbClr val="008FBE"/>
      </a:accent2>
      <a:accent3>
        <a:srgbClr val="51C0DF"/>
      </a:accent3>
      <a:accent4>
        <a:srgbClr val="939598"/>
      </a:accent4>
      <a:accent5>
        <a:srgbClr val="F1F2F2"/>
      </a:accent5>
      <a:accent6>
        <a:srgbClr val="4D829B"/>
      </a:accent6>
      <a:hlink>
        <a:srgbClr val="57C9FF"/>
      </a:hlink>
      <a:folHlink>
        <a:srgbClr val="008F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2016-10-25T13:04:22Z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