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E409BA-6845-4C09-9C86-8F8B37C5D070}"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317817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409BA-6845-4C09-9C86-8F8B37C5D070}"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334170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409BA-6845-4C09-9C86-8F8B37C5D070}"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F23A8-BC15-43CE-8B7C-86E4C5E6931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111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E409BA-6845-4C09-9C86-8F8B37C5D070}"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1404396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E409BA-6845-4C09-9C86-8F8B37C5D070}"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F23A8-BC15-43CE-8B7C-86E4C5E6931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9712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CE409BA-6845-4C09-9C86-8F8B37C5D070}"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148314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409BA-6845-4C09-9C86-8F8B37C5D070}"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1097938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409BA-6845-4C09-9C86-8F8B37C5D070}"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662284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E409BA-6845-4C09-9C86-8F8B37C5D070}"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251829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E409BA-6845-4C09-9C86-8F8B37C5D070}"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1629784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E409BA-6845-4C09-9C86-8F8B37C5D070}"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2592402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E409BA-6845-4C09-9C86-8F8B37C5D070}"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325205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E409BA-6845-4C09-9C86-8F8B37C5D070}"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383582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409BA-6845-4C09-9C86-8F8B37C5D070}" type="datetimeFigureOut">
              <a:rPr lang="en-US" smtClean="0"/>
              <a:t>2/11/2023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411497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E409BA-6845-4C09-9C86-8F8B37C5D070}"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137510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E409BA-6845-4C09-9C86-8F8B37C5D070}"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BF23A8-BC15-43CE-8B7C-86E4C5E69316}" type="slidenum">
              <a:rPr lang="en-US" smtClean="0"/>
              <a:t>‹#›</a:t>
            </a:fld>
            <a:endParaRPr lang="en-US"/>
          </a:p>
        </p:txBody>
      </p:sp>
    </p:spTree>
    <p:extLst>
      <p:ext uri="{BB962C8B-B14F-4D97-AF65-F5344CB8AC3E}">
        <p14:creationId xmlns:p14="http://schemas.microsoft.com/office/powerpoint/2010/main" val="406810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E409BA-6845-4C09-9C86-8F8B37C5D070}" type="datetimeFigureOut">
              <a:rPr lang="en-US" smtClean="0"/>
              <a:t>2/11/2023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BF23A8-BC15-43CE-8B7C-86E4C5E69316}" type="slidenum">
              <a:rPr lang="en-US" smtClean="0"/>
              <a:t>‹#›</a:t>
            </a:fld>
            <a:endParaRPr lang="en-US"/>
          </a:p>
        </p:txBody>
      </p:sp>
    </p:spTree>
    <p:extLst>
      <p:ext uri="{BB962C8B-B14F-4D97-AF65-F5344CB8AC3E}">
        <p14:creationId xmlns:p14="http://schemas.microsoft.com/office/powerpoint/2010/main" val="345541740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60EE-8DEB-939B-C504-D0D4D2A81CB4}"/>
              </a:ext>
            </a:extLst>
          </p:cNvPr>
          <p:cNvSpPr>
            <a:spLocks noGrp="1"/>
          </p:cNvSpPr>
          <p:nvPr>
            <p:ph type="ctrTitle"/>
          </p:nvPr>
        </p:nvSpPr>
        <p:spPr>
          <a:xfrm>
            <a:off x="1346718" y="-529155"/>
            <a:ext cx="9144000" cy="2387600"/>
          </a:xfrm>
        </p:spPr>
        <p:txBody>
          <a:bodyPr/>
          <a:lstStyle/>
          <a:p>
            <a:r>
              <a:rPr lang="en-US" sz="7200" dirty="0">
                <a:latin typeface="Bahnschrift SemiBold" panose="020B0502040204020203" pitchFamily="34" charset="0"/>
              </a:rPr>
              <a:t>INTERNSHIP</a:t>
            </a:r>
            <a:r>
              <a:rPr lang="en-US" dirty="0"/>
              <a:t> </a:t>
            </a:r>
            <a:r>
              <a:rPr lang="en-US" sz="6600" dirty="0"/>
              <a:t>STUDIO</a:t>
            </a:r>
          </a:p>
        </p:txBody>
      </p:sp>
      <p:sp>
        <p:nvSpPr>
          <p:cNvPr id="3" name="Subtitle 2">
            <a:extLst>
              <a:ext uri="{FF2B5EF4-FFF2-40B4-BE49-F238E27FC236}">
                <a16:creationId xmlns:a16="http://schemas.microsoft.com/office/drawing/2014/main" id="{F6249EDB-2520-101E-270D-28FF711492D9}"/>
              </a:ext>
            </a:extLst>
          </p:cNvPr>
          <p:cNvSpPr>
            <a:spLocks noGrp="1"/>
          </p:cNvSpPr>
          <p:nvPr>
            <p:ph type="subTitle" idx="1"/>
          </p:nvPr>
        </p:nvSpPr>
        <p:spPr>
          <a:xfrm>
            <a:off x="1178766" y="2407720"/>
            <a:ext cx="9144000" cy="1655762"/>
          </a:xfrm>
        </p:spPr>
        <p:txBody>
          <a:bodyPr>
            <a:normAutofit/>
          </a:bodyPr>
          <a:lstStyle/>
          <a:p>
            <a:r>
              <a:rPr lang="en-US" sz="3200" dirty="0"/>
              <a:t>INTERNSHIP FOR ETHICAL HACKING</a:t>
            </a:r>
          </a:p>
          <a:p>
            <a:r>
              <a:rPr lang="en-US" sz="3200" dirty="0"/>
              <a:t>TASK-3</a:t>
            </a:r>
          </a:p>
        </p:txBody>
      </p:sp>
    </p:spTree>
    <p:extLst>
      <p:ext uri="{BB962C8B-B14F-4D97-AF65-F5344CB8AC3E}">
        <p14:creationId xmlns:p14="http://schemas.microsoft.com/office/powerpoint/2010/main" val="214471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E838-9705-F664-D355-ACEC07734C29}"/>
              </a:ext>
            </a:extLst>
          </p:cNvPr>
          <p:cNvSpPr>
            <a:spLocks noGrp="1"/>
          </p:cNvSpPr>
          <p:nvPr>
            <p:ph type="title"/>
          </p:nvPr>
        </p:nvSpPr>
        <p:spPr>
          <a:xfrm>
            <a:off x="1640156" y="474821"/>
            <a:ext cx="8911687" cy="2800224"/>
          </a:xfrm>
        </p:spPr>
        <p:txBody>
          <a:bodyPr>
            <a:normAutofit/>
          </a:bodyPr>
          <a:lstStyle/>
          <a:p>
            <a:r>
              <a:rPr lang="en-US" dirty="0">
                <a:latin typeface="Abadi" panose="020B0604020104020204" pitchFamily="34" charset="0"/>
              </a:rPr>
              <a:t>Step-9:You can find different payloads for Cross Site </a:t>
            </a:r>
            <a:r>
              <a:rPr lang="en-US" dirty="0" err="1">
                <a:latin typeface="Abadi" panose="020B0604020104020204" pitchFamily="34" charset="0"/>
              </a:rPr>
              <a:t>Scrpiting</a:t>
            </a:r>
            <a:r>
              <a:rPr lang="en-US" dirty="0">
                <a:latin typeface="Abadi" panose="020B0604020104020204" pitchFamily="34" charset="0"/>
              </a:rPr>
              <a:t>.</a:t>
            </a:r>
            <a:br>
              <a:rPr lang="en-US" dirty="0">
                <a:latin typeface="Abadi" panose="020B0604020104020204" pitchFamily="34" charset="0"/>
              </a:rPr>
            </a:br>
            <a:r>
              <a:rPr lang="en-US" dirty="0">
                <a:latin typeface="Abadi" panose="020B0604020104020204" pitchFamily="34" charset="0"/>
              </a:rPr>
              <a:t>Step-10:Send the request to Intruder and paste all payloads.</a:t>
            </a:r>
          </a:p>
        </p:txBody>
      </p:sp>
    </p:spTree>
    <p:extLst>
      <p:ext uri="{BB962C8B-B14F-4D97-AF65-F5344CB8AC3E}">
        <p14:creationId xmlns:p14="http://schemas.microsoft.com/office/powerpoint/2010/main" val="339632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2DBB6-5A8A-27CB-A5A6-3B9F7A8B2BCC}"/>
              </a:ext>
            </a:extLst>
          </p:cNvPr>
          <p:cNvSpPr>
            <a:spLocks noGrp="1"/>
          </p:cNvSpPr>
          <p:nvPr>
            <p:ph type="title"/>
          </p:nvPr>
        </p:nvSpPr>
        <p:spPr>
          <a:xfrm>
            <a:off x="1640156" y="465490"/>
            <a:ext cx="8911687" cy="1280890"/>
          </a:xfrm>
        </p:spPr>
        <p:txBody>
          <a:bodyPr/>
          <a:lstStyle/>
          <a:p>
            <a:r>
              <a:rPr lang="en-US" dirty="0">
                <a:latin typeface="Abadi" panose="020B0604020104020204" pitchFamily="34" charset="0"/>
              </a:rPr>
              <a:t>Step-11:After pasting all payloads, start the attack.</a:t>
            </a:r>
          </a:p>
        </p:txBody>
      </p:sp>
      <p:pic>
        <p:nvPicPr>
          <p:cNvPr id="4" name="Picture 3" descr="Graphical user interface, text, application, email&#10;&#10;Description automatically generated">
            <a:extLst>
              <a:ext uri="{FF2B5EF4-FFF2-40B4-BE49-F238E27FC236}">
                <a16:creationId xmlns:a16="http://schemas.microsoft.com/office/drawing/2014/main" id="{ADAB9A12-EDA1-1133-2810-F5FEB8C0D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 y="1582005"/>
            <a:ext cx="11952515" cy="4996077"/>
          </a:xfrm>
          <a:prstGeom prst="rect">
            <a:avLst/>
          </a:prstGeom>
        </p:spPr>
      </p:pic>
    </p:spTree>
    <p:extLst>
      <p:ext uri="{BB962C8B-B14F-4D97-AF65-F5344CB8AC3E}">
        <p14:creationId xmlns:p14="http://schemas.microsoft.com/office/powerpoint/2010/main" val="21312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CC124-2239-75BD-7D01-A370152E94FC}"/>
              </a:ext>
            </a:extLst>
          </p:cNvPr>
          <p:cNvSpPr>
            <a:spLocks noGrp="1"/>
          </p:cNvSpPr>
          <p:nvPr>
            <p:ph type="title"/>
          </p:nvPr>
        </p:nvSpPr>
        <p:spPr>
          <a:xfrm>
            <a:off x="1557226" y="456159"/>
            <a:ext cx="8911687" cy="1242012"/>
          </a:xfrm>
        </p:spPr>
        <p:txBody>
          <a:bodyPr>
            <a:normAutofit fontScale="90000"/>
          </a:bodyPr>
          <a:lstStyle/>
          <a:p>
            <a:r>
              <a:rPr lang="en-US" dirty="0">
                <a:latin typeface="Abadi" panose="020B0604020104020204" pitchFamily="34" charset="0"/>
              </a:rPr>
              <a:t>Step-12:Check the XSS script that intruded copy the response of it and paste it in Firefox Browser to see how it works.</a:t>
            </a:r>
          </a:p>
        </p:txBody>
      </p:sp>
      <p:pic>
        <p:nvPicPr>
          <p:cNvPr id="4" name="Picture 3" descr="Graphical user interface, text&#10;&#10;Description automatically generated">
            <a:extLst>
              <a:ext uri="{FF2B5EF4-FFF2-40B4-BE49-F238E27FC236}">
                <a16:creationId xmlns:a16="http://schemas.microsoft.com/office/drawing/2014/main" id="{D5F3E542-36C4-6336-FAE6-6F3895EF6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 y="2043404"/>
            <a:ext cx="11952514" cy="4702628"/>
          </a:xfrm>
          <a:prstGeom prst="rect">
            <a:avLst/>
          </a:prstGeom>
        </p:spPr>
      </p:pic>
    </p:spTree>
    <p:extLst>
      <p:ext uri="{BB962C8B-B14F-4D97-AF65-F5344CB8AC3E}">
        <p14:creationId xmlns:p14="http://schemas.microsoft.com/office/powerpoint/2010/main" val="163517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7696-5E40-CE34-2D17-EAE40F24A267}"/>
              </a:ext>
            </a:extLst>
          </p:cNvPr>
          <p:cNvSpPr>
            <a:spLocks noGrp="1"/>
          </p:cNvSpPr>
          <p:nvPr>
            <p:ph type="title"/>
          </p:nvPr>
        </p:nvSpPr>
        <p:spPr>
          <a:xfrm>
            <a:off x="1762500" y="456158"/>
            <a:ext cx="8911687" cy="1437955"/>
          </a:xfrm>
        </p:spPr>
        <p:txBody>
          <a:bodyPr>
            <a:normAutofit fontScale="90000"/>
          </a:bodyPr>
          <a:lstStyle/>
          <a:p>
            <a:r>
              <a:rPr lang="en-US" dirty="0">
                <a:latin typeface="Abadi" panose="020B0604020104020204" pitchFamily="34" charset="0"/>
              </a:rPr>
              <a:t>Step-13:Now the XSS payload &lt;script&gt;alert(1)&lt;/script&gt; works and you will get an alert message as 1.</a:t>
            </a:r>
          </a:p>
        </p:txBody>
      </p:sp>
      <p:pic>
        <p:nvPicPr>
          <p:cNvPr id="4" name="Picture 3" descr="Graphical user interface, application&#10;&#10;Description automatically generated">
            <a:extLst>
              <a:ext uri="{FF2B5EF4-FFF2-40B4-BE49-F238E27FC236}">
                <a16:creationId xmlns:a16="http://schemas.microsoft.com/office/drawing/2014/main" id="{FAF81DD8-EEF1-83C3-9371-BFDDBA5F4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71" y="2052733"/>
            <a:ext cx="11756572" cy="4669505"/>
          </a:xfrm>
          <a:prstGeom prst="rect">
            <a:avLst/>
          </a:prstGeom>
        </p:spPr>
      </p:pic>
    </p:spTree>
    <p:extLst>
      <p:ext uri="{BB962C8B-B14F-4D97-AF65-F5344CB8AC3E}">
        <p14:creationId xmlns:p14="http://schemas.microsoft.com/office/powerpoint/2010/main" val="105785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43E8-2B7F-57AF-E8C3-D5457BC01001}"/>
              </a:ext>
            </a:extLst>
          </p:cNvPr>
          <p:cNvSpPr>
            <a:spLocks noGrp="1"/>
          </p:cNvSpPr>
          <p:nvPr>
            <p:ph type="title"/>
          </p:nvPr>
        </p:nvSpPr>
        <p:spPr>
          <a:xfrm>
            <a:off x="1640156" y="512143"/>
            <a:ext cx="8911687" cy="4171824"/>
          </a:xfrm>
        </p:spPr>
        <p:txBody>
          <a:bodyPr>
            <a:normAutofit/>
          </a:bodyPr>
          <a:lstStyle/>
          <a:p>
            <a:r>
              <a:rPr lang="en-US" dirty="0">
                <a:latin typeface="+mn-lt"/>
              </a:rPr>
              <a:t>Impact:</a:t>
            </a:r>
            <a:br>
              <a:rPr lang="en-US" dirty="0">
                <a:latin typeface="+mn-lt"/>
              </a:rPr>
            </a:br>
            <a:r>
              <a:rPr lang="en-US" sz="2800" dirty="0">
                <a:latin typeface="Abadi" panose="020B0604020104020204" pitchFamily="34" charset="0"/>
              </a:rPr>
              <a:t>Cross Site Scripting can lead to stealing of user’s data and it can be harmful for your website.</a:t>
            </a:r>
            <a:br>
              <a:rPr lang="en-US" sz="2800" dirty="0">
                <a:latin typeface="Abadi" panose="020B0604020104020204" pitchFamily="34" charset="0"/>
              </a:rPr>
            </a:br>
            <a:r>
              <a:rPr lang="en-US" sz="2800" dirty="0">
                <a:latin typeface="Abadi" panose="020B0604020104020204" pitchFamily="34" charset="0"/>
              </a:rPr>
              <a:t>It can lead to stealing the sensitive information such as login credentials , personal data , perform actions on behalf of user.</a:t>
            </a:r>
            <a:br>
              <a:rPr lang="en-US" sz="2800" dirty="0">
                <a:latin typeface="Abadi" panose="020B0604020104020204" pitchFamily="34" charset="0"/>
              </a:rPr>
            </a:br>
            <a:r>
              <a:rPr lang="en-US" sz="2800" dirty="0">
                <a:latin typeface="Abadi" panose="020B0604020104020204" pitchFamily="34" charset="0"/>
              </a:rPr>
              <a:t>So , this payload has serious consequences for security and privacy of user visiting the website.</a:t>
            </a:r>
            <a:endParaRPr lang="en-US" sz="2800" dirty="0">
              <a:latin typeface="+mn-lt"/>
            </a:endParaRPr>
          </a:p>
        </p:txBody>
      </p:sp>
    </p:spTree>
    <p:extLst>
      <p:ext uri="{BB962C8B-B14F-4D97-AF65-F5344CB8AC3E}">
        <p14:creationId xmlns:p14="http://schemas.microsoft.com/office/powerpoint/2010/main" val="798368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3209-9BCF-A195-E75A-015B6A40257C}"/>
              </a:ext>
            </a:extLst>
          </p:cNvPr>
          <p:cNvSpPr>
            <a:spLocks noGrp="1"/>
          </p:cNvSpPr>
          <p:nvPr>
            <p:ph type="title"/>
          </p:nvPr>
        </p:nvSpPr>
        <p:spPr>
          <a:xfrm>
            <a:off x="1640156" y="418837"/>
            <a:ext cx="8911687" cy="2982171"/>
          </a:xfrm>
        </p:spPr>
        <p:txBody>
          <a:bodyPr>
            <a:normAutofit/>
          </a:bodyPr>
          <a:lstStyle/>
          <a:p>
            <a:r>
              <a:rPr lang="en-US" dirty="0">
                <a:latin typeface="Aharoni" panose="020B0604020202020204" pitchFamily="2" charset="-79"/>
                <a:cs typeface="Aharoni" panose="020B0604020202020204" pitchFamily="2" charset="-79"/>
              </a:rPr>
              <a:t>Mitigation:</a:t>
            </a:r>
            <a:br>
              <a:rPr lang="en-US" dirty="0">
                <a:latin typeface="Aharoni" panose="020B0604020202020204" pitchFamily="2" charset="-79"/>
                <a:cs typeface="Aharoni" panose="020B0604020202020204" pitchFamily="2" charset="-79"/>
              </a:rPr>
            </a:br>
            <a:r>
              <a:rPr lang="en-US" sz="2800" dirty="0">
                <a:latin typeface="Abadi" panose="020B0604020104020204" pitchFamily="34" charset="0"/>
                <a:cs typeface="Aharoni" panose="020B0604020202020204" pitchFamily="2" charset="-79"/>
              </a:rPr>
              <a:t>We can mitigate the risk posed by the payload by input validation, encoding and regular software updates.</a:t>
            </a:r>
            <a:br>
              <a:rPr lang="en-US" sz="2800" dirty="0">
                <a:latin typeface="Abadi" panose="020B0604020104020204" pitchFamily="34" charset="0"/>
                <a:cs typeface="Aharoni" panose="020B0604020202020204" pitchFamily="2" charset="-79"/>
              </a:rPr>
            </a:br>
            <a:r>
              <a:rPr lang="en-US" sz="2800" dirty="0">
                <a:latin typeface="Abadi" panose="020B0604020104020204" pitchFamily="34" charset="0"/>
                <a:cs typeface="Aharoni" panose="020B0604020202020204" pitchFamily="2" charset="-79"/>
              </a:rPr>
              <a:t>By taking these steps, you can help protect against the risk posed by the payloads.</a:t>
            </a:r>
            <a:br>
              <a:rPr lang="en-US" sz="2800" dirty="0">
                <a:latin typeface="Abadi" panose="020B0604020104020204" pitchFamily="34" charset="0"/>
                <a:cs typeface="Aharoni" panose="020B0604020202020204" pitchFamily="2" charset="-79"/>
              </a:rPr>
            </a:br>
            <a:r>
              <a:rPr lang="en-US" sz="2800" dirty="0">
                <a:latin typeface="Abadi" panose="020B0604020104020204" pitchFamily="34" charset="0"/>
                <a:cs typeface="Aharoni" panose="020B0604020202020204" pitchFamily="2" charset="-79"/>
              </a:rPr>
              <a:t>We can also mitigate by enabling no script on browser.</a:t>
            </a:r>
            <a:endParaRPr lang="en-US" dirty="0">
              <a:latin typeface="Aharoni" panose="020B0604020202020204" pitchFamily="2" charset="-79"/>
              <a:cs typeface="Aharoni" panose="020B0604020202020204" pitchFamily="2" charset="-79"/>
            </a:endParaRPr>
          </a:p>
        </p:txBody>
      </p:sp>
      <p:sp>
        <p:nvSpPr>
          <p:cNvPr id="6" name="TextBox 5">
            <a:extLst>
              <a:ext uri="{FF2B5EF4-FFF2-40B4-BE49-F238E27FC236}">
                <a16:creationId xmlns:a16="http://schemas.microsoft.com/office/drawing/2014/main" id="{363EDC68-7C46-A783-7AE8-D71CC0BE166C}"/>
              </a:ext>
            </a:extLst>
          </p:cNvPr>
          <p:cNvSpPr txBox="1"/>
          <p:nvPr/>
        </p:nvSpPr>
        <p:spPr>
          <a:xfrm>
            <a:off x="1640156" y="3862873"/>
            <a:ext cx="7473820" cy="830997"/>
          </a:xfrm>
          <a:prstGeom prst="rect">
            <a:avLst/>
          </a:prstGeom>
          <a:noFill/>
        </p:spPr>
        <p:txBody>
          <a:bodyPr wrap="square" rtlCol="0">
            <a:spAutoFit/>
          </a:bodyPr>
          <a:lstStyle/>
          <a:p>
            <a:r>
              <a:rPr lang="en-US" sz="2400" dirty="0"/>
              <a:t>The screenshots and screen recording is included in the report.</a:t>
            </a:r>
          </a:p>
        </p:txBody>
      </p:sp>
    </p:spTree>
    <p:extLst>
      <p:ext uri="{BB962C8B-B14F-4D97-AF65-F5344CB8AC3E}">
        <p14:creationId xmlns:p14="http://schemas.microsoft.com/office/powerpoint/2010/main" val="1648000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05EF-B96C-2AA7-4192-767B0D053B11}"/>
              </a:ext>
            </a:extLst>
          </p:cNvPr>
          <p:cNvSpPr>
            <a:spLocks noGrp="1"/>
          </p:cNvSpPr>
          <p:nvPr>
            <p:ph type="ctrTitle"/>
          </p:nvPr>
        </p:nvSpPr>
        <p:spPr>
          <a:xfrm>
            <a:off x="2215989" y="527179"/>
            <a:ext cx="8915399" cy="2262781"/>
          </a:xfrm>
        </p:spPr>
        <p:txBody>
          <a:bodyPr>
            <a:normAutofit/>
          </a:bodyPr>
          <a:lstStyle/>
          <a:p>
            <a:r>
              <a:rPr lang="en-US" dirty="0"/>
              <a:t>Cross Site Scripting on         vulnweb.com</a:t>
            </a:r>
          </a:p>
        </p:txBody>
      </p:sp>
      <p:sp>
        <p:nvSpPr>
          <p:cNvPr id="3" name="Subtitle 2">
            <a:extLst>
              <a:ext uri="{FF2B5EF4-FFF2-40B4-BE49-F238E27FC236}">
                <a16:creationId xmlns:a16="http://schemas.microsoft.com/office/drawing/2014/main" id="{C737D568-95AF-CB30-7313-48464FFDA409}"/>
              </a:ext>
            </a:extLst>
          </p:cNvPr>
          <p:cNvSpPr>
            <a:spLocks noGrp="1"/>
          </p:cNvSpPr>
          <p:nvPr>
            <p:ph type="subTitle" idx="1"/>
          </p:nvPr>
        </p:nvSpPr>
        <p:spPr>
          <a:xfrm>
            <a:off x="2215988" y="3116530"/>
            <a:ext cx="8915399" cy="1126283"/>
          </a:xfrm>
        </p:spPr>
        <p:txBody>
          <a:bodyPr/>
          <a:lstStyle/>
          <a:p>
            <a:r>
              <a:rPr lang="en-US" dirty="0"/>
              <a:t>              </a:t>
            </a:r>
            <a:r>
              <a:rPr lang="en-US" sz="2800" dirty="0" err="1"/>
              <a:t>Domain:vulnweb.com</a:t>
            </a:r>
            <a:endParaRPr lang="en-US" sz="2800" dirty="0"/>
          </a:p>
          <a:p>
            <a:r>
              <a:rPr lang="en-US" sz="2800" dirty="0"/>
              <a:t>          </a:t>
            </a:r>
            <a:r>
              <a:rPr lang="en-US" sz="2800" dirty="0" err="1"/>
              <a:t>Sub-domain:testasp.vulnweb.com</a:t>
            </a:r>
            <a:endParaRPr lang="en-US" dirty="0"/>
          </a:p>
        </p:txBody>
      </p:sp>
    </p:spTree>
    <p:extLst>
      <p:ext uri="{BB962C8B-B14F-4D97-AF65-F5344CB8AC3E}">
        <p14:creationId xmlns:p14="http://schemas.microsoft.com/office/powerpoint/2010/main" val="17089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D815-00E7-602B-BC28-DDC1572A9D9A}"/>
              </a:ext>
            </a:extLst>
          </p:cNvPr>
          <p:cNvSpPr>
            <a:spLocks noGrp="1"/>
          </p:cNvSpPr>
          <p:nvPr>
            <p:ph type="ctrTitle"/>
          </p:nvPr>
        </p:nvSpPr>
        <p:spPr>
          <a:xfrm>
            <a:off x="387188" y="-1131391"/>
            <a:ext cx="8915399" cy="2262781"/>
          </a:xfrm>
        </p:spPr>
        <p:txBody>
          <a:bodyPr/>
          <a:lstStyle/>
          <a:p>
            <a:r>
              <a:rPr lang="en-US" dirty="0"/>
              <a:t>Steps to produce:</a:t>
            </a:r>
          </a:p>
        </p:txBody>
      </p:sp>
      <p:sp>
        <p:nvSpPr>
          <p:cNvPr id="3" name="Subtitle 2">
            <a:extLst>
              <a:ext uri="{FF2B5EF4-FFF2-40B4-BE49-F238E27FC236}">
                <a16:creationId xmlns:a16="http://schemas.microsoft.com/office/drawing/2014/main" id="{C757B271-269E-9B5B-BFF1-D953893392C8}"/>
              </a:ext>
            </a:extLst>
          </p:cNvPr>
          <p:cNvSpPr>
            <a:spLocks noGrp="1"/>
          </p:cNvSpPr>
          <p:nvPr>
            <p:ph type="subTitle" idx="1"/>
          </p:nvPr>
        </p:nvSpPr>
        <p:spPr>
          <a:xfrm>
            <a:off x="583131" y="1231747"/>
            <a:ext cx="8915399" cy="1126283"/>
          </a:xfrm>
        </p:spPr>
        <p:txBody>
          <a:bodyPr>
            <a:normAutofit fontScale="25000" lnSpcReduction="20000"/>
          </a:bodyPr>
          <a:lstStyle/>
          <a:p>
            <a:r>
              <a:rPr lang="en-US" sz="11200" dirty="0">
                <a:latin typeface="Abadi" panose="020B0604020202020204" pitchFamily="34" charset="0"/>
              </a:rPr>
              <a:t>Step-1:</a:t>
            </a:r>
          </a:p>
          <a:p>
            <a:r>
              <a:rPr lang="en-US" sz="11200" dirty="0">
                <a:latin typeface="Abadi" panose="020B0604020202020204" pitchFamily="34" charset="0"/>
              </a:rPr>
              <a:t>           We can use </a:t>
            </a:r>
            <a:r>
              <a:rPr lang="en-US" sz="11200" dirty="0" err="1">
                <a:latin typeface="Abadi" panose="020B0604020202020204" pitchFamily="34" charset="0"/>
              </a:rPr>
              <a:t>Burpsuite</a:t>
            </a:r>
            <a:r>
              <a:rPr lang="en-US" sz="11200" dirty="0">
                <a:latin typeface="Abadi" panose="020B0604020202020204" pitchFamily="34" charset="0"/>
              </a:rPr>
              <a:t> for Cross Site Scripting.</a:t>
            </a:r>
          </a:p>
          <a:p>
            <a:endParaRPr lang="en-US" sz="11200" dirty="0">
              <a:latin typeface="Abadi" panose="020B0604020202020204" pitchFamily="34" charset="0"/>
            </a:endParaRPr>
          </a:p>
          <a:p>
            <a:r>
              <a:rPr lang="en-US" sz="2800" dirty="0">
                <a:latin typeface="Abadi" panose="020B0604020202020204" pitchFamily="34" charset="0"/>
              </a:rPr>
              <a:t>          </a:t>
            </a:r>
            <a:endParaRPr lang="en-US" sz="2800" dirty="0"/>
          </a:p>
        </p:txBody>
      </p:sp>
      <p:pic>
        <p:nvPicPr>
          <p:cNvPr id="11" name="Picture 10" descr="Graphical user interface, text, application, email&#10;&#10;Description automatically generated">
            <a:extLst>
              <a:ext uri="{FF2B5EF4-FFF2-40B4-BE49-F238E27FC236}">
                <a16:creationId xmlns:a16="http://schemas.microsoft.com/office/drawing/2014/main" id="{F2D737BC-27A2-29AA-B43F-95F90CD69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98" y="2141842"/>
            <a:ext cx="11999167" cy="4622852"/>
          </a:xfrm>
          <a:prstGeom prst="rect">
            <a:avLst/>
          </a:prstGeom>
        </p:spPr>
      </p:pic>
    </p:spTree>
    <p:extLst>
      <p:ext uri="{BB962C8B-B14F-4D97-AF65-F5344CB8AC3E}">
        <p14:creationId xmlns:p14="http://schemas.microsoft.com/office/powerpoint/2010/main" val="292371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643F-8C0E-3469-A31D-AB9AA918EE03}"/>
              </a:ext>
            </a:extLst>
          </p:cNvPr>
          <p:cNvSpPr>
            <a:spLocks noGrp="1"/>
          </p:cNvSpPr>
          <p:nvPr>
            <p:ph type="title"/>
          </p:nvPr>
        </p:nvSpPr>
        <p:spPr>
          <a:xfrm>
            <a:off x="1743838" y="213562"/>
            <a:ext cx="8911687" cy="2594951"/>
          </a:xfrm>
        </p:spPr>
        <p:txBody>
          <a:bodyPr>
            <a:normAutofit/>
          </a:bodyPr>
          <a:lstStyle/>
          <a:p>
            <a:r>
              <a:rPr lang="en-US" dirty="0">
                <a:latin typeface="Abadi" panose="020B0604020104020204" pitchFamily="34" charset="0"/>
              </a:rPr>
              <a:t>Step-2:Firstly, we have to set the proxy settings in </a:t>
            </a:r>
            <a:r>
              <a:rPr lang="en-US" dirty="0" err="1">
                <a:latin typeface="Abadi" panose="020B0604020104020204" pitchFamily="34" charset="0"/>
              </a:rPr>
              <a:t>firefox</a:t>
            </a:r>
            <a:r>
              <a:rPr lang="en-US" dirty="0">
                <a:latin typeface="Abadi" panose="020B0604020104020204" pitchFamily="34" charset="0"/>
              </a:rPr>
              <a:t> as </a:t>
            </a:r>
            <a:r>
              <a:rPr lang="en-US" dirty="0" err="1">
                <a:latin typeface="Abadi" panose="020B0604020104020204" pitchFamily="34" charset="0"/>
              </a:rPr>
              <a:t>burpsuite</a:t>
            </a:r>
            <a:r>
              <a:rPr lang="en-US" dirty="0">
                <a:latin typeface="Abadi" panose="020B0604020104020204" pitchFamily="34" charset="0"/>
              </a:rPr>
              <a:t> settings.</a:t>
            </a:r>
          </a:p>
        </p:txBody>
      </p:sp>
      <p:pic>
        <p:nvPicPr>
          <p:cNvPr id="4" name="Picture 3" descr="A screenshot of a computer&#10;&#10;Description automatically generated">
            <a:extLst>
              <a:ext uri="{FF2B5EF4-FFF2-40B4-BE49-F238E27FC236}">
                <a16:creationId xmlns:a16="http://schemas.microsoft.com/office/drawing/2014/main" id="{24CA23BB-AA7B-3464-4C51-73304078A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0849"/>
            <a:ext cx="12192000" cy="4655975"/>
          </a:xfrm>
          <a:prstGeom prst="rect">
            <a:avLst/>
          </a:prstGeom>
        </p:spPr>
      </p:pic>
    </p:spTree>
    <p:extLst>
      <p:ext uri="{BB962C8B-B14F-4D97-AF65-F5344CB8AC3E}">
        <p14:creationId xmlns:p14="http://schemas.microsoft.com/office/powerpoint/2010/main" val="2207601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9D5B-E795-40D9-A3BD-976BF29D2AEA}"/>
              </a:ext>
            </a:extLst>
          </p:cNvPr>
          <p:cNvSpPr>
            <a:spLocks noGrp="1"/>
          </p:cNvSpPr>
          <p:nvPr>
            <p:ph type="title"/>
          </p:nvPr>
        </p:nvSpPr>
        <p:spPr>
          <a:xfrm>
            <a:off x="1706515" y="456159"/>
            <a:ext cx="8911687" cy="1280890"/>
          </a:xfrm>
        </p:spPr>
        <p:txBody>
          <a:bodyPr/>
          <a:lstStyle/>
          <a:p>
            <a:r>
              <a:rPr lang="en-US" dirty="0">
                <a:latin typeface="Abadi" panose="020B0604020104020204" pitchFamily="34" charset="0"/>
              </a:rPr>
              <a:t>Step-3:Now,turn on the intercept in </a:t>
            </a:r>
            <a:r>
              <a:rPr lang="en-US" dirty="0" err="1">
                <a:latin typeface="Abadi" panose="020B0604020104020204" pitchFamily="34" charset="0"/>
              </a:rPr>
              <a:t>burpsuite</a:t>
            </a:r>
            <a:r>
              <a:rPr lang="en-US" dirty="0">
                <a:latin typeface="Abadi" panose="020B0604020104020204" pitchFamily="34" charset="0"/>
              </a:rPr>
              <a:t>.</a:t>
            </a:r>
          </a:p>
        </p:txBody>
      </p:sp>
      <p:pic>
        <p:nvPicPr>
          <p:cNvPr id="6" name="Picture 5" descr="Graphical user interface, text, application&#10;&#10;Description automatically generated">
            <a:extLst>
              <a:ext uri="{FF2B5EF4-FFF2-40B4-BE49-F238E27FC236}">
                <a16:creationId xmlns:a16="http://schemas.microsoft.com/office/drawing/2014/main" id="{0223F0C7-DC98-E73B-70FA-A0A0172F2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36" y="1656650"/>
            <a:ext cx="9927771" cy="4912101"/>
          </a:xfrm>
          <a:prstGeom prst="rect">
            <a:avLst/>
          </a:prstGeom>
        </p:spPr>
      </p:pic>
    </p:spTree>
    <p:extLst>
      <p:ext uri="{BB962C8B-B14F-4D97-AF65-F5344CB8AC3E}">
        <p14:creationId xmlns:p14="http://schemas.microsoft.com/office/powerpoint/2010/main" val="197823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602F-827A-602E-0012-9A52627049A6}"/>
              </a:ext>
            </a:extLst>
          </p:cNvPr>
          <p:cNvSpPr>
            <a:spLocks noGrp="1"/>
          </p:cNvSpPr>
          <p:nvPr>
            <p:ph type="title"/>
          </p:nvPr>
        </p:nvSpPr>
        <p:spPr>
          <a:xfrm>
            <a:off x="1640156" y="418836"/>
            <a:ext cx="8911687" cy="1280890"/>
          </a:xfrm>
        </p:spPr>
        <p:txBody>
          <a:bodyPr/>
          <a:lstStyle/>
          <a:p>
            <a:r>
              <a:rPr lang="en-US" dirty="0">
                <a:latin typeface="Abadi" panose="020B0604020104020204" pitchFamily="34" charset="0"/>
              </a:rPr>
              <a:t>Step-4:Visit http://testasp.vulnweb.com</a:t>
            </a:r>
          </a:p>
        </p:txBody>
      </p:sp>
      <p:pic>
        <p:nvPicPr>
          <p:cNvPr id="4" name="Picture 3" descr="Graphical user interface, text&#10;&#10;Description automatically generated">
            <a:extLst>
              <a:ext uri="{FF2B5EF4-FFF2-40B4-BE49-F238E27FC236}">
                <a16:creationId xmlns:a16="http://schemas.microsoft.com/office/drawing/2014/main" id="{A56EF100-A663-42A6-ABF9-5976FF643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8" y="1059281"/>
            <a:ext cx="12192000" cy="5989320"/>
          </a:xfrm>
          <a:prstGeom prst="rect">
            <a:avLst/>
          </a:prstGeom>
        </p:spPr>
      </p:pic>
    </p:spTree>
    <p:extLst>
      <p:ext uri="{BB962C8B-B14F-4D97-AF65-F5344CB8AC3E}">
        <p14:creationId xmlns:p14="http://schemas.microsoft.com/office/powerpoint/2010/main" val="191950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8E07-A19A-4163-15E3-D02DDCFCD193}"/>
              </a:ext>
            </a:extLst>
          </p:cNvPr>
          <p:cNvSpPr>
            <a:spLocks noGrp="1"/>
          </p:cNvSpPr>
          <p:nvPr>
            <p:ph type="title"/>
          </p:nvPr>
        </p:nvSpPr>
        <p:spPr>
          <a:xfrm>
            <a:off x="1538565" y="278877"/>
            <a:ext cx="8911687" cy="3938559"/>
          </a:xfrm>
        </p:spPr>
        <p:txBody>
          <a:bodyPr>
            <a:normAutofit/>
          </a:bodyPr>
          <a:lstStyle/>
          <a:p>
            <a:r>
              <a:rPr lang="en-US" dirty="0">
                <a:latin typeface="Abadi" panose="020B0604020104020204" pitchFamily="34" charset="0"/>
              </a:rPr>
              <a:t>Step-5:Forward in the intercept in </a:t>
            </a:r>
            <a:r>
              <a:rPr lang="en-US" dirty="0" err="1">
                <a:latin typeface="Abadi" panose="020B0604020104020204" pitchFamily="34" charset="0"/>
              </a:rPr>
              <a:t>burpsuite</a:t>
            </a:r>
            <a:r>
              <a:rPr lang="en-US" dirty="0">
                <a:latin typeface="Abadi" panose="020B0604020104020204" pitchFamily="34" charset="0"/>
              </a:rPr>
              <a:t>.</a:t>
            </a:r>
            <a:br>
              <a:rPr lang="en-US" dirty="0">
                <a:latin typeface="Abadi" panose="020B0604020104020204" pitchFamily="34" charset="0"/>
              </a:rPr>
            </a:br>
            <a:br>
              <a:rPr lang="en-US" dirty="0">
                <a:latin typeface="Abadi" panose="020B0604020104020204" pitchFamily="34" charset="0"/>
              </a:rPr>
            </a:br>
            <a:r>
              <a:rPr lang="en-US" dirty="0">
                <a:latin typeface="Abadi" panose="020B0604020104020204" pitchFamily="34" charset="0"/>
              </a:rPr>
              <a:t>Step-6:On the top menu, you will find a search option.</a:t>
            </a:r>
          </a:p>
        </p:txBody>
      </p:sp>
    </p:spTree>
    <p:extLst>
      <p:ext uri="{BB962C8B-B14F-4D97-AF65-F5344CB8AC3E}">
        <p14:creationId xmlns:p14="http://schemas.microsoft.com/office/powerpoint/2010/main" val="4060210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21E3-52B9-6153-6934-91827269DB08}"/>
              </a:ext>
            </a:extLst>
          </p:cNvPr>
          <p:cNvSpPr>
            <a:spLocks noGrp="1"/>
          </p:cNvSpPr>
          <p:nvPr>
            <p:ph type="title"/>
          </p:nvPr>
        </p:nvSpPr>
        <p:spPr>
          <a:xfrm>
            <a:off x="1640156" y="316200"/>
            <a:ext cx="8911687" cy="1280890"/>
          </a:xfrm>
        </p:spPr>
        <p:txBody>
          <a:bodyPr/>
          <a:lstStyle/>
          <a:p>
            <a:r>
              <a:rPr lang="en-US" dirty="0">
                <a:latin typeface="Abadi" panose="020B0604020104020204" pitchFamily="34" charset="0"/>
              </a:rPr>
              <a:t>Step-7:Now, try the payload as &lt;script&gt;alert(1)&lt;/script&gt; in search box.</a:t>
            </a:r>
          </a:p>
        </p:txBody>
      </p:sp>
      <p:pic>
        <p:nvPicPr>
          <p:cNvPr id="4" name="Picture 3" descr="Graphical user interface, text&#10;&#10;Description automatically generated">
            <a:extLst>
              <a:ext uri="{FF2B5EF4-FFF2-40B4-BE49-F238E27FC236}">
                <a16:creationId xmlns:a16="http://schemas.microsoft.com/office/drawing/2014/main" id="{D2017181-9551-2456-F420-75B20BF5C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7" y="1716833"/>
            <a:ext cx="11476654" cy="5010538"/>
          </a:xfrm>
          <a:prstGeom prst="rect">
            <a:avLst/>
          </a:prstGeom>
        </p:spPr>
      </p:pic>
    </p:spTree>
    <p:extLst>
      <p:ext uri="{BB962C8B-B14F-4D97-AF65-F5344CB8AC3E}">
        <p14:creationId xmlns:p14="http://schemas.microsoft.com/office/powerpoint/2010/main" val="407001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8918-387B-064E-33B1-4DDCEF5496A0}"/>
              </a:ext>
            </a:extLst>
          </p:cNvPr>
          <p:cNvSpPr>
            <a:spLocks noGrp="1"/>
          </p:cNvSpPr>
          <p:nvPr>
            <p:ph type="title"/>
          </p:nvPr>
        </p:nvSpPr>
        <p:spPr>
          <a:xfrm>
            <a:off x="1640156" y="493482"/>
            <a:ext cx="8911687" cy="1280890"/>
          </a:xfrm>
        </p:spPr>
        <p:txBody>
          <a:bodyPr/>
          <a:lstStyle/>
          <a:p>
            <a:r>
              <a:rPr lang="en-US" dirty="0">
                <a:latin typeface="Abadi" panose="020B0604020104020204" pitchFamily="34" charset="0"/>
              </a:rPr>
              <a:t>Step-8:You can intercept the request in </a:t>
            </a:r>
            <a:r>
              <a:rPr lang="en-US" dirty="0" err="1">
                <a:latin typeface="Abadi" panose="020B0604020104020204" pitchFamily="34" charset="0"/>
              </a:rPr>
              <a:t>burpsuite</a:t>
            </a:r>
            <a:r>
              <a:rPr lang="en-US" dirty="0">
                <a:latin typeface="Abadi" panose="020B0604020104020204" pitchFamily="34" charset="0"/>
              </a:rPr>
              <a:t>.</a:t>
            </a:r>
          </a:p>
        </p:txBody>
      </p:sp>
      <p:pic>
        <p:nvPicPr>
          <p:cNvPr id="4" name="Picture 3" descr="Graphical user interface, text, application, email&#10;&#10;Description automatically generated">
            <a:extLst>
              <a:ext uri="{FF2B5EF4-FFF2-40B4-BE49-F238E27FC236}">
                <a16:creationId xmlns:a16="http://schemas.microsoft.com/office/drawing/2014/main" id="{A6D77AD0-607F-86AF-6537-3D1A1014C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12" y="1656650"/>
            <a:ext cx="11924523" cy="4996077"/>
          </a:xfrm>
          <a:prstGeom prst="rect">
            <a:avLst/>
          </a:prstGeom>
        </p:spPr>
      </p:pic>
    </p:spTree>
    <p:extLst>
      <p:ext uri="{BB962C8B-B14F-4D97-AF65-F5344CB8AC3E}">
        <p14:creationId xmlns:p14="http://schemas.microsoft.com/office/powerpoint/2010/main" val="11265043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164</TotalTime>
  <Words>353</Words>
  <Application>Microsoft Office PowerPoint</Application>
  <PresentationFormat>Widescreen</PresentationFormat>
  <Paragraphs>24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Abadi</vt:lpstr>
      <vt:lpstr>Aharoni</vt:lpstr>
      <vt:lpstr>Arial</vt:lpstr>
      <vt:lpstr>Bahnschrift SemiBold</vt:lpstr>
      <vt:lpstr>Century Gothic</vt:lpstr>
      <vt:lpstr>Wingdings 3</vt:lpstr>
      <vt:lpstr>Wisp</vt:lpstr>
      <vt:lpstr>INTERNSHIP STUDIO</vt:lpstr>
      <vt:lpstr>Cross Site Scripting on         vulnweb.com</vt:lpstr>
      <vt:lpstr>Steps to produce:</vt:lpstr>
      <vt:lpstr>Step-2:Firstly, we have to set the proxy settings in firefox as burpsuite settings.</vt:lpstr>
      <vt:lpstr>Step-3:Now,turn on the intercept in burpsuite.</vt:lpstr>
      <vt:lpstr>Step-4:Visit http://testasp.vulnweb.com</vt:lpstr>
      <vt:lpstr>Step-5:Forward in the intercept in burpsuite.  Step-6:On the top menu, you will find a search option.</vt:lpstr>
      <vt:lpstr>Step-7:Now, try the payload as &lt;script&gt;alert(1)&lt;/script&gt; in search box.</vt:lpstr>
      <vt:lpstr>Step-8:You can intercept the request in burpsuite.</vt:lpstr>
      <vt:lpstr>Step-9:You can find different payloads for Cross Site Scrpiting. Step-10:Send the request to Intruder and paste all payloads.</vt:lpstr>
      <vt:lpstr>Step-11:After pasting all payloads, start the attack.</vt:lpstr>
      <vt:lpstr>Step-12:Check the XSS script that intruded copy the response of it and paste it in Firefox Browser to see how it works.</vt:lpstr>
      <vt:lpstr>Step-13:Now the XSS payload &lt;script&gt;alert(1)&lt;/script&gt; works and you will get an alert message as 1.</vt:lpstr>
      <vt:lpstr>Impact: Cross Site Scripting can lead to stealing of user’s data and it can be harmful for your website. It can lead to stealing the sensitive information such as login credentials , personal data , perform actions on behalf of user. So , this payload has serious consequences for security and privacy of user visiting the website.</vt:lpstr>
      <vt:lpstr>Mitigation: We can mitigate the risk posed by the payload by input validation, encoding and regular software updates. By taking these steps, you can help protect against the risk posed by the payloads. We can also mitigate by enabling no script on browser.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dc:title>
  <dc:creator>Swetha Revuru</dc:creator>
  <cp:lastModifiedBy>Swetha Revuru</cp:lastModifiedBy>
  <cp:revision>4</cp:revision>
  <dcterms:created xsi:type="dcterms:W3CDTF">2023-02-11T08:43:39Z</dcterms:created>
  <dcterms:modified xsi:type="dcterms:W3CDTF">2023-02-11T11:28:01Z</dcterms:modified>
</cp:coreProperties>
</file>