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413" r:id="rId2"/>
    <p:sldId id="472" r:id="rId3"/>
    <p:sldId id="473" r:id="rId4"/>
    <p:sldId id="474" r:id="rId5"/>
    <p:sldId id="475" r:id="rId6"/>
    <p:sldId id="476" r:id="rId7"/>
    <p:sldId id="477" r:id="rId8"/>
    <p:sldId id="445" r:id="rId9"/>
    <p:sldId id="412" r:id="rId10"/>
    <p:sldId id="446" r:id="rId11"/>
    <p:sldId id="447" r:id="rId12"/>
    <p:sldId id="448" r:id="rId13"/>
    <p:sldId id="449" r:id="rId14"/>
    <p:sldId id="450" r:id="rId15"/>
    <p:sldId id="451" r:id="rId16"/>
    <p:sldId id="452" r:id="rId17"/>
    <p:sldId id="453" r:id="rId18"/>
    <p:sldId id="454" r:id="rId19"/>
    <p:sldId id="455" r:id="rId20"/>
    <p:sldId id="456" r:id="rId21"/>
    <p:sldId id="457" r:id="rId22"/>
    <p:sldId id="458" r:id="rId23"/>
    <p:sldId id="459" r:id="rId24"/>
    <p:sldId id="460" r:id="rId25"/>
    <p:sldId id="461" r:id="rId26"/>
    <p:sldId id="462" r:id="rId27"/>
    <p:sldId id="463" r:id="rId28"/>
    <p:sldId id="464" r:id="rId29"/>
    <p:sldId id="465" r:id="rId30"/>
    <p:sldId id="466" r:id="rId31"/>
    <p:sldId id="467" r:id="rId32"/>
    <p:sldId id="468" r:id="rId33"/>
    <p:sldId id="469" r:id="rId34"/>
    <p:sldId id="470" r:id="rId35"/>
    <p:sldId id="471" r:id="rId36"/>
    <p:sldId id="341" r:id="rId3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160" autoAdjust="0"/>
  </p:normalViewPr>
  <p:slideViewPr>
    <p:cSldViewPr>
      <p:cViewPr varScale="1">
        <p:scale>
          <a:sx n="85" d="100"/>
          <a:sy n="85" d="100"/>
        </p:scale>
        <p:origin x="102" y="6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BE8EF-330A-48CE-AFC9-849127DC7193}" type="datetimeFigureOut">
              <a:rPr lang="ru-RU" smtClean="0"/>
              <a:t>14.02.2019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DF8A1-3F8C-4378-8766-20458B78B6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296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13DC-CE93-4B7F-8C3E-E01FFCF2ECC3}" type="datetimeFigureOut">
              <a:rPr lang="ru-RU" smtClean="0"/>
              <a:t>14.02.2019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FA2447-DD06-46E5-AA3D-DD10A5297BA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13DC-CE93-4B7F-8C3E-E01FFCF2ECC3}" type="datetimeFigureOut">
              <a:rPr lang="ru-RU" smtClean="0"/>
              <a:t>14.02.2019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A2447-DD06-46E5-AA3D-DD10A5297BA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13DC-CE93-4B7F-8C3E-E01FFCF2ECC3}" type="datetimeFigureOut">
              <a:rPr lang="ru-RU" smtClean="0"/>
              <a:t>14.02.2019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A2447-DD06-46E5-AA3D-DD10A5297BA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13DC-CE93-4B7F-8C3E-E01FFCF2ECC3}" type="datetimeFigureOut">
              <a:rPr lang="ru-RU" smtClean="0"/>
              <a:t>14.02.2019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A2447-DD06-46E5-AA3D-DD10A5297BA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13DC-CE93-4B7F-8C3E-E01FFCF2ECC3}" type="datetimeFigureOut">
              <a:rPr lang="ru-RU" smtClean="0"/>
              <a:t>14.02.2019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A2447-DD06-46E5-AA3D-DD10A5297BA4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13DC-CE93-4B7F-8C3E-E01FFCF2ECC3}" type="datetimeFigureOut">
              <a:rPr lang="ru-RU" smtClean="0"/>
              <a:t>14.02.2019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A2447-DD06-46E5-AA3D-DD10A5297BA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13DC-CE93-4B7F-8C3E-E01FFCF2ECC3}" type="datetimeFigureOut">
              <a:rPr lang="ru-RU" smtClean="0"/>
              <a:t>14.02.2019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A2447-DD06-46E5-AA3D-DD10A5297BA4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13DC-CE93-4B7F-8C3E-E01FFCF2ECC3}" type="datetimeFigureOut">
              <a:rPr lang="ru-RU" smtClean="0"/>
              <a:t>14.02.2019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A2447-DD06-46E5-AA3D-DD10A5297BA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13DC-CE93-4B7F-8C3E-E01FFCF2ECC3}" type="datetimeFigureOut">
              <a:rPr lang="ru-RU" smtClean="0"/>
              <a:t>14.02.2019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A2447-DD06-46E5-AA3D-DD10A5297BA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13DC-CE93-4B7F-8C3E-E01FFCF2ECC3}" type="datetimeFigureOut">
              <a:rPr lang="ru-RU" smtClean="0"/>
              <a:t>14.02.2019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A2447-DD06-46E5-AA3D-DD10A5297BA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13DC-CE93-4B7F-8C3E-E01FFCF2ECC3}" type="datetimeFigureOut">
              <a:rPr lang="ru-RU" smtClean="0"/>
              <a:t>14.02.2019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A2447-DD06-46E5-AA3D-DD10A5297BA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6AE13DC-CE93-4B7F-8C3E-E01FFCF2ECC3}" type="datetimeFigureOut">
              <a:rPr lang="ru-RU" smtClean="0"/>
              <a:t>14.02.2019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7FA2447-DD06-46E5-AA3D-DD10A5297BA4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Основы управления знаниями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</a:t>
            </a:r>
            <a:r>
              <a:rPr lang="ru-RU" dirty="0" smtClean="0"/>
              <a:t>.т.н. Петров И.Е.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732240" y="188640"/>
            <a:ext cx="1231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Лекция 6.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7142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728" y="-315416"/>
            <a:ext cx="8856984" cy="1600200"/>
          </a:xfrm>
        </p:spPr>
        <p:txBody>
          <a:bodyPr/>
          <a:lstStyle/>
          <a:p>
            <a:r>
              <a:rPr lang="ru-RU" sz="4800" b="1" dirty="0" smtClean="0"/>
              <a:t>Коммуникативный </a:t>
            </a:r>
            <a:r>
              <a:rPr lang="ru-RU" sz="4800" b="1" dirty="0"/>
              <a:t>процесс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Прежде чем вплотную заняться отношениями, обратим внимание на то, что </a:t>
            </a:r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коммуникативный процесс</a:t>
            </a:r>
            <a:r>
              <a:rPr lang="ru-RU" dirty="0"/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имеет 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две </a:t>
            </a:r>
            <a:r>
              <a:rPr lang="ru-RU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равнозначные стороны </a:t>
            </a:r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 </a:t>
            </a:r>
            <a:r>
              <a:rPr lang="ru-RU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внешнюю</a:t>
            </a:r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легко фиксируемую посторонним наблюдателем,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и </a:t>
            </a:r>
            <a:r>
              <a:rPr lang="ru-RU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внутреннюю</a:t>
            </a:r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связанную с глубинными устремлениями личности</a:t>
            </a:r>
            <a:r>
              <a:rPr lang="ru-RU" dirty="0"/>
              <a:t>. 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102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27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4000" b="1" dirty="0">
                <a:effectLst/>
              </a:rPr>
              <a:t>Сочетание темпераментов и установок</a:t>
            </a:r>
            <a:endParaRPr lang="ru-RU" sz="4000" b="1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916593"/>
              </p:ext>
            </p:extLst>
          </p:nvPr>
        </p:nvGraphicFramePr>
        <p:xfrm>
          <a:off x="512628" y="1412776"/>
          <a:ext cx="8208912" cy="31368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7443"/>
                <a:gridCol w="1371115"/>
                <a:gridCol w="1473970"/>
                <a:gridCol w="1965548"/>
                <a:gridCol w="1490836"/>
              </a:tblGrid>
              <a:tr h="32489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ru-RU" sz="14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 b="1" dirty="0" err="1">
                          <a:solidFill>
                            <a:schemeClr val="tx1"/>
                          </a:solidFill>
                          <a:effectLst/>
                        </a:rPr>
                        <a:t>Социотемперамент</a:t>
                      </a:r>
                      <a:endParaRPr lang="ru-RU" sz="14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b="1" dirty="0">
                          <a:effectLst/>
                        </a:rPr>
                        <a:t>Установка на вид деятельности</a:t>
                      </a:r>
                      <a:endParaRPr lang="ru-RU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1784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b="1" dirty="0">
                          <a:solidFill>
                            <a:schemeClr val="bg1"/>
                          </a:solidFill>
                          <a:effectLst/>
                        </a:rPr>
                        <a:t>Управленцы</a:t>
                      </a:r>
                      <a:endParaRPr lang="ru-RU" sz="16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b="1" dirty="0" err="1">
                          <a:solidFill>
                            <a:schemeClr val="bg1"/>
                          </a:solidFill>
                          <a:effectLst/>
                        </a:rPr>
                        <a:t>Социалы</a:t>
                      </a:r>
                      <a:endParaRPr lang="ru-RU" sz="16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b="1" dirty="0" err="1">
                          <a:solidFill>
                            <a:schemeClr val="bg1"/>
                          </a:solidFill>
                          <a:effectLst/>
                        </a:rPr>
                        <a:t>Сайентисты</a:t>
                      </a:r>
                      <a:endParaRPr lang="ru-RU" sz="16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b="1" dirty="0">
                          <a:solidFill>
                            <a:schemeClr val="bg1"/>
                          </a:solidFill>
                          <a:effectLst/>
                        </a:rPr>
                        <a:t>Гуманитарии</a:t>
                      </a:r>
                      <a:endParaRPr lang="ru-RU" sz="16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365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b="1" dirty="0">
                          <a:solidFill>
                            <a:schemeClr val="bg1"/>
                          </a:solidFill>
                          <a:effectLst/>
                        </a:rPr>
                        <a:t>Гибкий</a:t>
                      </a:r>
                      <a:endParaRPr lang="ru-RU" sz="16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</a:rPr>
                        <a:t>Маршал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>
                          <a:effectLst/>
                        </a:rPr>
                        <a:t>Политик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</a:rPr>
                        <a:t>Искатель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</a:rPr>
                        <a:t>Советчик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/>
                </a:tc>
              </a:tr>
              <a:tr h="543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b="1" dirty="0">
                          <a:solidFill>
                            <a:schemeClr val="bg1"/>
                          </a:solidFill>
                          <a:effectLst/>
                        </a:rPr>
                        <a:t>Напористый</a:t>
                      </a:r>
                      <a:endParaRPr lang="ru-RU" sz="16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</a:rPr>
                        <a:t>Управитель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</a:rPr>
                        <a:t>Энтузиаст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</a:rPr>
                        <a:t>Предприниматель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>
                          <a:effectLst/>
                        </a:rPr>
                        <a:t>Наставник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/>
                </a:tc>
              </a:tr>
              <a:tr h="5365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b="1" dirty="0">
                          <a:solidFill>
                            <a:schemeClr val="bg1"/>
                          </a:solidFill>
                          <a:effectLst/>
                        </a:rPr>
                        <a:t>Уравновешенный</a:t>
                      </a:r>
                      <a:endParaRPr lang="ru-RU" sz="16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</a:rPr>
                        <a:t>Инспектор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>
                          <a:effectLst/>
                        </a:rPr>
                        <a:t>Хранитель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</a:rPr>
                        <a:t>Аналитик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>
                          <a:effectLst/>
                        </a:rPr>
                        <a:t>Гуманист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/>
                </a:tc>
              </a:tr>
              <a:tr h="5365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b="1" dirty="0">
                          <a:solidFill>
                            <a:schemeClr val="bg1"/>
                          </a:solidFill>
                          <a:effectLst/>
                        </a:rPr>
                        <a:t>Чувствительный</a:t>
                      </a:r>
                      <a:endParaRPr lang="ru-RU" sz="16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>
                          <a:effectLst/>
                        </a:rPr>
                        <a:t>Мастер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>
                          <a:effectLst/>
                        </a:rPr>
                        <a:t>Посредник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</a:rPr>
                        <a:t>Критик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</a:rPr>
                        <a:t>Лирик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/>
                </a:tc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827584" y="4725144"/>
            <a:ext cx="80213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Любой </a:t>
            </a:r>
            <a:r>
              <a:rPr lang="ru-RU" dirty="0" err="1"/>
              <a:t>социотип</a:t>
            </a:r>
            <a:r>
              <a:rPr lang="ru-RU" dirty="0"/>
              <a:t> с этой точки зрения может быть представлен как </a:t>
            </a:r>
            <a:r>
              <a:rPr lang="ru-RU" i="1" dirty="0"/>
              <a:t>комбинация соционического темперамента</a:t>
            </a:r>
            <a:r>
              <a:rPr lang="ru-RU" dirty="0"/>
              <a:t> </a:t>
            </a:r>
            <a:r>
              <a:rPr lang="ru-RU" b="1" i="1" dirty="0"/>
              <a:t>«гибкого», «напористого», «уравновешенного»</a:t>
            </a:r>
            <a:r>
              <a:rPr lang="ru-RU" dirty="0"/>
              <a:t> или </a:t>
            </a:r>
            <a:r>
              <a:rPr lang="ru-RU" b="1" i="1" dirty="0"/>
              <a:t>«чувствительного»</a:t>
            </a:r>
            <a:r>
              <a:rPr lang="ru-RU" dirty="0"/>
              <a:t> (</a:t>
            </a:r>
            <a:r>
              <a:rPr lang="ru-RU" dirty="0">
                <a:solidFill>
                  <a:srgbClr val="FF0000"/>
                </a:solidFill>
              </a:rPr>
              <a:t>показатель внешней стороны коммуникации</a:t>
            </a:r>
            <a:r>
              <a:rPr lang="ru-RU" dirty="0"/>
              <a:t>) с </a:t>
            </a:r>
            <a:r>
              <a:rPr lang="ru-RU" dirty="0">
                <a:solidFill>
                  <a:srgbClr val="FF0000"/>
                </a:solidFill>
              </a:rPr>
              <a:t>внутренней установкой типа </a:t>
            </a:r>
            <a:r>
              <a:rPr lang="ru-RU" dirty="0"/>
              <a:t>на одну из четырех </a:t>
            </a:r>
            <a:r>
              <a:rPr lang="ru-RU" i="1" dirty="0"/>
              <a:t>сфер деятельности</a:t>
            </a:r>
            <a:r>
              <a:rPr lang="ru-RU" dirty="0"/>
              <a:t> — </a:t>
            </a:r>
            <a:r>
              <a:rPr lang="ru-RU" b="1" i="1" dirty="0"/>
              <a:t>управленческую, социальную, научно-исследовательскую</a:t>
            </a:r>
            <a:r>
              <a:rPr lang="ru-RU" i="1" dirty="0"/>
              <a:t> (</a:t>
            </a:r>
            <a:r>
              <a:rPr lang="ru-RU" i="1" dirty="0" err="1"/>
              <a:t>сайентистскую</a:t>
            </a:r>
            <a:r>
              <a:rPr lang="ru-RU" i="1" dirty="0"/>
              <a:t>) или </a:t>
            </a:r>
            <a:r>
              <a:rPr lang="ru-RU" b="1" i="1" dirty="0"/>
              <a:t>гуманитарную</a:t>
            </a:r>
            <a:r>
              <a:rPr lang="ru-RU" i="1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942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44016"/>
            <a:ext cx="8229600" cy="126876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4400" b="1" dirty="0" smtClean="0">
                <a:effectLst/>
              </a:rPr>
              <a:t>Установка на </a:t>
            </a:r>
            <a:r>
              <a:rPr lang="ru-RU" sz="4400" b="1" dirty="0">
                <a:effectLst/>
              </a:rPr>
              <a:t>сферу деятельности</a:t>
            </a:r>
            <a:endParaRPr lang="ru-RU" sz="4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1. </a:t>
            </a:r>
            <a:r>
              <a:rPr lang="ru-RU" dirty="0" err="1"/>
              <a:t>Социотипы</a:t>
            </a:r>
            <a:r>
              <a:rPr lang="ru-RU" dirty="0"/>
              <a:t> с </a:t>
            </a:r>
            <a:r>
              <a:rPr lang="ru-RU" b="1" i="1" dirty="0" err="1"/>
              <a:t>сенсорикой</a:t>
            </a:r>
            <a:r>
              <a:rPr lang="ru-RU" i="1" dirty="0"/>
              <a:t> </a:t>
            </a:r>
            <a:r>
              <a:rPr lang="ru-RU" dirty="0"/>
              <a:t>и </a:t>
            </a:r>
            <a:r>
              <a:rPr lang="ru-RU" b="1" i="1" dirty="0"/>
              <a:t>логикой</a:t>
            </a:r>
            <a:r>
              <a:rPr lang="ru-RU" dirty="0"/>
              <a:t>, называются </a:t>
            </a:r>
            <a:r>
              <a:rPr lang="ru-RU" b="1" dirty="0"/>
              <a:t>управленцами</a:t>
            </a:r>
            <a:r>
              <a:rPr lang="ru-RU" dirty="0"/>
              <a:t>, так как они направлены на </a:t>
            </a:r>
            <a:r>
              <a:rPr lang="ru-RU" b="1" dirty="0"/>
              <a:t>управление предметами, орудиями, механизмами, а также людьми как участниками производственного процесса</a:t>
            </a:r>
            <a:r>
              <a:rPr lang="ru-RU" dirty="0"/>
              <a:t>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Представителей </a:t>
            </a:r>
            <a:r>
              <a:rPr lang="ru-RU" dirty="0"/>
              <a:t>этих </a:t>
            </a:r>
            <a:r>
              <a:rPr lang="ru-RU" dirty="0" err="1"/>
              <a:t>социотипов</a:t>
            </a:r>
            <a:r>
              <a:rPr lang="ru-RU" dirty="0"/>
              <a:t> рекомендуется использовать </a:t>
            </a:r>
            <a:r>
              <a:rPr lang="ru-RU" b="1" dirty="0"/>
              <a:t>на руководящих должностях</a:t>
            </a:r>
            <a:r>
              <a:rPr lang="ru-RU" dirty="0"/>
              <a:t>, а также </a:t>
            </a:r>
            <a:r>
              <a:rPr lang="ru-RU" b="1" dirty="0"/>
              <a:t>для эксплуатации </a:t>
            </a:r>
            <a:r>
              <a:rPr lang="ru-RU" dirty="0"/>
              <a:t>и </a:t>
            </a:r>
            <a:r>
              <a:rPr lang="ru-RU" b="1" dirty="0"/>
              <a:t>обслуживания техники</a:t>
            </a:r>
            <a:r>
              <a:rPr lang="ru-RU" b="1" dirty="0" smtClean="0"/>
              <a:t>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10680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44016"/>
            <a:ext cx="8229600" cy="126876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4400" b="1" dirty="0">
                <a:effectLst/>
              </a:rPr>
              <a:t>Установка </a:t>
            </a:r>
            <a:r>
              <a:rPr lang="ru-RU" sz="4400" b="1" dirty="0" smtClean="0">
                <a:effectLst/>
              </a:rPr>
              <a:t>на сферу </a:t>
            </a:r>
            <a:r>
              <a:rPr lang="ru-RU" sz="4400" b="1" dirty="0">
                <a:effectLst/>
              </a:rPr>
              <a:t>деятельности</a:t>
            </a:r>
            <a:endParaRPr lang="ru-RU" sz="4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2</a:t>
            </a:r>
            <a:r>
              <a:rPr lang="ru-RU" dirty="0"/>
              <a:t>. </a:t>
            </a:r>
            <a:r>
              <a:rPr lang="ru-RU" dirty="0" err="1"/>
              <a:t>Социотипы</a:t>
            </a:r>
            <a:r>
              <a:rPr lang="ru-RU" dirty="0"/>
              <a:t> с </a:t>
            </a:r>
            <a:r>
              <a:rPr lang="ru-RU" b="1" i="1" dirty="0" err="1"/>
              <a:t>сенсорикой</a:t>
            </a:r>
            <a:r>
              <a:rPr lang="ru-RU" dirty="0"/>
              <a:t> и </a:t>
            </a:r>
            <a:r>
              <a:rPr lang="ru-RU" b="1" i="1" dirty="0"/>
              <a:t>этикой</a:t>
            </a:r>
            <a:r>
              <a:rPr lang="ru-RU" dirty="0"/>
              <a:t>, называются </a:t>
            </a:r>
            <a:r>
              <a:rPr lang="ru-RU" b="1" dirty="0" err="1"/>
              <a:t>социалами</a:t>
            </a:r>
            <a:r>
              <a:rPr lang="ru-RU" dirty="0"/>
              <a:t>, так как чувствуют себя на своем месте </a:t>
            </a:r>
            <a:r>
              <a:rPr lang="ru-RU" b="1" dirty="0"/>
              <a:t>в социальной сфере деятельности — торговля, здравоохранение, снабжение, сервис и услуги.</a:t>
            </a:r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Используйте </a:t>
            </a:r>
            <a:r>
              <a:rPr lang="ru-RU" dirty="0"/>
              <a:t>социальные типы для непосредственного </a:t>
            </a:r>
            <a:r>
              <a:rPr lang="ru-RU" b="1" dirty="0"/>
              <a:t>обслуживания клиентов и в качестве торговых агентов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383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44016"/>
            <a:ext cx="8229600" cy="126876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4400" b="1" dirty="0">
                <a:effectLst/>
              </a:rPr>
              <a:t>Установка </a:t>
            </a:r>
            <a:r>
              <a:rPr lang="ru-RU" sz="4400" b="1" dirty="0" smtClean="0">
                <a:effectLst/>
              </a:rPr>
              <a:t>на сферу </a:t>
            </a:r>
            <a:r>
              <a:rPr lang="ru-RU" sz="4400" b="1" dirty="0">
                <a:effectLst/>
              </a:rPr>
              <a:t>деятельности</a:t>
            </a:r>
            <a:endParaRPr lang="ru-RU" sz="4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3</a:t>
            </a:r>
            <a:r>
              <a:rPr lang="ru-RU" dirty="0"/>
              <a:t>. </a:t>
            </a:r>
            <a:r>
              <a:rPr lang="ru-RU" dirty="0" err="1"/>
              <a:t>Социотипы</a:t>
            </a:r>
            <a:r>
              <a:rPr lang="ru-RU" dirty="0"/>
              <a:t> с </a:t>
            </a:r>
            <a:r>
              <a:rPr lang="ru-RU" b="1" i="1" dirty="0"/>
              <a:t>этикой</a:t>
            </a:r>
            <a:r>
              <a:rPr lang="ru-RU" dirty="0"/>
              <a:t> и </a:t>
            </a:r>
            <a:r>
              <a:rPr lang="ru-RU" b="1" i="1" dirty="0"/>
              <a:t>интуицией</a:t>
            </a:r>
            <a:r>
              <a:rPr lang="ru-RU" dirty="0"/>
              <a:t>, носят название </a:t>
            </a:r>
            <a:r>
              <a:rPr lang="ru-RU" b="1" dirty="0"/>
              <a:t>гуманитариев</a:t>
            </a:r>
            <a:r>
              <a:rPr lang="ru-RU" dirty="0"/>
              <a:t>, так как лучшая сфера применения усилий для них — </a:t>
            </a:r>
            <a:r>
              <a:rPr lang="ru-RU" b="1" dirty="0"/>
              <a:t>это искусство, психология, языки, журналистика, педагогика</a:t>
            </a:r>
            <a:r>
              <a:rPr lang="ru-RU" dirty="0"/>
              <a:t>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Используйте </a:t>
            </a:r>
            <a:r>
              <a:rPr lang="ru-RU" dirty="0"/>
              <a:t>гуманитарные </a:t>
            </a:r>
            <a:r>
              <a:rPr lang="ru-RU" dirty="0" err="1"/>
              <a:t>социотипы</a:t>
            </a:r>
            <a:r>
              <a:rPr lang="ru-RU" dirty="0"/>
              <a:t> для </a:t>
            </a:r>
            <a:r>
              <a:rPr lang="ru-RU" b="1" dirty="0"/>
              <a:t>рекламы, создания имиджа, разработки фирменного стиля, а также в психологической службе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037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44016"/>
            <a:ext cx="8229600" cy="126876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4400" b="1" dirty="0">
                <a:effectLst/>
              </a:rPr>
              <a:t>Установка </a:t>
            </a:r>
            <a:r>
              <a:rPr lang="ru-RU" sz="4400" b="1" dirty="0" smtClean="0">
                <a:effectLst/>
              </a:rPr>
              <a:t>на сферу </a:t>
            </a:r>
            <a:r>
              <a:rPr lang="ru-RU" sz="4400" b="1" dirty="0">
                <a:effectLst/>
              </a:rPr>
              <a:t>деятельности</a:t>
            </a:r>
            <a:endParaRPr lang="ru-RU" sz="4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4</a:t>
            </a:r>
            <a:r>
              <a:rPr lang="ru-RU" dirty="0"/>
              <a:t>. </a:t>
            </a:r>
            <a:r>
              <a:rPr lang="ru-RU" dirty="0" err="1"/>
              <a:t>Социотипы</a:t>
            </a:r>
            <a:r>
              <a:rPr lang="ru-RU" dirty="0"/>
              <a:t> с </a:t>
            </a:r>
            <a:r>
              <a:rPr lang="ru-RU" b="1" i="1" dirty="0"/>
              <a:t>логикой</a:t>
            </a:r>
            <a:r>
              <a:rPr lang="ru-RU" b="1" dirty="0"/>
              <a:t> </a:t>
            </a:r>
            <a:r>
              <a:rPr lang="ru-RU" dirty="0"/>
              <a:t>и </a:t>
            </a:r>
            <a:r>
              <a:rPr lang="ru-RU" b="1" i="1" dirty="0"/>
              <a:t>интуицией</a:t>
            </a:r>
            <a:r>
              <a:rPr lang="ru-RU" i="1" dirty="0"/>
              <a:t> </a:t>
            </a:r>
            <a:r>
              <a:rPr lang="ru-RU" dirty="0"/>
              <a:t>носят название — </a:t>
            </a:r>
            <a:r>
              <a:rPr lang="ru-RU" b="1" dirty="0" err="1"/>
              <a:t>сайентисты</a:t>
            </a:r>
            <a:r>
              <a:rPr lang="ru-RU" dirty="0"/>
              <a:t> (от англ. — наука), потому что природа наделила их </a:t>
            </a:r>
            <a:r>
              <a:rPr lang="ru-RU" b="1" dirty="0"/>
              <a:t>пытливым исследовательским умом, способностью абстрактно мыслить и строить логические концепции. </a:t>
            </a:r>
            <a:endParaRPr lang="ru-RU" b="1" dirty="0" smtClean="0"/>
          </a:p>
          <a:p>
            <a:pPr marL="0" indent="0">
              <a:buNone/>
            </a:pPr>
            <a:r>
              <a:rPr lang="ru-RU" dirty="0" smtClean="0"/>
              <a:t>Лучшая </a:t>
            </a:r>
            <a:r>
              <a:rPr lang="ru-RU" dirty="0"/>
              <a:t>сфера применения сил </a:t>
            </a:r>
            <a:r>
              <a:rPr lang="ru-RU" dirty="0" err="1"/>
              <a:t>сайентистов</a:t>
            </a:r>
            <a:r>
              <a:rPr lang="ru-RU" dirty="0"/>
              <a:t> — это </a:t>
            </a:r>
            <a:r>
              <a:rPr lang="ru-RU" b="1" dirty="0"/>
              <a:t>научные исследования, опытно-конструкторские разработки, составление программ развития, проверки экспериментов</a:t>
            </a:r>
            <a:r>
              <a:rPr lang="ru-RU" dirty="0"/>
              <a:t>. Используйте </a:t>
            </a:r>
            <a:r>
              <a:rPr lang="ru-RU" dirty="0" err="1"/>
              <a:t>сайентистские</a:t>
            </a:r>
            <a:r>
              <a:rPr lang="ru-RU" dirty="0"/>
              <a:t> </a:t>
            </a:r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типы в маркетинговых исследованиях, оценке степени риска кредитов, составлении инвестиционных программ, создании сложных компьютерных систем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973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44016"/>
            <a:ext cx="8229600" cy="126876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4400" b="1" dirty="0">
                <a:effectLst/>
              </a:rPr>
              <a:t>Установка </a:t>
            </a:r>
            <a:r>
              <a:rPr lang="ru-RU" sz="4400" b="1" dirty="0" smtClean="0">
                <a:effectLst/>
              </a:rPr>
              <a:t>на сферу </a:t>
            </a:r>
            <a:r>
              <a:rPr lang="ru-RU" sz="4400" b="1" dirty="0">
                <a:effectLst/>
              </a:rPr>
              <a:t>деятельности</a:t>
            </a:r>
            <a:endParaRPr lang="ru-RU" sz="4400" b="1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270276"/>
              </p:ext>
            </p:extLst>
          </p:nvPr>
        </p:nvGraphicFramePr>
        <p:xfrm>
          <a:off x="611560" y="1628800"/>
          <a:ext cx="7848872" cy="44644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7840"/>
                <a:gridCol w="2928042"/>
                <a:gridCol w="3512990"/>
              </a:tblGrid>
              <a:tr h="601153">
                <a:tc>
                  <a:txBody>
                    <a:bodyPr/>
                    <a:lstStyle/>
                    <a:p>
                      <a:endParaRPr lang="ru-RU" sz="2000" dirty="0">
                        <a:effectLst/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ru-RU" sz="2000" b="1" kern="1200" dirty="0" err="1">
                          <a:solidFill>
                            <a:schemeClr val="bg1"/>
                          </a:solidFill>
                          <a:effectLst/>
                        </a:rPr>
                        <a:t>Сенсорика</a:t>
                      </a:r>
                      <a:endParaRPr lang="ru-RU" sz="20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ru-RU" sz="2000" b="1" kern="1200" dirty="0">
                          <a:solidFill>
                            <a:schemeClr val="bg1"/>
                          </a:solidFill>
                          <a:effectLst/>
                        </a:rPr>
                        <a:t>Интуиция</a:t>
                      </a:r>
                      <a:endParaRPr lang="ru-RU" sz="20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18568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ru-RU" sz="2000" b="1" kern="1200" dirty="0">
                          <a:solidFill>
                            <a:schemeClr val="bg1"/>
                          </a:solidFill>
                          <a:effectLst/>
                        </a:rPr>
                        <a:t>Логика</a:t>
                      </a:r>
                      <a:endParaRPr lang="ru-RU" sz="20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ru-RU" sz="2000" b="1" kern="1200" dirty="0">
                          <a:effectLst/>
                        </a:rPr>
                        <a:t>Управленцы</a:t>
                      </a:r>
                      <a:endParaRPr lang="ru-RU" sz="2000" b="1" dirty="0">
                        <a:effectLst/>
                      </a:endParaRPr>
                    </a:p>
                    <a:p>
                      <a:pPr algn="ctr" fontAlgn="base">
                        <a:lnSpc>
                          <a:spcPct val="150000"/>
                        </a:lnSpc>
                        <a:spcBef>
                          <a:spcPts val="290"/>
                        </a:spcBef>
                        <a:spcAft>
                          <a:spcPts val="0"/>
                        </a:spcAft>
                      </a:pPr>
                      <a:r>
                        <a:rPr lang="ru-RU" sz="2000" kern="1200" dirty="0">
                          <a:effectLst/>
                        </a:rPr>
                        <a:t>(Маршал, Инспектор, Администратор, Мастер)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ru-RU" sz="2000" b="1" kern="1200" dirty="0" err="1">
                          <a:effectLst/>
                        </a:rPr>
                        <a:t>Сайентисты</a:t>
                      </a:r>
                      <a:endParaRPr lang="ru-RU" sz="2000" b="1" dirty="0">
                        <a:effectLst/>
                      </a:endParaRPr>
                    </a:p>
                    <a:p>
                      <a:pPr algn="ctr" fontAlgn="base">
                        <a:lnSpc>
                          <a:spcPct val="150000"/>
                        </a:lnSpc>
                        <a:spcBef>
                          <a:spcPts val="290"/>
                        </a:spcBef>
                        <a:spcAft>
                          <a:spcPts val="0"/>
                        </a:spcAft>
                      </a:pPr>
                      <a:r>
                        <a:rPr lang="ru-RU" sz="2000" kern="1200" dirty="0">
                          <a:effectLst/>
                        </a:rPr>
                        <a:t>(Искатель, Аналитик, Предприниматель, Критик)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anchor="ctr"/>
                </a:tc>
              </a:tr>
              <a:tr h="1677663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ru-RU" sz="2000" b="1" kern="1200" dirty="0">
                          <a:solidFill>
                            <a:schemeClr val="bg1"/>
                          </a:solidFill>
                          <a:effectLst/>
                        </a:rPr>
                        <a:t>Этика</a:t>
                      </a:r>
                      <a:endParaRPr lang="ru-RU" sz="20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ru-RU" sz="2000" b="1" kern="1200" dirty="0" err="1">
                          <a:effectLst/>
                        </a:rPr>
                        <a:t>Социалы</a:t>
                      </a:r>
                      <a:endParaRPr lang="ru-RU" sz="2000" b="1" dirty="0">
                        <a:effectLst/>
                      </a:endParaRPr>
                    </a:p>
                    <a:p>
                      <a:pPr algn="ctr" fontAlgn="base">
                        <a:lnSpc>
                          <a:spcPct val="150000"/>
                        </a:lnSpc>
                        <a:spcBef>
                          <a:spcPts val="290"/>
                        </a:spcBef>
                        <a:spcAft>
                          <a:spcPts val="0"/>
                        </a:spcAft>
                      </a:pPr>
                      <a:r>
                        <a:rPr lang="ru-RU" sz="2000" kern="1200" dirty="0">
                          <a:effectLst/>
                        </a:rPr>
                        <a:t>(</a:t>
                      </a:r>
                      <a:r>
                        <a:rPr lang="ru-RU" sz="2000" kern="1200" dirty="0" err="1">
                          <a:effectLst/>
                        </a:rPr>
                        <a:t>Энтузиаст,Посредник</a:t>
                      </a:r>
                      <a:r>
                        <a:rPr lang="ru-RU" sz="2000" kern="1200" dirty="0">
                          <a:effectLst/>
                        </a:rPr>
                        <a:t>, Политик, Хранитель)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ru-RU" sz="2000" b="1" kern="1200" dirty="0">
                          <a:effectLst/>
                        </a:rPr>
                        <a:t>Гуманитарии</a:t>
                      </a:r>
                      <a:endParaRPr lang="ru-RU" sz="2000" b="1" dirty="0">
                        <a:effectLst/>
                      </a:endParaRPr>
                    </a:p>
                    <a:p>
                      <a:pPr algn="ctr" fontAlgn="base">
                        <a:lnSpc>
                          <a:spcPct val="150000"/>
                        </a:lnSpc>
                        <a:spcBef>
                          <a:spcPts val="290"/>
                        </a:spcBef>
                        <a:spcAft>
                          <a:spcPts val="0"/>
                        </a:spcAft>
                      </a:pPr>
                      <a:r>
                        <a:rPr lang="ru-RU" sz="2000" kern="1200" dirty="0">
                          <a:effectLst/>
                        </a:rPr>
                        <a:t>(</a:t>
                      </a:r>
                      <a:r>
                        <a:rPr lang="ru-RU" sz="2000" kern="1200" dirty="0" err="1">
                          <a:effectLst/>
                        </a:rPr>
                        <a:t>Наставник,Советник</a:t>
                      </a:r>
                      <a:r>
                        <a:rPr lang="ru-RU" sz="2000" kern="1200" dirty="0">
                          <a:effectLst/>
                        </a:rPr>
                        <a:t>, Гуманист, Лирик)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53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4076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600" b="1" dirty="0">
                <a:effectLst/>
              </a:rPr>
              <a:t>Таблица </a:t>
            </a:r>
            <a:r>
              <a:rPr lang="ru-RU" sz="3600" b="1" dirty="0" err="1">
                <a:effectLst/>
              </a:rPr>
              <a:t>интертипных</a:t>
            </a:r>
            <a:r>
              <a:rPr lang="ru-RU" sz="3600" b="1" dirty="0">
                <a:effectLst/>
              </a:rPr>
              <a:t> отношений соционики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Между </a:t>
            </a:r>
            <a:r>
              <a:rPr lang="ru-RU" b="1" dirty="0"/>
              <a:t>какими типами какие отношения складываются</a:t>
            </a:r>
            <a:r>
              <a:rPr lang="ru-RU" dirty="0"/>
              <a:t>. Делать это </a:t>
            </a:r>
            <a:r>
              <a:rPr lang="ru-RU" b="1" dirty="0"/>
              <a:t>аналитическим способом</a:t>
            </a:r>
            <a:r>
              <a:rPr lang="ru-RU" dirty="0"/>
              <a:t>, раскладывая </a:t>
            </a:r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каждый раз взаимодействующие типы на темпераменты и установки, долго и не каждому удобно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Поэтому </a:t>
            </a:r>
            <a:r>
              <a:rPr lang="ru-RU" dirty="0"/>
              <a:t>соционики составили одну большую </a:t>
            </a:r>
            <a:r>
              <a:rPr lang="ru-RU" b="1" dirty="0">
                <a:solidFill>
                  <a:srgbClr val="FF0000"/>
                </a:solidFill>
              </a:rPr>
              <a:t>таблицу </a:t>
            </a:r>
            <a:r>
              <a:rPr lang="ru-RU" b="1" dirty="0" err="1">
                <a:solidFill>
                  <a:srgbClr val="FF0000"/>
                </a:solidFill>
              </a:rPr>
              <a:t>интертипных</a:t>
            </a:r>
            <a:r>
              <a:rPr lang="ru-RU" b="1" dirty="0">
                <a:solidFill>
                  <a:srgbClr val="FF0000"/>
                </a:solidFill>
              </a:rPr>
              <a:t> отношений</a:t>
            </a:r>
            <a:r>
              <a:rPr lang="ru-RU" dirty="0"/>
              <a:t>, в которой на пересечении строк и столбцов указаны </a:t>
            </a:r>
            <a:r>
              <a:rPr lang="ru-RU" b="1" dirty="0"/>
              <a:t>отношения</a:t>
            </a:r>
            <a:r>
              <a:rPr lang="ru-RU" dirty="0"/>
              <a:t> для двух любых </a:t>
            </a:r>
            <a:r>
              <a:rPr lang="ru-RU" dirty="0" err="1" smtClean="0"/>
              <a:t>социотипов</a:t>
            </a:r>
            <a:r>
              <a:rPr lang="ru-RU" dirty="0"/>
              <a:t>,</a:t>
            </a:r>
            <a:r>
              <a:rPr lang="ru-RU" dirty="0" smtClean="0"/>
              <a:t> </a:t>
            </a:r>
            <a:r>
              <a:rPr lang="ru-RU" dirty="0" smtClean="0"/>
              <a:t>позволяющие оценить отношения и </a:t>
            </a:r>
            <a:r>
              <a:rPr lang="ru-RU" b="1" dirty="0" smtClean="0"/>
              <a:t>коммуникации</a:t>
            </a:r>
            <a:r>
              <a:rPr lang="ru-RU" dirty="0" smtClean="0"/>
              <a:t> между людьми (неявные знания).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812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4076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600" b="1" dirty="0">
                <a:effectLst/>
              </a:rPr>
              <a:t>Таблица </a:t>
            </a:r>
            <a:r>
              <a:rPr lang="ru-RU" sz="3600" b="1" dirty="0" err="1">
                <a:effectLst/>
              </a:rPr>
              <a:t>интертипных</a:t>
            </a:r>
            <a:r>
              <a:rPr lang="ru-RU" sz="3600" b="1" dirty="0">
                <a:effectLst/>
              </a:rPr>
              <a:t> отношений соционики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8136904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956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/>
          <a:lstStyle/>
          <a:p>
            <a:r>
              <a:rPr lang="ru-RU" dirty="0">
                <a:effectLst/>
              </a:rPr>
              <a:t>Соционические типы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4474"/>
              </p:ext>
            </p:extLst>
          </p:nvPr>
        </p:nvGraphicFramePr>
        <p:xfrm>
          <a:off x="251522" y="908727"/>
          <a:ext cx="8640961" cy="57368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2086"/>
                <a:gridCol w="864096"/>
                <a:gridCol w="936104"/>
                <a:gridCol w="1800200"/>
                <a:gridCol w="4248475"/>
              </a:tblGrid>
              <a:tr h="540538">
                <a:tc gridSpan="4">
                  <a:txBody>
                    <a:bodyPr/>
                    <a:lstStyle/>
                    <a:p>
                      <a:pPr indent="44958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b="1" dirty="0">
                          <a:solidFill>
                            <a:schemeClr val="bg1"/>
                          </a:solidFill>
                          <a:effectLst/>
                        </a:rPr>
                        <a:t>Психологическая ориентация</a:t>
                      </a:r>
                      <a:endParaRPr lang="ru-RU" sz="16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655" marR="61655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4958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b="1" dirty="0">
                          <a:solidFill>
                            <a:schemeClr val="bg1"/>
                          </a:solidFill>
                          <a:effectLst/>
                        </a:rPr>
                        <a:t>Названия типа</a:t>
                      </a:r>
                      <a:endParaRPr lang="ru-RU" sz="16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655" marR="61655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10692">
                <a:tc rowSpan="8">
                  <a:txBody>
                    <a:bodyPr/>
                    <a:lstStyle/>
                    <a:p>
                      <a:pPr marR="71755" indent="2032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интроверсия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35" marR="22835" marT="0" marB="0" vert="vert270" anchor="ctr"/>
                </a:tc>
                <a:tc rowSpan="4">
                  <a:txBody>
                    <a:bodyPr/>
                    <a:lstStyle/>
                    <a:p>
                      <a:pPr marR="71755" indent="6477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иррациональность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35" marR="22835" marT="0" marB="0" vert="vert270" anchor="ctr"/>
                </a:tc>
                <a:tc rowSpan="2">
                  <a:txBody>
                    <a:bodyPr/>
                    <a:lstStyle/>
                    <a:p>
                      <a:pPr indent="-2540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этик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35" marR="22835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032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err="1">
                          <a:effectLst/>
                        </a:rPr>
                        <a:t>интуит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35" marR="22835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6477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ИЭИ, INFP, Есенин, Лирик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35" marR="22835" marT="0" marB="0"/>
                </a:tc>
              </a:tr>
              <a:tr h="31069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032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err="1">
                          <a:effectLst/>
                        </a:rPr>
                        <a:t>сенсорик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35" marR="22835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6477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СЭИ, ISFP, Дюма, Посредник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35" marR="22835" marT="0" marB="0"/>
                </a:tc>
              </a:tr>
              <a:tr h="31069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indent="-2540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логик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35" marR="22835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032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err="1">
                          <a:effectLst/>
                        </a:rPr>
                        <a:t>интуит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35" marR="22835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6477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ИЛИ, INTP, Бальзак, Критик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35" marR="22835" marT="0" marB="0"/>
                </a:tc>
              </a:tr>
              <a:tr h="31069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032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err="1">
                          <a:effectLst/>
                        </a:rPr>
                        <a:t>сенсорик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35" marR="22835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6477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СЛИ, ISTP, Габен, Мастер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35" marR="22835" marT="0" marB="0"/>
                </a:tc>
              </a:tr>
              <a:tr h="31069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R="71755" indent="6477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рациональность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35" marR="22835" marT="0" marB="0" vert="vert270" anchor="ctr"/>
                </a:tc>
                <a:tc rowSpan="2">
                  <a:txBody>
                    <a:bodyPr/>
                    <a:lstStyle/>
                    <a:p>
                      <a:pPr indent="-2540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этик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35" marR="22835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032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err="1">
                          <a:effectLst/>
                        </a:rPr>
                        <a:t>интуит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35" marR="22835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6477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ЭИИ, INFJ, Достоевский, Гуманист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35" marR="22835" marT="0" marB="0"/>
                </a:tc>
              </a:tr>
              <a:tr h="31069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032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сенсорик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35" marR="22835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6477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ЭСИ, ISFJ, Драйзер, Хранитель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35" marR="22835" marT="0" marB="0"/>
                </a:tc>
              </a:tr>
              <a:tr h="31069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indent="-2540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логик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35" marR="22835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032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интуит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35" marR="22835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6477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ЛИИ, INTJ, Робеспьер, Аналитик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35" marR="22835" marT="0" marB="0"/>
                </a:tc>
              </a:tr>
              <a:tr h="31069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032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сенсорик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35" marR="22835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6477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ЛСИ, ISTJ, Максим, Инспектор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35" marR="22835" marT="0" marB="0"/>
                </a:tc>
              </a:tr>
              <a:tr h="310692">
                <a:tc rowSpan="7">
                  <a:txBody>
                    <a:bodyPr/>
                    <a:lstStyle/>
                    <a:p>
                      <a:pPr marR="64770" indent="2032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экстраверсия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35" marR="22835" marT="0" marB="0" vert="vert270" anchor="ctr"/>
                </a:tc>
                <a:tc rowSpan="4">
                  <a:txBody>
                    <a:bodyPr/>
                    <a:lstStyle/>
                    <a:p>
                      <a:pPr marR="71755" indent="6477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иррациональность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35" marR="22835" marT="0" marB="0" vert="vert270" anchor="ctr"/>
                </a:tc>
                <a:tc rowSpan="2">
                  <a:txBody>
                    <a:bodyPr/>
                    <a:lstStyle/>
                    <a:p>
                      <a:pPr indent="-2540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этик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35" marR="22835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032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интуит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35" marR="22835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6477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ИЭЭ, ENFP, Гексли, Инициатор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35" marR="22835" marT="0" marB="0"/>
                </a:tc>
              </a:tr>
              <a:tr h="31069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032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сенсорик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35" marR="22835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6477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СЭЭ, ESFP, Наполеон, Лидер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35" marR="22835" marT="0" marB="0"/>
                </a:tc>
              </a:tr>
              <a:tr h="31069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indent="-2540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логик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35" marR="22835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032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интуит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35" marR="22835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6477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ИЛЭ, ENTP, Дон Кихот, Искатель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35" marR="22835" marT="0" marB="0"/>
                </a:tc>
              </a:tr>
              <a:tr h="31069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032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сенсорик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35" marR="22835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6477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СЛЭ, ESTP, Жуков, Организатор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35" marR="22835" marT="0" marB="0"/>
                </a:tc>
              </a:tr>
              <a:tr h="31069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R="71755" indent="6477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рациональность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35" marR="22835" marT="0" marB="0" vert="vert270" anchor="ctr"/>
                </a:tc>
                <a:tc rowSpan="2">
                  <a:txBody>
                    <a:bodyPr/>
                    <a:lstStyle/>
                    <a:p>
                      <a:pPr indent="-2540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этик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35" marR="22835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032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интуит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35" marR="22835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6477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ЭИЭ, ENFJ, Гамлет, Артист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35" marR="22835" marT="0" marB="0"/>
                </a:tc>
              </a:tr>
              <a:tr h="31069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032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сенсорик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35" marR="22835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6477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ЭСЭ, ESFJ, Гюго, Энтузиаст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35" marR="22835" marT="0" marB="0"/>
                </a:tc>
              </a:tr>
              <a:tr h="39570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indent="-2540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логик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35" marR="22835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032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интуит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35" marR="22835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6477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ЛИЭ, ENTJ, Джек, Предприниматель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35" marR="22835" marT="0" marB="0"/>
                </a:tc>
              </a:tr>
              <a:tr h="310692">
                <a:tc>
                  <a:txBody>
                    <a:bodyPr/>
                    <a:lstStyle/>
                    <a:p>
                      <a:pPr indent="449580"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35" marR="22835" marT="0" marB="0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032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err="1">
                          <a:effectLst/>
                        </a:rPr>
                        <a:t>сенсорик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35" marR="22835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6477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ЛСЭ, ESTJ, Штирлиц, Администратор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35" marR="2283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509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ru-RU" b="0" kern="1200" dirty="0">
                <a:solidFill>
                  <a:schemeClr val="tx1"/>
                </a:solidFill>
                <a:latin typeface="Arial" charset="0"/>
              </a:rPr>
              <a:t>Соционика призвана развить сознание руководителя так, чтобы </a:t>
            </a:r>
            <a:r>
              <a:rPr lang="ru-RU" b="0" i="1" kern="1200" dirty="0">
                <a:solidFill>
                  <a:schemeClr val="tx1"/>
                </a:solidFill>
                <a:latin typeface="Arial" charset="0"/>
              </a:rPr>
              <a:t>повысить эффективность его управления при принятии решений</a:t>
            </a:r>
            <a:r>
              <a:rPr lang="ru-RU" b="0" kern="1200" dirty="0">
                <a:solidFill>
                  <a:schemeClr val="tx1"/>
                </a:solidFill>
                <a:latin typeface="Arial" charset="0"/>
              </a:rPr>
              <a:t>.</a:t>
            </a:r>
          </a:p>
          <a:p>
            <a:pPr>
              <a:buClr>
                <a:schemeClr val="tx1"/>
              </a:buClr>
            </a:pPr>
            <a:r>
              <a:rPr lang="ru-RU" b="1" kern="1200" dirty="0">
                <a:solidFill>
                  <a:schemeClr val="tx1"/>
                </a:solidFill>
                <a:latin typeface="Arial" charset="0"/>
              </a:rPr>
              <a:t>Соционика</a:t>
            </a:r>
            <a:r>
              <a:rPr lang="ru-RU" b="0" kern="1200" dirty="0">
                <a:solidFill>
                  <a:schemeClr val="tx1"/>
                </a:solidFill>
                <a:latin typeface="Arial" charset="0"/>
              </a:rPr>
              <a:t> – наука, изучающая процесс переработки информации из окружающего мира психикой человека</a:t>
            </a:r>
            <a:r>
              <a:rPr lang="ru-RU" b="0" kern="1200" dirty="0">
                <a:solidFill>
                  <a:schemeClr val="tx1"/>
                </a:solidFill>
                <a:latin typeface="Arial" charset="0"/>
              </a:rPr>
              <a:t>.</a:t>
            </a:r>
          </a:p>
          <a:p>
            <a:pPr>
              <a:buClr>
                <a:schemeClr val="tx1"/>
              </a:buClr>
            </a:pPr>
            <a:r>
              <a:rPr lang="ru-RU" b="0" kern="1200" dirty="0">
                <a:solidFill>
                  <a:schemeClr val="tx1"/>
                </a:solidFill>
                <a:latin typeface="Arial" charset="0"/>
              </a:rPr>
              <a:t>Уникальность соционики состоит в том, что, в отличие от психологии, она имеет </a:t>
            </a:r>
            <a:r>
              <a:rPr lang="ru-RU" b="1" kern="1200" dirty="0">
                <a:solidFill>
                  <a:schemeClr val="tx1"/>
                </a:solidFill>
                <a:latin typeface="Arial" charset="0"/>
              </a:rPr>
              <a:t>четкую структурную основу</a:t>
            </a:r>
            <a:r>
              <a:rPr lang="ru-RU" b="0" kern="1200" dirty="0">
                <a:solidFill>
                  <a:schemeClr val="tx1"/>
                </a:solidFill>
                <a:latin typeface="Arial" charset="0"/>
              </a:rPr>
              <a:t> (</a:t>
            </a:r>
            <a:r>
              <a:rPr lang="ru-RU" kern="1200" dirty="0">
                <a:solidFill>
                  <a:srgbClr val="FF0000"/>
                </a:solidFill>
                <a:latin typeface="Arial" charset="0"/>
              </a:rPr>
              <a:t>модель психики</a:t>
            </a:r>
            <a:r>
              <a:rPr lang="ru-RU" b="0" kern="1200" dirty="0">
                <a:solidFill>
                  <a:schemeClr val="tx1"/>
                </a:solidFill>
                <a:latin typeface="Arial" charset="0"/>
              </a:rPr>
              <a:t>) и с ее помощью можно </a:t>
            </a:r>
            <a:r>
              <a:rPr lang="ru-RU" kern="1200" dirty="0">
                <a:solidFill>
                  <a:schemeClr val="tx1"/>
                </a:solidFill>
                <a:latin typeface="Arial" charset="0"/>
              </a:rPr>
              <a:t>с большой долей достоверности прогнозировать взаимоотношения между членами социума.</a:t>
            </a:r>
          </a:p>
          <a:p>
            <a:pPr>
              <a:buClr>
                <a:schemeClr val="tx1"/>
              </a:buClr>
            </a:pP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83568" y="0"/>
            <a:ext cx="8229600" cy="13407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 eaLnBrk="0" hangingPunct="0">
              <a:lnSpc>
                <a:spcPct val="100000"/>
              </a:lnSpc>
            </a:pPr>
            <a:r>
              <a:rPr lang="ru-RU" sz="3200" b="1" dirty="0" err="1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Century Gothic" pitchFamily="34" charset="0"/>
                <a:ea typeface="+mn-ea"/>
                <a:cs typeface="+mn-cs"/>
              </a:rPr>
              <a:t>Психоинформационные</a:t>
            </a:r>
            <a:r>
              <a:rPr lang="ru-RU" sz="32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Century Gothic" pitchFamily="34" charset="0"/>
                <a:ea typeface="+mn-ea"/>
                <a:cs typeface="+mn-cs"/>
              </a:rPr>
              <a:t> аспекты восприятия информации человеком</a:t>
            </a:r>
            <a:endParaRPr lang="ru-RU" sz="32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Century Gothic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7968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40768"/>
          </a:xfrm>
        </p:spPr>
        <p:txBody>
          <a:bodyPr/>
          <a:lstStyle/>
          <a:p>
            <a:r>
              <a:rPr lang="ru-RU" b="1" dirty="0" err="1"/>
              <a:t>Дуальность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/>
              <a:t>1. </a:t>
            </a:r>
            <a:r>
              <a:rPr lang="ru-RU" b="1" dirty="0" err="1"/>
              <a:t>Дуальность</a:t>
            </a:r>
            <a:r>
              <a:rPr lang="ru-RU" b="1" dirty="0"/>
              <a:t> — комфортное гостеприимство</a:t>
            </a:r>
            <a:endParaRPr lang="ru-RU" dirty="0"/>
          </a:p>
          <a:p>
            <a:r>
              <a:rPr lang="ru-RU" dirty="0"/>
              <a:t>Интересное гостеприимное общение, которое никогда не надоедает. </a:t>
            </a:r>
            <a:r>
              <a:rPr lang="ru-RU" i="1" dirty="0"/>
              <a:t>В поведении партнеры уравновешивают друг друга</a:t>
            </a:r>
            <a:r>
              <a:rPr lang="ru-RU" dirty="0"/>
              <a:t>, создавая ощущение психологической «невесомости». </a:t>
            </a:r>
            <a:endParaRPr lang="ru-RU" dirty="0" smtClean="0"/>
          </a:p>
          <a:p>
            <a:r>
              <a:rPr lang="ru-RU" i="1" dirty="0" smtClean="0"/>
              <a:t>Не </a:t>
            </a:r>
            <a:r>
              <a:rPr lang="ru-RU" i="1" dirty="0"/>
              <a:t>надо контролировать свои поступки, можно оставаться самим собой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Из-за </a:t>
            </a:r>
            <a:r>
              <a:rPr lang="ru-RU" dirty="0"/>
              <a:t>того, что </a:t>
            </a:r>
            <a:r>
              <a:rPr lang="ru-RU" b="1" dirty="0"/>
              <a:t>обязанности в любом деле распределяются почти автоматически</a:t>
            </a:r>
            <a:r>
              <a:rPr lang="ru-RU" dirty="0"/>
              <a:t>, </a:t>
            </a:r>
            <a:r>
              <a:rPr lang="ru-RU" b="1" dirty="0"/>
              <a:t>экономится немало энергии для новых дел. </a:t>
            </a:r>
            <a:endParaRPr lang="ru-RU" b="1" dirty="0" smtClean="0"/>
          </a:p>
          <a:p>
            <a:r>
              <a:rPr lang="ru-RU" i="1" dirty="0" smtClean="0"/>
              <a:t>Разногласия </a:t>
            </a:r>
            <a:r>
              <a:rPr lang="ru-RU" i="1" dirty="0"/>
              <a:t>и споры улаживаются не путем компромисса </a:t>
            </a:r>
            <a:r>
              <a:rPr lang="ru-RU" dirty="0"/>
              <a:t>— </a:t>
            </a:r>
            <a:r>
              <a:rPr lang="ru-RU" b="1" dirty="0"/>
              <a:t>нахождения средней линии</a:t>
            </a:r>
            <a:r>
              <a:rPr lang="ru-RU" dirty="0"/>
              <a:t>, — а путем сотрудничества, </a:t>
            </a:r>
            <a:r>
              <a:rPr lang="ru-RU" i="1" dirty="0"/>
              <a:t>то есть вскрытия истинных нужд другого, не противоречащих вашим, и удовлетворения их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865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40768"/>
          </a:xfrm>
        </p:spPr>
        <p:txBody>
          <a:bodyPr/>
          <a:lstStyle/>
          <a:p>
            <a:r>
              <a:rPr lang="ru-RU" b="1" dirty="0" err="1"/>
              <a:t>Полудуальность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/>
              <a:t>2. </a:t>
            </a:r>
            <a:r>
              <a:rPr lang="ru-RU" b="1" dirty="0" err="1"/>
              <a:t>Полудуальность</a:t>
            </a:r>
            <a:r>
              <a:rPr lang="ru-RU" b="1" dirty="0"/>
              <a:t> — опасливый комфорт</a:t>
            </a:r>
            <a:endParaRPr lang="ru-RU" dirty="0"/>
          </a:p>
          <a:p>
            <a:r>
              <a:rPr lang="ru-RU" b="1" dirty="0"/>
              <a:t>Интересное общение</a:t>
            </a:r>
            <a:r>
              <a:rPr lang="ru-RU" dirty="0"/>
              <a:t>, во время которого партнеры опасаются сблизиться на более короткую дистанцию, так как чувствуют, что тем самым комфорт будет нарушен. </a:t>
            </a:r>
            <a:endParaRPr lang="ru-RU" dirty="0" smtClean="0"/>
          </a:p>
          <a:p>
            <a:r>
              <a:rPr lang="ru-RU" dirty="0" smtClean="0"/>
              <a:t>Приятно </a:t>
            </a:r>
            <a:r>
              <a:rPr lang="ru-RU" i="1" dirty="0"/>
              <a:t>пообщавшись некоторое время, собеседники не знают, что делать дальше</a:t>
            </a:r>
            <a:r>
              <a:rPr lang="ru-RU" dirty="0"/>
              <a:t>. Однако подобные заминки </a:t>
            </a:r>
            <a:r>
              <a:rPr lang="ru-RU" i="1" dirty="0"/>
              <a:t>не обсуждаются и внимание на них не сосредоточивается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Временами </a:t>
            </a:r>
            <a:r>
              <a:rPr lang="ru-RU" i="1" dirty="0"/>
              <a:t>в поведении друг друга отмечают неприятные для себя моменты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b="1" dirty="0" smtClean="0"/>
              <a:t>В </a:t>
            </a:r>
            <a:r>
              <a:rPr lang="ru-RU" b="1" dirty="0"/>
              <a:t>делах обязанности удачно распределяются в соответствии с темпераментом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Р</a:t>
            </a:r>
            <a:r>
              <a:rPr lang="ru-RU" i="1" dirty="0" smtClean="0"/>
              <a:t>асхождения </a:t>
            </a:r>
            <a:r>
              <a:rPr lang="ru-RU" i="1" dirty="0"/>
              <a:t>во мнениях разрешаются </a:t>
            </a:r>
            <a:r>
              <a:rPr lang="ru-RU" b="1" dirty="0"/>
              <a:t>компромиссным путем </a:t>
            </a:r>
            <a:r>
              <a:rPr lang="ru-RU" dirty="0"/>
              <a:t>— </a:t>
            </a:r>
            <a:r>
              <a:rPr lang="ru-RU" i="1" dirty="0"/>
              <a:t>благодаря взаимным уступкам.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983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ru-RU" b="1" dirty="0"/>
              <a:t>Погашение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8531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/>
              <a:t>3. Погашение — комфортная дискуссия</a:t>
            </a:r>
            <a:endParaRPr lang="ru-RU" dirty="0"/>
          </a:p>
          <a:p>
            <a:r>
              <a:rPr lang="ru-RU" b="1" dirty="0"/>
              <a:t>Вступив в общение</a:t>
            </a:r>
            <a:r>
              <a:rPr lang="ru-RU" dirty="0"/>
              <a:t>, партнеры </a:t>
            </a:r>
            <a:r>
              <a:rPr lang="ru-RU" i="1" dirty="0"/>
              <a:t>втягиваются в дискуссию, во время которой чувствуют себя комфортно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b="1" i="1" dirty="0" smtClean="0"/>
              <a:t>Более </a:t>
            </a:r>
            <a:r>
              <a:rPr lang="ru-RU" b="1" i="1" dirty="0"/>
              <a:t>активный высказывает суждения</a:t>
            </a:r>
            <a:r>
              <a:rPr lang="ru-RU" dirty="0"/>
              <a:t>, </a:t>
            </a:r>
            <a:r>
              <a:rPr lang="ru-RU" b="1" i="1" dirty="0"/>
              <a:t>более сдержанный комментирует их</a:t>
            </a:r>
            <a:r>
              <a:rPr lang="ru-RU" dirty="0"/>
              <a:t>, внося </a:t>
            </a:r>
            <a:r>
              <a:rPr lang="ru-RU" b="1" i="1" dirty="0"/>
              <a:t>свои поправки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i="1" dirty="0" smtClean="0"/>
              <a:t>Стиль </a:t>
            </a:r>
            <a:r>
              <a:rPr lang="ru-RU" b="1" i="1" dirty="0"/>
              <a:t>поведения импонирует обоим</a:t>
            </a:r>
            <a:r>
              <a:rPr lang="ru-RU" i="1" dirty="0"/>
              <a:t>, возникает приятное удивление по поводу того, что </a:t>
            </a:r>
            <a:r>
              <a:rPr lang="ru-RU" b="1" i="1" dirty="0"/>
              <a:t>партнер мыслит так своеобразно</a:t>
            </a:r>
            <a:r>
              <a:rPr lang="ru-RU" b="1" dirty="0"/>
              <a:t>. </a:t>
            </a:r>
            <a:endParaRPr lang="ru-RU" b="1" dirty="0" smtClean="0"/>
          </a:p>
          <a:p>
            <a:r>
              <a:rPr lang="ru-RU" b="1" dirty="0" smtClean="0"/>
              <a:t>Однако </a:t>
            </a:r>
            <a:r>
              <a:rPr lang="ru-RU" b="1" dirty="0"/>
              <a:t>в присутствии третьих лиц происходит настоящее погашение</a:t>
            </a:r>
            <a:r>
              <a:rPr lang="ru-RU" dirty="0"/>
              <a:t> — </a:t>
            </a:r>
            <a:r>
              <a:rPr lang="ru-RU" i="1" dirty="0"/>
              <a:t>партнер препятствует вашим попыткам развивать обоюдно интересную мысль, оспаривая ее. </a:t>
            </a:r>
            <a:endParaRPr lang="ru-RU" i="1" dirty="0" smtClean="0"/>
          </a:p>
          <a:p>
            <a:r>
              <a:rPr lang="ru-RU" b="1" dirty="0" smtClean="0"/>
              <a:t>Каждый </a:t>
            </a:r>
            <a:r>
              <a:rPr lang="ru-RU" b="1" dirty="0"/>
              <a:t>добивается одной и той же цели иными путями. </a:t>
            </a:r>
            <a:r>
              <a:rPr lang="ru-RU" i="1" dirty="0"/>
              <a:t>Эти пути не мешают друг другу</a:t>
            </a:r>
            <a:r>
              <a:rPr lang="ru-RU" dirty="0"/>
              <a:t>: </a:t>
            </a:r>
            <a:r>
              <a:rPr lang="ru-RU" b="1" i="1" dirty="0"/>
              <a:t>конкуренция происходит лишь в обсуждении.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449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r>
              <a:rPr lang="ru-RU" b="1" dirty="0"/>
              <a:t>Мираж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9971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/>
              <a:t>4. Мираж — вмешательство в комфорт</a:t>
            </a:r>
            <a:endParaRPr lang="ru-RU" dirty="0"/>
          </a:p>
          <a:p>
            <a:r>
              <a:rPr lang="ru-RU" dirty="0"/>
              <a:t>Общение </a:t>
            </a:r>
            <a:r>
              <a:rPr lang="ru-RU" b="1" dirty="0"/>
              <a:t>не столько интересное</a:t>
            </a:r>
            <a:r>
              <a:rPr lang="ru-RU" dirty="0"/>
              <a:t>, </a:t>
            </a:r>
            <a:r>
              <a:rPr lang="ru-RU" b="1" dirty="0"/>
              <a:t>сколько полезное</a:t>
            </a:r>
            <a:r>
              <a:rPr lang="ru-RU" dirty="0"/>
              <a:t>. </a:t>
            </a:r>
            <a:r>
              <a:rPr lang="ru-RU" b="1" dirty="0"/>
              <a:t>Комфортность ощущается только при спокойном характере коммуникации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b="1" dirty="0" smtClean="0"/>
              <a:t>Несогласия </a:t>
            </a:r>
            <a:r>
              <a:rPr lang="ru-RU" b="1" dirty="0"/>
              <a:t>и споры </a:t>
            </a:r>
            <a:r>
              <a:rPr lang="ru-RU" dirty="0"/>
              <a:t>могут </a:t>
            </a:r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возникнуть совершенно внезапно.</a:t>
            </a:r>
            <a:r>
              <a:rPr lang="ru-RU" dirty="0"/>
              <a:t> Когда </a:t>
            </a:r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оба попадают в стрессовую ситуацию</a:t>
            </a:r>
            <a:r>
              <a:rPr lang="ru-RU" dirty="0"/>
              <a:t>, уравновешение </a:t>
            </a:r>
            <a:r>
              <a:rPr lang="ru-RU" b="1" i="1" dirty="0"/>
              <a:t>нарушается: успокоить друг друга не удается. </a:t>
            </a:r>
            <a:endParaRPr lang="ru-RU" b="1" i="1" dirty="0" smtClean="0"/>
          </a:p>
          <a:p>
            <a:r>
              <a:rPr lang="ru-RU" dirty="0" smtClean="0"/>
              <a:t>Неприятно </a:t>
            </a:r>
            <a:r>
              <a:rPr lang="ru-RU" dirty="0"/>
              <a:t>поражает то, что </a:t>
            </a:r>
            <a:r>
              <a:rPr lang="ru-RU" b="1" dirty="0"/>
              <a:t>партнер иногда довольно грубо вмешивается в ваши дела</a:t>
            </a:r>
            <a:r>
              <a:rPr lang="ru-RU" dirty="0"/>
              <a:t>, </a:t>
            </a:r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 предупредив об этом. </a:t>
            </a:r>
            <a:endParaRPr lang="ru-RU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dirty="0" smtClean="0"/>
              <a:t>Результатом </a:t>
            </a:r>
            <a:r>
              <a:rPr lang="ru-RU" dirty="0"/>
              <a:t>этого могут быть </a:t>
            </a:r>
            <a:r>
              <a:rPr lang="ru-RU" b="1" dirty="0"/>
              <a:t>бурные выяснения отношений</a:t>
            </a:r>
            <a:r>
              <a:rPr lang="ru-RU" dirty="0"/>
              <a:t>. Партнер часто </a:t>
            </a:r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 одобряет тех дел, которыми вы занимаетесь с душой</a:t>
            </a:r>
            <a:r>
              <a:rPr lang="ru-RU" dirty="0"/>
              <a:t>. Дискуссии непродуктивны.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967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ru-RU" b="1" dirty="0"/>
              <a:t>Активация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5. Активация — гостеприимная подстройка</a:t>
            </a:r>
            <a:endParaRPr lang="ru-RU" dirty="0"/>
          </a:p>
          <a:p>
            <a:r>
              <a:rPr lang="ru-RU" dirty="0"/>
              <a:t>Общение</a:t>
            </a:r>
            <a:r>
              <a:rPr lang="ru-RU" b="1" dirty="0"/>
              <a:t> интересное</a:t>
            </a:r>
            <a:r>
              <a:rPr lang="ru-RU" dirty="0"/>
              <a:t>, но </a:t>
            </a:r>
            <a:r>
              <a:rPr lang="ru-RU" b="1" dirty="0"/>
              <a:t>неглубокое.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smtClean="0"/>
              <a:t>Контакт </a:t>
            </a:r>
            <a:r>
              <a:rPr lang="ru-RU" b="1" dirty="0"/>
              <a:t>нетрудно завязать</a:t>
            </a:r>
            <a:r>
              <a:rPr lang="ru-RU" dirty="0"/>
              <a:t>, но так же </a:t>
            </a:r>
            <a:r>
              <a:rPr lang="ru-RU" b="1" dirty="0"/>
              <a:t>легко и прервать. </a:t>
            </a:r>
            <a:endParaRPr lang="ru-RU" b="1" dirty="0" smtClean="0"/>
          </a:p>
          <a:p>
            <a:r>
              <a:rPr lang="ru-RU" dirty="0" smtClean="0"/>
              <a:t>Для </a:t>
            </a:r>
            <a:r>
              <a:rPr lang="ru-RU" b="1" dirty="0"/>
              <a:t>сохранения внимания к партнеру </a:t>
            </a:r>
            <a:r>
              <a:rPr lang="ru-RU" dirty="0"/>
              <a:t>на более длительное время </a:t>
            </a:r>
            <a:r>
              <a:rPr lang="ru-RU" b="1" dirty="0"/>
              <a:t>нужно прикладывать усилия. </a:t>
            </a:r>
            <a:endParaRPr lang="ru-RU" b="1" dirty="0" smtClean="0"/>
          </a:p>
          <a:p>
            <a:r>
              <a:rPr lang="ru-RU" b="1" dirty="0" smtClean="0"/>
              <a:t>Желания </a:t>
            </a:r>
            <a:r>
              <a:rPr lang="ru-RU" b="1" dirty="0"/>
              <a:t>вступить в дискуссию не возникает</a:t>
            </a:r>
            <a:r>
              <a:rPr lang="ru-RU" dirty="0"/>
              <a:t>, так как </a:t>
            </a:r>
            <a:r>
              <a:rPr lang="ru-RU" b="1" dirty="0"/>
              <a:t>споры оканчиваются обидами </a:t>
            </a:r>
            <a:r>
              <a:rPr lang="ru-RU" dirty="0"/>
              <a:t>и психологическим отталкиванием. </a:t>
            </a:r>
            <a:endParaRPr lang="ru-RU" dirty="0" smtClean="0"/>
          </a:p>
          <a:p>
            <a:r>
              <a:rPr lang="ru-RU" b="1" dirty="0" smtClean="0"/>
              <a:t>Длительное </a:t>
            </a:r>
            <a:r>
              <a:rPr lang="ru-RU" b="1" dirty="0"/>
              <a:t>взаимодействие утомляет обоих</a:t>
            </a:r>
            <a:r>
              <a:rPr lang="ru-RU" dirty="0"/>
              <a:t>, приводя к истощению сил.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592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r>
              <a:rPr lang="ru-RU" b="1" dirty="0"/>
              <a:t>Контракт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9971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/>
              <a:t>6. Контракт — опасливая подстройка</a:t>
            </a:r>
            <a:endParaRPr lang="ru-RU" dirty="0"/>
          </a:p>
          <a:p>
            <a:r>
              <a:rPr lang="ru-RU" dirty="0"/>
              <a:t>Общение </a:t>
            </a:r>
            <a:r>
              <a:rPr lang="ru-RU" b="1" dirty="0"/>
              <a:t>не столько интересное</a:t>
            </a:r>
            <a:r>
              <a:rPr lang="ru-RU" dirty="0"/>
              <a:t>, </a:t>
            </a:r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сколько тонизирующее и мобилизующее. </a:t>
            </a:r>
            <a:endParaRPr lang="ru-RU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dirty="0" smtClean="0"/>
              <a:t>К </a:t>
            </a:r>
            <a:r>
              <a:rPr lang="ru-RU" b="1" dirty="0"/>
              <a:t>высказываемому</a:t>
            </a:r>
            <a:r>
              <a:rPr lang="ru-RU" dirty="0"/>
              <a:t> партнером </a:t>
            </a:r>
            <a:r>
              <a:rPr lang="ru-RU" b="1" dirty="0"/>
              <a:t>мнению</a:t>
            </a:r>
            <a:r>
              <a:rPr lang="ru-RU" dirty="0"/>
              <a:t>, а также </a:t>
            </a:r>
            <a:r>
              <a:rPr lang="ru-RU" b="1" dirty="0"/>
              <a:t>его поведению отношение критическое.</a:t>
            </a:r>
            <a:r>
              <a:rPr lang="ru-RU" dirty="0"/>
              <a:t> Если наступает молчание — </a:t>
            </a:r>
            <a:r>
              <a:rPr lang="ru-RU" b="1" dirty="0"/>
              <a:t>возникает ощущение дискомфорта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Временами </a:t>
            </a:r>
            <a:r>
              <a:rPr lang="ru-RU" dirty="0"/>
              <a:t>кажется, что партнер чего-то </a:t>
            </a:r>
            <a:r>
              <a:rPr lang="ru-RU" b="1" dirty="0"/>
              <a:t>не учитывает или не замечает</a:t>
            </a:r>
            <a:r>
              <a:rPr lang="ru-RU" dirty="0"/>
              <a:t>, и тогда приходится </a:t>
            </a:r>
            <a:r>
              <a:rPr lang="ru-RU" b="1" dirty="0"/>
              <a:t>прикладывать силы</a:t>
            </a:r>
            <a:r>
              <a:rPr lang="ru-RU" dirty="0"/>
              <a:t>, чтобы </a:t>
            </a:r>
            <a:r>
              <a:rPr lang="ru-RU" b="1" i="1" dirty="0"/>
              <a:t>обратить на это его внимание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Такой </a:t>
            </a:r>
            <a:r>
              <a:rPr lang="ru-RU" b="1" dirty="0"/>
              <a:t>партнер не вызывает доверия</a:t>
            </a:r>
            <a:r>
              <a:rPr lang="ru-RU" dirty="0"/>
              <a:t>, поэтому гораздо чаще </a:t>
            </a:r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он сам предлагает вам то или иное дело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зависимости от того, </a:t>
            </a:r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насколько ему удается заинтересовать вас, отношения завязываются или нет. </a:t>
            </a:r>
            <a:endParaRPr lang="ru-RU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dirty="0" smtClean="0"/>
              <a:t>Убедившись</a:t>
            </a:r>
            <a:r>
              <a:rPr lang="ru-RU" dirty="0"/>
              <a:t>, что партнер </a:t>
            </a:r>
            <a:r>
              <a:rPr lang="ru-RU" b="1" dirty="0"/>
              <a:t>снабжает вас действительно ценной информацией</a:t>
            </a:r>
            <a:r>
              <a:rPr lang="ru-RU" dirty="0"/>
              <a:t>, </a:t>
            </a:r>
            <a:r>
              <a:rPr lang="ru-RU" b="1" dirty="0"/>
              <a:t>вы пользуетесь ею с большей пользой для себя.</a:t>
            </a:r>
          </a:p>
        </p:txBody>
      </p:sp>
    </p:spTree>
    <p:extLst>
      <p:ext uri="{BB962C8B-B14F-4D97-AF65-F5344CB8AC3E}">
        <p14:creationId xmlns:p14="http://schemas.microsoft.com/office/powerpoint/2010/main" val="274880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r>
              <a:rPr lang="ru-RU" b="1" dirty="0"/>
              <a:t>Квазитождество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9971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/>
              <a:t>7. Квазитождество — дискуссионная подстройка</a:t>
            </a:r>
            <a:endParaRPr lang="ru-RU" dirty="0"/>
          </a:p>
          <a:p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Общение носит формальный характер</a:t>
            </a:r>
            <a:r>
              <a:rPr lang="ru-RU" dirty="0"/>
              <a:t>, так как </a:t>
            </a:r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информация, получаемая от партнера</a:t>
            </a:r>
            <a:r>
              <a:rPr lang="ru-RU" dirty="0"/>
              <a:t>, часто </a:t>
            </a:r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 оправдывает ваших ожиданий. </a:t>
            </a:r>
            <a:endParaRPr lang="ru-RU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dirty="0" smtClean="0"/>
              <a:t>Чтобы </a:t>
            </a:r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вести сносную дискуссию</a:t>
            </a:r>
            <a:r>
              <a:rPr lang="ru-RU" dirty="0"/>
              <a:t>, нужно </a:t>
            </a:r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подстраиваться под стиль собеседника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Очень </a:t>
            </a:r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трудно понять друг друга сразу </a:t>
            </a:r>
            <a:r>
              <a:rPr lang="ru-RU" dirty="0"/>
              <a:t>— смысл высказываний другого </a:t>
            </a:r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раскрывается через довольно продолжительное время</a:t>
            </a:r>
            <a:r>
              <a:rPr lang="ru-RU" dirty="0"/>
              <a:t>, когда </a:t>
            </a:r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вновь возвращаетесь к этой проблеме. </a:t>
            </a:r>
            <a:endParaRPr lang="ru-RU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Одну </a:t>
            </a:r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ту же мысль партнеры формулируют по-разному</a:t>
            </a:r>
            <a:r>
              <a:rPr lang="ru-RU" dirty="0"/>
              <a:t>. Из-за </a:t>
            </a:r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невозможности что-либо доказать возникают недоразумения и непродуктивные споры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результате — </a:t>
            </a:r>
            <a:r>
              <a:rPr lang="ru-RU" b="1" dirty="0"/>
              <a:t>недооценка партнера.</a:t>
            </a:r>
          </a:p>
        </p:txBody>
      </p:sp>
    </p:spTree>
    <p:extLst>
      <p:ext uri="{BB962C8B-B14F-4D97-AF65-F5344CB8AC3E}">
        <p14:creationId xmlns:p14="http://schemas.microsoft.com/office/powerpoint/2010/main" val="251143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r>
              <a:rPr lang="ru-RU" b="1" dirty="0"/>
              <a:t>Заказ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0691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/>
              <a:t>8. Заказ — подстройка для вмешательства</a:t>
            </a:r>
            <a:endParaRPr lang="ru-RU" dirty="0"/>
          </a:p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Общение немного напряженное</a:t>
            </a:r>
            <a:r>
              <a:rPr lang="ru-RU" dirty="0"/>
              <a:t>, но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притягательное,</a:t>
            </a:r>
            <a:r>
              <a:rPr lang="ru-RU" dirty="0"/>
              <a:t> так как в партнере вам видится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реализатор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ваших планов. </a:t>
            </a:r>
            <a:endParaRPr lang="ru-RU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dirty="0" smtClean="0"/>
              <a:t>Поэтому </a:t>
            </a:r>
            <a:r>
              <a:rPr lang="ru-RU" dirty="0"/>
              <a:t>вы стараетесь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найти пути подстройки под него для завладения его доверием</a:t>
            </a:r>
            <a:r>
              <a:rPr lang="ru-RU" dirty="0"/>
              <a:t>. Это происходит лишь тогда, когда удается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 бы застать его врасплох, когда он отвлечен, расслаблен и плохо контролирует свои поступки сознанием. </a:t>
            </a:r>
            <a:endParaRPr lang="ru-RU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Выйдя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из-под «гипноза», партнер нередко понимает</a:t>
            </a:r>
            <a:r>
              <a:rPr lang="ru-RU" dirty="0"/>
              <a:t>, что его в какой-то </a:t>
            </a:r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степени используют</a:t>
            </a:r>
            <a:r>
              <a:rPr lang="ru-RU" dirty="0"/>
              <a:t>, после чего обычно </a:t>
            </a:r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наступает некоторое охлаждение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Обнаружив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ослабление своего влияния</a:t>
            </a:r>
            <a:r>
              <a:rPr lang="ru-RU" dirty="0"/>
              <a:t>, вы предпринимаете меры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для более тонкой подстройки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По </a:t>
            </a:r>
            <a:r>
              <a:rPr lang="ru-RU" dirty="0"/>
              <a:t>этой причине </a:t>
            </a:r>
            <a:r>
              <a:rPr lang="ru-RU" b="1" dirty="0"/>
              <a:t>общение приобретает пульсирующий характер.</a:t>
            </a:r>
          </a:p>
        </p:txBody>
      </p:sp>
    </p:spTree>
    <p:extLst>
      <p:ext uri="{BB962C8B-B14F-4D97-AF65-F5344CB8AC3E}">
        <p14:creationId xmlns:p14="http://schemas.microsoft.com/office/powerpoint/2010/main" val="4103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r>
              <a:rPr lang="ru-RU" b="1" dirty="0"/>
              <a:t>Суперэго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8531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/>
              <a:t>9. Суперэго — гостеприимное однообразие (уравнительность)</a:t>
            </a:r>
            <a:endParaRPr lang="ru-RU" dirty="0"/>
          </a:p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Общение интересное</a:t>
            </a:r>
            <a:r>
              <a:rPr lang="ru-RU" dirty="0"/>
              <a:t>, но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слишком однообразно-утомительное. </a:t>
            </a:r>
            <a:endParaRPr lang="ru-RU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dirty="0" smtClean="0"/>
              <a:t>Из-за </a:t>
            </a:r>
            <a:r>
              <a:rPr lang="ru-RU" dirty="0"/>
              <a:t>этого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приходится делать немало усилий над собой</a:t>
            </a:r>
            <a:r>
              <a:rPr lang="ru-RU" dirty="0"/>
              <a:t>, чтобы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внести в него элемент новизны и необычности. </a:t>
            </a:r>
            <a:endParaRPr lang="ru-RU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dirty="0" smtClean="0"/>
              <a:t>Таким </a:t>
            </a:r>
            <a:r>
              <a:rPr lang="ru-RU" dirty="0"/>
              <a:t>способом удается </a:t>
            </a:r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время достичь довольно большой степени взаимности</a:t>
            </a:r>
            <a:r>
              <a:rPr lang="ru-RU" dirty="0"/>
              <a:t>. Однако со временем </a:t>
            </a:r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 начинаете требовать от партнера большего внимания</a:t>
            </a:r>
            <a:r>
              <a:rPr lang="ru-RU" dirty="0"/>
              <a:t>, чем он обычно вам уделяет, и поэтому </a:t>
            </a:r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появляются взаимные упреки и претензии. </a:t>
            </a:r>
            <a:endParaRPr lang="ru-RU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b="1" dirty="0" smtClean="0"/>
              <a:t>Партнеры </a:t>
            </a:r>
            <a:r>
              <a:rPr lang="ru-RU" b="1" dirty="0"/>
              <a:t>начинают считать друг друга эгоистами. </a:t>
            </a:r>
            <a:endParaRPr lang="ru-RU" b="1" dirty="0" smtClean="0"/>
          </a:p>
          <a:p>
            <a:r>
              <a:rPr lang="ru-RU" dirty="0" smtClean="0"/>
              <a:t>Они </a:t>
            </a:r>
            <a:r>
              <a:rPr lang="ru-RU" dirty="0"/>
              <a:t>должны проявлять </a:t>
            </a:r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большую чуткость, чтобы вовремя замечать и выравнивать отклонения</a:t>
            </a:r>
            <a:r>
              <a:rPr lang="ru-RU" dirty="0"/>
              <a:t>, не давая им принимать устойчивый характер.</a:t>
            </a:r>
          </a:p>
        </p:txBody>
      </p:sp>
    </p:spTree>
    <p:extLst>
      <p:ext uri="{BB962C8B-B14F-4D97-AF65-F5344CB8AC3E}">
        <p14:creationId xmlns:p14="http://schemas.microsoft.com/office/powerpoint/2010/main" val="217736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40768"/>
          </a:xfrm>
        </p:spPr>
        <p:txBody>
          <a:bodyPr/>
          <a:lstStyle/>
          <a:p>
            <a:r>
              <a:rPr lang="ru-RU" b="1" dirty="0"/>
              <a:t>Деловые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925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/>
              <a:t>10. Деловые — опасливое однообразие</a:t>
            </a:r>
            <a:endParaRPr lang="ru-RU" dirty="0"/>
          </a:p>
          <a:p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Общение не вызывает особого интереса</a:t>
            </a:r>
            <a:r>
              <a:rPr lang="ru-RU" dirty="0"/>
              <a:t>, но </a:t>
            </a:r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поначалу присутствует уважение к партнеру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Через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некоторое время обнаруживаете</a:t>
            </a:r>
            <a:r>
              <a:rPr lang="ru-RU" dirty="0"/>
              <a:t>, что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партнер оценивает вас довольно низко</a:t>
            </a:r>
            <a:r>
              <a:rPr lang="ru-RU" dirty="0"/>
              <a:t>, не имея на то никаких оснований. </a:t>
            </a:r>
            <a:endParaRPr lang="ru-RU" dirty="0" smtClean="0"/>
          </a:p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Отвечая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ему тем же, вы стремитесь как бы поставить его на место, доказав обратное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Длительное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общение утомляет</a:t>
            </a:r>
            <a:r>
              <a:rPr lang="ru-RU" dirty="0"/>
              <a:t>, потому что нет ни желания, ни сил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как-то разнообразить «серые будни». </a:t>
            </a:r>
            <a:endParaRPr lang="ru-RU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Взаимность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 временем все больше разрушается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052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340768"/>
            <a:ext cx="8820472" cy="4800600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ru-RU" sz="2400" b="0" kern="1200" dirty="0">
                <a:solidFill>
                  <a:schemeClr val="tx1"/>
                </a:solidFill>
                <a:latin typeface="Arial" charset="0"/>
              </a:rPr>
              <a:t>Этот вопрос приобретает </a:t>
            </a:r>
            <a:r>
              <a:rPr lang="ru-RU" sz="2400" kern="1200" dirty="0">
                <a:solidFill>
                  <a:schemeClr val="tx1"/>
                </a:solidFill>
                <a:latin typeface="Arial" charset="0"/>
              </a:rPr>
              <a:t>принципиально важное значение при создании коллективов </a:t>
            </a:r>
            <a:r>
              <a:rPr lang="ru-RU" sz="2400" kern="1200" dirty="0">
                <a:solidFill>
                  <a:srgbClr val="FF0000"/>
                </a:solidFill>
                <a:latin typeface="Arial" charset="0"/>
              </a:rPr>
              <a:t>«под» конкретного руководителя</a:t>
            </a:r>
            <a:r>
              <a:rPr lang="ru-RU" sz="2400" b="0" kern="1200" dirty="0">
                <a:solidFill>
                  <a:schemeClr val="tx1"/>
                </a:solidFill>
                <a:latin typeface="Arial" charset="0"/>
              </a:rPr>
              <a:t>, при подборе кадров для решения определенных задач, имеющих узкую направленность, </a:t>
            </a:r>
            <a:r>
              <a:rPr lang="ru-RU" sz="2400" kern="1200" dirty="0">
                <a:solidFill>
                  <a:srgbClr val="FF0000"/>
                </a:solidFill>
                <a:latin typeface="Arial" charset="0"/>
              </a:rPr>
              <a:t>а также при управлении явными и неявными знаниями. </a:t>
            </a:r>
            <a:endParaRPr lang="ru-RU" sz="2400" kern="1200" dirty="0">
              <a:solidFill>
                <a:srgbClr val="FF0000"/>
              </a:solidFill>
              <a:latin typeface="Arial" charset="0"/>
            </a:endParaRPr>
          </a:p>
          <a:p>
            <a:pPr>
              <a:buClr>
                <a:schemeClr val="tx1"/>
              </a:buClr>
            </a:pPr>
            <a:r>
              <a:rPr lang="ru-RU" sz="2400" b="0" kern="1200" dirty="0">
                <a:solidFill>
                  <a:schemeClr val="tx1"/>
                </a:solidFill>
                <a:latin typeface="Arial" charset="0"/>
              </a:rPr>
              <a:t>Здесь </a:t>
            </a:r>
            <a:r>
              <a:rPr lang="ru-RU" sz="2400" b="0" kern="1200" dirty="0">
                <a:solidFill>
                  <a:schemeClr val="tx1"/>
                </a:solidFill>
                <a:latin typeface="Arial" charset="0"/>
              </a:rPr>
              <a:t>мы говорим о том, чтобы </a:t>
            </a:r>
            <a:r>
              <a:rPr lang="ru-RU" sz="2400" i="1" kern="1200" dirty="0">
                <a:solidFill>
                  <a:srgbClr val="FF0000"/>
                </a:solidFill>
                <a:latin typeface="Arial" charset="0"/>
              </a:rPr>
              <a:t>заставить многочисленные индивидуальные различия между людьми приносить пользу</a:t>
            </a:r>
            <a:r>
              <a:rPr lang="ru-RU" sz="2400" b="0" kern="1200" dirty="0">
                <a:solidFill>
                  <a:schemeClr val="tx1"/>
                </a:solidFill>
                <a:latin typeface="Arial" charset="0"/>
              </a:rPr>
              <a:t>, а не </a:t>
            </a:r>
            <a:r>
              <a:rPr lang="ru-RU" sz="2400" kern="1200" dirty="0">
                <a:solidFill>
                  <a:schemeClr val="tx1"/>
                </a:solidFill>
                <a:latin typeface="Arial" charset="0"/>
              </a:rPr>
              <a:t>превращать их в препятствие</a:t>
            </a:r>
            <a:r>
              <a:rPr lang="ru-RU" sz="2400" b="0" kern="1200" dirty="0">
                <a:solidFill>
                  <a:schemeClr val="tx1"/>
                </a:solidFill>
                <a:latin typeface="Arial" charset="0"/>
              </a:rPr>
              <a:t>. </a:t>
            </a:r>
            <a:endParaRPr lang="ru-RU" sz="2400" b="0" kern="1200" dirty="0">
              <a:solidFill>
                <a:schemeClr val="tx1"/>
              </a:solidFill>
              <a:latin typeface="Arial" charset="0"/>
            </a:endParaRPr>
          </a:p>
          <a:p>
            <a:pPr>
              <a:buClr>
                <a:schemeClr val="tx1"/>
              </a:buClr>
            </a:pPr>
            <a:r>
              <a:rPr lang="ru-RU" sz="2400" b="0" kern="1200" dirty="0">
                <a:solidFill>
                  <a:schemeClr val="tx1"/>
                </a:solidFill>
                <a:latin typeface="Arial" charset="0"/>
              </a:rPr>
              <a:t>Все </a:t>
            </a:r>
            <a:r>
              <a:rPr lang="ru-RU" sz="2400" b="0" kern="1200" dirty="0">
                <a:solidFill>
                  <a:schemeClr val="tx1"/>
                </a:solidFill>
                <a:latin typeface="Arial" charset="0"/>
              </a:rPr>
              <a:t>это позволяет считать соционику одним из наиболее </a:t>
            </a:r>
            <a:r>
              <a:rPr lang="ru-RU" sz="2400" kern="1200" dirty="0">
                <a:solidFill>
                  <a:srgbClr val="FF0000"/>
                </a:solidFill>
                <a:latin typeface="Arial" charset="0"/>
              </a:rPr>
              <a:t>прогрессивных направлений в изучении механизмов управления коллективом и устройства личности в целом</a:t>
            </a:r>
            <a:r>
              <a:rPr lang="ru-RU" sz="2400" b="0" kern="1200" dirty="0">
                <a:solidFill>
                  <a:schemeClr val="tx1"/>
                </a:solidFill>
                <a:latin typeface="Arial" charset="0"/>
              </a:rPr>
              <a:t>.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98376" y="-171400"/>
            <a:ext cx="8229600" cy="13407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3200" b="1" dirty="0" err="1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Century Gothic" pitchFamily="34" charset="0"/>
                <a:ea typeface="+mn-ea"/>
                <a:cs typeface="+mn-cs"/>
              </a:rPr>
              <a:t>Психоинформационные</a:t>
            </a:r>
            <a:r>
              <a:rPr lang="ru-RU" sz="32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Century Gothic" pitchFamily="34" charset="0"/>
                <a:ea typeface="+mn-ea"/>
                <a:cs typeface="+mn-cs"/>
              </a:rPr>
              <a:t> аспекты восприятия информации человеком</a:t>
            </a:r>
            <a:endParaRPr lang="ru-RU" sz="32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Century Gothic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23898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ru-RU" b="1" dirty="0"/>
              <a:t>Тождество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/>
              <a:t>11. Тождество — однообразная дискуссия</a:t>
            </a:r>
            <a:endParaRPr lang="ru-RU" dirty="0"/>
          </a:p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Общение продуктивно только при разном багаже знаний и опыта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этом случае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завязывается интересное обсуждение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При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равенстве интеллектуальных уровней </a:t>
            </a:r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дискуссия становится затяжной и быстро надоедает. </a:t>
            </a:r>
            <a:endParaRPr lang="ru-RU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 </a:t>
            </a:r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без удовольствия вы предпринимаете попытки разрушить однообразие отношений</a:t>
            </a:r>
            <a:r>
              <a:rPr lang="ru-RU" dirty="0"/>
              <a:t>, подталкивая партнера </a:t>
            </a:r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 несвойственным его темпераменту поступкам.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smtClean="0"/>
              <a:t>Хотя </a:t>
            </a:r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понимание присутствует, но нет настоящей заинтересованности друг в друге. </a:t>
            </a:r>
            <a:endParaRPr lang="ru-RU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dirty="0" smtClean="0"/>
              <a:t>И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если искусственно не нарушить равновесие </a:t>
            </a:r>
            <a:r>
              <a:rPr lang="ru-RU" dirty="0"/>
              <a:t>—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расхождения с последующим столкновением интересов неизбежны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924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ru-RU" b="1" dirty="0"/>
              <a:t>Родственность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/>
              <a:t>12. Родственность — однообразное вмешательство</a:t>
            </a:r>
            <a:endParaRPr lang="ru-RU" dirty="0"/>
          </a:p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Партнер может привлечь только при формальном общении, создавая видимость понимания. </a:t>
            </a:r>
            <a:endParaRPr lang="ru-RU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близких контактах после обмена информацией</a:t>
            </a:r>
            <a:r>
              <a:rPr lang="ru-RU" dirty="0"/>
              <a:t> </a:t>
            </a:r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становится скучно</a:t>
            </a:r>
            <a:r>
              <a:rPr lang="ru-RU" dirty="0"/>
              <a:t>, возникает </a:t>
            </a:r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напряженность из-за неумения разрушить установившееся однообразие.</a:t>
            </a:r>
            <a:r>
              <a:rPr lang="ru-RU" dirty="0"/>
              <a:t> </a:t>
            </a:r>
            <a:r>
              <a:rPr lang="ru-RU" b="1" dirty="0" smtClean="0"/>
              <a:t>В </a:t>
            </a:r>
            <a:r>
              <a:rPr lang="ru-RU" b="1" dirty="0"/>
              <a:t>этих отношениях трудно раскрыть себя. </a:t>
            </a:r>
            <a:endParaRPr lang="ru-RU" b="1" dirty="0" smtClean="0"/>
          </a:p>
          <a:p>
            <a:r>
              <a:rPr lang="ru-RU" i="1" dirty="0" smtClean="0"/>
              <a:t>В </a:t>
            </a:r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совместных делах происходит взаимное вмешательство</a:t>
            </a:r>
            <a:r>
              <a:rPr lang="ru-RU" i="1" dirty="0"/>
              <a:t>, так как партнеры руководствуются </a:t>
            </a:r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противоположными методами действия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результате — </a:t>
            </a:r>
            <a:r>
              <a:rPr lang="ru-RU" b="1" dirty="0"/>
              <a:t>пропадает уважение друг к другу.</a:t>
            </a:r>
          </a:p>
        </p:txBody>
      </p:sp>
    </p:spTree>
    <p:extLst>
      <p:ext uri="{BB962C8B-B14F-4D97-AF65-F5344CB8AC3E}">
        <p14:creationId xmlns:p14="http://schemas.microsoft.com/office/powerpoint/2010/main" val="385196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40768"/>
          </a:xfrm>
        </p:spPr>
        <p:txBody>
          <a:bodyPr/>
          <a:lstStyle/>
          <a:p>
            <a:r>
              <a:rPr lang="ru-RU" b="1" dirty="0"/>
              <a:t>Конфликт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141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13. Конфликт — дезориентирующее гостеприимство</a:t>
            </a:r>
            <a:endParaRPr lang="ru-RU" dirty="0"/>
          </a:p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Партнер сразу привлекает ваше внимание каким-то необычным воздействием на вас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Если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области деятельности разъединены</a:t>
            </a:r>
            <a:r>
              <a:rPr lang="ru-RU" dirty="0"/>
              <a:t>, то </a:t>
            </a:r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общение протекает в целом гостеприимно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Вызывают </a:t>
            </a:r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интерес те методы, которыми партнер решает свои проблемы. </a:t>
            </a:r>
            <a:endParaRPr lang="ru-RU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</a:t>
            </a:r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попытках тесно сотрудничать его поведение начинает вас все больше дезориентировать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</a:t>
            </a:r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результате такого разнобоя накапливается раздражение</a:t>
            </a:r>
            <a:r>
              <a:rPr lang="ru-RU" dirty="0"/>
              <a:t>, которое может 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привести к конфликту,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если вовремя не разойтись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508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r>
              <a:rPr lang="ru-RU" b="1" dirty="0"/>
              <a:t>Ревизия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0691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/>
              <a:t>14. Ревизия — опасение дезориентации</a:t>
            </a:r>
            <a:endParaRPr lang="ru-RU" dirty="0"/>
          </a:p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Общение привлекает </a:t>
            </a:r>
            <a:r>
              <a:rPr lang="ru-RU" dirty="0"/>
              <a:t>тем, что дает вам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чувство собственной значимости</a:t>
            </a:r>
            <a:r>
              <a:rPr lang="ru-RU" dirty="0"/>
              <a:t>, основанное </a:t>
            </a:r>
            <a:r>
              <a:rPr lang="ru-RU" i="1" dirty="0"/>
              <a:t>на некотором превосходстве над партнером. </a:t>
            </a:r>
            <a:endParaRPr lang="ru-RU" i="1" dirty="0" smtClean="0"/>
          </a:p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неоправданных поступках </a:t>
            </a:r>
            <a:r>
              <a:rPr lang="ru-RU" dirty="0"/>
              <a:t>или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высказываниях</a:t>
            </a:r>
            <a:r>
              <a:rPr lang="ru-RU" dirty="0"/>
              <a:t> с его стороны </a:t>
            </a:r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 непроизвольно пресекаете отклонения от поставленной цели</a:t>
            </a:r>
            <a:r>
              <a:rPr lang="ru-RU" dirty="0"/>
              <a:t>, кажущиеся вам недопустимыми. </a:t>
            </a:r>
            <a:endParaRPr lang="ru-RU" dirty="0" smtClean="0"/>
          </a:p>
          <a:p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Опасаясь</a:t>
            </a:r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что партнер обидится, стараетесь сдерживать себя. </a:t>
            </a:r>
            <a:endParaRPr lang="ru-RU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Присутствует </a:t>
            </a:r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желание помочь своему подопечному, проявить заботу о нем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b="1" dirty="0" smtClean="0"/>
              <a:t>Если </a:t>
            </a:r>
            <a:r>
              <a:rPr lang="ru-RU" b="1" dirty="0"/>
              <a:t>партнер поймет, что ваши действия вызваны не личной неприязнью, а опасением дезориентации, то изменит свое поведение в желаемую вами сторону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Если </a:t>
            </a:r>
            <a:r>
              <a:rPr lang="ru-RU" dirty="0"/>
              <a:t>нет — </a:t>
            </a:r>
            <a:r>
              <a:rPr lang="ru-RU" b="1" dirty="0"/>
              <a:t>то отношения могут закончиться разрывом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125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r>
              <a:rPr lang="ru-RU" b="1" dirty="0"/>
              <a:t>Зеркальность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51411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/>
              <a:t>15. Зеркальность — дезориентирующая дискуссия</a:t>
            </a:r>
            <a:endParaRPr lang="ru-RU" dirty="0"/>
          </a:p>
          <a:p>
            <a:r>
              <a:rPr lang="ru-RU" dirty="0"/>
              <a:t>С </a:t>
            </a:r>
            <a:r>
              <a:rPr lang="ru-RU" b="1" dirty="0"/>
              <a:t>зеркальным партнером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происходит интересный и ровный обмен мнениями. </a:t>
            </a:r>
            <a:endParaRPr lang="ru-RU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Однако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намечается нарастающая борьба за интеллектуальное лидерство, что приводит со временем к отрыву одного из них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Последующие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дискуссии приобретают все более спорный и дезориентирующий характер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Но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интерес к мнению другого не пропадает</a:t>
            </a:r>
            <a:r>
              <a:rPr lang="ru-RU" dirty="0"/>
              <a:t>, поэтому партнеры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заставляют себя вернуться на исходные позиции. </a:t>
            </a:r>
            <a:endParaRPr lang="ru-RU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b="1" dirty="0" smtClean="0"/>
              <a:t>Гораздо </a:t>
            </a:r>
            <a:r>
              <a:rPr lang="ru-RU" b="1" dirty="0"/>
              <a:t>большую степень взаимности оба находят в совместных делах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879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ru-RU" b="1" dirty="0" err="1"/>
              <a:t>Ревизуемость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9971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/>
              <a:t>16. </a:t>
            </a:r>
            <a:r>
              <a:rPr lang="ru-RU" b="1" dirty="0" err="1"/>
              <a:t>Ревизуемость</a:t>
            </a:r>
            <a:r>
              <a:rPr lang="ru-RU" b="1" dirty="0"/>
              <a:t> — дезориентирующее вмешательство</a:t>
            </a:r>
            <a:endParaRPr lang="ru-RU" dirty="0"/>
          </a:p>
          <a:p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Партнер очень привлекает своим образом мыслей и стилем поведения.</a:t>
            </a:r>
            <a:r>
              <a:rPr lang="ru-RU" dirty="0"/>
              <a:t> От него </a:t>
            </a:r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исходит в целом интересная и ценная для вас информация</a:t>
            </a:r>
            <a:r>
              <a:rPr lang="ru-RU" dirty="0"/>
              <a:t>, которая, однако, </a:t>
            </a:r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кажется вам неполной и требующей уточнения. </a:t>
            </a:r>
            <a:endParaRPr lang="ru-RU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dirty="0" smtClean="0"/>
              <a:t>При </a:t>
            </a:r>
            <a:r>
              <a:rPr lang="ru-RU" dirty="0"/>
              <a:t>попытках </a:t>
            </a:r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высказать партнеру свои замечания обычно завязывается спор</a:t>
            </a:r>
            <a:r>
              <a:rPr lang="ru-RU" dirty="0"/>
              <a:t>, в результате которого </a:t>
            </a:r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ваша критика, хотя и не сразу, во многом учитывается. </a:t>
            </a:r>
            <a:endParaRPr lang="ru-RU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dirty="0" smtClean="0"/>
              <a:t>Если </a:t>
            </a:r>
            <a:r>
              <a:rPr lang="ru-RU" dirty="0"/>
              <a:t>же партнер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пытается беззастенчиво навязывать свое мнение, отношения могут закончиться разрывом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Если </a:t>
            </a:r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отношения все же установились, у партнера вырабатывается привычка обращаться к вам за советом по тем вопросам, в которых вы продемонстрировали свою компетентность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945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492896"/>
            <a:ext cx="8229600" cy="16002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696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514116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ru-RU" sz="2800" b="0" kern="1200" dirty="0">
                <a:solidFill>
                  <a:schemeClr val="tx1"/>
                </a:solidFill>
                <a:latin typeface="Arial" charset="0"/>
              </a:rPr>
              <a:t>Чтобы </a:t>
            </a:r>
            <a:r>
              <a:rPr lang="ru-RU" sz="2800" kern="1200" dirty="0">
                <a:solidFill>
                  <a:schemeClr val="tx1"/>
                </a:solidFill>
                <a:latin typeface="Arial" charset="0"/>
              </a:rPr>
              <a:t>избежать проблем в понимании</a:t>
            </a:r>
            <a:r>
              <a:rPr lang="ru-RU" sz="2800" b="0" kern="1200" dirty="0">
                <a:solidFill>
                  <a:schemeClr val="tx1"/>
                </a:solidFill>
                <a:latin typeface="Arial" charset="0"/>
              </a:rPr>
              <a:t>, необходимо помнить, что </a:t>
            </a:r>
            <a:r>
              <a:rPr lang="ru-RU" sz="2800" b="1" kern="1200" dirty="0">
                <a:solidFill>
                  <a:schemeClr val="tx1"/>
                </a:solidFill>
                <a:latin typeface="Arial" charset="0"/>
              </a:rPr>
              <a:t>в голове у вашего собеседника установлена совершенно другая система обработки информационных данных </a:t>
            </a:r>
            <a:r>
              <a:rPr lang="ru-RU" sz="2800" b="0" kern="1200" dirty="0">
                <a:solidFill>
                  <a:schemeClr val="tx1"/>
                </a:solidFill>
                <a:latin typeface="Arial" charset="0"/>
              </a:rPr>
              <a:t>и </a:t>
            </a:r>
            <a:r>
              <a:rPr lang="ru-RU" sz="2800" b="1" kern="1200" dirty="0">
                <a:solidFill>
                  <a:srgbClr val="FF0000"/>
                </a:solidFill>
                <a:latin typeface="Arial" charset="0"/>
              </a:rPr>
              <a:t>в любое сказанное вами слово может быть вложен абсолютно противоположный смысл. </a:t>
            </a:r>
            <a:endParaRPr lang="ru-RU" sz="2800" b="1" kern="12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32048" y="-171400"/>
            <a:ext cx="8229600" cy="13407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algn="ctr" defTabSz="914400" eaLnBrk="1" latinLnBrk="0" hangingPunct="1">
              <a:lnSpc>
                <a:spcPct val="100000"/>
              </a:lnSpc>
              <a:buNone/>
              <a:defRPr sz="3200" b="1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Century Gothic" pitchFamily="34" charset="0"/>
                <a:cs typeface="+mn-cs"/>
              </a:defRPr>
            </a:lvl1pPr>
          </a:lstStyle>
          <a:p>
            <a:r>
              <a:rPr lang="ru-RU" dirty="0" err="1"/>
              <a:t>Психоинформационные</a:t>
            </a:r>
            <a:r>
              <a:rPr lang="ru-RU" dirty="0"/>
              <a:t> аспекты восприятия информации человеком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7007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514116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ru-RU" sz="2400" b="0" kern="1200" dirty="0">
                <a:solidFill>
                  <a:schemeClr val="tx1"/>
                </a:solidFill>
                <a:latin typeface="Arial" charset="0"/>
              </a:rPr>
              <a:t>Согласно соционической концепции, психика людей может быть представлена в виде </a:t>
            </a:r>
            <a:r>
              <a:rPr lang="ru-RU" sz="2400" kern="1200" dirty="0">
                <a:solidFill>
                  <a:srgbClr val="FF0000"/>
                </a:solidFill>
                <a:latin typeface="Arial" charset="0"/>
              </a:rPr>
              <a:t>16 возможных вариантов восприятия и обработки информации </a:t>
            </a:r>
            <a:r>
              <a:rPr lang="ru-RU" sz="2400" b="0" kern="1200" dirty="0">
                <a:solidFill>
                  <a:schemeClr val="tx1"/>
                </a:solidFill>
                <a:latin typeface="Arial" charset="0"/>
              </a:rPr>
              <a:t>– что соответствует определенному типу информационного метаболизма (сокращенно ТИМ).</a:t>
            </a:r>
          </a:p>
          <a:p>
            <a:pPr>
              <a:buClr>
                <a:schemeClr val="tx1"/>
              </a:buClr>
            </a:pPr>
            <a:r>
              <a:rPr lang="ru-RU" sz="2400" b="0" kern="1200" dirty="0">
                <a:solidFill>
                  <a:schemeClr val="tx1"/>
                </a:solidFill>
                <a:latin typeface="Arial" charset="0"/>
              </a:rPr>
              <a:t>Благодаря соционике удалось </a:t>
            </a:r>
            <a:r>
              <a:rPr lang="ru-RU" sz="2400" b="1" kern="1200" dirty="0">
                <a:solidFill>
                  <a:schemeClr val="tx1"/>
                </a:solidFill>
                <a:latin typeface="Arial" charset="0"/>
              </a:rPr>
              <a:t>предметно разрешить дилемму индивидуального и общего в человеке</a:t>
            </a:r>
            <a:r>
              <a:rPr lang="ru-RU" sz="2400" b="0" kern="1200" dirty="0">
                <a:solidFill>
                  <a:schemeClr val="tx1"/>
                </a:solidFill>
                <a:latin typeface="Arial" charset="0"/>
              </a:rPr>
              <a:t>. </a:t>
            </a:r>
            <a:endParaRPr lang="ru-RU" sz="2400" b="0" kern="1200" dirty="0">
              <a:solidFill>
                <a:schemeClr val="tx1"/>
              </a:solidFill>
              <a:latin typeface="Arial" charset="0"/>
            </a:endParaRPr>
          </a:p>
          <a:p>
            <a:pPr>
              <a:buClr>
                <a:schemeClr val="tx1"/>
              </a:buClr>
            </a:pPr>
            <a:r>
              <a:rPr lang="ru-RU" sz="2400" b="0" kern="1200" dirty="0">
                <a:solidFill>
                  <a:schemeClr val="tx1"/>
                </a:solidFill>
                <a:latin typeface="Arial" charset="0"/>
              </a:rPr>
              <a:t>Человек</a:t>
            </a:r>
            <a:r>
              <a:rPr lang="ru-RU" sz="2400" b="0" kern="1200" dirty="0">
                <a:solidFill>
                  <a:schemeClr val="tx1"/>
                </a:solidFill>
                <a:latin typeface="Arial" charset="0"/>
              </a:rPr>
              <a:t>, с одной стороны, несомненно, уникален: </a:t>
            </a:r>
            <a:r>
              <a:rPr lang="ru-RU" sz="2400" b="0" i="1" kern="1200" dirty="0">
                <a:solidFill>
                  <a:schemeClr val="tx1"/>
                </a:solidFill>
                <a:latin typeface="Arial" charset="0"/>
              </a:rPr>
              <a:t>нет двух совершенно идентичных людей. </a:t>
            </a:r>
            <a:r>
              <a:rPr lang="ru-RU" sz="2400" b="0" kern="1200" dirty="0">
                <a:solidFill>
                  <a:schemeClr val="tx1"/>
                </a:solidFill>
                <a:latin typeface="Arial" charset="0"/>
              </a:rPr>
              <a:t>Но, с другой стороны, </a:t>
            </a:r>
            <a:r>
              <a:rPr lang="ru-RU" sz="2400" b="0" i="1" kern="1200" dirty="0">
                <a:solidFill>
                  <a:schemeClr val="tx1"/>
                </a:solidFill>
                <a:latin typeface="Arial" charset="0"/>
              </a:rPr>
              <a:t>никто не станет отрицать, что в людях есть и много общего, повторяющегося</a:t>
            </a:r>
            <a:r>
              <a:rPr lang="ru-RU" sz="2400" b="0" kern="1200" dirty="0">
                <a:solidFill>
                  <a:schemeClr val="tx1"/>
                </a:solidFill>
                <a:latin typeface="Arial" charset="0"/>
              </a:rPr>
              <a:t>. 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1520" y="-243408"/>
            <a:ext cx="8229600" cy="13407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3200" b="1" dirty="0" err="1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Century Gothic" pitchFamily="34" charset="0"/>
                <a:ea typeface="+mn-ea"/>
                <a:cs typeface="+mn-cs"/>
              </a:rPr>
              <a:t>Психоинформационные</a:t>
            </a:r>
            <a:r>
              <a:rPr lang="ru-RU" sz="32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Century Gothic" pitchFamily="34" charset="0"/>
                <a:ea typeface="+mn-ea"/>
                <a:cs typeface="+mn-cs"/>
              </a:rPr>
              <a:t> аспекты восприятия информации человеком</a:t>
            </a:r>
            <a:endParaRPr lang="ru-RU" sz="32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Century Gothic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5285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340768"/>
            <a:ext cx="8579296" cy="514116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ru-RU" b="0" kern="1200" dirty="0">
                <a:solidFill>
                  <a:schemeClr val="tx1"/>
                </a:solidFill>
                <a:latin typeface="Arial" charset="0"/>
              </a:rPr>
              <a:t>Это можно изобразить следующей схемой:</a:t>
            </a:r>
          </a:p>
          <a:p>
            <a:pPr>
              <a:buClr>
                <a:schemeClr val="tx1"/>
              </a:buClr>
            </a:pPr>
            <a:endParaRPr lang="ru-RU" dirty="0" smtClean="0"/>
          </a:p>
          <a:p>
            <a:pPr>
              <a:buClr>
                <a:schemeClr val="tx1"/>
              </a:buClr>
            </a:pPr>
            <a:endParaRPr lang="ru-RU" dirty="0"/>
          </a:p>
          <a:p>
            <a:pPr>
              <a:buClr>
                <a:schemeClr val="tx1"/>
              </a:buClr>
            </a:pPr>
            <a:endParaRPr lang="ru-RU" dirty="0" smtClean="0"/>
          </a:p>
          <a:p>
            <a:pPr>
              <a:buClr>
                <a:schemeClr val="tx1"/>
              </a:buClr>
            </a:pPr>
            <a:endParaRPr lang="ru-RU" dirty="0"/>
          </a:p>
          <a:p>
            <a:pPr>
              <a:buClr>
                <a:schemeClr val="tx1"/>
              </a:buClr>
            </a:pPr>
            <a:endParaRPr lang="ru-RU" dirty="0" smtClean="0"/>
          </a:p>
          <a:p>
            <a:pPr>
              <a:buClr>
                <a:schemeClr val="tx1"/>
              </a:buClr>
            </a:pPr>
            <a:endParaRPr lang="ru-RU" dirty="0" smtClean="0"/>
          </a:p>
          <a:p>
            <a:pPr marL="0" indent="0" algn="ctr">
              <a:buClr>
                <a:schemeClr val="tx1"/>
              </a:buClr>
              <a:buNone/>
            </a:pPr>
            <a:r>
              <a:rPr lang="ru-RU" b="0" kern="1200" dirty="0">
                <a:solidFill>
                  <a:schemeClr val="tx1"/>
                </a:solidFill>
                <a:latin typeface="Arial" charset="0"/>
              </a:rPr>
              <a:t>Схема </a:t>
            </a:r>
            <a:r>
              <a:rPr lang="ru-RU" b="0" kern="1200" dirty="0">
                <a:solidFill>
                  <a:schemeClr val="tx1"/>
                </a:solidFill>
                <a:latin typeface="Arial" charset="0"/>
              </a:rPr>
              <a:t>личности</a:t>
            </a:r>
          </a:p>
          <a:p>
            <a:pPr>
              <a:buClr>
                <a:schemeClr val="tx1"/>
              </a:buClr>
            </a:pPr>
            <a:r>
              <a:rPr lang="ru-RU" b="0" kern="1200" dirty="0">
                <a:solidFill>
                  <a:schemeClr val="tx1"/>
                </a:solidFill>
                <a:latin typeface="Arial" charset="0"/>
              </a:rPr>
              <a:t>1 — ядро личности (</a:t>
            </a:r>
            <a:r>
              <a:rPr lang="ru-RU" b="0" kern="1200" dirty="0" err="1">
                <a:solidFill>
                  <a:schemeClr val="tx1"/>
                </a:solidFill>
                <a:latin typeface="Arial" charset="0"/>
              </a:rPr>
              <a:t>социотип</a:t>
            </a:r>
            <a:r>
              <a:rPr lang="ru-RU" b="0" kern="1200" dirty="0">
                <a:solidFill>
                  <a:schemeClr val="tx1"/>
                </a:solidFill>
                <a:latin typeface="Arial" charset="0"/>
              </a:rPr>
              <a:t>); 2 — изменчивая оболочка (функциональное состояние типа, при помощи которого человек адаптируется к изменчивым окружающим условиям)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17240" y="-99392"/>
            <a:ext cx="8229600" cy="13407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3200" b="1" dirty="0" err="1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Century Gothic" pitchFamily="34" charset="0"/>
                <a:ea typeface="+mn-ea"/>
                <a:cs typeface="+mn-cs"/>
              </a:rPr>
              <a:t>Психоинформационные</a:t>
            </a:r>
            <a:r>
              <a:rPr lang="ru-RU" sz="32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Century Gothic" pitchFamily="34" charset="0"/>
                <a:ea typeface="+mn-ea"/>
                <a:cs typeface="+mn-cs"/>
              </a:rPr>
              <a:t> аспекты восприятия информации человеком</a:t>
            </a:r>
            <a:endParaRPr lang="ru-RU" sz="32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Century Gothic" pitchFamily="34" charset="0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844824"/>
            <a:ext cx="3796630" cy="2450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6557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5141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kern="1200" dirty="0">
                <a:solidFill>
                  <a:schemeClr val="tx1"/>
                </a:solidFill>
                <a:latin typeface="Arial" charset="0"/>
              </a:rPr>
              <a:t>Отсюда вывод</a:t>
            </a:r>
            <a:r>
              <a:rPr lang="ru-RU" sz="2400" kern="1200" dirty="0">
                <a:solidFill>
                  <a:schemeClr val="tx1"/>
                </a:solidFill>
                <a:latin typeface="Arial" charset="0"/>
              </a:rPr>
              <a:t>: </a:t>
            </a:r>
            <a:r>
              <a:rPr lang="ru-RU" sz="2400" b="0" kern="1200" dirty="0">
                <a:solidFill>
                  <a:schemeClr val="tx1"/>
                </a:solidFill>
                <a:latin typeface="Arial" charset="0"/>
              </a:rPr>
              <a:t>хотя человек всегда будет субъективно неповторим, но для </a:t>
            </a:r>
            <a:r>
              <a:rPr lang="ru-RU" sz="2400" kern="1200" dirty="0">
                <a:solidFill>
                  <a:srgbClr val="FF0000"/>
                </a:solidFill>
                <a:latin typeface="Arial" charset="0"/>
              </a:rPr>
              <a:t>цели управления </a:t>
            </a:r>
            <a:r>
              <a:rPr lang="ru-RU" sz="2400" b="0" kern="1200" dirty="0">
                <a:solidFill>
                  <a:schemeClr val="tx1"/>
                </a:solidFill>
                <a:latin typeface="Arial" charset="0"/>
              </a:rPr>
              <a:t>имеет смысл </a:t>
            </a:r>
            <a:r>
              <a:rPr lang="ru-RU" sz="2400" kern="1200" dirty="0">
                <a:solidFill>
                  <a:schemeClr val="tx1"/>
                </a:solidFill>
                <a:latin typeface="Arial" charset="0"/>
              </a:rPr>
              <a:t>различать в нем </a:t>
            </a:r>
            <a:r>
              <a:rPr lang="ru-RU" sz="2400" b="1" kern="1200" dirty="0">
                <a:solidFill>
                  <a:schemeClr val="tx1"/>
                </a:solidFill>
                <a:latin typeface="Arial" charset="0"/>
              </a:rPr>
              <a:t>устойчивое ядро природных качеств </a:t>
            </a:r>
            <a:r>
              <a:rPr lang="ru-RU" sz="2400" b="0" kern="1200" dirty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ru-RU" sz="2400" b="0" kern="1200" dirty="0" err="1">
                <a:solidFill>
                  <a:schemeClr val="tx1"/>
                </a:solidFill>
                <a:latin typeface="Arial" charset="0"/>
              </a:rPr>
              <a:t>социотип</a:t>
            </a:r>
            <a:r>
              <a:rPr lang="ru-RU" sz="2400" b="0" kern="1200" dirty="0">
                <a:solidFill>
                  <a:schemeClr val="tx1"/>
                </a:solidFill>
                <a:latin typeface="Arial" charset="0"/>
              </a:rPr>
              <a:t>), </a:t>
            </a:r>
            <a:r>
              <a:rPr lang="ru-RU" sz="2400" kern="1200" dirty="0">
                <a:solidFill>
                  <a:srgbClr val="FF0000"/>
                </a:solidFill>
                <a:latin typeface="Arial" charset="0"/>
              </a:rPr>
              <a:t>определяющее основную линию его поведения в рабочей команде. </a:t>
            </a:r>
            <a:endParaRPr lang="ru-RU" sz="2400" kern="1200" dirty="0">
              <a:solidFill>
                <a:srgbClr val="FF0000"/>
              </a:solidFill>
              <a:latin typeface="Arial" charset="0"/>
            </a:endParaRPr>
          </a:p>
          <a:p>
            <a:pPr marL="0" indent="0">
              <a:buNone/>
            </a:pPr>
            <a:r>
              <a:rPr lang="ru-RU" sz="2400" b="0" kern="1200" dirty="0">
                <a:solidFill>
                  <a:schemeClr val="tx1"/>
                </a:solidFill>
                <a:latin typeface="Arial" charset="0"/>
              </a:rPr>
              <a:t>Этим </a:t>
            </a:r>
            <a:r>
              <a:rPr lang="ru-RU" sz="2400" b="0" kern="1200" dirty="0">
                <a:solidFill>
                  <a:schemeClr val="tx1"/>
                </a:solidFill>
                <a:latin typeface="Arial" charset="0"/>
              </a:rPr>
              <a:t>достигается </a:t>
            </a:r>
            <a:r>
              <a:rPr lang="ru-RU" sz="2400" kern="1200" dirty="0">
                <a:solidFill>
                  <a:schemeClr val="tx1"/>
                </a:solidFill>
                <a:latin typeface="Arial" charset="0"/>
              </a:rPr>
              <a:t>объективизация принятия управленческих решений на этапе формирования и реорганизации коллектива</a:t>
            </a:r>
            <a:r>
              <a:rPr lang="ru-RU" sz="2400" b="0" kern="1200" dirty="0">
                <a:solidFill>
                  <a:schemeClr val="tx1"/>
                </a:solidFill>
                <a:latin typeface="Arial" charset="0"/>
              </a:rPr>
              <a:t>. </a:t>
            </a:r>
            <a:endParaRPr lang="ru-RU" sz="2400" b="0" kern="1200" dirty="0">
              <a:solidFill>
                <a:schemeClr val="tx1"/>
              </a:solidFill>
              <a:latin typeface="Arial" charset="0"/>
            </a:endParaRPr>
          </a:p>
          <a:p>
            <a:pPr marL="0" indent="0">
              <a:buNone/>
            </a:pPr>
            <a:r>
              <a:rPr lang="ru-RU" sz="2400" b="1" kern="1200" dirty="0">
                <a:solidFill>
                  <a:schemeClr val="tx1"/>
                </a:solidFill>
                <a:latin typeface="Arial" charset="0"/>
              </a:rPr>
              <a:t>Оптимальный </a:t>
            </a:r>
            <a:r>
              <a:rPr lang="ru-RU" sz="2400" b="1" kern="1200" dirty="0">
                <a:solidFill>
                  <a:schemeClr val="tx1"/>
                </a:solidFill>
                <a:latin typeface="Arial" charset="0"/>
              </a:rPr>
              <a:t>метод объективизации социально-психологических решений</a:t>
            </a:r>
            <a:r>
              <a:rPr lang="ru-RU" sz="2400" b="0" kern="1200" dirty="0">
                <a:solidFill>
                  <a:schemeClr val="tx1"/>
                </a:solidFill>
                <a:latin typeface="Arial" charset="0"/>
              </a:rPr>
              <a:t> — соционический анализ.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57200" y="-99392"/>
            <a:ext cx="8229600" cy="13407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algn="ctr" defTabSz="914400" eaLnBrk="1" latinLnBrk="0" hangingPunct="1">
              <a:lnSpc>
                <a:spcPct val="100000"/>
              </a:lnSpc>
              <a:buNone/>
              <a:defRPr sz="3200" b="1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Century Gothic" pitchFamily="34" charset="0"/>
                <a:cs typeface="+mn-cs"/>
              </a:defRPr>
            </a:lvl1pPr>
          </a:lstStyle>
          <a:p>
            <a:r>
              <a:rPr lang="ru-RU" dirty="0" err="1"/>
              <a:t>Психоинформационные</a:t>
            </a:r>
            <a:r>
              <a:rPr lang="ru-RU" dirty="0"/>
              <a:t> аспекты восприятия информации человеком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1955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/>
          <a:lstStyle/>
          <a:p>
            <a:r>
              <a:rPr lang="ru-RU" dirty="0">
                <a:effectLst/>
              </a:rPr>
              <a:t>Соционические типы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821120"/>
              </p:ext>
            </p:extLst>
          </p:nvPr>
        </p:nvGraphicFramePr>
        <p:xfrm>
          <a:off x="251522" y="908727"/>
          <a:ext cx="8640961" cy="57368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2086"/>
                <a:gridCol w="864096"/>
                <a:gridCol w="936104"/>
                <a:gridCol w="1800200"/>
                <a:gridCol w="4248475"/>
              </a:tblGrid>
              <a:tr h="540538">
                <a:tc gridSpan="4">
                  <a:txBody>
                    <a:bodyPr/>
                    <a:lstStyle/>
                    <a:p>
                      <a:pPr indent="44958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b="1" dirty="0">
                          <a:solidFill>
                            <a:schemeClr val="bg1"/>
                          </a:solidFill>
                          <a:effectLst/>
                        </a:rPr>
                        <a:t>Психологическая ориентация</a:t>
                      </a:r>
                      <a:endParaRPr lang="ru-RU" sz="16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655" marR="61655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4958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b="1" dirty="0">
                          <a:solidFill>
                            <a:schemeClr val="bg1"/>
                          </a:solidFill>
                          <a:effectLst/>
                        </a:rPr>
                        <a:t>Названия типа</a:t>
                      </a:r>
                      <a:endParaRPr lang="ru-RU" sz="16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1655" marR="61655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10692">
                <a:tc rowSpan="8">
                  <a:txBody>
                    <a:bodyPr/>
                    <a:lstStyle/>
                    <a:p>
                      <a:pPr marR="71755" indent="2032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интроверсия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35" marR="22835" marT="0" marB="0" vert="vert270" anchor="ctr"/>
                </a:tc>
                <a:tc rowSpan="4">
                  <a:txBody>
                    <a:bodyPr/>
                    <a:lstStyle/>
                    <a:p>
                      <a:pPr marR="71755" indent="6477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иррациональность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35" marR="22835" marT="0" marB="0" vert="vert270" anchor="ctr"/>
                </a:tc>
                <a:tc rowSpan="2">
                  <a:txBody>
                    <a:bodyPr/>
                    <a:lstStyle/>
                    <a:p>
                      <a:pPr indent="-2540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этик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35" marR="22835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032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err="1">
                          <a:effectLst/>
                        </a:rPr>
                        <a:t>интуит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35" marR="22835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6477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ИЭИ, INFP, Есенин, Лирик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35" marR="22835" marT="0" marB="0"/>
                </a:tc>
              </a:tr>
              <a:tr h="31069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032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err="1">
                          <a:effectLst/>
                        </a:rPr>
                        <a:t>сенсорик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35" marR="22835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6477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СЭИ, ISFP, Дюма, Посредник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35" marR="22835" marT="0" marB="0"/>
                </a:tc>
              </a:tr>
              <a:tr h="31069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indent="-2540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логик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35" marR="22835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032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err="1">
                          <a:effectLst/>
                        </a:rPr>
                        <a:t>интуит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35" marR="22835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6477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ИЛИ, INTP, Бальзак, Критик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35" marR="22835" marT="0" marB="0"/>
                </a:tc>
              </a:tr>
              <a:tr h="31069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032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err="1">
                          <a:effectLst/>
                        </a:rPr>
                        <a:t>сенсорик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35" marR="22835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6477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СЛИ, ISTP, Габен, Мастер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35" marR="22835" marT="0" marB="0"/>
                </a:tc>
              </a:tr>
              <a:tr h="31069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R="71755" indent="6477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рациональность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35" marR="22835" marT="0" marB="0" vert="vert270" anchor="ctr"/>
                </a:tc>
                <a:tc rowSpan="2">
                  <a:txBody>
                    <a:bodyPr/>
                    <a:lstStyle/>
                    <a:p>
                      <a:pPr indent="-2540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этик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35" marR="22835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032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err="1">
                          <a:effectLst/>
                        </a:rPr>
                        <a:t>интуит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35" marR="22835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6477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ЭИИ, INFJ, Достоевский, Гуманист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35" marR="22835" marT="0" marB="0"/>
                </a:tc>
              </a:tr>
              <a:tr h="31069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032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сенсорик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35" marR="22835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6477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ЭСИ, ISFJ, Драйзер, Хранитель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35" marR="22835" marT="0" marB="0"/>
                </a:tc>
              </a:tr>
              <a:tr h="31069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indent="-2540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логик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35" marR="22835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032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интуит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35" marR="22835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6477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ЛИИ, INTJ, Робеспьер, Аналитик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35" marR="22835" marT="0" marB="0"/>
                </a:tc>
              </a:tr>
              <a:tr h="31069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032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сенсорик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35" marR="22835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6477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ЛСИ, ISTJ, Максим, Инспектор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35" marR="22835" marT="0" marB="0"/>
                </a:tc>
              </a:tr>
              <a:tr h="310692">
                <a:tc rowSpan="7">
                  <a:txBody>
                    <a:bodyPr/>
                    <a:lstStyle/>
                    <a:p>
                      <a:pPr marR="64770" indent="2032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экстраверсия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35" marR="22835" marT="0" marB="0" vert="vert270" anchor="ctr"/>
                </a:tc>
                <a:tc rowSpan="4">
                  <a:txBody>
                    <a:bodyPr/>
                    <a:lstStyle/>
                    <a:p>
                      <a:pPr marR="71755" indent="6477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иррациональность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35" marR="22835" marT="0" marB="0" vert="vert270" anchor="ctr"/>
                </a:tc>
                <a:tc rowSpan="2">
                  <a:txBody>
                    <a:bodyPr/>
                    <a:lstStyle/>
                    <a:p>
                      <a:pPr indent="-2540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этик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35" marR="22835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032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интуит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35" marR="22835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6477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ИЭЭ, ENFP, Гексли, Инициатор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35" marR="22835" marT="0" marB="0"/>
                </a:tc>
              </a:tr>
              <a:tr h="31069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032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сенсорик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35" marR="22835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6477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СЭЭ, ESFP, Наполеон, Лидер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35" marR="22835" marT="0" marB="0"/>
                </a:tc>
              </a:tr>
              <a:tr h="31069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indent="-2540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логик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35" marR="22835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032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интуит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35" marR="22835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6477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ИЛЭ, ENTP, Дон Кихот, Искатель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35" marR="22835" marT="0" marB="0"/>
                </a:tc>
              </a:tr>
              <a:tr h="31069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032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сенсорик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35" marR="22835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6477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СЛЭ, ESTP, Жуков, Организатор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35" marR="22835" marT="0" marB="0"/>
                </a:tc>
              </a:tr>
              <a:tr h="31069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R="71755" indent="6477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рациональность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35" marR="22835" marT="0" marB="0" vert="vert270" anchor="ctr"/>
                </a:tc>
                <a:tc rowSpan="2">
                  <a:txBody>
                    <a:bodyPr/>
                    <a:lstStyle/>
                    <a:p>
                      <a:pPr indent="-2540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этик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35" marR="22835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032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интуит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35" marR="22835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6477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ЭИЭ, ENFJ, Гамлет, Артист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35" marR="22835" marT="0" marB="0"/>
                </a:tc>
              </a:tr>
              <a:tr h="31069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032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сенсорик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35" marR="22835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6477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ЭСЭ, ESFJ, Гюго, Энтузиаст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35" marR="22835" marT="0" marB="0"/>
                </a:tc>
              </a:tr>
              <a:tr h="39570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indent="-2540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логик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35" marR="22835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032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интуит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35" marR="22835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6477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ЛИЭ, ENTJ, Джек, Предприниматель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35" marR="22835" marT="0" marB="0"/>
                </a:tc>
              </a:tr>
              <a:tr h="310692">
                <a:tc>
                  <a:txBody>
                    <a:bodyPr/>
                    <a:lstStyle/>
                    <a:p>
                      <a:pPr indent="449580"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35" marR="22835" marT="0" marB="0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0320"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err="1">
                          <a:effectLst/>
                        </a:rPr>
                        <a:t>сенсорик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35" marR="22835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6477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ЛСЭ, ESTJ, Штирлиц, Администратор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35" marR="2283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88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4000" b="1" dirty="0" err="1" smtClean="0">
                <a:effectLst/>
              </a:rPr>
              <a:t>Интертипные</a:t>
            </a:r>
            <a:r>
              <a:rPr lang="ru-RU" sz="4000" b="1" dirty="0" smtClean="0">
                <a:effectLst/>
              </a:rPr>
              <a:t> </a:t>
            </a:r>
            <a:r>
              <a:rPr lang="ru-RU" sz="4000" b="1" dirty="0">
                <a:effectLst/>
              </a:rPr>
              <a:t>отношения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24744"/>
            <a:ext cx="8229600" cy="5184576"/>
          </a:xfrm>
        </p:spPr>
        <p:txBody>
          <a:bodyPr>
            <a:normAutofit fontScale="92500"/>
          </a:bodyPr>
          <a:lstStyle/>
          <a:p>
            <a:r>
              <a:rPr lang="ru-RU" b="1" dirty="0"/>
              <a:t>Знание типологических особенностей людей дает руководителю неоспоримое преимущество в психологически грамотном управлении коллективом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Однако </a:t>
            </a:r>
            <a:r>
              <a:rPr lang="ru-RU" dirty="0"/>
              <a:t>это лишь одна сторона задачи. Не менее, если не более важным является </a:t>
            </a:r>
            <a:r>
              <a:rPr lang="ru-RU" b="1" dirty="0">
                <a:solidFill>
                  <a:srgbClr val="FF0000"/>
                </a:solidFill>
              </a:rPr>
              <a:t>характер взаимодействий между </a:t>
            </a:r>
            <a:r>
              <a:rPr lang="ru-RU" b="1" dirty="0" err="1">
                <a:solidFill>
                  <a:srgbClr val="FF0000"/>
                </a:solidFill>
              </a:rPr>
              <a:t>социотипами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ru-RU" dirty="0"/>
              <a:t>— так называемые </a:t>
            </a:r>
            <a:r>
              <a:rPr lang="ru-RU" b="1" dirty="0"/>
              <a:t>«</a:t>
            </a:r>
            <a:r>
              <a:rPr lang="ru-RU" b="1" dirty="0" err="1"/>
              <a:t>интертипные</a:t>
            </a:r>
            <a:r>
              <a:rPr lang="ru-RU" b="1" dirty="0"/>
              <a:t> отношения»</a:t>
            </a:r>
            <a:r>
              <a:rPr lang="ru-RU" dirty="0"/>
              <a:t>. Говоря о них, </a:t>
            </a:r>
            <a:r>
              <a:rPr lang="ru-RU" dirty="0" err="1"/>
              <a:t>социоаналитики</a:t>
            </a:r>
            <a:r>
              <a:rPr lang="ru-RU" dirty="0"/>
              <a:t> имеют в виду не текущие, ситуационно обусловленные акты коммуникации, а устойчивые тенденции, которые дают о себе знать тем сильнее, чем дольше протекает общение между людьми, иными словами </a:t>
            </a:r>
            <a:r>
              <a:rPr lang="ru-RU" b="1" i="1" dirty="0">
                <a:solidFill>
                  <a:srgbClr val="FF0000"/>
                </a:solidFill>
              </a:rPr>
              <a:t>передача неявных знаний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ru-RU" b="1" i="1" dirty="0">
                <a:solidFill>
                  <a:srgbClr val="FF0000"/>
                </a:solidFill>
              </a:rPr>
              <a:t>напрямую зависит от «</a:t>
            </a:r>
            <a:r>
              <a:rPr lang="ru-RU" b="1" i="1" dirty="0" err="1">
                <a:solidFill>
                  <a:srgbClr val="FF0000"/>
                </a:solidFill>
              </a:rPr>
              <a:t>интертипных</a:t>
            </a:r>
            <a:r>
              <a:rPr lang="ru-RU" b="1" i="1" dirty="0">
                <a:solidFill>
                  <a:srgbClr val="FF0000"/>
                </a:solidFill>
              </a:rPr>
              <a:t> отношений»</a:t>
            </a:r>
            <a:r>
              <a:rPr lang="ru-RU" i="1" dirty="0">
                <a:solidFill>
                  <a:srgbClr val="FF0000"/>
                </a:solidFill>
              </a:rPr>
              <a:t>.</a:t>
            </a:r>
            <a:r>
              <a:rPr lang="ru-RU" dirty="0">
                <a:solidFill>
                  <a:srgbClr val="FF0000"/>
                </a:solidFill>
              </a:rPr>
              <a:t> 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621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2092</TotalTime>
  <Words>2670</Words>
  <Application>Microsoft Office PowerPoint</Application>
  <PresentationFormat>Экран (4:3)</PresentationFormat>
  <Paragraphs>307</Paragraphs>
  <Slides>36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3" baseType="lpstr">
      <vt:lpstr>Arial</vt:lpstr>
      <vt:lpstr>Calibri</vt:lpstr>
      <vt:lpstr>Century Gothic</vt:lpstr>
      <vt:lpstr>Courier New</vt:lpstr>
      <vt:lpstr>Palatino Linotype</vt:lpstr>
      <vt:lpstr>Times New Roman</vt:lpstr>
      <vt:lpstr>Исполнительная</vt:lpstr>
      <vt:lpstr>Основы управления знаниями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Соционические типы</vt:lpstr>
      <vt:lpstr>Интертипные отношения</vt:lpstr>
      <vt:lpstr>Коммуникативный процесс</vt:lpstr>
      <vt:lpstr>Сочетание темпераментов и установок</vt:lpstr>
      <vt:lpstr>Установка на сферу деятельности</vt:lpstr>
      <vt:lpstr>Установка на сферу деятельности</vt:lpstr>
      <vt:lpstr>Установка на сферу деятельности</vt:lpstr>
      <vt:lpstr>Установка на сферу деятельности</vt:lpstr>
      <vt:lpstr>Установка на сферу деятельности</vt:lpstr>
      <vt:lpstr>Таблица интертипных отношений соционики</vt:lpstr>
      <vt:lpstr>Таблица интертипных отношений соционики</vt:lpstr>
      <vt:lpstr>Соционические типы</vt:lpstr>
      <vt:lpstr>Дуальность</vt:lpstr>
      <vt:lpstr>Полудуальность</vt:lpstr>
      <vt:lpstr>Погашение</vt:lpstr>
      <vt:lpstr>Мираж</vt:lpstr>
      <vt:lpstr>Активация</vt:lpstr>
      <vt:lpstr>Контракт</vt:lpstr>
      <vt:lpstr>Квазитождество</vt:lpstr>
      <vt:lpstr>Заказ</vt:lpstr>
      <vt:lpstr>Суперэго</vt:lpstr>
      <vt:lpstr>Деловые</vt:lpstr>
      <vt:lpstr>Тождество</vt:lpstr>
      <vt:lpstr>Родственность</vt:lpstr>
      <vt:lpstr>Конфликт</vt:lpstr>
      <vt:lpstr>Ревизия</vt:lpstr>
      <vt:lpstr>Зеркальность</vt:lpstr>
      <vt:lpstr>Ревизуемость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управления знаниями</dc:title>
  <dc:creator>ученик</dc:creator>
  <cp:lastModifiedBy>Петров Игорь Евгеньевич</cp:lastModifiedBy>
  <cp:revision>119</cp:revision>
  <dcterms:created xsi:type="dcterms:W3CDTF">2015-02-07T09:44:23Z</dcterms:created>
  <dcterms:modified xsi:type="dcterms:W3CDTF">2019-02-14T13:37:10Z</dcterms:modified>
</cp:coreProperties>
</file>