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413" r:id="rId2"/>
    <p:sldId id="513" r:id="rId3"/>
    <p:sldId id="474" r:id="rId4"/>
    <p:sldId id="511" r:id="rId5"/>
    <p:sldId id="505" r:id="rId6"/>
    <p:sldId id="512" r:id="rId7"/>
    <p:sldId id="506" r:id="rId8"/>
    <p:sldId id="507" r:id="rId9"/>
    <p:sldId id="508" r:id="rId10"/>
    <p:sldId id="504" r:id="rId11"/>
    <p:sldId id="502" r:id="rId12"/>
    <p:sldId id="503" r:id="rId13"/>
    <p:sldId id="509" r:id="rId14"/>
    <p:sldId id="510" r:id="rId15"/>
    <p:sldId id="514" r:id="rId16"/>
    <p:sldId id="515" r:id="rId17"/>
    <p:sldId id="516" r:id="rId18"/>
    <p:sldId id="519" r:id="rId19"/>
    <p:sldId id="517" r:id="rId20"/>
    <p:sldId id="480" r:id="rId21"/>
    <p:sldId id="478" r:id="rId22"/>
    <p:sldId id="479" r:id="rId23"/>
    <p:sldId id="481" r:id="rId24"/>
    <p:sldId id="483" r:id="rId25"/>
    <p:sldId id="486" r:id="rId26"/>
    <p:sldId id="493" r:id="rId27"/>
    <p:sldId id="499" r:id="rId28"/>
    <p:sldId id="497" r:id="rId29"/>
    <p:sldId id="498" r:id="rId30"/>
    <p:sldId id="494" r:id="rId31"/>
    <p:sldId id="495" r:id="rId32"/>
    <p:sldId id="472" r:id="rId33"/>
    <p:sldId id="518" r:id="rId34"/>
    <p:sldId id="520" r:id="rId35"/>
    <p:sldId id="521" r:id="rId36"/>
    <p:sldId id="522" r:id="rId37"/>
    <p:sldId id="523" r:id="rId38"/>
    <p:sldId id="496" r:id="rId39"/>
    <p:sldId id="341" r:id="rId4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60" autoAdjust="0"/>
  </p:normalViewPr>
  <p:slideViewPr>
    <p:cSldViewPr>
      <p:cViewPr varScale="1">
        <p:scale>
          <a:sx n="116" d="100"/>
          <a:sy n="116" d="100"/>
        </p:scale>
        <p:origin x="70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E8EF-330A-48CE-AFC9-849127DC7193}" type="datetimeFigureOut">
              <a:rPr lang="ru-RU" smtClean="0"/>
              <a:t>20.02.2019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8DF8A1-3F8C-4378-8766-20458B78B6AA}" type="slidenum">
              <a:rPr lang="ru-RU" smtClean="0"/>
              <a:t>‹#›</a:t>
            </a:fld>
            <a:endParaRPr lang="ru-RU"/>
          </a:p>
        </p:txBody>
      </p:sp>
    </p:spTree>
    <p:extLst>
      <p:ext uri="{BB962C8B-B14F-4D97-AF65-F5344CB8AC3E}">
        <p14:creationId xmlns:p14="http://schemas.microsoft.com/office/powerpoint/2010/main" val="101329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ru-RU" smtClean="0"/>
              <a:t>Несмотря на использование </a:t>
            </a:r>
            <a:r>
              <a:rPr lang="ru-RU" b="1" smtClean="0"/>
              <a:t>одних и тех же теоретических концепций в управлении персоналом</a:t>
            </a:r>
            <a:r>
              <a:rPr lang="ru-RU" smtClean="0"/>
              <a:t>, созданных в основном зарубежными учеными</a:t>
            </a:r>
            <a:r>
              <a:rPr lang="ru-RU" b="1" smtClean="0"/>
              <a:t>, подходы к нему в России и за рубежом значительно разнятся</a:t>
            </a:r>
            <a:r>
              <a:rPr lang="ru-RU" smtClean="0"/>
              <a:t>. Наиболее значительные успехи в управлении персоналом и мотивацией труда достигнуты </a:t>
            </a:r>
            <a:r>
              <a:rPr lang="ru-RU" b="1" smtClean="0"/>
              <a:t>на японских и американских фирмах</a:t>
            </a:r>
            <a:r>
              <a:rPr lang="ru-RU" smtClean="0"/>
              <a:t>. Поэтому следует проанализировать методы управления персоналом каждой из этих стран.</a:t>
            </a:r>
          </a:p>
          <a:p>
            <a:r>
              <a:rPr lang="ru-RU" smtClean="0"/>
              <a:t>России еще </a:t>
            </a:r>
            <a:r>
              <a:rPr lang="ru-RU" b="1" smtClean="0"/>
              <a:t>предстоит выбрать наиболее подходящую для нее модель управления персоналом</a:t>
            </a:r>
            <a:r>
              <a:rPr lang="ru-RU" smtClean="0"/>
              <a:t>, основанную </a:t>
            </a:r>
            <a:r>
              <a:rPr lang="ru-RU" b="1" smtClean="0"/>
              <a:t>на мотивации трудового потенциала</a:t>
            </a:r>
            <a:r>
              <a:rPr lang="ru-RU" smtClean="0"/>
              <a:t>, не просто копируя модель той или иной страны, а </a:t>
            </a:r>
            <a:r>
              <a:rPr lang="ru-RU" b="1" smtClean="0"/>
              <a:t>перерабатывая на основе отечественного опыта теории и практики управления</a:t>
            </a:r>
            <a:r>
              <a:rPr lang="ru-RU" smtClean="0"/>
              <a:t>. Этот выбор должен </a:t>
            </a:r>
            <a:r>
              <a:rPr lang="ru-RU" b="1" smtClean="0">
                <a:solidFill>
                  <a:srgbClr val="FF0000"/>
                </a:solidFill>
              </a:rPr>
              <a:t>определить путь развития нашей страны </a:t>
            </a:r>
            <a:r>
              <a:rPr lang="ru-RU" smtClean="0"/>
              <a:t>на долгие годы вперед, так как Россия - страна, находящаяся </a:t>
            </a:r>
            <a:r>
              <a:rPr lang="ru-RU" b="1" smtClean="0"/>
              <a:t>на стыке Запада и Востока и вобравшая в себя ценности как восточного, так и западного мира.</a:t>
            </a:r>
          </a:p>
          <a:p>
            <a:endParaRPr lang="ru-RU" smtClean="0"/>
          </a:p>
          <a:p>
            <a:endParaRPr lang="ru-RU" smtClean="0"/>
          </a:p>
          <a:p>
            <a:endParaRPr lang="ru-RU" smtClean="0"/>
          </a:p>
        </p:txBody>
      </p:sp>
      <p:sp>
        <p:nvSpPr>
          <p:cNvPr id="34820" name="Номер слайда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D34D1A-1299-4568-9E96-2E2CBBD33AE1}" type="slidenum">
              <a:rPr lang="ru-RU"/>
              <a:pPr eaLnBrk="1" hangingPunct="1"/>
              <a:t>2</a:t>
            </a:fld>
            <a:endParaRPr lang="ru-RU"/>
          </a:p>
        </p:txBody>
      </p:sp>
    </p:spTree>
    <p:extLst>
      <p:ext uri="{BB962C8B-B14F-4D97-AF65-F5344CB8AC3E}">
        <p14:creationId xmlns:p14="http://schemas.microsoft.com/office/powerpoint/2010/main" val="2775136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smtClean="0"/>
          </a:p>
        </p:txBody>
      </p:sp>
      <p:sp>
        <p:nvSpPr>
          <p:cNvPr id="11878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75A259-0022-4E52-94D7-171DD14168C3}" type="slidenum">
              <a:rPr lang="ru-RU" altLang="ru-RU"/>
              <a:pPr eaLnBrk="1" hangingPunct="1"/>
              <a:t>11</a:t>
            </a:fld>
            <a:endParaRPr lang="ru-RU" altLang="ru-RU"/>
          </a:p>
        </p:txBody>
      </p:sp>
    </p:spTree>
    <p:extLst>
      <p:ext uri="{BB962C8B-B14F-4D97-AF65-F5344CB8AC3E}">
        <p14:creationId xmlns:p14="http://schemas.microsoft.com/office/powerpoint/2010/main" val="3269519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47F398-B3FA-4722-8011-CBB26AA7CAED}" type="slidenum">
              <a:rPr lang="ru-RU" altLang="ru-RU"/>
              <a:pPr eaLnBrk="1" hangingPunct="1"/>
              <a:t>13</a:t>
            </a:fld>
            <a:endParaRPr lang="ru-RU" altLang="ru-RU"/>
          </a:p>
        </p:txBody>
      </p:sp>
      <p:sp>
        <p:nvSpPr>
          <p:cNvPr id="1228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p:txBody>
          <a:bodyPr wrap="square" numCol="1" anchor="t" anchorCtr="0" compatLnSpc="1">
            <a:prstTxWarp prst="textNoShape">
              <a:avLst/>
            </a:prstTxWarp>
          </a:bodyPr>
          <a:lstStyle/>
          <a:p>
            <a:pPr algn="just" eaLnBrk="1" fontAlgn="auto" hangingPunct="1">
              <a:spcBef>
                <a:spcPts val="0"/>
              </a:spcBef>
              <a:spcAft>
                <a:spcPts val="0"/>
              </a:spcAft>
              <a:buFont typeface="Wingdings" pitchFamily="2" charset="2"/>
              <a:buNone/>
              <a:defRPr/>
            </a:pPr>
            <a:r>
              <a:rPr lang="ru-RU" dirty="0" smtClean="0">
                <a:effectLst>
                  <a:outerShdw blurRad="38100" dist="38100" dir="2700000" algn="tl">
                    <a:srgbClr val="C0C0C0"/>
                  </a:outerShdw>
                </a:effectLst>
              </a:rPr>
              <a:t>При этом следует различать понятия  "образование" как </a:t>
            </a:r>
            <a:r>
              <a:rPr lang="ru-RU" dirty="0" smtClean="0">
                <a:solidFill>
                  <a:srgbClr val="003399"/>
                </a:solidFill>
                <a:effectLst>
                  <a:outerShdw blurRad="38100" dist="38100" dir="2700000" algn="tl">
                    <a:srgbClr val="C0C0C0"/>
                  </a:outerShdw>
                </a:effectLst>
              </a:rPr>
              <a:t>система</a:t>
            </a:r>
            <a:r>
              <a:rPr lang="ru-RU" dirty="0" smtClean="0">
                <a:effectLst>
                  <a:outerShdw blurRad="38100" dist="38100" dir="2700000" algn="tl">
                    <a:srgbClr val="C0C0C0"/>
                  </a:outerShdw>
                </a:effectLst>
              </a:rPr>
              <a:t> и как </a:t>
            </a:r>
            <a:r>
              <a:rPr lang="ru-RU" dirty="0" smtClean="0">
                <a:solidFill>
                  <a:srgbClr val="003399"/>
                </a:solidFill>
                <a:effectLst>
                  <a:outerShdw blurRad="38100" dist="38100" dir="2700000" algn="tl">
                    <a:srgbClr val="C0C0C0"/>
                  </a:outerShdw>
                </a:effectLst>
              </a:rPr>
              <a:t>процесс</a:t>
            </a:r>
            <a:r>
              <a:rPr lang="ru-RU" dirty="0" smtClean="0">
                <a:effectLst>
                  <a:outerShdw blurRad="38100" dist="38100" dir="2700000" algn="tl">
                    <a:srgbClr val="C0C0C0"/>
                  </a:outerShdw>
                </a:effectLst>
              </a:rPr>
              <a:t>, соответственно, понятия </a:t>
            </a:r>
            <a:r>
              <a:rPr lang="ru-RU" dirty="0" smtClean="0">
                <a:solidFill>
                  <a:srgbClr val="003399"/>
                </a:solidFill>
                <a:effectLst>
                  <a:outerShdw blurRad="38100" dist="38100" dir="2700000" algn="tl">
                    <a:srgbClr val="C0C0C0"/>
                  </a:outerShdw>
                </a:effectLst>
              </a:rPr>
              <a:t>"</a:t>
            </a:r>
            <a:r>
              <a:rPr lang="ru-RU" dirty="0" err="1" smtClean="0">
                <a:solidFill>
                  <a:srgbClr val="003399"/>
                </a:solidFill>
                <a:effectLst>
                  <a:outerShdw blurRad="38100" dist="38100" dir="2700000" algn="tl">
                    <a:srgbClr val="C0C0C0"/>
                  </a:outerShdw>
                </a:effectLst>
              </a:rPr>
              <a:t>учебно</a:t>
            </a:r>
            <a:r>
              <a:rPr lang="ru-RU" dirty="0" smtClean="0">
                <a:solidFill>
                  <a:srgbClr val="003399"/>
                </a:solidFill>
                <a:effectLst>
                  <a:outerShdw blurRad="38100" dist="38100" dir="2700000" algn="tl">
                    <a:srgbClr val="C0C0C0"/>
                  </a:outerShdw>
                </a:effectLst>
              </a:rPr>
              <a:t>-</a:t>
            </a:r>
          </a:p>
          <a:p>
            <a:pPr algn="just" eaLnBrk="1" fontAlgn="auto" hangingPunct="1">
              <a:spcBef>
                <a:spcPts val="0"/>
              </a:spcBef>
              <a:spcAft>
                <a:spcPts val="0"/>
              </a:spcAft>
              <a:buFont typeface="Wingdings" pitchFamily="2" charset="2"/>
              <a:buNone/>
              <a:defRPr/>
            </a:pPr>
            <a:r>
              <a:rPr lang="ru-RU" dirty="0" smtClean="0">
                <a:solidFill>
                  <a:srgbClr val="003399"/>
                </a:solidFill>
                <a:effectLst>
                  <a:outerShdw blurRad="38100" dist="38100" dir="2700000" algn="tl">
                    <a:srgbClr val="C0C0C0"/>
                  </a:outerShdw>
                </a:effectLst>
              </a:rPr>
              <a:t>воспитательная система"</a:t>
            </a:r>
            <a:r>
              <a:rPr lang="ru-RU" dirty="0" smtClean="0">
                <a:effectLst>
                  <a:outerShdw blurRad="38100" dist="38100" dir="2700000" algn="tl">
                    <a:srgbClr val="C0C0C0"/>
                  </a:outerShdw>
                </a:effectLst>
              </a:rPr>
              <a:t> и </a:t>
            </a:r>
            <a:r>
              <a:rPr lang="ru-RU" dirty="0" smtClean="0">
                <a:solidFill>
                  <a:srgbClr val="003399"/>
                </a:solidFill>
                <a:effectLst>
                  <a:outerShdw blurRad="38100" dist="38100" dir="2700000" algn="tl">
                    <a:srgbClr val="C0C0C0"/>
                  </a:outerShdw>
                </a:effectLst>
              </a:rPr>
              <a:t>"учебно-воспитательный процесс".</a:t>
            </a:r>
            <a:r>
              <a:rPr lang="ru-RU" dirty="0" smtClean="0">
                <a:effectLst>
                  <a:outerShdw blurRad="38100" dist="38100" dir="2700000" algn="tl">
                    <a:srgbClr val="C0C0C0"/>
                  </a:outerShdw>
                </a:effectLst>
              </a:rPr>
              <a:t> </a:t>
            </a:r>
          </a:p>
          <a:p>
            <a:pPr algn="just" eaLnBrk="1" fontAlgn="auto" hangingPunct="1">
              <a:spcBef>
                <a:spcPts val="0"/>
              </a:spcBef>
              <a:spcAft>
                <a:spcPts val="0"/>
              </a:spcAft>
              <a:buFont typeface="Wingdings" pitchFamily="2" charset="2"/>
              <a:buNone/>
              <a:defRPr/>
            </a:pPr>
            <a:r>
              <a:rPr lang="ru-RU" dirty="0" smtClean="0">
                <a:effectLst>
                  <a:outerShdw blurRad="38100" dist="38100" dir="2700000" algn="tl">
                    <a:srgbClr val="C0C0C0"/>
                  </a:outerShdw>
                </a:effectLst>
              </a:rPr>
              <a:t>Ключевое слово </a:t>
            </a:r>
            <a:r>
              <a:rPr lang="ru-RU" dirty="0" smtClean="0">
                <a:solidFill>
                  <a:srgbClr val="003399"/>
                </a:solidFill>
                <a:effectLst>
                  <a:outerShdw blurRad="38100" dist="38100" dir="2700000" algn="tl">
                    <a:srgbClr val="C0C0C0"/>
                  </a:outerShdw>
                </a:effectLst>
              </a:rPr>
              <a:t>воспитание, </a:t>
            </a:r>
            <a:r>
              <a:rPr lang="ru-RU" dirty="0" smtClean="0">
                <a:effectLst>
                  <a:outerShdw blurRad="38100" dist="38100" dir="2700000" algn="tl">
                    <a:srgbClr val="C0C0C0"/>
                  </a:outerShdw>
                </a:effectLst>
              </a:rPr>
              <a:t>которое  необходимо </a:t>
            </a:r>
            <a:r>
              <a:rPr lang="ru-RU" dirty="0" smtClean="0">
                <a:solidFill>
                  <a:srgbClr val="003399"/>
                </a:solidFill>
                <a:effectLst>
                  <a:outerShdw blurRad="38100" dist="38100" dir="2700000" algn="tl">
                    <a:srgbClr val="C0C0C0"/>
                  </a:outerShdw>
                </a:effectLst>
              </a:rPr>
              <a:t>для распознавания объекта обучения </a:t>
            </a:r>
            <a:r>
              <a:rPr lang="ru-RU" dirty="0" smtClean="0">
                <a:effectLst>
                  <a:outerShdw blurRad="38100" dist="38100" dir="2700000" algn="tl">
                    <a:srgbClr val="C0C0C0"/>
                  </a:outerShdw>
                </a:effectLst>
              </a:rPr>
              <a:t>и</a:t>
            </a:r>
            <a:r>
              <a:rPr lang="ru-RU" dirty="0" smtClean="0">
                <a:solidFill>
                  <a:srgbClr val="003399"/>
                </a:solidFill>
                <a:effectLst>
                  <a:outerShdw blurRad="38100" dist="38100" dir="2700000" algn="tl">
                    <a:srgbClr val="C0C0C0"/>
                  </a:outerShdw>
                </a:effectLst>
              </a:rPr>
              <a:t> выбора метода обучения</a:t>
            </a:r>
            <a:r>
              <a:rPr lang="ru-RU" dirty="0" smtClean="0">
                <a:effectLst>
                  <a:outerShdw blurRad="38100" dist="38100" dir="2700000" algn="tl">
                    <a:srgbClr val="C0C0C0"/>
                  </a:outerShdw>
                </a:effectLst>
              </a:rPr>
              <a:t>.  </a:t>
            </a:r>
          </a:p>
          <a:p>
            <a:pPr algn="just" eaLnBrk="1" fontAlgn="auto" hangingPunct="1">
              <a:spcBef>
                <a:spcPts val="0"/>
              </a:spcBef>
              <a:spcAft>
                <a:spcPts val="0"/>
              </a:spcAft>
              <a:buFont typeface="Wingdings" pitchFamily="2" charset="2"/>
              <a:buNone/>
              <a:defRPr/>
            </a:pPr>
            <a:r>
              <a:rPr lang="ru-RU" dirty="0" smtClean="0">
                <a:effectLst>
                  <a:outerShdw blurRad="38100" dist="38100" dir="2700000" algn="tl">
                    <a:srgbClr val="C0C0C0"/>
                  </a:outerShdw>
                </a:effectLst>
              </a:rPr>
              <a:t>	</a:t>
            </a:r>
          </a:p>
          <a:p>
            <a:pPr algn="just" eaLnBrk="1" fontAlgn="auto" hangingPunct="1">
              <a:spcBef>
                <a:spcPts val="0"/>
              </a:spcBef>
              <a:spcAft>
                <a:spcPts val="0"/>
              </a:spcAft>
              <a:buFont typeface="Wingdings" pitchFamily="2" charset="2"/>
              <a:buNone/>
              <a:defRPr/>
            </a:pPr>
            <a:r>
              <a:rPr lang="ru-RU" dirty="0" smtClean="0">
                <a:effectLst>
                  <a:outerShdw blurRad="38100" dist="38100" dir="2700000" algn="tl">
                    <a:srgbClr val="C0C0C0"/>
                  </a:outerShdw>
                </a:effectLst>
              </a:rPr>
              <a:t>Зададимся вопросом </a:t>
            </a:r>
            <a:r>
              <a:rPr lang="ru-RU" dirty="0" smtClean="0">
                <a:solidFill>
                  <a:srgbClr val="D60000"/>
                </a:solidFill>
                <a:effectLst>
                  <a:outerShdw blurRad="38100" dist="38100" dir="2700000" algn="tl">
                    <a:srgbClr val="C0C0C0"/>
                  </a:outerShdw>
                </a:effectLst>
              </a:rPr>
              <a:t>как заниматься воспитанием дистанционно</a:t>
            </a:r>
            <a:r>
              <a:rPr lang="ru-RU" dirty="0" smtClean="0">
                <a:effectLst>
                  <a:outerShdw blurRad="38100" dist="38100" dir="2700000" algn="tl">
                    <a:srgbClr val="C0C0C0"/>
                  </a:outerShdw>
                </a:effectLst>
              </a:rPr>
              <a:t> и </a:t>
            </a:r>
            <a:r>
              <a:rPr lang="ru-RU" dirty="0" smtClean="0">
                <a:solidFill>
                  <a:srgbClr val="D60000"/>
                </a:solidFill>
                <a:effectLst>
                  <a:outerShdw blurRad="38100" dist="38100" dir="2700000" algn="tl">
                    <a:srgbClr val="C0C0C0"/>
                  </a:outerShdw>
                </a:effectLst>
              </a:rPr>
              <a:t>как выбрать  наиболее эффективный метод обучения</a:t>
            </a:r>
            <a:r>
              <a:rPr lang="ru-RU" dirty="0" smtClean="0">
                <a:effectLst>
                  <a:outerShdw blurRad="38100" dist="38100" dir="2700000" algn="tl">
                    <a:srgbClr val="C0C0C0"/>
                  </a:outerShdw>
                </a:effectLst>
              </a:rPr>
              <a:t> не зная объекта управления  (обучаемого). </a:t>
            </a:r>
          </a:p>
          <a:p>
            <a:pPr algn="just" eaLnBrk="1" fontAlgn="auto" hangingPunct="1">
              <a:spcBef>
                <a:spcPts val="0"/>
              </a:spcBef>
              <a:spcAft>
                <a:spcPts val="0"/>
              </a:spcAft>
              <a:buFont typeface="Wingdings" pitchFamily="2" charset="2"/>
              <a:buNone/>
              <a:defRPr/>
            </a:pPr>
            <a:r>
              <a:rPr lang="ru-RU" dirty="0" smtClean="0">
                <a:effectLst>
                  <a:outerShdw blurRad="38100" dist="38100" dir="2700000" algn="tl">
                    <a:srgbClr val="C0C0C0"/>
                  </a:outerShdw>
                </a:effectLst>
              </a:rPr>
              <a:t>	</a:t>
            </a:r>
            <a:endParaRPr lang="en-US" dirty="0" smtClean="0">
              <a:effectLst>
                <a:outerShdw blurRad="38100" dist="38100" dir="2700000" algn="tl">
                  <a:srgbClr val="C0C0C0"/>
                </a:outerShdw>
              </a:effectLst>
            </a:endParaRPr>
          </a:p>
          <a:p>
            <a:pPr algn="just" eaLnBrk="1" fontAlgn="auto" hangingPunct="1">
              <a:spcBef>
                <a:spcPts val="0"/>
              </a:spcBef>
              <a:spcAft>
                <a:spcPts val="0"/>
              </a:spcAft>
              <a:buFont typeface="Wingdings" pitchFamily="2" charset="2"/>
              <a:buNone/>
              <a:defRPr/>
            </a:pPr>
            <a:r>
              <a:rPr lang="ru-RU" dirty="0" smtClean="0">
                <a:effectLst>
                  <a:outerShdw blurRad="38100" dist="38100" dir="2700000" algn="tl">
                    <a:srgbClr val="C0C0C0"/>
                  </a:outerShdw>
                </a:effectLst>
              </a:rPr>
              <a:t>Вывод</a:t>
            </a:r>
            <a:r>
              <a:rPr lang="en-US" dirty="0" smtClean="0">
                <a:effectLst>
                  <a:outerShdw blurRad="38100" dist="38100" dir="2700000" algn="tl">
                    <a:srgbClr val="C0C0C0"/>
                  </a:outerShdw>
                </a:effectLst>
              </a:rPr>
              <a:t>:</a:t>
            </a:r>
            <a:r>
              <a:rPr lang="en-US" dirty="0" smtClean="0">
                <a:solidFill>
                  <a:srgbClr val="D60000"/>
                </a:solidFill>
                <a:effectLst>
                  <a:outerShdw blurRad="38100" dist="38100" dir="2700000" algn="tl">
                    <a:srgbClr val="C0C0C0"/>
                  </a:outerShdw>
                </a:effectLst>
              </a:rPr>
              <a:t> </a:t>
            </a:r>
            <a:r>
              <a:rPr lang="ru-RU" dirty="0" err="1" smtClean="0">
                <a:solidFill>
                  <a:srgbClr val="D60000"/>
                </a:solidFill>
                <a:effectLst>
                  <a:outerShdw blurRad="38100" dist="38100" dir="2700000" algn="tl">
                    <a:srgbClr val="C0C0C0"/>
                  </a:outerShdw>
                </a:effectLst>
              </a:rPr>
              <a:t>Дистантная</a:t>
            </a:r>
            <a:r>
              <a:rPr lang="ru-RU" dirty="0" smtClean="0">
                <a:solidFill>
                  <a:srgbClr val="D60000"/>
                </a:solidFill>
                <a:effectLst>
                  <a:outerShdw blurRad="38100" dist="38100" dir="2700000" algn="tl">
                    <a:srgbClr val="C0C0C0"/>
                  </a:outerShdw>
                </a:effectLst>
              </a:rPr>
              <a:t> педагогика не может обеспечить качество и эффективность электронного образования. </a:t>
            </a:r>
          </a:p>
          <a:p>
            <a:pPr algn="just" eaLnBrk="1" fontAlgn="auto" hangingPunct="1">
              <a:spcBef>
                <a:spcPts val="0"/>
              </a:spcBef>
              <a:spcAft>
                <a:spcPts val="0"/>
              </a:spcAft>
              <a:buFont typeface="Wingdings" pitchFamily="2" charset="2"/>
              <a:buNone/>
              <a:defRPr/>
            </a:pPr>
            <a:r>
              <a:rPr lang="ru-RU" dirty="0" smtClean="0">
                <a:effectLst>
                  <a:outerShdw blurRad="38100" dist="38100" dir="2700000" algn="tl">
                    <a:srgbClr val="C0C0C0"/>
                  </a:outerShdw>
                </a:effectLst>
              </a:rPr>
              <a:t>	</a:t>
            </a:r>
          </a:p>
          <a:p>
            <a:pPr algn="just" eaLnBrk="1" fontAlgn="auto" hangingPunct="1">
              <a:spcBef>
                <a:spcPts val="0"/>
              </a:spcBef>
              <a:spcAft>
                <a:spcPts val="0"/>
              </a:spcAft>
              <a:buFont typeface="Wingdings" pitchFamily="2" charset="2"/>
              <a:buNone/>
              <a:defRPr/>
            </a:pPr>
            <a:r>
              <a:rPr lang="ru-RU" dirty="0" smtClean="0">
                <a:effectLst>
                  <a:outerShdw blurRad="38100" dist="38100" dir="2700000" algn="tl">
                    <a:srgbClr val="C0C0C0"/>
                  </a:outerShdw>
                </a:effectLst>
              </a:rPr>
              <a:t>Следовательно все системы электронного дистанционного обучения построенные на основе педагогики не обеспечивают качество и  эффективность обучения.</a:t>
            </a:r>
          </a:p>
          <a:p>
            <a:pPr eaLnBrk="1" fontAlgn="auto" hangingPunct="1">
              <a:spcBef>
                <a:spcPts val="0"/>
              </a:spcBef>
              <a:spcAft>
                <a:spcPts val="0"/>
              </a:spcAft>
              <a:defRPr/>
            </a:pPr>
            <a:endParaRPr lang="ru-RU" dirty="0" smtClean="0"/>
          </a:p>
          <a:p>
            <a:pPr eaLnBrk="1" fontAlgn="auto" hangingPunct="1">
              <a:spcBef>
                <a:spcPts val="0"/>
              </a:spcBef>
              <a:spcAft>
                <a:spcPts val="0"/>
              </a:spcAft>
              <a:defRPr/>
            </a:pPr>
            <a:endParaRPr lang="ru-RU" b="1" dirty="0" smtClean="0"/>
          </a:p>
        </p:txBody>
      </p:sp>
    </p:spTree>
    <p:extLst>
      <p:ext uri="{BB962C8B-B14F-4D97-AF65-F5344CB8AC3E}">
        <p14:creationId xmlns:p14="http://schemas.microsoft.com/office/powerpoint/2010/main" val="115690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ru-RU" smtClean="0">
                <a:solidFill>
                  <a:srgbClr val="F5F0D3"/>
                </a:solidFill>
                <a:latin typeface="Bookman Old Style" pitchFamily="18" charset="0"/>
              </a:rPr>
              <a:t>Надо отметить, что любая информационно образовательная среда строиться </a:t>
            </a:r>
            <a:r>
              <a:rPr lang="ru-RU" b="1" smtClean="0">
                <a:solidFill>
                  <a:srgbClr val="F5F0D3"/>
                </a:solidFill>
                <a:latin typeface="Bookman Old Style" pitchFamily="18" charset="0"/>
              </a:rPr>
              <a:t>на коммуникационном взаимодействии</a:t>
            </a:r>
            <a:r>
              <a:rPr lang="ru-RU" smtClean="0">
                <a:solidFill>
                  <a:srgbClr val="F5F0D3"/>
                </a:solidFill>
                <a:latin typeface="Bookman Old Style" pitchFamily="18" charset="0"/>
              </a:rPr>
              <a:t>, с преподавателем и учебными материалами, а это взаимодействие </a:t>
            </a:r>
            <a:r>
              <a:rPr lang="ru-RU" b="1" smtClean="0">
                <a:solidFill>
                  <a:srgbClr val="F5F0D3"/>
                </a:solidFill>
                <a:latin typeface="Bookman Old Style" pitchFamily="18" charset="0"/>
              </a:rPr>
              <a:t>требует индивидуализации</a:t>
            </a:r>
            <a:r>
              <a:rPr lang="ru-RU" smtClean="0">
                <a:solidFill>
                  <a:srgbClr val="F5F0D3"/>
                </a:solidFill>
                <a:latin typeface="Bookman Old Style" pitchFamily="18" charset="0"/>
              </a:rPr>
              <a:t>. </a:t>
            </a:r>
          </a:p>
          <a:p>
            <a:pPr eaLnBrk="1" hangingPunct="1">
              <a:spcBef>
                <a:spcPct val="0"/>
              </a:spcBef>
            </a:pPr>
            <a:r>
              <a:rPr lang="ru-RU" smtClean="0">
                <a:solidFill>
                  <a:srgbClr val="F5F0D3"/>
                </a:solidFill>
                <a:latin typeface="Bookman Old Style" pitchFamily="18" charset="0"/>
              </a:rPr>
              <a:t>В педагогике индивидуализация начинается </a:t>
            </a:r>
            <a:r>
              <a:rPr lang="ru-RU" b="1" smtClean="0">
                <a:solidFill>
                  <a:srgbClr val="F5F0D3"/>
                </a:solidFill>
                <a:latin typeface="Bookman Old Style" pitchFamily="18" charset="0"/>
              </a:rPr>
              <a:t>с воспитания</a:t>
            </a:r>
            <a:r>
              <a:rPr lang="ru-RU" smtClean="0">
                <a:solidFill>
                  <a:srgbClr val="F5F0D3"/>
                </a:solidFill>
                <a:latin typeface="Bookman Old Style" pitchFamily="18" charset="0"/>
              </a:rPr>
              <a:t>, иными словами </a:t>
            </a:r>
            <a:r>
              <a:rPr lang="ru-RU" b="1" smtClean="0">
                <a:solidFill>
                  <a:srgbClr val="F5F0D3"/>
                </a:solidFill>
                <a:latin typeface="Bookman Old Style" pitchFamily="18" charset="0"/>
              </a:rPr>
              <a:t>с распознавания объекта обучения</a:t>
            </a:r>
            <a:r>
              <a:rPr lang="ru-RU" smtClean="0">
                <a:solidFill>
                  <a:srgbClr val="F5F0D3"/>
                </a:solidFill>
                <a:latin typeface="Bookman Old Style" pitchFamily="18" charset="0"/>
              </a:rPr>
              <a:t>, ибо не зная объекта обучения, невозможно индивидуализировать процесс обучения. </a:t>
            </a:r>
          </a:p>
          <a:p>
            <a:pPr eaLnBrk="1" hangingPunct="1">
              <a:spcBef>
                <a:spcPct val="0"/>
              </a:spcBef>
            </a:pPr>
            <a:r>
              <a:rPr lang="ru-RU" smtClean="0">
                <a:solidFill>
                  <a:srgbClr val="F5F0D3"/>
                </a:solidFill>
                <a:latin typeface="Bookman Old Style" pitchFamily="18" charset="0"/>
              </a:rPr>
              <a:t>Но как </a:t>
            </a:r>
            <a:r>
              <a:rPr lang="ru-RU" b="1" smtClean="0">
                <a:solidFill>
                  <a:srgbClr val="F5F0D3"/>
                </a:solidFill>
                <a:latin typeface="Bookman Old Style" pitchFamily="18" charset="0"/>
              </a:rPr>
              <a:t>упростить процесс обучения для ученика в информационно образовательной среде</a:t>
            </a:r>
            <a:r>
              <a:rPr lang="ru-RU" smtClean="0">
                <a:solidFill>
                  <a:srgbClr val="F5F0D3"/>
                </a:solidFill>
                <a:latin typeface="Bookman Old Style" pitchFamily="18" charset="0"/>
              </a:rPr>
              <a:t>? </a:t>
            </a:r>
          </a:p>
          <a:p>
            <a:pPr eaLnBrk="1" hangingPunct="1">
              <a:spcBef>
                <a:spcPct val="0"/>
              </a:spcBef>
            </a:pPr>
            <a:r>
              <a:rPr lang="ru-RU" smtClean="0">
                <a:solidFill>
                  <a:srgbClr val="F5F0D3"/>
                </a:solidFill>
                <a:latin typeface="Bookman Old Style" pitchFamily="18" charset="0"/>
              </a:rPr>
              <a:t>Осуществить это можно путем адаптации обучения, существуют </a:t>
            </a:r>
            <a:r>
              <a:rPr lang="ru-RU" b="1" smtClean="0">
                <a:solidFill>
                  <a:srgbClr val="F5F0D3"/>
                </a:solidFill>
                <a:latin typeface="Bookman Old Style" pitchFamily="18" charset="0"/>
              </a:rPr>
              <a:t>три метода адаптации обучения</a:t>
            </a:r>
            <a:r>
              <a:rPr lang="ru-RU" smtClean="0">
                <a:solidFill>
                  <a:srgbClr val="F5F0D3"/>
                </a:solidFill>
                <a:latin typeface="Bookman Old Style" pitchFamily="18" charset="0"/>
              </a:rPr>
              <a:t>. </a:t>
            </a:r>
          </a:p>
          <a:p>
            <a:pPr eaLnBrk="1" hangingPunct="1">
              <a:spcBef>
                <a:spcPct val="0"/>
              </a:spcBef>
            </a:pPr>
            <a:r>
              <a:rPr lang="ru-RU" b="1" smtClean="0">
                <a:solidFill>
                  <a:srgbClr val="F5F0D3"/>
                </a:solidFill>
                <a:latin typeface="Bookman Old Style" pitchFamily="18" charset="0"/>
              </a:rPr>
              <a:t>Первый</a:t>
            </a:r>
            <a:r>
              <a:rPr lang="ru-RU" smtClean="0">
                <a:solidFill>
                  <a:srgbClr val="F5F0D3"/>
                </a:solidFill>
                <a:latin typeface="Bookman Old Style" pitchFamily="18" charset="0"/>
              </a:rPr>
              <a:t>  и наверное самый распространённый, это когда ученик подстраивается под учебные материалы и преподавателя (</a:t>
            </a:r>
            <a:r>
              <a:rPr lang="ru-RU" b="1" smtClean="0">
                <a:solidFill>
                  <a:srgbClr val="F5F0D3"/>
                </a:solidFill>
                <a:latin typeface="Bookman Old Style" pitchFamily="18" charset="0"/>
              </a:rPr>
              <a:t>адаптация обучаемого</a:t>
            </a:r>
            <a:r>
              <a:rPr lang="ru-RU" smtClean="0">
                <a:solidFill>
                  <a:srgbClr val="F5F0D3"/>
                </a:solidFill>
                <a:latin typeface="Bookman Old Style" pitchFamily="18" charset="0"/>
              </a:rPr>
              <a:t>). </a:t>
            </a:r>
            <a:r>
              <a:rPr lang="ru-RU" b="1" smtClean="0">
                <a:solidFill>
                  <a:srgbClr val="F5F0D3"/>
                </a:solidFill>
                <a:latin typeface="Bookman Old Style" pitchFamily="18" charset="0"/>
              </a:rPr>
              <a:t>Второй</a:t>
            </a:r>
            <a:r>
              <a:rPr lang="ru-RU" smtClean="0">
                <a:solidFill>
                  <a:srgbClr val="F5F0D3"/>
                </a:solidFill>
                <a:latin typeface="Bookman Old Style" pitchFamily="18" charset="0"/>
              </a:rPr>
              <a:t> это когда происходит </a:t>
            </a:r>
            <a:r>
              <a:rPr lang="ru-RU" b="1" smtClean="0">
                <a:latin typeface="Bookman Old Style" pitchFamily="18" charset="0"/>
              </a:rPr>
              <a:t>адаптация материалов и обучающего.  Третий </a:t>
            </a:r>
            <a:r>
              <a:rPr lang="ru-RU" smtClean="0">
                <a:latin typeface="Bookman Old Style" pitchFamily="18" charset="0"/>
              </a:rPr>
              <a:t>вариант это </a:t>
            </a:r>
            <a:r>
              <a:rPr lang="ru-RU" b="1" smtClean="0">
                <a:solidFill>
                  <a:schemeClr val="bg1"/>
                </a:solidFill>
                <a:latin typeface="Bookman Old Style" pitchFamily="18" charset="0"/>
              </a:rPr>
              <a:t>адаптация как обучаемого, так и обучающего и его учебных материалов</a:t>
            </a:r>
            <a:r>
              <a:rPr lang="ru-RU" smtClean="0">
                <a:solidFill>
                  <a:schemeClr val="bg1"/>
                </a:solidFill>
                <a:latin typeface="Bookman Old Style" pitchFamily="18" charset="0"/>
              </a:rPr>
              <a:t>. Переход ко второму и третьему методу адаптации требует </a:t>
            </a:r>
            <a:r>
              <a:rPr lang="ru-RU" b="1" smtClean="0">
                <a:solidFill>
                  <a:schemeClr val="bg1"/>
                </a:solidFill>
                <a:latin typeface="Bookman Old Style" pitchFamily="18" charset="0"/>
              </a:rPr>
              <a:t>изменения способа обучения</a:t>
            </a:r>
            <a:r>
              <a:rPr lang="ru-RU" smtClean="0">
                <a:solidFill>
                  <a:schemeClr val="bg1"/>
                </a:solidFill>
                <a:latin typeface="Bookman Old Style" pitchFamily="18" charset="0"/>
              </a:rPr>
              <a:t>. </a:t>
            </a:r>
          </a:p>
          <a:p>
            <a:pPr eaLnBrk="1" hangingPunct="1">
              <a:spcBef>
                <a:spcPct val="0"/>
              </a:spcBef>
            </a:pPr>
            <a:endParaRPr lang="ru-RU" smtClean="0">
              <a:latin typeface="Bookman Old Style" pitchFamily="18" charset="0"/>
            </a:endParaRPr>
          </a:p>
          <a:p>
            <a:pPr eaLnBrk="1" hangingPunct="1">
              <a:spcBef>
                <a:spcPct val="0"/>
              </a:spcBef>
            </a:pPr>
            <a:endParaRPr lang="ru-RU" smtClean="0">
              <a:solidFill>
                <a:srgbClr val="F5F0D3"/>
              </a:solidFill>
              <a:latin typeface="Bookman Old Style" pitchFamily="18" charset="0"/>
            </a:endParaRPr>
          </a:p>
        </p:txBody>
      </p:sp>
      <p:sp>
        <p:nvSpPr>
          <p:cNvPr id="20484" name="Номер слайда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F33FB65-5367-444C-B5CB-9C351F1DD9DA}" type="slidenum">
              <a:rPr lang="ru-RU" smtClean="0"/>
              <a:pPr fontAlgn="base">
                <a:spcBef>
                  <a:spcPct val="0"/>
                </a:spcBef>
                <a:spcAft>
                  <a:spcPct val="0"/>
                </a:spcAft>
                <a:defRPr/>
              </a:pPr>
              <a:t>14</a:t>
            </a:fld>
            <a:endParaRPr lang="ru-RU" smtClean="0"/>
          </a:p>
        </p:txBody>
      </p:sp>
    </p:spTree>
    <p:extLst>
      <p:ext uri="{BB962C8B-B14F-4D97-AF65-F5344CB8AC3E}">
        <p14:creationId xmlns:p14="http://schemas.microsoft.com/office/powerpoint/2010/main" val="4204297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Заметки 2"/>
          <p:cNvSpPr>
            <a:spLocks noGrp="1"/>
          </p:cNvSpPr>
          <p:nvPr>
            <p:ph type="body" idx="1"/>
          </p:nvPr>
        </p:nvSpPr>
        <p:spPr/>
        <p:txBody>
          <a:bodyPr/>
          <a:lstStyle/>
          <a:p>
            <a:pPr eaLnBrk="1" fontAlgn="auto" hangingPunct="1">
              <a:spcBef>
                <a:spcPts val="0"/>
              </a:spcBef>
              <a:spcAft>
                <a:spcPts val="0"/>
              </a:spcAft>
              <a:buFont typeface="Wingdings" panose="05000000000000000000" pitchFamily="2" charset="2"/>
              <a:buNone/>
              <a:defRPr/>
            </a:pPr>
            <a:r>
              <a:rPr lang="ru-RU" dirty="0" smtClean="0">
                <a:effectLst>
                  <a:outerShdw blurRad="38100" dist="38100" dir="2700000" algn="tl">
                    <a:srgbClr val="C0C0C0"/>
                  </a:outerShdw>
                </a:effectLst>
                <a:latin typeface="Bookman Old Style" panose="02050604050505020204" pitchFamily="18" charset="0"/>
              </a:rPr>
              <a:t>Переход электронного обучения на новый способ в основе которого лежит </a:t>
            </a:r>
            <a:r>
              <a:rPr lang="ru-RU" b="1" dirty="0" smtClean="0">
                <a:effectLst>
                  <a:outerShdw blurRad="38100" dist="38100" dir="2700000" algn="tl">
                    <a:srgbClr val="C0C0C0"/>
                  </a:outerShdw>
                </a:effectLst>
                <a:latin typeface="Bookman Old Style" panose="02050604050505020204" pitchFamily="18" charset="0"/>
              </a:rPr>
              <a:t>не  </a:t>
            </a:r>
            <a:r>
              <a:rPr lang="ru-RU" b="1" dirty="0" smtClean="0">
                <a:solidFill>
                  <a:srgbClr val="003399"/>
                </a:solidFill>
                <a:latin typeface="Bookman Old Style" panose="02050604050505020204" pitchFamily="18" charset="0"/>
              </a:rPr>
              <a:t>педагогика</a:t>
            </a:r>
            <a:r>
              <a:rPr lang="ru-RU" b="1" dirty="0" smtClean="0">
                <a:effectLst>
                  <a:outerShdw blurRad="38100" dist="38100" dir="2700000" algn="tl">
                    <a:srgbClr val="C0C0C0"/>
                  </a:outerShdw>
                </a:effectLst>
                <a:latin typeface="Bookman Old Style" panose="02050604050505020204" pitchFamily="18" charset="0"/>
              </a:rPr>
              <a:t>, а </a:t>
            </a:r>
            <a:r>
              <a:rPr lang="ru-RU" b="1" dirty="0" smtClean="0">
                <a:solidFill>
                  <a:srgbClr val="003399"/>
                </a:solidFill>
                <a:effectLst>
                  <a:outerShdw blurRad="38100" dist="38100" dir="2700000" algn="tl">
                    <a:srgbClr val="C0C0C0"/>
                  </a:outerShdw>
                </a:effectLst>
                <a:latin typeface="Bookman Old Style" panose="02050604050505020204" pitchFamily="18" charset="0"/>
              </a:rPr>
              <a:t>соционика</a:t>
            </a:r>
            <a:r>
              <a:rPr lang="ru-RU" dirty="0" smtClean="0">
                <a:effectLst>
                  <a:outerShdw blurRad="38100" dist="38100" dir="2700000" algn="tl">
                    <a:srgbClr val="C0C0C0"/>
                  </a:outerShdw>
                </a:effectLst>
                <a:latin typeface="Bookman Old Style" panose="02050604050505020204" pitchFamily="18" charset="0"/>
              </a:rPr>
              <a:t>. Это веянье времени, и желание человека хоть как то догнать, технологическую революцию.</a:t>
            </a:r>
          </a:p>
          <a:p>
            <a:pPr eaLnBrk="1" fontAlgn="auto" hangingPunct="1">
              <a:spcBef>
                <a:spcPts val="0"/>
              </a:spcBef>
              <a:spcAft>
                <a:spcPts val="0"/>
              </a:spcAft>
              <a:buFont typeface="Wingdings" panose="05000000000000000000" pitchFamily="2" charset="2"/>
              <a:buNone/>
              <a:defRPr/>
            </a:pPr>
            <a:r>
              <a:rPr lang="ru-RU" b="1" dirty="0" smtClean="0">
                <a:solidFill>
                  <a:srgbClr val="003399"/>
                </a:solidFill>
                <a:latin typeface="Bookman Old Style" panose="02050604050505020204" pitchFamily="18" charset="0"/>
              </a:rPr>
              <a:t>Соционика</a:t>
            </a:r>
            <a:r>
              <a:rPr lang="ru-RU" dirty="0" smtClean="0">
                <a:latin typeface="Bookman Old Style" panose="02050604050505020204" pitchFamily="18" charset="0"/>
              </a:rPr>
              <a:t> – наука, изучающая процесс переработки  информации из окружающего  мира психикой человека.</a:t>
            </a:r>
          </a:p>
          <a:p>
            <a:pPr eaLnBrk="1" fontAlgn="auto" hangingPunct="1">
              <a:spcBef>
                <a:spcPts val="0"/>
              </a:spcBef>
              <a:spcAft>
                <a:spcPts val="0"/>
              </a:spcAft>
              <a:defRPr/>
            </a:pPr>
            <a:r>
              <a:rPr lang="ru-RU" b="1" dirty="0" smtClean="0"/>
              <a:t>Соционика</a:t>
            </a:r>
            <a:r>
              <a:rPr lang="ru-RU" dirty="0" smtClean="0"/>
              <a:t> не заменяет другие версии психологии, педагогики, социологии, семиотики, можно долго перечислять все дисциплины, усиливающие </a:t>
            </a:r>
            <a:r>
              <a:rPr lang="ru-RU" b="1" dirty="0" smtClean="0"/>
              <a:t>хаос знаний человека о себе и других</a:t>
            </a:r>
            <a:r>
              <a:rPr lang="ru-RU" dirty="0" smtClean="0"/>
              <a:t>, </a:t>
            </a:r>
            <a:r>
              <a:rPr lang="ru-RU" b="1" dirty="0" smtClean="0"/>
              <a:t>а дает практичный способ их укрупнения, проверки, упорядочения и дополнения</a:t>
            </a:r>
            <a:r>
              <a:rPr lang="ru-RU" dirty="0" smtClean="0"/>
              <a:t>. Соционика не противопоставляет себя другим наукам а их дополняет и организовывает. </a:t>
            </a:r>
            <a:endParaRPr lang="ru-RU" dirty="0"/>
          </a:p>
        </p:txBody>
      </p:sp>
      <p:sp>
        <p:nvSpPr>
          <p:cNvPr id="21508" name="Номер слайда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3356BD7-F4C4-4845-973C-1EF538BC2FD9}" type="slidenum">
              <a:rPr lang="ru-RU" smtClean="0"/>
              <a:pPr fontAlgn="base">
                <a:spcBef>
                  <a:spcPct val="0"/>
                </a:spcBef>
                <a:spcAft>
                  <a:spcPct val="0"/>
                </a:spcAft>
                <a:defRPr/>
              </a:pPr>
              <a:t>15</a:t>
            </a:fld>
            <a:endParaRPr lang="ru-RU" smtClean="0"/>
          </a:p>
        </p:txBody>
      </p:sp>
    </p:spTree>
    <p:extLst>
      <p:ext uri="{BB962C8B-B14F-4D97-AF65-F5344CB8AC3E}">
        <p14:creationId xmlns:p14="http://schemas.microsoft.com/office/powerpoint/2010/main" val="3938348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8B74386-CB03-4239-B676-0B54C476502B}" type="slidenum">
              <a:rPr lang="ru-RU" altLang="ru-RU"/>
              <a:pPr eaLnBrk="1" hangingPunct="1"/>
              <a:t>16</a:t>
            </a:fld>
            <a:endParaRPr lang="ru-RU" altLang="ru-RU"/>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b="1" smtClean="0"/>
          </a:p>
        </p:txBody>
      </p:sp>
    </p:spTree>
    <p:extLst>
      <p:ext uri="{BB962C8B-B14F-4D97-AF65-F5344CB8AC3E}">
        <p14:creationId xmlns:p14="http://schemas.microsoft.com/office/powerpoint/2010/main" val="3899372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99103C-718B-4C39-B10B-22356C8D480D}" type="slidenum">
              <a:rPr lang="ru-RU" altLang="ru-RU"/>
              <a:pPr eaLnBrk="1" hangingPunct="1"/>
              <a:t>17</a:t>
            </a:fld>
            <a:endParaRPr lang="ru-RU" altLang="ru-RU"/>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b="1" smtClean="0"/>
          </a:p>
        </p:txBody>
      </p:sp>
    </p:spTree>
    <p:extLst>
      <p:ext uri="{BB962C8B-B14F-4D97-AF65-F5344CB8AC3E}">
        <p14:creationId xmlns:p14="http://schemas.microsoft.com/office/powerpoint/2010/main" val="2306751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b="1" smtClean="0"/>
          </a:p>
        </p:txBody>
      </p:sp>
    </p:spTree>
    <p:extLst>
      <p:ext uri="{BB962C8B-B14F-4D97-AF65-F5344CB8AC3E}">
        <p14:creationId xmlns:p14="http://schemas.microsoft.com/office/powerpoint/2010/main" val="1810530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ru-RU" smtClean="0"/>
              <a:t>Адаптация обучения будет происходить </a:t>
            </a:r>
            <a:r>
              <a:rPr lang="ru-RU" b="1" smtClean="0"/>
              <a:t>по сумме аспектов</a:t>
            </a:r>
            <a:r>
              <a:rPr lang="ru-RU" smtClean="0"/>
              <a:t>, и от </a:t>
            </a:r>
            <a:r>
              <a:rPr lang="ru-RU" b="1" smtClean="0"/>
              <a:t>личного понимания информационных аспектов обучения </a:t>
            </a:r>
            <a:r>
              <a:rPr lang="ru-RU" smtClean="0"/>
              <a:t>участниками информационной образовательной среды, будет зависит </a:t>
            </a:r>
            <a:r>
              <a:rPr lang="ru-RU" b="1" smtClean="0"/>
              <a:t>эффективность учебного процесса</a:t>
            </a:r>
            <a:r>
              <a:rPr lang="ru-RU" smtClean="0"/>
              <a:t>. </a:t>
            </a:r>
          </a:p>
          <a:p>
            <a:pPr eaLnBrk="1" hangingPunct="1">
              <a:spcBef>
                <a:spcPct val="0"/>
              </a:spcBef>
            </a:pPr>
            <a:r>
              <a:rPr lang="ru-RU" b="1" smtClean="0">
                <a:solidFill>
                  <a:schemeClr val="bg1"/>
                </a:solidFill>
                <a:latin typeface="Bookman Old Style" pitchFamily="18" charset="0"/>
              </a:rPr>
              <a:t>Установка на вид деятельности</a:t>
            </a:r>
            <a:r>
              <a:rPr lang="ru-RU" smtClean="0">
                <a:solidFill>
                  <a:schemeClr val="bg1"/>
                </a:solidFill>
                <a:latin typeface="Bookman Old Style" pitchFamily="18" charset="0"/>
              </a:rPr>
              <a:t>-</a:t>
            </a:r>
            <a:r>
              <a:rPr lang="ru-RU" smtClean="0"/>
              <a:t>УПРАВЛЕНЦЫ-СОЦИАЛЫ-ГУМАНИТАРИИ-САЙЕНТИСТЫ.  </a:t>
            </a:r>
          </a:p>
          <a:p>
            <a:pPr eaLnBrk="1" hangingPunct="1">
              <a:spcBef>
                <a:spcPct val="0"/>
              </a:spcBef>
            </a:pPr>
            <a:r>
              <a:rPr lang="ru-RU" i="1" smtClean="0"/>
              <a:t>Когда двое делают одно и то же, получается не одно и то же. – кажется так сказал Теренций.</a:t>
            </a:r>
          </a:p>
          <a:p>
            <a:pPr eaLnBrk="1" hangingPunct="1">
              <a:spcBef>
                <a:spcPct val="0"/>
              </a:spcBef>
            </a:pPr>
            <a:r>
              <a:rPr lang="ru-RU" b="1" smtClean="0">
                <a:solidFill>
                  <a:schemeClr val="bg1"/>
                </a:solidFill>
                <a:latin typeface="Bookman Old Style" pitchFamily="18" charset="0"/>
              </a:rPr>
              <a:t>Стимулы к деятельности- У</a:t>
            </a:r>
            <a:r>
              <a:rPr lang="ru-RU" smtClean="0">
                <a:solidFill>
                  <a:schemeClr val="bg1"/>
                </a:solidFill>
                <a:latin typeface="Bookman Old Style" pitchFamily="18" charset="0"/>
              </a:rPr>
              <a:t>НИКАЛЬНОСТЬ-</a:t>
            </a:r>
            <a:r>
              <a:rPr lang="ru-RU" b="1" smtClean="0">
                <a:solidFill>
                  <a:schemeClr val="bg1"/>
                </a:solidFill>
                <a:latin typeface="Bookman Old Style" pitchFamily="18" charset="0"/>
              </a:rPr>
              <a:t>С</a:t>
            </a:r>
            <a:r>
              <a:rPr lang="ru-RU" smtClean="0">
                <a:solidFill>
                  <a:schemeClr val="bg1"/>
                </a:solidFill>
                <a:latin typeface="Bookman Old Style" pitchFamily="18" charset="0"/>
              </a:rPr>
              <a:t>ТАТУС-</a:t>
            </a:r>
            <a:r>
              <a:rPr lang="ru-RU" b="1" smtClean="0">
                <a:solidFill>
                  <a:schemeClr val="bg1"/>
                </a:solidFill>
                <a:latin typeface="Bookman Old Style" pitchFamily="18" charset="0"/>
              </a:rPr>
              <a:t>Б</a:t>
            </a:r>
            <a:r>
              <a:rPr lang="ru-RU" smtClean="0">
                <a:solidFill>
                  <a:schemeClr val="bg1"/>
                </a:solidFill>
                <a:latin typeface="Bookman Old Style" pitchFamily="18" charset="0"/>
              </a:rPr>
              <a:t>ЛАГОСОСТОЯНИЕ- </a:t>
            </a:r>
            <a:r>
              <a:rPr lang="ru-RU" b="1" smtClean="0">
                <a:solidFill>
                  <a:schemeClr val="bg1"/>
                </a:solidFill>
                <a:latin typeface="Bookman Old Style" pitchFamily="18" charset="0"/>
              </a:rPr>
              <a:t>С</a:t>
            </a:r>
            <a:r>
              <a:rPr lang="ru-RU" smtClean="0">
                <a:solidFill>
                  <a:schemeClr val="bg1"/>
                </a:solidFill>
                <a:latin typeface="Bookman Old Style" pitchFamily="18" charset="0"/>
              </a:rPr>
              <a:t>АМОРЕАЛИЗАЦИЯ.</a:t>
            </a:r>
          </a:p>
          <a:p>
            <a:pPr eaLnBrk="1" hangingPunct="1">
              <a:spcBef>
                <a:spcPct val="0"/>
              </a:spcBef>
            </a:pPr>
            <a:r>
              <a:rPr lang="ru-RU" b="1" smtClean="0">
                <a:solidFill>
                  <a:schemeClr val="bg1"/>
                </a:solidFill>
                <a:latin typeface="Bookman Old Style" pitchFamily="18" charset="0"/>
              </a:rPr>
              <a:t>Тип мышления </a:t>
            </a:r>
            <a:r>
              <a:rPr lang="ru-RU" smtClean="0">
                <a:solidFill>
                  <a:schemeClr val="bg1"/>
                </a:solidFill>
                <a:latin typeface="Bookman Old Style" pitchFamily="18" charset="0"/>
              </a:rPr>
              <a:t>– </a:t>
            </a:r>
            <a:r>
              <a:rPr lang="ru-RU" b="1" smtClean="0">
                <a:solidFill>
                  <a:schemeClr val="bg1"/>
                </a:solidFill>
                <a:latin typeface="Bookman Old Style" pitchFamily="18" charset="0"/>
              </a:rPr>
              <a:t>П</a:t>
            </a:r>
            <a:r>
              <a:rPr lang="ru-RU" smtClean="0">
                <a:solidFill>
                  <a:schemeClr val="bg1"/>
                </a:solidFill>
                <a:latin typeface="Bookman Old Style" pitchFamily="18" charset="0"/>
              </a:rPr>
              <a:t>РИЧИННО-СЛЕДТВЕННОЕ –-</a:t>
            </a:r>
            <a:r>
              <a:rPr lang="ru-RU" b="1" smtClean="0">
                <a:solidFill>
                  <a:schemeClr val="bg1"/>
                </a:solidFill>
                <a:latin typeface="Bookman Old Style" pitchFamily="18" charset="0"/>
              </a:rPr>
              <a:t>Д</a:t>
            </a:r>
            <a:r>
              <a:rPr lang="ru-RU" smtClean="0">
                <a:solidFill>
                  <a:schemeClr val="bg1"/>
                </a:solidFill>
                <a:latin typeface="Bookman Old Style" pitchFamily="18" charset="0"/>
              </a:rPr>
              <a:t>ИАЛЕКТИКО-АЛГОРИТМИЧЕСКОЕ--</a:t>
            </a:r>
            <a:r>
              <a:rPr lang="ru-RU" b="1" smtClean="0">
                <a:solidFill>
                  <a:schemeClr val="bg1"/>
                </a:solidFill>
                <a:latin typeface="Bookman Old Style" pitchFamily="18" charset="0"/>
              </a:rPr>
              <a:t>Г</a:t>
            </a:r>
            <a:r>
              <a:rPr lang="ru-RU" smtClean="0">
                <a:solidFill>
                  <a:schemeClr val="bg1"/>
                </a:solidFill>
                <a:latin typeface="Bookman Old Style" pitchFamily="18" charset="0"/>
              </a:rPr>
              <a:t>ОЛОГРАФИЧЕСКОЕ- -</a:t>
            </a:r>
            <a:r>
              <a:rPr lang="ru-RU" b="1" smtClean="0">
                <a:solidFill>
                  <a:schemeClr val="bg1"/>
                </a:solidFill>
                <a:latin typeface="Bookman Old Style" pitchFamily="18" charset="0"/>
              </a:rPr>
              <a:t>В</a:t>
            </a:r>
            <a:r>
              <a:rPr lang="ru-RU" smtClean="0">
                <a:solidFill>
                  <a:schemeClr val="bg1"/>
                </a:solidFill>
                <a:latin typeface="Bookman Old Style" pitchFamily="18" charset="0"/>
              </a:rPr>
              <a:t>ИХРЕВОЕ</a:t>
            </a:r>
            <a:endParaRPr lang="en-US" smtClean="0">
              <a:solidFill>
                <a:schemeClr val="bg1"/>
              </a:solidFill>
              <a:latin typeface="Bookman Old Style" pitchFamily="18" charset="0"/>
            </a:endParaRPr>
          </a:p>
          <a:p>
            <a:pPr eaLnBrk="1" hangingPunct="1">
              <a:spcBef>
                <a:spcPct val="0"/>
              </a:spcBef>
            </a:pPr>
            <a:r>
              <a:rPr lang="ru-RU" b="1" smtClean="0">
                <a:solidFill>
                  <a:schemeClr val="bg1"/>
                </a:solidFill>
                <a:latin typeface="Bookman Old Style" pitchFamily="18" charset="0"/>
              </a:rPr>
              <a:t>Вид восприятия – </a:t>
            </a:r>
            <a:r>
              <a:rPr lang="ru-RU" smtClean="0">
                <a:solidFill>
                  <a:schemeClr val="bg1"/>
                </a:solidFill>
                <a:latin typeface="Bookman Old Style" pitchFamily="18" charset="0"/>
              </a:rPr>
              <a:t>Речевой –Аудиальный- Кинестетически- Зрительный</a:t>
            </a:r>
            <a:r>
              <a:rPr lang="ru-RU" b="1" smtClean="0">
                <a:solidFill>
                  <a:schemeClr val="bg1"/>
                </a:solidFill>
                <a:latin typeface="Bookman Old Style" pitchFamily="18" charset="0"/>
              </a:rPr>
              <a:t>.</a:t>
            </a:r>
          </a:p>
          <a:p>
            <a:pPr eaLnBrk="1" hangingPunct="1">
              <a:spcBef>
                <a:spcPct val="0"/>
              </a:spcBef>
            </a:pPr>
            <a:r>
              <a:rPr lang="ru-RU" b="1" smtClean="0">
                <a:solidFill>
                  <a:schemeClr val="bg1"/>
                </a:solidFill>
                <a:latin typeface="Bookman Old Style" pitchFamily="18" charset="0"/>
              </a:rPr>
              <a:t>Интертипные отношения - </a:t>
            </a:r>
            <a:r>
              <a:rPr lang="ru-RU" smtClean="0">
                <a:solidFill>
                  <a:schemeClr val="bg1"/>
                </a:solidFill>
                <a:latin typeface="Bookman Old Style" pitchFamily="18" charset="0"/>
              </a:rPr>
              <a:t>варианты отношений между 16 типами людей.</a:t>
            </a:r>
          </a:p>
          <a:p>
            <a:pPr eaLnBrk="1" hangingPunct="1">
              <a:spcBef>
                <a:spcPct val="0"/>
              </a:spcBef>
            </a:pPr>
            <a:r>
              <a:rPr lang="ru-RU" b="1" smtClean="0">
                <a:solidFill>
                  <a:schemeClr val="bg1"/>
                </a:solidFill>
                <a:latin typeface="Bookman Old Style" pitchFamily="18" charset="0"/>
              </a:rPr>
              <a:t>Темпераменты – </a:t>
            </a:r>
            <a:r>
              <a:rPr lang="ru-RU" smtClean="0">
                <a:solidFill>
                  <a:schemeClr val="bg1"/>
                </a:solidFill>
                <a:latin typeface="Bookman Old Style" pitchFamily="18" charset="0"/>
              </a:rPr>
              <a:t>без которых не обойтись при управлении классом</a:t>
            </a:r>
            <a:endParaRPr lang="en-US" smtClean="0">
              <a:solidFill>
                <a:schemeClr val="bg1"/>
              </a:solidFill>
              <a:latin typeface="Bookman Old Style" pitchFamily="18" charset="0"/>
            </a:endParaRPr>
          </a:p>
          <a:p>
            <a:pPr eaLnBrk="1" hangingPunct="1">
              <a:spcBef>
                <a:spcPct val="0"/>
              </a:spcBef>
            </a:pPr>
            <a:r>
              <a:rPr lang="ru-RU" b="1" smtClean="0">
                <a:solidFill>
                  <a:schemeClr val="bg1"/>
                </a:solidFill>
                <a:latin typeface="Bookman Old Style" pitchFamily="18" charset="0"/>
              </a:rPr>
              <a:t>Стрессоустойчивось – У</a:t>
            </a:r>
            <a:r>
              <a:rPr lang="ru-RU" smtClean="0">
                <a:solidFill>
                  <a:schemeClr val="bg1"/>
                </a:solidFill>
                <a:latin typeface="Bookman Old Style" pitchFamily="18" charset="0"/>
              </a:rPr>
              <a:t>стойчивые</a:t>
            </a:r>
            <a:r>
              <a:rPr lang="ru-RU" b="1" smtClean="0">
                <a:solidFill>
                  <a:schemeClr val="bg1"/>
                </a:solidFill>
                <a:latin typeface="Bookman Old Style" pitchFamily="18" charset="0"/>
              </a:rPr>
              <a:t> – Т</a:t>
            </a:r>
            <a:r>
              <a:rPr lang="ru-RU" smtClean="0">
                <a:solidFill>
                  <a:schemeClr val="bg1"/>
                </a:solidFill>
                <a:latin typeface="Bookman Old Style" pitchFamily="18" charset="0"/>
              </a:rPr>
              <a:t>ренируемые</a:t>
            </a:r>
            <a:r>
              <a:rPr lang="ru-RU" b="1" smtClean="0">
                <a:solidFill>
                  <a:schemeClr val="bg1"/>
                </a:solidFill>
                <a:latin typeface="Bookman Old Style" pitchFamily="18" charset="0"/>
              </a:rPr>
              <a:t>- С</a:t>
            </a:r>
            <a:r>
              <a:rPr lang="ru-RU" smtClean="0">
                <a:solidFill>
                  <a:schemeClr val="bg1"/>
                </a:solidFill>
                <a:latin typeface="Bookman Old Style" pitchFamily="18" charset="0"/>
              </a:rPr>
              <a:t>трессотормозные</a:t>
            </a:r>
            <a:r>
              <a:rPr lang="ru-RU" b="1" smtClean="0">
                <a:solidFill>
                  <a:schemeClr val="bg1"/>
                </a:solidFill>
                <a:latin typeface="Bookman Old Style" pitchFamily="18" charset="0"/>
              </a:rPr>
              <a:t>- С</a:t>
            </a:r>
            <a:r>
              <a:rPr lang="ru-RU" smtClean="0">
                <a:solidFill>
                  <a:schemeClr val="bg1"/>
                </a:solidFill>
                <a:latin typeface="Bookman Old Style" pitchFamily="18" charset="0"/>
              </a:rPr>
              <a:t>трессонеустойчивые</a:t>
            </a:r>
          </a:p>
          <a:p>
            <a:pPr eaLnBrk="1" hangingPunct="1">
              <a:spcBef>
                <a:spcPct val="0"/>
              </a:spcBef>
            </a:pPr>
            <a:r>
              <a:rPr lang="ru-RU" smtClean="0"/>
              <a:t>Выработка личностного понимания аспектов будет проходить через </a:t>
            </a:r>
            <a:r>
              <a:rPr lang="ru-RU" b="1" smtClean="0"/>
              <a:t>обучение каждой группы участников образовательной среды </a:t>
            </a:r>
            <a:r>
              <a:rPr lang="ru-RU" smtClean="0"/>
              <a:t>(ученики, педагоги, родители и администрация).</a:t>
            </a:r>
          </a:p>
        </p:txBody>
      </p:sp>
      <p:sp>
        <p:nvSpPr>
          <p:cNvPr id="22532" name="Номер слайда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2F13E01-E83F-4123-9378-5DE80B9F3200}" type="slidenum">
              <a:rPr lang="ru-RU" smtClean="0"/>
              <a:pPr fontAlgn="base">
                <a:spcBef>
                  <a:spcPct val="0"/>
                </a:spcBef>
                <a:spcAft>
                  <a:spcPct val="0"/>
                </a:spcAft>
                <a:defRPr/>
              </a:pPr>
              <a:t>19</a:t>
            </a:fld>
            <a:endParaRPr lang="ru-RU" smtClean="0"/>
          </a:p>
        </p:txBody>
      </p:sp>
    </p:spTree>
    <p:extLst>
      <p:ext uri="{BB962C8B-B14F-4D97-AF65-F5344CB8AC3E}">
        <p14:creationId xmlns:p14="http://schemas.microsoft.com/office/powerpoint/2010/main" val="463557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ru-RU" altLang="ru-RU" smtClean="0"/>
              <a:t>Совокупность этих пяти обязательных действий опредекляют принципиально новый способ управления талантами.</a:t>
            </a:r>
          </a:p>
        </p:txBody>
      </p:sp>
      <p:sp>
        <p:nvSpPr>
          <p:cNvPr id="37892"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FF04C83-BCC5-40BE-8BFE-8CEA2FAF89C6}" type="slidenum">
              <a:rPr lang="ru-RU" smtClean="0"/>
              <a:pPr>
                <a:defRPr/>
              </a:pPr>
              <a:t>20</a:t>
            </a:fld>
            <a:endParaRPr lang="ru-RU" smtClean="0"/>
          </a:p>
        </p:txBody>
      </p:sp>
    </p:spTree>
    <p:extLst>
      <p:ext uri="{BB962C8B-B14F-4D97-AF65-F5344CB8AC3E}">
        <p14:creationId xmlns:p14="http://schemas.microsoft.com/office/powerpoint/2010/main" val="3016606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ru-RU" altLang="ru-RU" b="1" smtClean="0"/>
              <a:t>Война за таланты создает новую реальность делового мира.</a:t>
            </a:r>
          </a:p>
          <a:p>
            <a:r>
              <a:rPr lang="ru-RU" altLang="ru-RU" smtClean="0"/>
              <a:t>Структурные силы, движущие войной за таланты, имеют два глубоких проявления.</a:t>
            </a:r>
          </a:p>
          <a:p>
            <a:r>
              <a:rPr lang="ru-RU" altLang="ru-RU" b="1" i="1" smtClean="0"/>
              <a:t>Во-первых, власть перешла от компании к человеку. </a:t>
            </a:r>
            <a:r>
              <a:rPr lang="ru-RU" altLang="ru-RU" smtClean="0"/>
              <a:t>Теперь у талантливых людей есть более мощный рычаг, повышающий их карьерные ожидания. Стоимость таланта растет. Это хорошая новость для работников, но она ставит еще одну сложную задачу перед компаниями: им придется постараться, чтобы выиграть битву за талантливых менеджеров.</a:t>
            </a:r>
          </a:p>
          <a:p>
            <a:r>
              <a:rPr lang="ru-RU" altLang="ru-RU" b="1" i="1" smtClean="0"/>
              <a:t>Второе проявление заключается в том, что умелое управление талантами стало ключевым источником конкурентного преимущества. </a:t>
            </a:r>
            <a:r>
              <a:rPr lang="ru-RU" altLang="ru-RU" smtClean="0"/>
              <a:t>Компании, которые эффективнее привлекают, развивают, вдохновляют и удерживают талантливых работников, получат лучшую, чем другие, долю этого критического дефицитного ресурса и резко повысят свои результаты.</a:t>
            </a:r>
          </a:p>
          <a:p>
            <a:pPr eaLnBrk="1" hangingPunct="1"/>
            <a:endParaRPr lang="ru-RU" altLang="ru-RU" smtClean="0"/>
          </a:p>
          <a:p>
            <a:pPr eaLnBrk="1" hangingPunct="1"/>
            <a:endParaRPr lang="ru-RU" altLang="ru-RU" smtClean="0"/>
          </a:p>
        </p:txBody>
      </p:sp>
      <p:sp>
        <p:nvSpPr>
          <p:cNvPr id="35844"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465C523-D585-4710-B7F3-807F1AFB932C}" type="slidenum">
              <a:rPr lang="ru-RU" smtClean="0"/>
              <a:pPr>
                <a:defRPr/>
              </a:pPr>
              <a:t>21</a:t>
            </a:fld>
            <a:endParaRPr lang="ru-RU" smtClean="0"/>
          </a:p>
        </p:txBody>
      </p:sp>
    </p:spTree>
    <p:extLst>
      <p:ext uri="{BB962C8B-B14F-4D97-AF65-F5344CB8AC3E}">
        <p14:creationId xmlns:p14="http://schemas.microsoft.com/office/powerpoint/2010/main" val="299669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ru-RU" altLang="ru-RU" dirty="0" smtClean="0"/>
          </a:p>
        </p:txBody>
      </p:sp>
      <p:sp>
        <p:nvSpPr>
          <p:cNvPr id="55300"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B10C412-E930-4C56-B673-46011D605241}" type="slidenum">
              <a:rPr lang="ru-RU" smtClean="0"/>
              <a:pPr>
                <a:defRPr/>
              </a:pPr>
              <a:t>3</a:t>
            </a:fld>
            <a:endParaRPr lang="ru-RU" dirty="0" smtClean="0"/>
          </a:p>
        </p:txBody>
      </p:sp>
    </p:spTree>
    <p:extLst>
      <p:ext uri="{BB962C8B-B14F-4D97-AF65-F5344CB8AC3E}">
        <p14:creationId xmlns:p14="http://schemas.microsoft.com/office/powerpoint/2010/main" val="2154573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ru-RU" altLang="ru-RU" i="1" smtClean="0"/>
              <a:t>Работа с талантами никогда не заканчивается и можно ожидать, что уже в первый же год ваши действия окажут огромное влияние на организацию.</a:t>
            </a:r>
            <a:endParaRPr lang="ru-RU" altLang="ru-RU" b="1" i="1" smtClean="0"/>
          </a:p>
          <a:p>
            <a:pPr eaLnBrk="1" hangingPunct="1"/>
            <a:r>
              <a:rPr lang="ru-RU" altLang="ru-RU" b="1" i="1" smtClean="0"/>
              <a:t>Суть более эффективного управления талантами — не в улучшении кадровых процессов, а в новой установке мышления.</a:t>
            </a:r>
          </a:p>
        </p:txBody>
      </p:sp>
      <p:sp>
        <p:nvSpPr>
          <p:cNvPr id="36868"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82B5D42-638B-4BF7-A0EF-18F1BA8AE126}" type="slidenum">
              <a:rPr lang="ru-RU" smtClean="0"/>
              <a:pPr>
                <a:defRPr/>
              </a:pPr>
              <a:t>22</a:t>
            </a:fld>
            <a:endParaRPr lang="ru-RU" smtClean="0"/>
          </a:p>
        </p:txBody>
      </p:sp>
    </p:spTree>
    <p:extLst>
      <p:ext uri="{BB962C8B-B14F-4D97-AF65-F5344CB8AC3E}">
        <p14:creationId xmlns:p14="http://schemas.microsoft.com/office/powerpoint/2010/main" val="3802576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Заметки 2"/>
          <p:cNvSpPr>
            <a:spLocks noGrp="1"/>
          </p:cNvSpPr>
          <p:nvPr>
            <p:ph type="body" idx="1"/>
          </p:nvPr>
        </p:nvSpPr>
        <p:spPr bwMode="auto">
          <a:extLst/>
        </p:spPr>
        <p:txBody>
          <a:bodyPr wrap="square" numCol="1" anchor="t" anchorCtr="0" compatLnSpc="1">
            <a:prstTxWarp prst="textNoShape">
              <a:avLst/>
            </a:prstTxWarp>
          </a:bodyPr>
          <a:lstStyle/>
          <a:p>
            <a:pPr eaLnBrk="1" hangingPunct="1">
              <a:defRPr/>
            </a:pPr>
            <a:r>
              <a:rPr lang="ru-RU" b="1" dirty="0" smtClean="0"/>
              <a:t>Успешность компании во многом зависит от установки на таланты. </a:t>
            </a:r>
          </a:p>
          <a:p>
            <a:pPr eaLnBrk="1" hangingPunct="1">
              <a:defRPr/>
            </a:pPr>
            <a:r>
              <a:rPr lang="ru-RU" dirty="0" smtClean="0"/>
              <a:t>Представьте, что вы удвоите эффективность найма. Представьте, что вам удастся развивать больше сотрудников для полного раскрытия их потенциала. Представьте, что вы вдвое сократите показатель текучести кадров. Представьте, что среди ваших сотрудников будет больше людей с самой высокой результативностью и меньше людей с результативностью ниже средней. Представьте, как все это отразится на эффективности вашей компании. Представьте, какое конкурентное преимущество вы получили бы, если бы во всех звеньях вашей организации работали более талантливые люди.</a:t>
            </a:r>
          </a:p>
          <a:p>
            <a:pPr eaLnBrk="1" hangingPunct="1">
              <a:defRPr/>
            </a:pPr>
            <a:r>
              <a:rPr lang="ru-RU" b="1" dirty="0" smtClean="0"/>
              <a:t>Самое важное относится к изменению отношения в работе с выдающимися сотрудниками</a:t>
            </a:r>
            <a:r>
              <a:rPr lang="ru-RU" dirty="0" smtClean="0"/>
              <a:t>. Это — </a:t>
            </a:r>
            <a:r>
              <a:rPr lang="ru-RU" b="1" dirty="0" smtClean="0">
                <a:effectLst>
                  <a:outerShdw blurRad="38100" dist="38100" dir="2700000" algn="tl">
                    <a:srgbClr val="000000">
                      <a:alpha val="43137"/>
                    </a:srgbClr>
                  </a:outerShdw>
                </a:effectLst>
              </a:rPr>
              <a:t>отправная точка</a:t>
            </a:r>
            <a:r>
              <a:rPr lang="ru-RU" dirty="0" smtClean="0"/>
              <a:t>. Как только менеджер поверит, что отвечает за работу с талантами, остальные обязательные действия станут логичными и естественными.</a:t>
            </a:r>
          </a:p>
          <a:p>
            <a:pPr eaLnBrk="1" hangingPunct="1">
              <a:defRPr/>
            </a:pPr>
            <a:r>
              <a:rPr lang="ru-RU" dirty="0" smtClean="0"/>
              <a:t>Это — признание того, что именно более </a:t>
            </a:r>
            <a:r>
              <a:rPr lang="ru-RU" b="1" dirty="0" smtClean="0"/>
              <a:t>талантливые сотрудники приводят в движение все остальные рычаги успеха</a:t>
            </a:r>
            <a:r>
              <a:rPr lang="ru-RU" dirty="0" smtClean="0"/>
              <a:t>. Ведь </a:t>
            </a:r>
            <a:r>
              <a:rPr lang="ru-RU" b="1" dirty="0" smtClean="0"/>
              <a:t>ориентация на таланты — катализатор</a:t>
            </a:r>
            <a:r>
              <a:rPr lang="ru-RU" dirty="0" smtClean="0"/>
              <a:t>, который активизирует остальные обязательные действия для построения команды, состоящей из талантливых людей.</a:t>
            </a:r>
          </a:p>
        </p:txBody>
      </p:sp>
      <p:sp>
        <p:nvSpPr>
          <p:cNvPr id="38916"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7096125-64D2-4497-9203-AEB9C95BAAC2}" type="slidenum">
              <a:rPr lang="ru-RU" smtClean="0"/>
              <a:pPr>
                <a:defRPr/>
              </a:pPr>
              <a:t>23</a:t>
            </a:fld>
            <a:endParaRPr lang="ru-RU" smtClean="0"/>
          </a:p>
        </p:txBody>
      </p:sp>
    </p:spTree>
    <p:extLst>
      <p:ext uri="{BB962C8B-B14F-4D97-AF65-F5344CB8AC3E}">
        <p14:creationId xmlns:p14="http://schemas.microsoft.com/office/powerpoint/2010/main" val="584296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ru-RU" altLang="ru-RU" smtClean="0"/>
              <a:t>На что </a:t>
            </a:r>
            <a:r>
              <a:rPr lang="ru-RU" altLang="ru-RU" b="1" smtClean="0"/>
              <a:t>ориентируются талантливые менеджеры при выборе работодателя</a:t>
            </a:r>
            <a:r>
              <a:rPr lang="ru-RU" altLang="ru-RU" smtClean="0"/>
              <a:t>.</a:t>
            </a:r>
          </a:p>
          <a:p>
            <a:r>
              <a:rPr lang="ru-RU" altLang="ru-RU" b="1" smtClean="0"/>
              <a:t>во-первых</a:t>
            </a:r>
            <a:r>
              <a:rPr lang="ru-RU" altLang="ru-RU" smtClean="0"/>
              <a:t>, им нужна увлекательная, требующая усилий работа, которая их воодушевляет. Они хотят, чтобы их вдохновляла миссия компании, чтобы они могли открывать новые направления и запускать новую продукцию; и чтобы их работа была ответственной и давала возможность профессионального роста.</a:t>
            </a:r>
          </a:p>
          <a:p>
            <a:r>
              <a:rPr lang="ru-RU" altLang="ru-RU" b="1" smtClean="0"/>
              <a:t>Во-вторых, </a:t>
            </a:r>
            <a:r>
              <a:rPr lang="ru-RU" altLang="ru-RU" smtClean="0"/>
              <a:t>менеджеры хотят работать в отличных компаниях с хорошим управлением, яркими лидерами, культурой, ориентированной на результаты, и в атмосфере открытости и доверия.</a:t>
            </a:r>
          </a:p>
          <a:p>
            <a:r>
              <a:rPr lang="ru-RU" altLang="ru-RU" b="1" smtClean="0"/>
              <a:t>В-третьих,</a:t>
            </a:r>
            <a:r>
              <a:rPr lang="ru-RU" altLang="ru-RU" smtClean="0"/>
              <a:t> люди ищут возможности увеличить свое благосостояние и хотят, чтобы оплата являлась признанием их личного вклада. Деньги сами по себе важны, но требуется еще и психологическое удовлетворение.</a:t>
            </a:r>
          </a:p>
          <a:p>
            <a:r>
              <a:rPr lang="ru-RU" altLang="ru-RU" b="1" smtClean="0"/>
              <a:t>В-четвертых</a:t>
            </a:r>
            <a:r>
              <a:rPr lang="ru-RU" altLang="ru-RU" smtClean="0"/>
              <a:t>, менеджеры хотят от компании помощи в развитии своих навыков. Это особенно важно сегодня, когда люди осознали, что занятость им может обеспечить только набор навыков и опыт, который они предлагают на рынке труда.</a:t>
            </a:r>
          </a:p>
          <a:p>
            <a:r>
              <a:rPr lang="ru-RU" altLang="ru-RU" smtClean="0"/>
              <a:t>И наконец, менеджеры указали, что хотят иметь такую работу, которая бы </a:t>
            </a:r>
            <a:r>
              <a:rPr lang="ru-RU" altLang="ru-RU" b="1" smtClean="0"/>
              <a:t>оставляла им время заниматься своей личной жизнью</a:t>
            </a:r>
            <a:r>
              <a:rPr lang="ru-RU" altLang="ru-RU" smtClean="0"/>
              <a:t>.</a:t>
            </a:r>
          </a:p>
        </p:txBody>
      </p:sp>
      <p:sp>
        <p:nvSpPr>
          <p:cNvPr id="40964"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1444F98-0D39-4838-BE21-3A9922F26DDD}" type="slidenum">
              <a:rPr lang="ru-RU" smtClean="0"/>
              <a:pPr>
                <a:defRPr/>
              </a:pPr>
              <a:t>24</a:t>
            </a:fld>
            <a:endParaRPr lang="ru-RU" smtClean="0"/>
          </a:p>
        </p:txBody>
      </p:sp>
    </p:spTree>
    <p:extLst>
      <p:ext uri="{BB962C8B-B14F-4D97-AF65-F5344CB8AC3E}">
        <p14:creationId xmlns:p14="http://schemas.microsoft.com/office/powerpoint/2010/main" val="2543593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ru-RU" altLang="ru-RU" smtClean="0"/>
              <a:t>Переход к новым методам привлечения и удержания талантливых работников связан </a:t>
            </a:r>
            <a:r>
              <a:rPr lang="ru-RU" altLang="ru-RU" b="1" smtClean="0"/>
              <a:t>с изменениями принципов оплаты</a:t>
            </a:r>
            <a:r>
              <a:rPr lang="ru-RU" altLang="ru-RU" smtClean="0"/>
              <a:t>.</a:t>
            </a:r>
          </a:p>
          <a:p>
            <a:pPr eaLnBrk="1" hangingPunct="1">
              <a:spcBef>
                <a:spcPct val="0"/>
              </a:spcBef>
            </a:pPr>
            <a:r>
              <a:rPr lang="ru-RU" altLang="ru-RU" smtClean="0"/>
              <a:t>На рынке труда </a:t>
            </a:r>
            <a:r>
              <a:rPr lang="ru-RU" altLang="ru-RU" b="1" smtClean="0"/>
              <a:t>специалист</a:t>
            </a:r>
            <a:r>
              <a:rPr lang="ru-RU" altLang="ru-RU" smtClean="0"/>
              <a:t> теперь выступает как его </a:t>
            </a:r>
            <a:r>
              <a:rPr lang="ru-RU" altLang="ru-RU" b="1" smtClean="0"/>
              <a:t>субъект,</a:t>
            </a:r>
            <a:r>
              <a:rPr lang="ru-RU" altLang="ru-RU" smtClean="0"/>
              <a:t> предлагающий себя в </a:t>
            </a:r>
            <a:r>
              <a:rPr lang="ru-RU" altLang="ru-RU" b="1" smtClean="0"/>
              <a:t>качестве услуги по коммерческому использованию </a:t>
            </a:r>
            <a:r>
              <a:rPr lang="ru-RU" altLang="ru-RU" smtClean="0"/>
              <a:t>своего</a:t>
            </a:r>
            <a:r>
              <a:rPr lang="ru-RU" altLang="ru-RU" b="1" smtClean="0"/>
              <a:t> интеллектуального и физического потенциала</a:t>
            </a:r>
            <a:r>
              <a:rPr lang="ru-RU" altLang="ru-RU" smtClean="0"/>
              <a:t>, </a:t>
            </a:r>
            <a:r>
              <a:rPr lang="ru-RU" altLang="ru-RU" b="1" smtClean="0"/>
              <a:t>багажа знаний и опыта</a:t>
            </a:r>
            <a:r>
              <a:rPr lang="ru-RU" altLang="ru-RU" smtClean="0"/>
              <a:t>. Именно эти возможности личности отличают </a:t>
            </a:r>
            <a:r>
              <a:rPr lang="ru-RU" altLang="ru-RU" b="1" smtClean="0"/>
              <a:t>«профи» </a:t>
            </a:r>
            <a:r>
              <a:rPr lang="ru-RU" altLang="ru-RU" smtClean="0"/>
              <a:t>от </a:t>
            </a:r>
            <a:r>
              <a:rPr lang="ru-RU" altLang="ru-RU" b="1" smtClean="0"/>
              <a:t>«работяги», </a:t>
            </a:r>
            <a:r>
              <a:rPr lang="ru-RU" altLang="ru-RU" smtClean="0"/>
              <a:t>формируют </a:t>
            </a:r>
            <a:r>
              <a:rPr lang="ru-RU" altLang="ru-RU" b="1" smtClean="0"/>
              <a:t>разницу </a:t>
            </a:r>
            <a:r>
              <a:rPr lang="ru-RU" altLang="ru-RU" smtClean="0"/>
              <a:t>в их </a:t>
            </a:r>
            <a:r>
              <a:rPr lang="ru-RU" altLang="ru-RU" b="1" smtClean="0"/>
              <a:t>покупательской стоимости </a:t>
            </a:r>
            <a:r>
              <a:rPr lang="ru-RU" altLang="ru-RU" smtClean="0"/>
              <a:t>и в</a:t>
            </a:r>
            <a:r>
              <a:rPr lang="ru-RU" altLang="ru-RU" b="1" smtClean="0"/>
              <a:t> цене оплаты труда</a:t>
            </a:r>
            <a:r>
              <a:rPr lang="ru-RU" altLang="ru-RU" smtClean="0"/>
              <a:t>.</a:t>
            </a:r>
          </a:p>
          <a:p>
            <a:pPr eaLnBrk="1" hangingPunct="1">
              <a:spcBef>
                <a:spcPct val="0"/>
              </a:spcBef>
            </a:pPr>
            <a:endParaRPr lang="ru-RU" altLang="ru-RU" smtClean="0"/>
          </a:p>
          <a:p>
            <a:pPr eaLnBrk="1" hangingPunct="1"/>
            <a:endParaRPr lang="ru-RU" altLang="ru-RU" smtClean="0"/>
          </a:p>
        </p:txBody>
      </p:sp>
      <p:sp>
        <p:nvSpPr>
          <p:cNvPr id="43012"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B29B93B-3622-49CF-8ECA-6A9B3CA9FE60}" type="slidenum">
              <a:rPr lang="ru-RU" smtClean="0"/>
              <a:pPr>
                <a:defRPr/>
              </a:pPr>
              <a:t>25</a:t>
            </a:fld>
            <a:endParaRPr lang="ru-RU" smtClean="0"/>
          </a:p>
        </p:txBody>
      </p:sp>
    </p:spTree>
    <p:extLst>
      <p:ext uri="{BB962C8B-B14F-4D97-AF65-F5344CB8AC3E}">
        <p14:creationId xmlns:p14="http://schemas.microsoft.com/office/powerpoint/2010/main" val="841967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ru-RU" altLang="ru-RU" smtClean="0"/>
              <a:t>Многим компаниям неудобно с моральной точки зрения распределять людей </a:t>
            </a:r>
            <a:r>
              <a:rPr lang="ru-RU" altLang="ru-RU" b="1" smtClean="0"/>
              <a:t>по классам А, В </a:t>
            </a:r>
            <a:r>
              <a:rPr lang="ru-RU" altLang="ru-RU" smtClean="0"/>
              <a:t>и</a:t>
            </a:r>
            <a:r>
              <a:rPr lang="ru-RU" altLang="ru-RU" b="1" smtClean="0"/>
              <a:t> С</a:t>
            </a:r>
            <a:r>
              <a:rPr lang="ru-RU" altLang="ru-RU" smtClean="0"/>
              <a:t>. Для дифференциации компания должна быть готова признать, что среди множества ее </a:t>
            </a:r>
            <a:r>
              <a:rPr lang="ru-RU" altLang="ru-RU" b="1" smtClean="0"/>
              <a:t>преданных и трудолюбивых сотрудников </a:t>
            </a:r>
            <a:r>
              <a:rPr lang="ru-RU" altLang="ru-RU" smtClean="0"/>
              <a:t>есть </a:t>
            </a:r>
            <a:r>
              <a:rPr lang="ru-RU" altLang="ru-RU" b="1" smtClean="0"/>
              <a:t>различия по вкладу в общую результативность и воздействию на организацию</a:t>
            </a:r>
            <a:r>
              <a:rPr lang="ru-RU" altLang="ru-RU" smtClean="0"/>
              <a:t>.</a:t>
            </a:r>
          </a:p>
          <a:p>
            <a:pPr eaLnBrk="1" hangingPunct="1"/>
            <a:r>
              <a:rPr lang="ru-RU" altLang="ru-RU" smtClean="0"/>
              <a:t>Часто при оценке </a:t>
            </a:r>
            <a:r>
              <a:rPr lang="ru-RU" altLang="ru-RU" b="1" smtClean="0"/>
              <a:t>руководители чувствуют себя неловко: им кажется, что они судят других</a:t>
            </a:r>
            <a:r>
              <a:rPr lang="ru-RU" altLang="ru-RU" smtClean="0"/>
              <a:t>. Но важно помнить: вы</a:t>
            </a:r>
            <a:r>
              <a:rPr lang="ru-RU" altLang="ru-RU" i="1" smtClean="0"/>
              <a:t> </a:t>
            </a:r>
            <a:r>
              <a:rPr lang="ru-RU" altLang="ru-RU" b="1" i="1" smtClean="0"/>
              <a:t>не судите</a:t>
            </a:r>
            <a:r>
              <a:rPr lang="ru-RU" altLang="ru-RU" b="1" smtClean="0"/>
              <a:t> </a:t>
            </a:r>
            <a:r>
              <a:rPr lang="ru-RU" altLang="ru-RU" smtClean="0"/>
              <a:t>сотрудников, а лишь </a:t>
            </a:r>
            <a:r>
              <a:rPr lang="ru-RU" altLang="ru-RU" b="1" smtClean="0"/>
              <a:t>оцениваете</a:t>
            </a:r>
            <a:r>
              <a:rPr lang="ru-RU" altLang="ru-RU" smtClean="0"/>
              <a:t> их результаты. </a:t>
            </a:r>
          </a:p>
          <a:p>
            <a:pPr eaLnBrk="1" hangingPunct="1"/>
            <a:endParaRPr lang="ru-RU" altLang="ru-RU" smtClean="0"/>
          </a:p>
        </p:txBody>
      </p:sp>
      <p:sp>
        <p:nvSpPr>
          <p:cNvPr id="48132"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1CC9B5E-4E6E-42B8-A386-B43CF63B3FF8}" type="slidenum">
              <a:rPr lang="ru-RU" smtClean="0"/>
              <a:pPr>
                <a:defRPr/>
              </a:pPr>
              <a:t>26</a:t>
            </a:fld>
            <a:endParaRPr lang="ru-RU" smtClean="0"/>
          </a:p>
        </p:txBody>
      </p:sp>
    </p:spTree>
    <p:extLst>
      <p:ext uri="{BB962C8B-B14F-4D97-AF65-F5344CB8AC3E}">
        <p14:creationId xmlns:p14="http://schemas.microsoft.com/office/powerpoint/2010/main" val="185508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ru-RU" altLang="ru-RU" b="1" smtClean="0"/>
              <a:t>Один из эффективных инструментов — таблица результативности/потенциала на слайде. Если все подразделения</a:t>
            </a:r>
          </a:p>
          <a:p>
            <a:r>
              <a:rPr lang="ru-RU" altLang="ru-RU" b="1" smtClean="0"/>
              <a:t>используют единый стандарт оценки способностей, компания получит полную картину.</a:t>
            </a:r>
          </a:p>
          <a:p>
            <a:r>
              <a:rPr lang="ru-RU" altLang="ru-RU" b="1" smtClean="0"/>
              <a:t>Еще один вариант — сетка, в которой на одной оси отмечаются результаты, а на другой — ценности компании</a:t>
            </a:r>
            <a:r>
              <a:rPr lang="ru-RU" altLang="ru-RU" smtClean="0"/>
              <a:t>.</a:t>
            </a:r>
          </a:p>
        </p:txBody>
      </p:sp>
      <p:sp>
        <p:nvSpPr>
          <p:cNvPr id="54276"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39373E2-BC0C-4033-9376-9B8B2849328B}" type="slidenum">
              <a:rPr lang="ru-RU" smtClean="0"/>
              <a:pPr>
                <a:defRPr/>
              </a:pPr>
              <a:t>27</a:t>
            </a:fld>
            <a:endParaRPr lang="ru-RU" smtClean="0"/>
          </a:p>
        </p:txBody>
      </p:sp>
    </p:spTree>
    <p:extLst>
      <p:ext uri="{BB962C8B-B14F-4D97-AF65-F5344CB8AC3E}">
        <p14:creationId xmlns:p14="http://schemas.microsoft.com/office/powerpoint/2010/main" val="224963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ru-RU" altLang="ru-RU" smtClean="0"/>
          </a:p>
        </p:txBody>
      </p:sp>
      <p:sp>
        <p:nvSpPr>
          <p:cNvPr id="52228"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CEAFBBC-918F-4610-B690-71F8D8DC968E}" type="slidenum">
              <a:rPr lang="ru-RU" smtClean="0"/>
              <a:pPr>
                <a:defRPr/>
              </a:pPr>
              <a:t>28</a:t>
            </a:fld>
            <a:endParaRPr lang="ru-RU" smtClean="0"/>
          </a:p>
        </p:txBody>
      </p:sp>
    </p:spTree>
    <p:extLst>
      <p:ext uri="{BB962C8B-B14F-4D97-AF65-F5344CB8AC3E}">
        <p14:creationId xmlns:p14="http://schemas.microsoft.com/office/powerpoint/2010/main" val="3865165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ru-RU" altLang="ru-RU" smtClean="0"/>
              <a:t>Дифференциация и вдохновение сотрудников в комплексе образуют этику управления, и для многих компаний она будет значительно отличаться от привычных правил.</a:t>
            </a:r>
          </a:p>
          <a:p>
            <a:pPr eaLnBrk="1" hangingPunct="1"/>
            <a:endParaRPr lang="ru-RU" altLang="ru-RU" smtClean="0"/>
          </a:p>
        </p:txBody>
      </p:sp>
      <p:sp>
        <p:nvSpPr>
          <p:cNvPr id="53252"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C830D0B-07A6-4E42-8364-6F4C6769816C}" type="slidenum">
              <a:rPr lang="ru-RU" smtClean="0"/>
              <a:pPr>
                <a:defRPr/>
              </a:pPr>
              <a:t>29</a:t>
            </a:fld>
            <a:endParaRPr lang="ru-RU" smtClean="0"/>
          </a:p>
        </p:txBody>
      </p:sp>
    </p:spTree>
    <p:extLst>
      <p:ext uri="{BB962C8B-B14F-4D97-AF65-F5344CB8AC3E}">
        <p14:creationId xmlns:p14="http://schemas.microsoft.com/office/powerpoint/2010/main" val="2582494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ru-RU" altLang="ru-RU" smtClean="0"/>
              <a:t>Дифференциация и вдохновение сотрудников в комплексе </a:t>
            </a:r>
            <a:r>
              <a:rPr lang="ru-RU" altLang="ru-RU" b="1" smtClean="0"/>
              <a:t>образуют этику управления</a:t>
            </a:r>
            <a:r>
              <a:rPr lang="ru-RU" altLang="ru-RU" smtClean="0"/>
              <a:t>, и для многих компаний она будет значительно отличаться от </a:t>
            </a:r>
            <a:r>
              <a:rPr lang="ru-RU" altLang="ru-RU" b="1" smtClean="0"/>
              <a:t>привычных правил</a:t>
            </a:r>
            <a:r>
              <a:rPr lang="ru-RU" altLang="ru-RU" smtClean="0"/>
              <a:t>.</a:t>
            </a:r>
          </a:p>
          <a:p>
            <a:pPr eaLnBrk="1" hangingPunct="1"/>
            <a:endParaRPr lang="ru-RU" altLang="ru-RU" smtClean="0"/>
          </a:p>
        </p:txBody>
      </p:sp>
      <p:sp>
        <p:nvSpPr>
          <p:cNvPr id="49156"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389F967-8363-4B1F-AB12-5C980F35516E}" type="slidenum">
              <a:rPr lang="ru-RU" smtClean="0"/>
              <a:pPr>
                <a:defRPr/>
              </a:pPr>
              <a:t>30</a:t>
            </a:fld>
            <a:endParaRPr lang="ru-RU" smtClean="0"/>
          </a:p>
        </p:txBody>
      </p:sp>
    </p:spTree>
    <p:extLst>
      <p:ext uri="{BB962C8B-B14F-4D97-AF65-F5344CB8AC3E}">
        <p14:creationId xmlns:p14="http://schemas.microsoft.com/office/powerpoint/2010/main" val="4101808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ru-RU" altLang="ru-RU" smtClean="0"/>
              <a:t>1.</a:t>
            </a:r>
            <a:r>
              <a:rPr lang="ru-RU" altLang="ru-RU" b="1" i="1" smtClean="0"/>
              <a:t>Оцените степень активности</a:t>
            </a:r>
            <a:r>
              <a:rPr lang="ru-RU" altLang="ru-RU" smtClean="0"/>
              <a:t>, которую предполагает данная должность. Если она имеет открытый характер, это значит, что количество внешних контактов должно быть так велико, что будет отбирать львиную долю рабочего времени. Работник закрытого типа вряд ли с ней справится на должном уровне. </a:t>
            </a:r>
          </a:p>
          <a:p>
            <a:r>
              <a:rPr lang="ru-RU" altLang="ru-RU" smtClean="0"/>
              <a:t>2. Следующий шаг: определите, требует ли должность </a:t>
            </a:r>
            <a:r>
              <a:rPr lang="ru-RU" altLang="ru-RU" b="1" i="1" smtClean="0"/>
              <a:t>регламентированно-линейного поведения</a:t>
            </a:r>
            <a:r>
              <a:rPr lang="ru-RU" altLang="ru-RU" smtClean="0"/>
              <a:t> по одной и той же системе или же она мало регламентирована и предролагает частые переключения с одного задания на другое в свободном режиме, исходя из ситуации. Работник линейного типа будет недостаточно </a:t>
            </a:r>
            <a:r>
              <a:rPr lang="ru-RU" altLang="ru-RU" b="1" i="1" smtClean="0"/>
              <a:t>гибким</a:t>
            </a:r>
            <a:r>
              <a:rPr lang="ru-RU" altLang="ru-RU" smtClean="0"/>
              <a:t>, а действительно гибкий - недостаточно систематичным. </a:t>
            </a:r>
          </a:p>
          <a:p>
            <a:r>
              <a:rPr lang="ru-RU" altLang="ru-RU" smtClean="0"/>
              <a:t>3. </a:t>
            </a:r>
            <a:r>
              <a:rPr lang="ru-RU" altLang="ru-RU" b="1" i="1" smtClean="0"/>
              <a:t>Роль воображения</a:t>
            </a:r>
            <a:r>
              <a:rPr lang="ru-RU" altLang="ru-RU" smtClean="0"/>
              <a:t>. Прикиньте, насколько инновационный характер имеет должность. Надо ли придумывать какие-то методы, разрабатывать новинки, или же просто хорошо использовать уже имеющееся. Работники творческого склада плохо подходят для рутинных дел. Большинство должностей, особенно в нижних эшелонах организации не требуют творческих способностей. Их лучше заполнять людьми с сенсорно-практическим интеллектом. </a:t>
            </a:r>
          </a:p>
          <a:p>
            <a:r>
              <a:rPr lang="ru-RU" altLang="ru-RU" smtClean="0"/>
              <a:t>4. </a:t>
            </a:r>
            <a:r>
              <a:rPr lang="ru-RU" altLang="ru-RU" b="1" i="1" smtClean="0"/>
              <a:t>Критерий эмпатичности</a:t>
            </a:r>
            <a:r>
              <a:rPr lang="ru-RU" altLang="ru-RU" smtClean="0"/>
              <a:t>. Эмпатичные люди вникают в эмоционально окрашенные отношения между коллегами, а противоположные им рассудочные типы спокойно работают и без учета эмоционального фактора. В должностных инструкциях надо иметь указание на то, насколько должность требует глубины контакта с человеком. Может быть, это работа только с техникой или только с документами. Обслуживание требовательных клиентов, например, молчаливо предполагает, что им занимается работник, по своей природе ориентированный на субъекты, с их оттенками чувств и отношений.</a:t>
            </a:r>
          </a:p>
          <a:p>
            <a:pPr eaLnBrk="1" hangingPunct="1">
              <a:spcBef>
                <a:spcPct val="0"/>
              </a:spcBef>
            </a:pPr>
            <a:endParaRPr lang="ru-RU" altLang="ru-RU" smtClean="0"/>
          </a:p>
        </p:txBody>
      </p:sp>
      <p:sp>
        <p:nvSpPr>
          <p:cNvPr id="50180"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BC4756D-3131-4F04-B346-EF09B9A5167C}" type="slidenum">
              <a:rPr lang="ru-RU" smtClean="0"/>
              <a:pPr>
                <a:defRPr/>
              </a:pPr>
              <a:t>31</a:t>
            </a:fld>
            <a:endParaRPr lang="ru-RU" smtClean="0"/>
          </a:p>
        </p:txBody>
      </p:sp>
    </p:spTree>
    <p:extLst>
      <p:ext uri="{BB962C8B-B14F-4D97-AF65-F5344CB8AC3E}">
        <p14:creationId xmlns:p14="http://schemas.microsoft.com/office/powerpoint/2010/main" val="10968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ru-RU" altLang="ru-RU" smtClean="0"/>
          </a:p>
        </p:txBody>
      </p:sp>
      <p:sp>
        <p:nvSpPr>
          <p:cNvPr id="56324"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9B1F5D3-594F-44C2-A49E-9D5C0646CB36}" type="slidenum">
              <a:rPr lang="ru-RU" smtClean="0"/>
              <a:pPr>
                <a:defRPr/>
              </a:pPr>
              <a:t>4</a:t>
            </a:fld>
            <a:endParaRPr lang="ru-RU" smtClean="0"/>
          </a:p>
        </p:txBody>
      </p:sp>
    </p:spTree>
    <p:extLst>
      <p:ext uri="{BB962C8B-B14F-4D97-AF65-F5344CB8AC3E}">
        <p14:creationId xmlns:p14="http://schemas.microsoft.com/office/powerpoint/2010/main" val="522412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ru-RU" altLang="ru-RU" b="1" smtClean="0"/>
              <a:t>«Золотой стандарт» </a:t>
            </a:r>
            <a:r>
              <a:rPr lang="ru-RU" altLang="ru-RU" smtClean="0"/>
              <a:t>можно описать как одним предложением, так и обширным списком из 6—8 сфер компетенции (например, стратегическое мышление, умение общаться и т. д.), с подробным описанием действий, характеризующих отличную, среднюю и плохую результативность в каждой из этих сфер. В любом случае стандарт должен проводить четкое разграничение между отличной, средней и плохой результативностью. </a:t>
            </a:r>
          </a:p>
        </p:txBody>
      </p:sp>
      <p:sp>
        <p:nvSpPr>
          <p:cNvPr id="39940"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4702AD9-5FF2-43E9-A226-FB44D0A5D99B}" type="slidenum">
              <a:rPr lang="ru-RU" smtClean="0"/>
              <a:pPr>
                <a:defRPr/>
              </a:pPr>
              <a:t>34</a:t>
            </a:fld>
            <a:endParaRPr lang="ru-RU" smtClean="0"/>
          </a:p>
        </p:txBody>
      </p:sp>
    </p:spTree>
    <p:extLst>
      <p:ext uri="{BB962C8B-B14F-4D97-AF65-F5344CB8AC3E}">
        <p14:creationId xmlns:p14="http://schemas.microsoft.com/office/powerpoint/2010/main" val="1107028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ru-RU" altLang="ru-RU" smtClean="0"/>
          </a:p>
        </p:txBody>
      </p:sp>
      <p:sp>
        <p:nvSpPr>
          <p:cNvPr id="41988"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9377616-C07A-4681-A537-91ED1AA7B661}" type="slidenum">
              <a:rPr lang="ru-RU" smtClean="0"/>
              <a:pPr>
                <a:defRPr/>
              </a:pPr>
              <a:t>35</a:t>
            </a:fld>
            <a:endParaRPr lang="ru-RU" smtClean="0"/>
          </a:p>
        </p:txBody>
      </p:sp>
    </p:spTree>
    <p:extLst>
      <p:ext uri="{BB962C8B-B14F-4D97-AF65-F5344CB8AC3E}">
        <p14:creationId xmlns:p14="http://schemas.microsoft.com/office/powerpoint/2010/main" val="3043527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ru-RU" altLang="ru-RU" smtClean="0"/>
          </a:p>
        </p:txBody>
      </p:sp>
      <p:sp>
        <p:nvSpPr>
          <p:cNvPr id="41988"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30D90C1-8A93-487A-9326-D76E5249A6CC}" type="slidenum">
              <a:rPr lang="ru-RU" smtClean="0"/>
              <a:pPr>
                <a:defRPr/>
              </a:pPr>
              <a:t>36</a:t>
            </a:fld>
            <a:endParaRPr lang="ru-RU" smtClean="0"/>
          </a:p>
        </p:txBody>
      </p:sp>
    </p:spTree>
    <p:extLst>
      <p:ext uri="{BB962C8B-B14F-4D97-AF65-F5344CB8AC3E}">
        <p14:creationId xmlns:p14="http://schemas.microsoft.com/office/powerpoint/2010/main" val="2779545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ru-RU" altLang="ru-RU" smtClean="0"/>
          </a:p>
        </p:txBody>
      </p:sp>
      <p:sp>
        <p:nvSpPr>
          <p:cNvPr id="44036"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1FABE00-A67E-46A6-BC1C-542F5F7F8201}" type="slidenum">
              <a:rPr lang="ru-RU" smtClean="0"/>
              <a:pPr>
                <a:defRPr/>
              </a:pPr>
              <a:t>37</a:t>
            </a:fld>
            <a:endParaRPr lang="ru-RU" smtClean="0"/>
          </a:p>
        </p:txBody>
      </p:sp>
    </p:spTree>
    <p:extLst>
      <p:ext uri="{BB962C8B-B14F-4D97-AF65-F5344CB8AC3E}">
        <p14:creationId xmlns:p14="http://schemas.microsoft.com/office/powerpoint/2010/main" val="1799934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ru-RU" altLang="ru-RU" b="1" i="1" smtClean="0"/>
              <a:t>Цель планирования приемственности</a:t>
            </a:r>
            <a:r>
              <a:rPr lang="ru-RU" altLang="ru-RU" i="1" smtClean="0"/>
              <a:t>— найдя людей с новаторским подходом к работе, вывести компанию далеко за рамки обыденных показателей и ожидаемых результатов; осуществлять необычные, неожиданные перемещения талантливых сотрудников, признавая, что они могут создать значительную ценность, и требуя от них максимальной реализации способностей; внушать уверенность и энтузиазм по поводу ряда решений и действий по назначению и развитию людей, способных поднять компанию на новые высоты; построить более сильный коллектив, чем у конкурентов; победить на рынке и достичь выдающихся результатов.</a:t>
            </a:r>
          </a:p>
          <a:p>
            <a:pPr eaLnBrk="1" hangingPunct="1"/>
            <a:endParaRPr lang="ru-RU" altLang="ru-RU" i="1" smtClean="0"/>
          </a:p>
        </p:txBody>
      </p:sp>
      <p:sp>
        <p:nvSpPr>
          <p:cNvPr id="51204"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EB98012-66EE-4276-935F-10A3C1916164}" type="slidenum">
              <a:rPr lang="ru-RU" smtClean="0"/>
              <a:pPr>
                <a:defRPr/>
              </a:pPr>
              <a:t>38</a:t>
            </a:fld>
            <a:endParaRPr lang="ru-RU" smtClean="0"/>
          </a:p>
        </p:txBody>
      </p:sp>
    </p:spTree>
    <p:extLst>
      <p:ext uri="{BB962C8B-B14F-4D97-AF65-F5344CB8AC3E}">
        <p14:creationId xmlns:p14="http://schemas.microsoft.com/office/powerpoint/2010/main" val="2498662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ru-RU" altLang="ru-RU" dirty="0" smtClean="0"/>
              <a:t>Для</a:t>
            </a:r>
            <a:r>
              <a:rPr lang="ru-RU" altLang="ru-RU" i="1" dirty="0" smtClean="0"/>
              <a:t> настоящей</a:t>
            </a:r>
            <a:r>
              <a:rPr lang="ru-RU" altLang="ru-RU" dirty="0" smtClean="0"/>
              <a:t> победы нужно сделать гораздо больше — перестроить каждую часть стратегии привлечения персонала.</a:t>
            </a:r>
          </a:p>
        </p:txBody>
      </p:sp>
      <p:sp>
        <p:nvSpPr>
          <p:cNvPr id="45060"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41D3F9F-0DEB-45EF-8601-94482394E4D0}" type="slidenum">
              <a:rPr lang="ru-RU" smtClean="0"/>
              <a:pPr>
                <a:defRPr/>
              </a:pPr>
              <a:t>5</a:t>
            </a:fld>
            <a:endParaRPr lang="ru-RU" dirty="0" smtClean="0"/>
          </a:p>
        </p:txBody>
      </p:sp>
    </p:spTree>
    <p:extLst>
      <p:ext uri="{BB962C8B-B14F-4D97-AF65-F5344CB8AC3E}">
        <p14:creationId xmlns:p14="http://schemas.microsoft.com/office/powerpoint/2010/main" val="3532554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ru-RU" altLang="ru-RU" smtClean="0"/>
          </a:p>
        </p:txBody>
      </p:sp>
      <p:sp>
        <p:nvSpPr>
          <p:cNvPr id="57348"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C6B60CD-1E46-4D10-AC5C-DC160C2C85E9}" type="slidenum">
              <a:rPr lang="ru-RU" smtClean="0"/>
              <a:pPr>
                <a:defRPr/>
              </a:pPr>
              <a:t>6</a:t>
            </a:fld>
            <a:endParaRPr lang="ru-RU" smtClean="0"/>
          </a:p>
        </p:txBody>
      </p:sp>
    </p:spTree>
    <p:extLst>
      <p:ext uri="{BB962C8B-B14F-4D97-AF65-F5344CB8AC3E}">
        <p14:creationId xmlns:p14="http://schemas.microsoft.com/office/powerpoint/2010/main" val="3139043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ru-RU" altLang="ru-RU" smtClean="0"/>
              <a:t>Для победы в войне за таланты нужно лучше раскрывать потенциал сотрудников: использовать стимулы для развития в процессе работы, постоянно проводить коучинг сотрудников, оценивать их работу и осуществлять программу наставничества.</a:t>
            </a:r>
          </a:p>
        </p:txBody>
      </p:sp>
      <p:sp>
        <p:nvSpPr>
          <p:cNvPr id="46084"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2E6E4D4-3E61-438E-8EEC-C82C843E1900}" type="slidenum">
              <a:rPr lang="ru-RU" smtClean="0"/>
              <a:pPr>
                <a:defRPr/>
              </a:pPr>
              <a:t>7</a:t>
            </a:fld>
            <a:endParaRPr lang="ru-RU" smtClean="0"/>
          </a:p>
        </p:txBody>
      </p:sp>
    </p:spTree>
    <p:extLst>
      <p:ext uri="{BB962C8B-B14F-4D97-AF65-F5344CB8AC3E}">
        <p14:creationId xmlns:p14="http://schemas.microsoft.com/office/powerpoint/2010/main" val="359094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ru-RU" altLang="ru-RU" smtClean="0"/>
          </a:p>
        </p:txBody>
      </p:sp>
      <p:sp>
        <p:nvSpPr>
          <p:cNvPr id="47108"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0F83152-75E2-4B89-9E21-1EABE2C0F8D1}" type="slidenum">
              <a:rPr lang="ru-RU" smtClean="0"/>
              <a:pPr>
                <a:defRPr/>
              </a:pPr>
              <a:t>8</a:t>
            </a:fld>
            <a:endParaRPr lang="ru-RU" smtClean="0"/>
          </a:p>
        </p:txBody>
      </p:sp>
    </p:spTree>
    <p:extLst>
      <p:ext uri="{BB962C8B-B14F-4D97-AF65-F5344CB8AC3E}">
        <p14:creationId xmlns:p14="http://schemas.microsoft.com/office/powerpoint/2010/main" val="210250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ru-RU" altLang="ru-RU" smtClean="0"/>
          </a:p>
        </p:txBody>
      </p:sp>
      <p:sp>
        <p:nvSpPr>
          <p:cNvPr id="47108" name="Номер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B3783BA-F06A-4112-811E-F31C3F160DF5}" type="slidenum">
              <a:rPr lang="ru-RU" smtClean="0"/>
              <a:pPr>
                <a:defRPr/>
              </a:pPr>
              <a:t>9</a:t>
            </a:fld>
            <a:endParaRPr lang="ru-RU" smtClean="0"/>
          </a:p>
        </p:txBody>
      </p:sp>
    </p:spTree>
    <p:extLst>
      <p:ext uri="{BB962C8B-B14F-4D97-AF65-F5344CB8AC3E}">
        <p14:creationId xmlns:p14="http://schemas.microsoft.com/office/powerpoint/2010/main" val="4240410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sz="900" i="1" smtClean="0"/>
          </a:p>
        </p:txBody>
      </p:sp>
    </p:spTree>
    <p:extLst>
      <p:ext uri="{BB962C8B-B14F-4D97-AF65-F5344CB8AC3E}">
        <p14:creationId xmlns:p14="http://schemas.microsoft.com/office/powerpoint/2010/main" val="3802325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96AE13DC-CE93-4B7F-8C3E-E01FFCF2ECC3}" type="datetimeFigureOut">
              <a:rPr lang="ru-RU" smtClean="0"/>
              <a:t>20.02.2019</a:t>
            </a:fld>
            <a:endParaRPr lang="ru-RU"/>
          </a:p>
        </p:txBody>
      </p:sp>
      <p:sp>
        <p:nvSpPr>
          <p:cNvPr id="8" name="Slide Number Placeholder 7"/>
          <p:cNvSpPr>
            <a:spLocks noGrp="1"/>
          </p:cNvSpPr>
          <p:nvPr>
            <p:ph type="sldNum" sz="quarter" idx="11"/>
          </p:nvPr>
        </p:nvSpPr>
        <p:spPr/>
        <p:txBody>
          <a:bodyPr/>
          <a:lstStyle/>
          <a:p>
            <a:fld id="{07FA2447-DD06-46E5-AA3D-DD10A5297BA4}"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96AE13DC-CE93-4B7F-8C3E-E01FFCF2ECC3}" type="datetimeFigureOut">
              <a:rPr lang="ru-RU" smtClean="0"/>
              <a:t>20.02.2019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7FA2447-DD06-46E5-AA3D-DD10A5297BA4}"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96AE13DC-CE93-4B7F-8C3E-E01FFCF2ECC3}" type="datetimeFigureOut">
              <a:rPr lang="ru-RU" smtClean="0"/>
              <a:t>20.02.2019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7FA2447-DD06-46E5-AA3D-DD10A5297BA4}"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4675" y="304801"/>
            <a:ext cx="8001000" cy="1216025"/>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566738" y="1752600"/>
            <a:ext cx="3924300" cy="4267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3438" y="1752600"/>
            <a:ext cx="3924300" cy="4267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a:xfrm>
            <a:off x="609600" y="6245225"/>
            <a:ext cx="1981200" cy="476250"/>
          </a:xfrm>
        </p:spPr>
        <p:txBody>
          <a:bodyPr/>
          <a:lstStyle>
            <a:lvl1pPr>
              <a:defRPr/>
            </a:lvl1pPr>
          </a:lstStyle>
          <a:p>
            <a:pPr>
              <a:defRPr/>
            </a:pPr>
            <a:endParaRPr lang="ru-RU"/>
          </a:p>
        </p:txBody>
      </p:sp>
      <p:sp>
        <p:nvSpPr>
          <p:cNvPr id="6" name="Нижний колонтитул 5"/>
          <p:cNvSpPr>
            <a:spLocks noGrp="1"/>
          </p:cNvSpPr>
          <p:nvPr>
            <p:ph type="ftr" sz="quarter" idx="11"/>
          </p:nvPr>
        </p:nvSpPr>
        <p:spPr>
          <a:xfrm>
            <a:off x="3124200" y="6245225"/>
            <a:ext cx="2895600" cy="476250"/>
          </a:xfrm>
        </p:spPr>
        <p:txBody>
          <a:bodyPr/>
          <a:lstStyle>
            <a:lvl1pPr>
              <a:defRPr/>
            </a:lvl1pPr>
          </a:lstStyle>
          <a:p>
            <a:pPr>
              <a:defRPr/>
            </a:pPr>
            <a:endParaRPr lang="ru-RU"/>
          </a:p>
        </p:txBody>
      </p:sp>
      <p:sp>
        <p:nvSpPr>
          <p:cNvPr id="7" name="Номер слайда 6"/>
          <p:cNvSpPr>
            <a:spLocks noGrp="1"/>
          </p:cNvSpPr>
          <p:nvPr>
            <p:ph type="sldNum" sz="quarter" idx="12"/>
          </p:nvPr>
        </p:nvSpPr>
        <p:spPr>
          <a:xfrm>
            <a:off x="6553200" y="6245225"/>
            <a:ext cx="1981200" cy="476250"/>
          </a:xfrm>
        </p:spPr>
        <p:txBody>
          <a:bodyPr/>
          <a:lstStyle>
            <a:lvl1pPr>
              <a:defRPr/>
            </a:lvl1pPr>
          </a:lstStyle>
          <a:p>
            <a:fld id="{09549781-9F88-4052-A446-294A2C1CA124}" type="slidenum">
              <a:rPr lang="ru-RU" altLang="ru-RU"/>
              <a:pPr/>
              <a:t>‹#›</a:t>
            </a:fld>
            <a:endParaRPr lang="ru-RU" altLang="ru-RU"/>
          </a:p>
        </p:txBody>
      </p:sp>
    </p:spTree>
    <p:extLst>
      <p:ext uri="{BB962C8B-B14F-4D97-AF65-F5344CB8AC3E}">
        <p14:creationId xmlns:p14="http://schemas.microsoft.com/office/powerpoint/2010/main" val="305765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10"/>
          </p:nvPr>
        </p:nvSpPr>
        <p:spPr/>
        <p:txBody>
          <a:bodyPr/>
          <a:lstStyle/>
          <a:p>
            <a:fld id="{96AE13DC-CE93-4B7F-8C3E-E01FFCF2ECC3}" type="datetimeFigureOut">
              <a:rPr lang="ru-RU" smtClean="0"/>
              <a:t>20.02.2019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7FA2447-DD06-46E5-AA3D-DD10A5297BA4}"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6AE13DC-CE93-4B7F-8C3E-E01FFCF2ECC3}" type="datetimeFigureOut">
              <a:rPr lang="ru-RU" smtClean="0"/>
              <a:t>20.02.2019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7FA2447-DD06-46E5-AA3D-DD10A5297BA4}" type="slidenum">
              <a:rPr lang="ru-RU" smtClean="0"/>
              <a:t>‹#›</a:t>
            </a:fld>
            <a:endParaRPr lang="ru-RU"/>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5" name="Date Placeholder 4"/>
          <p:cNvSpPr>
            <a:spLocks noGrp="1"/>
          </p:cNvSpPr>
          <p:nvPr>
            <p:ph type="dt" sz="half" idx="10"/>
          </p:nvPr>
        </p:nvSpPr>
        <p:spPr/>
        <p:txBody>
          <a:bodyPr/>
          <a:lstStyle/>
          <a:p>
            <a:fld id="{96AE13DC-CE93-4B7F-8C3E-E01FFCF2ECC3}" type="datetimeFigureOut">
              <a:rPr lang="ru-RU" smtClean="0"/>
              <a:t>20.02.2019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7FA2447-DD06-46E5-AA3D-DD10A5297BA4}" type="slidenum">
              <a:rPr lang="ru-RU" smtClean="0"/>
              <a:t>‹#›</a:t>
            </a:fld>
            <a:endParaRPr lang="ru-RU"/>
          </a:p>
        </p:txBody>
      </p:sp>
      <p:sp>
        <p:nvSpPr>
          <p:cNvPr id="9" name="Content Placeholder 8"/>
          <p:cNvSpPr>
            <a:spLocks noGrp="1"/>
          </p:cNvSpPr>
          <p:nvPr>
            <p:ph sz="quarter" idx="13"/>
          </p:nvPr>
        </p:nvSpPr>
        <p:spPr>
          <a:xfrm>
            <a:off x="365760" y="1600200"/>
            <a:ext cx="4041648" cy="452628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96AE13DC-CE93-4B7F-8C3E-E01FFCF2ECC3}" type="datetimeFigureOut">
              <a:rPr lang="ru-RU" smtClean="0"/>
              <a:t>20.02.2019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7FA2447-DD06-46E5-AA3D-DD10A5297BA4}" type="slidenum">
              <a:rPr lang="ru-RU" smtClean="0"/>
              <a:t>‹#›</a:t>
            </a:fld>
            <a:endParaRPr lang="ru-RU"/>
          </a:p>
        </p:txBody>
      </p:sp>
      <p:sp>
        <p:nvSpPr>
          <p:cNvPr id="11" name="Content Placeholder 10"/>
          <p:cNvSpPr>
            <a:spLocks noGrp="1"/>
          </p:cNvSpPr>
          <p:nvPr>
            <p:ph sz="quarter" idx="13"/>
          </p:nvPr>
        </p:nvSpPr>
        <p:spPr>
          <a:xfrm>
            <a:off x="457200" y="2212848"/>
            <a:ext cx="4041648" cy="391363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6AE13DC-CE93-4B7F-8C3E-E01FFCF2ECC3}" type="datetimeFigureOut">
              <a:rPr lang="ru-RU" smtClean="0"/>
              <a:t>20.02.2019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7FA2447-DD06-46E5-AA3D-DD10A5297BA4}"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E13DC-CE93-4B7F-8C3E-E01FFCF2ECC3}" type="datetimeFigureOut">
              <a:rPr lang="ru-RU" smtClean="0"/>
              <a:t>20.02.2019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7FA2447-DD06-46E5-AA3D-DD10A5297BA4}"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6AE13DC-CE93-4B7F-8C3E-E01FFCF2ECC3}" type="datetimeFigureOut">
              <a:rPr lang="ru-RU" smtClean="0"/>
              <a:t>20.02.2019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7FA2447-DD06-46E5-AA3D-DD10A5297BA4}"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ru-RU" smtClean="0"/>
              <a:t>Образец заголовка</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6AE13DC-CE93-4B7F-8C3E-E01FFCF2ECC3}" type="datetimeFigureOut">
              <a:rPr lang="ru-RU" smtClean="0"/>
              <a:t>20.02.2019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7FA2447-DD06-46E5-AA3D-DD10A5297BA4}"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6AE13DC-CE93-4B7F-8C3E-E01FFCF2ECC3}" type="datetimeFigureOut">
              <a:rPr lang="ru-RU" smtClean="0"/>
              <a:t>20.02.2019</a:t>
            </a:fld>
            <a:endParaRPr lang="ru-RU"/>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ru-RU"/>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7FA2447-DD06-46E5-AA3D-DD10A5297BA4}" type="slidenum">
              <a:rPr lang="ru-RU" smtClean="0"/>
              <a:t>‹#›</a:t>
            </a:fld>
            <a:endParaRPr lang="ru-RU"/>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wallgrad.ru/photo/34-0-4428-3"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Основы управления знаниями</a:t>
            </a:r>
            <a:endParaRPr lang="ru-RU" dirty="0"/>
          </a:p>
        </p:txBody>
      </p:sp>
      <p:sp>
        <p:nvSpPr>
          <p:cNvPr id="3" name="Подзаголовок 2"/>
          <p:cNvSpPr>
            <a:spLocks noGrp="1"/>
          </p:cNvSpPr>
          <p:nvPr>
            <p:ph type="subTitle" idx="1"/>
          </p:nvPr>
        </p:nvSpPr>
        <p:spPr/>
        <p:txBody>
          <a:bodyPr/>
          <a:lstStyle/>
          <a:p>
            <a:r>
              <a:rPr lang="ru-RU" dirty="0"/>
              <a:t>к</a:t>
            </a:r>
            <a:r>
              <a:rPr lang="ru-RU" dirty="0" smtClean="0"/>
              <a:t>.т.н. Петров И.Е.</a:t>
            </a:r>
            <a:endParaRPr lang="ru-RU" dirty="0"/>
          </a:p>
        </p:txBody>
      </p:sp>
      <p:sp>
        <p:nvSpPr>
          <p:cNvPr id="4" name="Прямоугольник 3"/>
          <p:cNvSpPr/>
          <p:nvPr/>
        </p:nvSpPr>
        <p:spPr>
          <a:xfrm>
            <a:off x="6732240" y="188640"/>
            <a:ext cx="1231427" cy="369332"/>
          </a:xfrm>
          <a:prstGeom prst="rect">
            <a:avLst/>
          </a:prstGeom>
        </p:spPr>
        <p:txBody>
          <a:bodyPr wrap="none">
            <a:spAutoFit/>
          </a:bodyPr>
          <a:lstStyle/>
          <a:p>
            <a:r>
              <a:rPr lang="ru-RU" dirty="0" smtClean="0"/>
              <a:t>Лекция </a:t>
            </a:r>
            <a:r>
              <a:rPr lang="en-US" dirty="0" smtClean="0"/>
              <a:t>7</a:t>
            </a:r>
            <a:r>
              <a:rPr lang="ru-RU" dirty="0" smtClean="0"/>
              <a:t>.</a:t>
            </a:r>
            <a:endParaRPr lang="ru-RU" dirty="0"/>
          </a:p>
        </p:txBody>
      </p:sp>
    </p:spTree>
    <p:extLst>
      <p:ext uri="{BB962C8B-B14F-4D97-AF65-F5344CB8AC3E}">
        <p14:creationId xmlns:p14="http://schemas.microsoft.com/office/powerpoint/2010/main" val="957142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395536" y="1238957"/>
            <a:ext cx="6481763" cy="4212431"/>
          </a:xfrm>
          <a:prstGeom prst="rect">
            <a:avLst/>
          </a:prstGeom>
        </p:spPr>
        <p:txBody>
          <a:bodyPr/>
          <a:lstStyle/>
          <a:p>
            <a:pPr>
              <a:lnSpc>
                <a:spcPct val="80000"/>
              </a:lnSpc>
              <a:buFont typeface="Wingdings" panose="05000000000000000000" pitchFamily="2" charset="2"/>
              <a:buNone/>
              <a:defRPr/>
            </a:pPr>
            <a:endParaRPr lang="ru-RU" sz="1800" b="1" i="1" dirty="0">
              <a:solidFill>
                <a:srgbClr val="FF0000"/>
              </a:solidFill>
            </a:endParaRPr>
          </a:p>
          <a:p>
            <a:pPr>
              <a:lnSpc>
                <a:spcPct val="80000"/>
              </a:lnSpc>
              <a:buFont typeface="Wingdings" panose="05000000000000000000" pitchFamily="2" charset="2"/>
              <a:buNone/>
              <a:defRPr/>
            </a:pPr>
            <a:r>
              <a:rPr lang="ru-RU" sz="1800" b="1" i="1" dirty="0">
                <a:solidFill>
                  <a:srgbClr val="FF0000"/>
                </a:solidFill>
              </a:rPr>
              <a:t>Это связано с целым рядом проблем, которые во весь рост встают перед нами сегодня</a:t>
            </a:r>
            <a:r>
              <a:rPr lang="ru-RU" sz="1800" b="1" i="1" dirty="0" smtClean="0">
                <a:solidFill>
                  <a:srgbClr val="FF0000"/>
                </a:solidFill>
              </a:rPr>
              <a:t>.</a:t>
            </a:r>
          </a:p>
          <a:p>
            <a:pPr>
              <a:lnSpc>
                <a:spcPct val="80000"/>
              </a:lnSpc>
              <a:buFont typeface="Wingdings" panose="05000000000000000000" pitchFamily="2" charset="2"/>
              <a:buNone/>
              <a:defRPr/>
            </a:pPr>
            <a:endParaRPr lang="ru-RU" sz="1800" b="1" i="1" dirty="0">
              <a:solidFill>
                <a:srgbClr val="FF0000"/>
              </a:solidFill>
            </a:endParaRPr>
          </a:p>
          <a:p>
            <a:pPr>
              <a:lnSpc>
                <a:spcPct val="80000"/>
              </a:lnSpc>
              <a:buFont typeface="Wingdings" panose="05000000000000000000" pitchFamily="2" charset="2"/>
              <a:buChar char="v"/>
              <a:defRPr/>
            </a:pPr>
            <a:r>
              <a:rPr lang="ru-RU" sz="1800" b="1" i="1" dirty="0"/>
              <a:t>Во-первых</a:t>
            </a:r>
            <a:r>
              <a:rPr lang="ru-RU" sz="1800" b="1" dirty="0"/>
              <a:t>, </a:t>
            </a:r>
            <a:r>
              <a:rPr lang="ru-RU" sz="1800" dirty="0">
                <a:effectLst>
                  <a:outerShdw blurRad="38100" dist="38100" dir="2700000" algn="tl">
                    <a:srgbClr val="000000">
                      <a:alpha val="43137"/>
                    </a:srgbClr>
                  </a:outerShdw>
                </a:effectLst>
              </a:rPr>
              <a:t>это невозможность усвоить огромный объем информации, продолжающей нарастать, как снежный ком.</a:t>
            </a:r>
            <a:endParaRPr lang="ru-RU" sz="1800" i="1" dirty="0">
              <a:effectLst>
                <a:outerShdw blurRad="38100" dist="38100" dir="2700000" algn="tl">
                  <a:srgbClr val="000000">
                    <a:alpha val="43137"/>
                  </a:srgbClr>
                </a:outerShdw>
              </a:effectLst>
            </a:endParaRPr>
          </a:p>
          <a:p>
            <a:pPr>
              <a:lnSpc>
                <a:spcPct val="80000"/>
              </a:lnSpc>
              <a:buFont typeface="Wingdings" panose="05000000000000000000" pitchFamily="2" charset="2"/>
              <a:buChar char="v"/>
              <a:defRPr/>
            </a:pPr>
            <a:r>
              <a:rPr lang="ru-RU" sz="1800" b="1" i="1" dirty="0"/>
              <a:t>Во-вторых</a:t>
            </a:r>
            <a:r>
              <a:rPr lang="ru-RU" sz="1800" b="1" dirty="0"/>
              <a:t>, </a:t>
            </a:r>
            <a:r>
              <a:rPr lang="ru-RU" sz="1800" dirty="0">
                <a:effectLst>
                  <a:outerShdw blurRad="38100" dist="38100" dir="2700000" algn="tl">
                    <a:srgbClr val="000000">
                      <a:alpha val="43137"/>
                    </a:srgbClr>
                  </a:outerShdw>
                </a:effectLst>
              </a:rPr>
              <a:t>неграмотная профориентация порождает огромное количество посредственных специалистов во всех сферах жизни.</a:t>
            </a:r>
            <a:endParaRPr lang="ru-RU" sz="1800" i="1" dirty="0">
              <a:effectLst>
                <a:outerShdw blurRad="38100" dist="38100" dir="2700000" algn="tl">
                  <a:srgbClr val="000000">
                    <a:alpha val="43137"/>
                  </a:srgbClr>
                </a:outerShdw>
              </a:effectLst>
            </a:endParaRPr>
          </a:p>
          <a:p>
            <a:pPr>
              <a:lnSpc>
                <a:spcPct val="80000"/>
              </a:lnSpc>
              <a:buFont typeface="Wingdings" panose="05000000000000000000" pitchFamily="2" charset="2"/>
              <a:buChar char="v"/>
              <a:defRPr/>
            </a:pPr>
            <a:r>
              <a:rPr lang="ru-RU" sz="1800" b="1" i="1" dirty="0"/>
              <a:t>В-третьих</a:t>
            </a:r>
            <a:r>
              <a:rPr lang="ru-RU" sz="1800" b="1" dirty="0"/>
              <a:t>, </a:t>
            </a:r>
            <a:r>
              <a:rPr lang="ru-RU" sz="1800" dirty="0">
                <a:effectLst>
                  <a:outerShdw blurRad="38100" dist="38100" dir="2700000" algn="tl">
                    <a:srgbClr val="000000">
                      <a:alpha val="43137"/>
                    </a:srgbClr>
                  </a:outerShdw>
                </a:effectLst>
              </a:rPr>
              <a:t>полное игнорирование проблемы сознательного построения отношений между людьми приводит к неэффективным коммуникациям и стрессам.</a:t>
            </a:r>
          </a:p>
        </p:txBody>
      </p:sp>
      <p:sp>
        <p:nvSpPr>
          <p:cNvPr id="9219" name="WordArt 2"/>
          <p:cNvSpPr>
            <a:spLocks noChangeArrowheads="1" noChangeShapeType="1" noTextEdit="1"/>
          </p:cNvSpPr>
          <p:nvPr/>
        </p:nvSpPr>
        <p:spPr bwMode="auto">
          <a:xfrm>
            <a:off x="827584" y="476672"/>
            <a:ext cx="7848872" cy="576062"/>
          </a:xfrm>
          <a:prstGeom prst="rect">
            <a:avLst/>
          </a:prstGeom>
        </p:spPr>
        <p:txBody>
          <a:bodyPr wrap="none" fromWordArt="1">
            <a:prstTxWarp prst="textPlain">
              <a:avLst>
                <a:gd name="adj" fmla="val 50000"/>
              </a:avLst>
            </a:prstTxWarp>
          </a:bodyPr>
          <a:lstStyle/>
          <a:p>
            <a:pPr algn="ctr"/>
            <a:r>
              <a:rPr lang="ru-RU" sz="2100" b="1" kern="10" dirty="0">
                <a:ln w="25400">
                  <a:solidFill>
                    <a:srgbClr val="FFFFFF"/>
                  </a:solidFill>
                  <a:round/>
                  <a:headEnd/>
                  <a:tailEnd/>
                </a:ln>
                <a:gradFill rotWithShape="1">
                  <a:gsLst>
                    <a:gs pos="0">
                      <a:srgbClr val="760000"/>
                    </a:gs>
                    <a:gs pos="100000">
                      <a:srgbClr val="FF0101"/>
                    </a:gs>
                  </a:gsLst>
                  <a:lin ang="5400000" scaled="1"/>
                </a:gradFill>
                <a:effectLst>
                  <a:outerShdw dist="56796" dir="3806097" algn="ctr" rotWithShape="0">
                    <a:srgbClr val="868686">
                      <a:alpha val="50000"/>
                    </a:srgbClr>
                  </a:outerShdw>
                </a:effectLst>
                <a:latin typeface="Century Gothic" panose="020B0502020202020204" pitchFamily="34" charset="0"/>
              </a:rPr>
              <a:t>Почему необходима перестройка обучения</a:t>
            </a:r>
          </a:p>
        </p:txBody>
      </p:sp>
      <p:pic>
        <p:nvPicPr>
          <p:cNvPr id="9221" name="Рисунок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93449" y="2076643"/>
            <a:ext cx="2269466" cy="2537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6215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4294967295"/>
          </p:nvPr>
        </p:nvSpPr>
        <p:spPr>
          <a:xfrm>
            <a:off x="484681" y="1531724"/>
            <a:ext cx="8146514" cy="4104085"/>
          </a:xfrm>
        </p:spPr>
        <p:txBody>
          <a:bodyPr>
            <a:normAutofit lnSpcReduction="10000"/>
          </a:bodyPr>
          <a:lstStyle/>
          <a:p>
            <a:pPr marL="385763" indent="-385763" algn="just">
              <a:lnSpc>
                <a:spcPct val="80000"/>
              </a:lnSpc>
              <a:buFont typeface="Wingdings" panose="05000000000000000000" pitchFamily="2" charset="2"/>
              <a:buAutoNum type="arabicPeriod"/>
              <a:defRPr/>
            </a:pPr>
            <a:r>
              <a:rPr lang="ru-RU" sz="2100" dirty="0"/>
              <a:t>Отсутствие эффективных технологии</a:t>
            </a:r>
            <a:r>
              <a:rPr lang="ru-RU" sz="2100" i="1" dirty="0"/>
              <a:t>  </a:t>
            </a:r>
            <a:r>
              <a:rPr lang="ru-RU" sz="2100" i="1" dirty="0">
                <a:effectLst>
                  <a:outerShdw blurRad="38100" dist="38100" dir="2700000" algn="tl">
                    <a:srgbClr val="000000">
                      <a:alpha val="43137"/>
                    </a:srgbClr>
                  </a:outerShdw>
                </a:effectLst>
              </a:rPr>
              <a:t>профориентации обучаемых</a:t>
            </a:r>
            <a:r>
              <a:rPr lang="ru-RU" sz="2100" dirty="0">
                <a:latin typeface="Tahoma" pitchFamily="34" charset="0"/>
                <a:ea typeface="Tahoma" pitchFamily="34" charset="0"/>
                <a:cs typeface="Tahoma" pitchFamily="34" charset="0"/>
              </a:rPr>
              <a:t>.</a:t>
            </a:r>
          </a:p>
          <a:p>
            <a:pPr marL="385763" indent="-385763" algn="just">
              <a:lnSpc>
                <a:spcPct val="80000"/>
              </a:lnSpc>
              <a:buFont typeface="Wingdings" panose="05000000000000000000" pitchFamily="2" charset="2"/>
              <a:buAutoNum type="arabicPeriod"/>
              <a:defRPr/>
            </a:pPr>
            <a:r>
              <a:rPr lang="ru-RU" sz="2100" dirty="0"/>
              <a:t>Практически отсутствует и </a:t>
            </a:r>
            <a:r>
              <a:rPr lang="ru-RU" sz="2100" i="1" dirty="0">
                <a:effectLst>
                  <a:outerShdw blurRad="38100" dist="38100" dir="2700000" algn="tl">
                    <a:srgbClr val="000000">
                      <a:alpha val="43137"/>
                    </a:srgbClr>
                  </a:outerShdw>
                </a:effectLst>
              </a:rPr>
              <a:t>методологический подход</a:t>
            </a:r>
            <a:r>
              <a:rPr lang="ru-RU" sz="2100" dirty="0"/>
              <a:t> к обучению как </a:t>
            </a:r>
            <a:r>
              <a:rPr lang="ru-RU" sz="2100" i="1" dirty="0">
                <a:effectLst>
                  <a:outerShdw blurRad="38100" dist="38100" dir="2700000" algn="tl">
                    <a:srgbClr val="000000">
                      <a:alpha val="43137"/>
                    </a:srgbClr>
                  </a:outerShdw>
                </a:effectLst>
              </a:rPr>
              <a:t>системе развития обучаемого</a:t>
            </a:r>
            <a:r>
              <a:rPr lang="ru-RU" sz="2100" dirty="0">
                <a:effectLst>
                  <a:outerShdw blurRad="38100" dist="38100" dir="2700000" algn="tl">
                    <a:srgbClr val="000000">
                      <a:alpha val="43137"/>
                    </a:srgbClr>
                  </a:outerShdw>
                </a:effectLst>
              </a:rPr>
              <a:t> </a:t>
            </a:r>
            <a:r>
              <a:rPr lang="ru-RU" sz="2100" dirty="0"/>
              <a:t>и его </a:t>
            </a:r>
            <a:r>
              <a:rPr lang="ru-RU" sz="2100" i="1" dirty="0">
                <a:effectLst>
                  <a:outerShdw blurRad="38100" dist="38100" dir="2700000" algn="tl">
                    <a:srgbClr val="000000">
                      <a:alpha val="43137"/>
                    </a:srgbClr>
                  </a:outerShdw>
                </a:effectLst>
              </a:rPr>
              <a:t>сопровождения по жизни</a:t>
            </a:r>
            <a:r>
              <a:rPr lang="ru-RU" sz="2100" i="1" dirty="0"/>
              <a:t>.</a:t>
            </a:r>
          </a:p>
          <a:p>
            <a:pPr marL="385763" indent="-385763" algn="just">
              <a:lnSpc>
                <a:spcPct val="80000"/>
              </a:lnSpc>
              <a:buFont typeface="Wingdings" panose="05000000000000000000" pitchFamily="2" charset="2"/>
              <a:buAutoNum type="arabicPeriod"/>
              <a:defRPr/>
            </a:pPr>
            <a:r>
              <a:rPr lang="ru-RU" sz="2100" dirty="0"/>
              <a:t>Игнорируется требования </a:t>
            </a:r>
            <a:r>
              <a:rPr lang="ru-RU" sz="2100" i="1" dirty="0">
                <a:effectLst>
                  <a:outerShdw blurRad="38100" dist="38100" dir="2700000" algn="tl">
                    <a:srgbClr val="000000">
                      <a:alpha val="43137"/>
                    </a:srgbClr>
                  </a:outerShdw>
                </a:effectLst>
              </a:rPr>
              <a:t>профессиолограмм</a:t>
            </a:r>
            <a:r>
              <a:rPr lang="ru-RU" sz="2100" dirty="0"/>
              <a:t> как </a:t>
            </a:r>
            <a:r>
              <a:rPr lang="ru-RU" sz="2100" i="1" dirty="0">
                <a:effectLst>
                  <a:outerShdw blurRad="38100" dist="38100" dir="2700000" algn="tl">
                    <a:srgbClr val="000000">
                      <a:alpha val="43137"/>
                    </a:srgbClr>
                  </a:outerShdw>
                </a:effectLst>
              </a:rPr>
              <a:t>основы требований к врожденным способностям</a:t>
            </a:r>
            <a:r>
              <a:rPr lang="ru-RU" sz="2100" dirty="0"/>
              <a:t> будущего специалиста.</a:t>
            </a:r>
          </a:p>
          <a:p>
            <a:pPr marL="385763" indent="-385763" algn="just">
              <a:lnSpc>
                <a:spcPct val="80000"/>
              </a:lnSpc>
              <a:buFont typeface="Wingdings" panose="05000000000000000000" pitchFamily="2" charset="2"/>
              <a:buAutoNum type="arabicPeriod"/>
              <a:defRPr/>
            </a:pPr>
            <a:r>
              <a:rPr lang="ru-RU" sz="2100" dirty="0"/>
              <a:t>Отсутствуют механизмы управления явными и не явными знаниями</a:t>
            </a:r>
          </a:p>
          <a:p>
            <a:pPr marL="385763" indent="-385763" algn="just">
              <a:lnSpc>
                <a:spcPct val="80000"/>
              </a:lnSpc>
              <a:buNone/>
              <a:defRPr/>
            </a:pPr>
            <a:r>
              <a:rPr lang="ru-RU" sz="2100" dirty="0"/>
              <a:t> </a:t>
            </a:r>
          </a:p>
          <a:p>
            <a:pPr marL="385763" indent="-385763" algn="just">
              <a:lnSpc>
                <a:spcPct val="80000"/>
              </a:lnSpc>
              <a:buFont typeface="Wingdings" panose="05000000000000000000" pitchFamily="2" charset="2"/>
              <a:buAutoNum type="arabicPeriod"/>
              <a:defRPr/>
            </a:pPr>
            <a:endParaRPr lang="ru-RU" dirty="0" smtClean="0">
              <a:latin typeface="Tahoma" pitchFamily="34" charset="0"/>
              <a:ea typeface="Tahoma" pitchFamily="34" charset="0"/>
              <a:cs typeface="Tahoma" pitchFamily="34" charset="0"/>
            </a:endParaRPr>
          </a:p>
          <a:p>
            <a:pPr algn="just">
              <a:lnSpc>
                <a:spcPct val="80000"/>
              </a:lnSpc>
              <a:buFont typeface="Wingdings" panose="05000000000000000000" pitchFamily="2" charset="2"/>
              <a:buNone/>
              <a:defRPr/>
            </a:pPr>
            <a:endParaRPr lang="ru-RU" dirty="0" smtClean="0">
              <a:latin typeface="Tahoma" pitchFamily="34" charset="0"/>
              <a:ea typeface="Tahoma" pitchFamily="34" charset="0"/>
              <a:cs typeface="Tahoma" pitchFamily="34" charset="0"/>
            </a:endParaRPr>
          </a:p>
          <a:p>
            <a:pPr algn="just">
              <a:lnSpc>
                <a:spcPct val="80000"/>
              </a:lnSpc>
              <a:buFont typeface="Wingdings" panose="05000000000000000000" pitchFamily="2" charset="2"/>
              <a:buNone/>
              <a:defRPr/>
            </a:pPr>
            <a:r>
              <a:rPr lang="ru-RU" dirty="0" smtClean="0">
                <a:latin typeface="Tahoma" pitchFamily="34" charset="0"/>
                <a:ea typeface="Tahoma" pitchFamily="34" charset="0"/>
                <a:cs typeface="Tahoma" pitchFamily="34" charset="0"/>
              </a:rPr>
              <a:t> </a:t>
            </a:r>
            <a:endParaRPr lang="ru-RU" b="1" i="1" dirty="0" smtClean="0">
              <a:latin typeface="Tahoma" pitchFamily="34" charset="0"/>
              <a:ea typeface="Tahoma" pitchFamily="34" charset="0"/>
              <a:cs typeface="Tahoma" pitchFamily="34" charset="0"/>
            </a:endParaRPr>
          </a:p>
        </p:txBody>
      </p:sp>
      <p:sp>
        <p:nvSpPr>
          <p:cNvPr id="11267" name="WordArt 2"/>
          <p:cNvSpPr>
            <a:spLocks noChangeArrowheads="1" noChangeShapeType="1" noTextEdit="1"/>
          </p:cNvSpPr>
          <p:nvPr/>
        </p:nvSpPr>
        <p:spPr bwMode="auto">
          <a:xfrm>
            <a:off x="2083276" y="476672"/>
            <a:ext cx="4715967" cy="576064"/>
          </a:xfrm>
          <a:prstGeom prst="rect">
            <a:avLst/>
          </a:prstGeom>
        </p:spPr>
        <p:txBody>
          <a:bodyPr wrap="none" fromWordArt="1">
            <a:prstTxWarp prst="textPlain">
              <a:avLst>
                <a:gd name="adj" fmla="val 50000"/>
              </a:avLst>
            </a:prstTxWarp>
          </a:bodyPr>
          <a:lstStyle/>
          <a:p>
            <a:pPr algn="ctr"/>
            <a:r>
              <a:rPr lang="ru-RU" sz="2100" b="1" kern="10" dirty="0">
                <a:ln w="25400">
                  <a:solidFill>
                    <a:srgbClr val="FFFFFF"/>
                  </a:solidFill>
                  <a:round/>
                  <a:headEnd/>
                  <a:tailEnd/>
                </a:ln>
                <a:gradFill rotWithShape="1">
                  <a:gsLst>
                    <a:gs pos="0">
                      <a:srgbClr val="760000"/>
                    </a:gs>
                    <a:gs pos="100000">
                      <a:srgbClr val="FF0101"/>
                    </a:gs>
                  </a:gsLst>
                  <a:lin ang="5400000" scaled="1"/>
                </a:gradFill>
                <a:effectLst>
                  <a:outerShdw dist="56796" dir="3806097" algn="ctr" rotWithShape="0">
                    <a:srgbClr val="868686">
                      <a:alpha val="50000"/>
                    </a:srgbClr>
                  </a:outerShdw>
                </a:effectLst>
                <a:latin typeface="Century Gothic" panose="020B0502020202020204" pitchFamily="34" charset="0"/>
              </a:rPr>
              <a:t>Факторы  сдерживающие в Вузе</a:t>
            </a:r>
          </a:p>
        </p:txBody>
      </p:sp>
      <p:pic>
        <p:nvPicPr>
          <p:cNvPr id="11269" name="Picture 5" descr="обои Обучение на курсах фото разрешение 1920x1200">
            <a:hlinkClick r:id="rId3" tooltip="Просмотреть в реальном размере"/>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4319" y="4209451"/>
            <a:ext cx="3144924" cy="170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030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4294967295"/>
          </p:nvPr>
        </p:nvSpPr>
        <p:spPr>
          <a:xfrm>
            <a:off x="323528" y="1304504"/>
            <a:ext cx="8280919" cy="5184576"/>
          </a:xfrm>
        </p:spPr>
        <p:txBody>
          <a:bodyPr>
            <a:normAutofit/>
          </a:bodyPr>
          <a:lstStyle/>
          <a:p>
            <a:pPr marL="385763" indent="-385763" algn="just">
              <a:lnSpc>
                <a:spcPct val="80000"/>
              </a:lnSpc>
              <a:buFont typeface="Wingdings" panose="05000000000000000000" pitchFamily="2" charset="2"/>
              <a:buAutoNum type="arabicPeriod"/>
              <a:defRPr/>
            </a:pPr>
            <a:r>
              <a:rPr lang="ru-RU" dirty="0" smtClean="0"/>
              <a:t>Нет эффективных технологии позволяющих </a:t>
            </a:r>
            <a:r>
              <a:rPr lang="ru-RU" i="1" dirty="0" smtClean="0">
                <a:effectLst>
                  <a:outerShdw blurRad="38100" dist="38100" dir="2700000" algn="tl">
                    <a:srgbClr val="C0C0C0"/>
                  </a:outerShdw>
                </a:effectLst>
              </a:rPr>
              <a:t>управлять потоками работ </a:t>
            </a:r>
            <a:r>
              <a:rPr lang="ru-RU" dirty="0" smtClean="0"/>
              <a:t>в соответствии с </a:t>
            </a:r>
            <a:r>
              <a:rPr lang="ru-RU" i="1" dirty="0" smtClean="0">
                <a:effectLst>
                  <a:outerShdw blurRad="38100" dist="38100" dir="2700000" algn="tl">
                    <a:srgbClr val="C0C0C0"/>
                  </a:outerShdw>
                </a:effectLst>
              </a:rPr>
              <a:t>индивидуальными способностями </a:t>
            </a:r>
            <a:r>
              <a:rPr lang="ru-RU" dirty="0" smtClean="0"/>
              <a:t>и</a:t>
            </a:r>
            <a:r>
              <a:rPr lang="ru-RU" i="1" dirty="0" smtClean="0">
                <a:effectLst>
                  <a:outerShdw blurRad="38100" dist="38100" dir="2700000" algn="tl">
                    <a:srgbClr val="C0C0C0"/>
                  </a:outerShdw>
                </a:effectLst>
              </a:rPr>
              <a:t> компетенциями </a:t>
            </a:r>
            <a:r>
              <a:rPr lang="ru-RU" dirty="0" smtClean="0"/>
              <a:t>сотрудника</a:t>
            </a:r>
            <a:r>
              <a:rPr lang="ru-RU" i="1" dirty="0" smtClean="0"/>
              <a:t>.</a:t>
            </a:r>
          </a:p>
          <a:p>
            <a:pPr marL="385763" indent="-385763" algn="just">
              <a:lnSpc>
                <a:spcPct val="80000"/>
              </a:lnSpc>
              <a:buFont typeface="Wingdings" panose="05000000000000000000" pitchFamily="2" charset="2"/>
              <a:buAutoNum type="arabicPeriod"/>
              <a:defRPr/>
            </a:pPr>
            <a:r>
              <a:rPr lang="ru-RU" dirty="0" smtClean="0">
                <a:latin typeface="Tahoma" pitchFamily="34" charset="0"/>
                <a:cs typeface="Tahoma" pitchFamily="34" charset="0"/>
              </a:rPr>
              <a:t>Отсутствуют </a:t>
            </a:r>
            <a:r>
              <a:rPr lang="ru-RU" i="1" dirty="0" smtClean="0">
                <a:effectLst>
                  <a:outerShdw blurRad="38100" dist="38100" dir="2700000" algn="tl">
                    <a:srgbClr val="C0C0C0"/>
                  </a:outerShdw>
                </a:effectLst>
                <a:latin typeface="Tahoma" pitchFamily="34" charset="0"/>
                <a:cs typeface="Tahoma" pitchFamily="34" charset="0"/>
              </a:rPr>
              <a:t>технологии адаптации </a:t>
            </a:r>
            <a:r>
              <a:rPr lang="ru-RU" dirty="0" smtClean="0">
                <a:latin typeface="Tahoma" pitchFamily="34" charset="0"/>
                <a:cs typeface="Tahoma" pitchFamily="34" charset="0"/>
              </a:rPr>
              <a:t>специалистов на предприятиях.</a:t>
            </a:r>
          </a:p>
          <a:p>
            <a:pPr marL="385763" indent="-385763" algn="just">
              <a:lnSpc>
                <a:spcPct val="80000"/>
              </a:lnSpc>
              <a:buFont typeface="Wingdings" panose="05000000000000000000" pitchFamily="2" charset="2"/>
              <a:buAutoNum type="arabicPeriod"/>
              <a:defRPr/>
            </a:pPr>
            <a:r>
              <a:rPr lang="ru-RU" dirty="0" smtClean="0"/>
              <a:t>Практически отсутствует</a:t>
            </a:r>
            <a:r>
              <a:rPr lang="ru-RU" i="1" dirty="0" smtClean="0"/>
              <a:t> </a:t>
            </a:r>
            <a:r>
              <a:rPr lang="ru-RU" i="1" dirty="0" smtClean="0">
                <a:effectLst>
                  <a:outerShdw blurRad="38100" dist="38100" dir="2700000" algn="tl">
                    <a:srgbClr val="C0C0C0"/>
                  </a:outerShdw>
                </a:effectLst>
              </a:rPr>
              <a:t>механизм самоподготовки, самообучения</a:t>
            </a:r>
            <a:r>
              <a:rPr lang="ru-RU" i="1" dirty="0" smtClean="0"/>
              <a:t> </a:t>
            </a:r>
            <a:r>
              <a:rPr lang="ru-RU" dirty="0" smtClean="0"/>
              <a:t>сотрудников</a:t>
            </a:r>
            <a:r>
              <a:rPr lang="ru-RU" i="1" dirty="0" smtClean="0"/>
              <a:t>.</a:t>
            </a:r>
          </a:p>
          <a:p>
            <a:pPr marL="385763" indent="-385763" algn="just">
              <a:lnSpc>
                <a:spcPct val="80000"/>
              </a:lnSpc>
              <a:buFont typeface="Wingdings" panose="05000000000000000000" pitchFamily="2" charset="2"/>
              <a:buAutoNum type="arabicPeriod"/>
              <a:defRPr/>
            </a:pPr>
            <a:r>
              <a:rPr lang="ru-RU" i="1" dirty="0" smtClean="0">
                <a:latin typeface="Tahoma" pitchFamily="34" charset="0"/>
                <a:cs typeface="Tahoma" pitchFamily="34" charset="0"/>
              </a:rPr>
              <a:t>Отсутствуют механизмы управления явными и не явными знаниями</a:t>
            </a:r>
            <a:endParaRPr lang="ru-RU" dirty="0" smtClean="0">
              <a:latin typeface="Tahoma" pitchFamily="34" charset="0"/>
              <a:cs typeface="Tahoma" pitchFamily="34" charset="0"/>
            </a:endParaRPr>
          </a:p>
          <a:p>
            <a:pPr marL="385763" indent="-385763" algn="just">
              <a:lnSpc>
                <a:spcPct val="80000"/>
              </a:lnSpc>
              <a:buNone/>
              <a:defRPr/>
            </a:pPr>
            <a:r>
              <a:rPr lang="ru-RU" dirty="0" smtClean="0">
                <a:latin typeface="Tahoma" pitchFamily="34" charset="0"/>
                <a:cs typeface="Tahoma" pitchFamily="34" charset="0"/>
              </a:rPr>
              <a:t> </a:t>
            </a:r>
            <a:endParaRPr lang="ru-RU" b="1" i="1" dirty="0" smtClean="0">
              <a:latin typeface="Tahoma" pitchFamily="34" charset="0"/>
              <a:cs typeface="Tahoma" pitchFamily="34" charset="0"/>
            </a:endParaRPr>
          </a:p>
        </p:txBody>
      </p:sp>
      <p:sp>
        <p:nvSpPr>
          <p:cNvPr id="12291" name="WordArt 2"/>
          <p:cNvSpPr>
            <a:spLocks noChangeArrowheads="1" noChangeShapeType="1" noTextEdit="1"/>
          </p:cNvSpPr>
          <p:nvPr/>
        </p:nvSpPr>
        <p:spPr bwMode="auto">
          <a:xfrm>
            <a:off x="1337809" y="404664"/>
            <a:ext cx="6480720" cy="504056"/>
          </a:xfrm>
          <a:prstGeom prst="rect">
            <a:avLst/>
          </a:prstGeom>
        </p:spPr>
        <p:txBody>
          <a:bodyPr wrap="none" fromWordArt="1">
            <a:prstTxWarp prst="textPlain">
              <a:avLst>
                <a:gd name="adj" fmla="val 49873"/>
              </a:avLst>
            </a:prstTxWarp>
          </a:bodyPr>
          <a:lstStyle/>
          <a:p>
            <a:pPr algn="ctr"/>
            <a:r>
              <a:rPr lang="ru-RU" sz="2100" b="1" kern="10" dirty="0">
                <a:ln w="25400">
                  <a:solidFill>
                    <a:srgbClr val="FFFFFF"/>
                  </a:solidFill>
                  <a:round/>
                  <a:headEnd/>
                  <a:tailEnd/>
                </a:ln>
                <a:gradFill rotWithShape="1">
                  <a:gsLst>
                    <a:gs pos="0">
                      <a:srgbClr val="760000"/>
                    </a:gs>
                    <a:gs pos="100000">
                      <a:srgbClr val="FF0101"/>
                    </a:gs>
                  </a:gsLst>
                  <a:lin ang="5400000" scaled="1"/>
                </a:gradFill>
                <a:effectLst>
                  <a:outerShdw dist="56796" dir="3806097" algn="ctr" rotWithShape="0">
                    <a:srgbClr val="868686">
                      <a:alpha val="50000"/>
                    </a:srgbClr>
                  </a:outerShdw>
                </a:effectLst>
                <a:latin typeface="Century Gothic" panose="020B0502020202020204" pitchFamily="34" charset="0"/>
              </a:rPr>
              <a:t>Факторы  сдерживающие на предприятии</a:t>
            </a:r>
          </a:p>
        </p:txBody>
      </p:sp>
      <p:pic>
        <p:nvPicPr>
          <p:cNvPr id="12292" name="Picture 2" descr="http://photos2.fotosearch.com/bthumb/OJO/OJO101/pe00045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653136"/>
            <a:ext cx="2799160" cy="183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4123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07" name="Text Box 15"/>
          <p:cNvSpPr txBox="1">
            <a:spLocks noGrp="1" noChangeArrowheads="1"/>
          </p:cNvSpPr>
          <p:nvPr>
            <p:ph type="body" sz="half" idx="1"/>
          </p:nvPr>
        </p:nvSpPr>
        <p:spPr>
          <a:xfrm>
            <a:off x="780450" y="1163653"/>
            <a:ext cx="7655107" cy="1674019"/>
          </a:xfrm>
        </p:spPr>
        <p:txBody>
          <a:bodyPr rtlCol="0">
            <a:noAutofit/>
          </a:bodyPr>
          <a:lstStyle/>
          <a:p>
            <a:pPr>
              <a:lnSpc>
                <a:spcPct val="100000"/>
              </a:lnSpc>
              <a:buNone/>
              <a:defRPr/>
            </a:pPr>
            <a:r>
              <a:rPr lang="ru-RU" dirty="0"/>
              <a:t>Обучаемый получает  Информацию из следующих источников: </a:t>
            </a:r>
            <a:r>
              <a:rPr lang="en-US" dirty="0"/>
              <a:t> </a:t>
            </a:r>
            <a:endParaRPr lang="ru-RU" dirty="0"/>
          </a:p>
          <a:p>
            <a:pPr>
              <a:lnSpc>
                <a:spcPct val="100000"/>
              </a:lnSpc>
              <a:buClr>
                <a:srgbClr val="D60000"/>
              </a:buClr>
              <a:buFont typeface="Wingdings" panose="05000000000000000000" pitchFamily="2" charset="2"/>
              <a:buChar char="v"/>
              <a:defRPr/>
            </a:pPr>
            <a:r>
              <a:rPr lang="ru-RU" dirty="0"/>
              <a:t>Учебных материалов </a:t>
            </a:r>
            <a:r>
              <a:rPr lang="en-US" dirty="0"/>
              <a:t> </a:t>
            </a:r>
            <a:r>
              <a:rPr lang="ru-RU" dirty="0">
                <a:solidFill>
                  <a:srgbClr val="FF0000"/>
                </a:solidFill>
              </a:rPr>
              <a:t>(Явные знания)</a:t>
            </a:r>
          </a:p>
          <a:p>
            <a:pPr lvl="1">
              <a:lnSpc>
                <a:spcPct val="100000"/>
              </a:lnSpc>
              <a:buClr>
                <a:srgbClr val="D60000"/>
              </a:buClr>
              <a:buNone/>
              <a:defRPr/>
            </a:pPr>
            <a:r>
              <a:rPr lang="ru-RU" sz="1500" dirty="0"/>
              <a:t>- Электронные учебные материалы (ЭУМ)</a:t>
            </a:r>
          </a:p>
          <a:p>
            <a:pPr lvl="1">
              <a:lnSpc>
                <a:spcPct val="100000"/>
              </a:lnSpc>
              <a:buClr>
                <a:srgbClr val="D60000"/>
              </a:buClr>
              <a:buNone/>
              <a:defRPr/>
            </a:pPr>
            <a:r>
              <a:rPr lang="ru-RU" sz="1500" dirty="0"/>
              <a:t>- Интернет ресурсы</a:t>
            </a:r>
          </a:p>
          <a:p>
            <a:pPr lvl="1">
              <a:lnSpc>
                <a:spcPct val="100000"/>
              </a:lnSpc>
              <a:buClr>
                <a:srgbClr val="D60000"/>
              </a:buClr>
              <a:buNone/>
              <a:defRPr/>
            </a:pPr>
            <a:r>
              <a:rPr lang="ru-RU" sz="1500" dirty="0"/>
              <a:t>- Учебные книги …</a:t>
            </a:r>
          </a:p>
          <a:p>
            <a:pPr>
              <a:lnSpc>
                <a:spcPct val="100000"/>
              </a:lnSpc>
              <a:buClr>
                <a:srgbClr val="D60000"/>
              </a:buClr>
              <a:buFont typeface="Wingdings" panose="05000000000000000000" pitchFamily="2" charset="2"/>
              <a:buChar char="v"/>
              <a:defRPr/>
            </a:pPr>
            <a:r>
              <a:rPr lang="ru-RU" dirty="0"/>
              <a:t>Прямое взаимодействие с преподавателем. </a:t>
            </a:r>
            <a:r>
              <a:rPr lang="ru-RU" dirty="0">
                <a:solidFill>
                  <a:srgbClr val="FF0000"/>
                </a:solidFill>
              </a:rPr>
              <a:t>(Не явные знания)</a:t>
            </a:r>
          </a:p>
          <a:p>
            <a:pPr>
              <a:lnSpc>
                <a:spcPct val="100000"/>
              </a:lnSpc>
              <a:buNone/>
              <a:defRPr/>
            </a:pPr>
            <a:endParaRPr lang="ru-RU" dirty="0"/>
          </a:p>
        </p:txBody>
      </p:sp>
      <p:sp>
        <p:nvSpPr>
          <p:cNvPr id="341063" name="Rectangle 71"/>
          <p:cNvSpPr>
            <a:spLocks noChangeArrowheads="1"/>
          </p:cNvSpPr>
          <p:nvPr/>
        </p:nvSpPr>
        <p:spPr bwMode="auto">
          <a:xfrm>
            <a:off x="1691680" y="6453336"/>
            <a:ext cx="6106715" cy="323165"/>
          </a:xfrm>
          <a:prstGeom prst="rect">
            <a:avLst/>
          </a:prstGeom>
          <a:noFill/>
          <a:ln w="9525">
            <a:noFill/>
            <a:miter lim="800000"/>
            <a:headEnd/>
            <a:tailEnd/>
          </a:ln>
          <a:effectLst/>
        </p:spPr>
        <p:txBody>
          <a:bodyPr>
            <a:spAutoFit/>
          </a:bodyPr>
          <a:lstStyle/>
          <a:p>
            <a:pPr>
              <a:defRPr/>
            </a:pPr>
            <a:r>
              <a:rPr lang="ru-RU" sz="1500" b="1" i="1" dirty="0">
                <a:effectLst>
                  <a:outerShdw blurRad="38100" dist="38100" dir="2700000" algn="tl">
                    <a:srgbClr val="C0C0C0"/>
                  </a:outerShdw>
                </a:effectLst>
              </a:rPr>
              <a:t>В основе любого обучения лежит</a:t>
            </a:r>
            <a:r>
              <a:rPr lang="ru-RU" sz="1500" b="1" dirty="0"/>
              <a:t>  </a:t>
            </a:r>
            <a:r>
              <a:rPr lang="ru-RU" sz="1500" b="1" i="1" dirty="0">
                <a:solidFill>
                  <a:srgbClr val="FF0000"/>
                </a:solidFill>
                <a:effectLst>
                  <a:outerShdw blurRad="38100" dist="38100" dir="2700000" algn="tl">
                    <a:srgbClr val="000000">
                      <a:alpha val="43137"/>
                    </a:srgbClr>
                  </a:outerShdw>
                </a:effectLst>
              </a:rPr>
              <a:t>информационный обмен</a:t>
            </a:r>
            <a:r>
              <a:rPr lang="ru-RU" sz="1350" b="1" i="1" dirty="0">
                <a:solidFill>
                  <a:srgbClr val="FF0000"/>
                </a:solidFill>
                <a:effectLst>
                  <a:outerShdw blurRad="38100" dist="38100" dir="2700000" algn="tl">
                    <a:srgbClr val="000000">
                      <a:alpha val="43137"/>
                    </a:srgbClr>
                  </a:outerShdw>
                </a:effectLst>
              </a:rPr>
              <a:t>.</a:t>
            </a:r>
          </a:p>
        </p:txBody>
      </p:sp>
      <p:pic>
        <p:nvPicPr>
          <p:cNvPr id="5939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081761"/>
            <a:ext cx="5996696" cy="23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3" name="Прямоугольник 1"/>
          <p:cNvSpPr>
            <a:spLocks noChangeArrowheads="1"/>
          </p:cNvSpPr>
          <p:nvPr/>
        </p:nvSpPr>
        <p:spPr bwMode="auto">
          <a:xfrm>
            <a:off x="107504" y="116632"/>
            <a:ext cx="87849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defRPr/>
            </a:pPr>
            <a:r>
              <a:rPr lang="ru-RU" sz="2400" b="1" kern="10" dirty="0">
                <a:ln w="25400">
                  <a:solidFill>
                    <a:srgbClr val="FFFFFF"/>
                  </a:solidFill>
                  <a:round/>
                  <a:headEnd/>
                  <a:tailEnd/>
                </a:ln>
                <a:gradFill rotWithShape="1">
                  <a:gsLst>
                    <a:gs pos="0">
                      <a:srgbClr val="760000"/>
                    </a:gs>
                    <a:gs pos="100000">
                      <a:srgbClr val="FF0101"/>
                    </a:gs>
                  </a:gsLst>
                  <a:lin ang="5400000" scaled="1"/>
                </a:gradFill>
                <a:effectLst>
                  <a:outerShdw dist="56796" dir="3806097" algn="ctr" rotWithShape="0">
                    <a:srgbClr val="868686">
                      <a:alpha val="50000"/>
                    </a:srgbClr>
                  </a:outerShdw>
                </a:effectLst>
                <a:latin typeface="Century Gothic"/>
              </a:rPr>
              <a:t>Проблемы интеграции когнитивных  технологий </a:t>
            </a:r>
            <a:endParaRPr lang="ru-RU" sz="2400" b="1" kern="10" dirty="0" smtClean="0">
              <a:ln w="25400">
                <a:solidFill>
                  <a:srgbClr val="FFFFFF"/>
                </a:solidFill>
                <a:round/>
                <a:headEnd/>
                <a:tailEnd/>
              </a:ln>
              <a:gradFill rotWithShape="1">
                <a:gsLst>
                  <a:gs pos="0">
                    <a:srgbClr val="760000"/>
                  </a:gs>
                  <a:gs pos="100000">
                    <a:srgbClr val="FF0101"/>
                  </a:gs>
                </a:gsLst>
                <a:lin ang="5400000" scaled="1"/>
              </a:gradFill>
              <a:effectLst>
                <a:outerShdw dist="56796" dir="3806097" algn="ctr" rotWithShape="0">
                  <a:srgbClr val="868686">
                    <a:alpha val="50000"/>
                  </a:srgbClr>
                </a:outerShdw>
              </a:effectLst>
              <a:latin typeface="Century Gothic"/>
            </a:endParaRPr>
          </a:p>
          <a:p>
            <a:pPr algn="r">
              <a:defRPr/>
            </a:pPr>
            <a:r>
              <a:rPr lang="ru-RU" sz="2400" b="1" kern="10" dirty="0" smtClean="0">
                <a:ln w="25400">
                  <a:solidFill>
                    <a:srgbClr val="FFFFFF"/>
                  </a:solidFill>
                  <a:round/>
                  <a:headEnd/>
                  <a:tailEnd/>
                </a:ln>
                <a:gradFill rotWithShape="1">
                  <a:gsLst>
                    <a:gs pos="0">
                      <a:srgbClr val="760000"/>
                    </a:gs>
                    <a:gs pos="100000">
                      <a:srgbClr val="FF0101"/>
                    </a:gs>
                  </a:gsLst>
                  <a:lin ang="5400000" scaled="1"/>
                </a:gradFill>
                <a:effectLst>
                  <a:outerShdw dist="56796" dir="3806097" algn="ctr" rotWithShape="0">
                    <a:srgbClr val="868686">
                      <a:alpha val="50000"/>
                    </a:srgbClr>
                  </a:outerShdw>
                </a:effectLst>
                <a:latin typeface="Century Gothic"/>
              </a:rPr>
              <a:t>в </a:t>
            </a:r>
            <a:r>
              <a:rPr lang="ru-RU" sz="2400" b="1" kern="10" dirty="0">
                <a:ln w="25400">
                  <a:solidFill>
                    <a:srgbClr val="FFFFFF"/>
                  </a:solidFill>
                  <a:round/>
                  <a:headEnd/>
                  <a:tailEnd/>
                </a:ln>
                <a:gradFill rotWithShape="1">
                  <a:gsLst>
                    <a:gs pos="0">
                      <a:srgbClr val="760000"/>
                    </a:gs>
                    <a:gs pos="100000">
                      <a:srgbClr val="FF0101"/>
                    </a:gs>
                  </a:gsLst>
                  <a:lin ang="5400000" scaled="1"/>
                </a:gradFill>
                <a:effectLst>
                  <a:outerShdw dist="56796" dir="3806097" algn="ctr" rotWithShape="0">
                    <a:srgbClr val="868686">
                      <a:alpha val="50000"/>
                    </a:srgbClr>
                  </a:outerShdw>
                </a:effectLst>
                <a:latin typeface="Century Gothic"/>
              </a:rPr>
              <a:t>обучение</a:t>
            </a:r>
            <a:endParaRPr lang="ru-RU" sz="2400" b="1" kern="10" dirty="0">
              <a:ln w="25400">
                <a:solidFill>
                  <a:srgbClr val="FFFFFF"/>
                </a:solidFill>
                <a:round/>
                <a:headEnd/>
                <a:tailEnd/>
              </a:ln>
              <a:gradFill rotWithShape="1">
                <a:gsLst>
                  <a:gs pos="0">
                    <a:srgbClr val="760000"/>
                  </a:gs>
                  <a:gs pos="100000">
                    <a:srgbClr val="FF0101"/>
                  </a:gs>
                </a:gsLst>
                <a:lin ang="5400000" scaled="1"/>
              </a:gradFill>
              <a:effectLst>
                <a:outerShdw dist="56796" dir="3806097" algn="ctr" rotWithShape="0">
                  <a:srgbClr val="868686">
                    <a:alpha val="50000"/>
                  </a:srgbClr>
                </a:outerShdw>
              </a:effectLst>
              <a:latin typeface="Century Gothic"/>
            </a:endParaRPr>
          </a:p>
        </p:txBody>
      </p:sp>
    </p:spTree>
    <p:extLst>
      <p:ext uri="{BB962C8B-B14F-4D97-AF65-F5344CB8AC3E}">
        <p14:creationId xmlns:p14="http://schemas.microsoft.com/office/powerpoint/2010/main" val="549878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204914" y="1587104"/>
            <a:ext cx="6717506" cy="4332684"/>
          </a:xfrm>
          <a:prstGeom prst="rect">
            <a:avLst/>
          </a:prstGeom>
          <a:solidFill>
            <a:schemeClr val="bg1"/>
          </a:solidFill>
          <a:ln>
            <a:solidFill>
              <a:srgbClr val="F5F0D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dirty="0"/>
          </a:p>
        </p:txBody>
      </p:sp>
      <p:sp>
        <p:nvSpPr>
          <p:cNvPr id="2" name="Прямоугольник 1"/>
          <p:cNvSpPr/>
          <p:nvPr/>
        </p:nvSpPr>
        <p:spPr>
          <a:xfrm>
            <a:off x="1204914" y="940595"/>
            <a:ext cx="6717506" cy="573881"/>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ru-RU" sz="1350" dirty="0">
              <a:effectLst>
                <a:glow rad="63500">
                  <a:schemeClr val="accent6">
                    <a:satMod val="175000"/>
                    <a:alpha val="40000"/>
                  </a:schemeClr>
                </a:glow>
              </a:effectLst>
            </a:endParaRPr>
          </a:p>
        </p:txBody>
      </p:sp>
      <p:sp>
        <p:nvSpPr>
          <p:cNvPr id="4" name="TextBox 3"/>
          <p:cNvSpPr txBox="1"/>
          <p:nvPr/>
        </p:nvSpPr>
        <p:spPr>
          <a:xfrm>
            <a:off x="1204332" y="921536"/>
            <a:ext cx="2097049" cy="507831"/>
          </a:xfrm>
          <a:prstGeom prst="rect">
            <a:avLst/>
          </a:prstGeom>
          <a:noFill/>
        </p:spPr>
        <p:txBody>
          <a:bodyPr wrap="none">
            <a:spAutoFit/>
          </a:bodyPr>
          <a:lstStyle/>
          <a:p>
            <a:pPr>
              <a:defRPr/>
            </a:pPr>
            <a:r>
              <a:rPr lang="ru-RU" sz="2700" dirty="0">
                <a:solidFill>
                  <a:srgbClr val="F5F0D3"/>
                </a:solidFill>
                <a:effectLst>
                  <a:glow rad="63500">
                    <a:schemeClr val="accent6">
                      <a:satMod val="175000"/>
                      <a:alpha val="40000"/>
                    </a:schemeClr>
                  </a:glow>
                </a:effectLst>
                <a:latin typeface="Bookman Old Style" panose="02050604050505020204" pitchFamily="18" charset="0"/>
              </a:rPr>
              <a:t>Адаптация</a:t>
            </a:r>
          </a:p>
        </p:txBody>
      </p:sp>
      <p:sp>
        <p:nvSpPr>
          <p:cNvPr id="6149" name="TextBox 57"/>
          <p:cNvSpPr txBox="1">
            <a:spLocks noChangeArrowheads="1"/>
          </p:cNvSpPr>
          <p:nvPr/>
        </p:nvSpPr>
        <p:spPr bwMode="auto">
          <a:xfrm>
            <a:off x="3293482" y="940595"/>
            <a:ext cx="441819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r>
              <a:rPr lang="ru-RU" sz="1350">
                <a:solidFill>
                  <a:srgbClr val="F5F0D3"/>
                </a:solidFill>
                <a:latin typeface="Bookman Old Style" pitchFamily="18" charset="0"/>
              </a:rPr>
              <a:t>Чтобы упростить процесс обучения для ученика</a:t>
            </a:r>
            <a:br>
              <a:rPr lang="ru-RU" sz="1350">
                <a:solidFill>
                  <a:srgbClr val="F5F0D3"/>
                </a:solidFill>
                <a:latin typeface="Bookman Old Style" pitchFamily="18" charset="0"/>
              </a:rPr>
            </a:br>
            <a:r>
              <a:rPr lang="ru-RU" sz="1350">
                <a:solidFill>
                  <a:srgbClr val="F5F0D3"/>
                </a:solidFill>
                <a:latin typeface="Bookman Old Style" pitchFamily="18" charset="0"/>
              </a:rPr>
              <a:t> его надо индивидуализировать!</a:t>
            </a:r>
          </a:p>
        </p:txBody>
      </p:sp>
      <p:sp>
        <p:nvSpPr>
          <p:cNvPr id="14" name="Прямоугольник 13"/>
          <p:cNvSpPr/>
          <p:nvPr/>
        </p:nvSpPr>
        <p:spPr>
          <a:xfrm>
            <a:off x="1278731" y="2491979"/>
            <a:ext cx="2276475" cy="23133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1500" dirty="0">
                <a:solidFill>
                  <a:schemeClr val="bg1"/>
                </a:solidFill>
                <a:latin typeface="Bookman Old Style" panose="02050604050505020204" pitchFamily="18" charset="0"/>
              </a:rPr>
              <a:t>Коммуникационное взаимодействие</a:t>
            </a:r>
            <a:r>
              <a:rPr lang="en-US" sz="1500" dirty="0">
                <a:solidFill>
                  <a:schemeClr val="bg1"/>
                </a:solidFill>
                <a:latin typeface="Bookman Old Style" panose="02050604050505020204" pitchFamily="18" charset="0"/>
              </a:rPr>
              <a:t>:</a:t>
            </a:r>
            <a:endParaRPr lang="ru-RU" sz="1500" dirty="0">
              <a:solidFill>
                <a:schemeClr val="bg1"/>
              </a:solidFill>
              <a:latin typeface="Bookman Old Style" panose="02050604050505020204" pitchFamily="18" charset="0"/>
            </a:endParaRPr>
          </a:p>
          <a:p>
            <a:pPr algn="ctr">
              <a:defRPr/>
            </a:pPr>
            <a:endParaRPr lang="en-US" sz="1500" dirty="0">
              <a:solidFill>
                <a:schemeClr val="bg1"/>
              </a:solidFill>
              <a:latin typeface="Bookman Old Style" panose="02050604050505020204" pitchFamily="18" charset="0"/>
            </a:endParaRPr>
          </a:p>
          <a:p>
            <a:pPr algn="ctr">
              <a:defRPr/>
            </a:pPr>
            <a:endParaRPr lang="en-US" sz="1500" dirty="0">
              <a:solidFill>
                <a:schemeClr val="bg1"/>
              </a:solidFill>
              <a:latin typeface="Bookman Old Style" panose="02050604050505020204" pitchFamily="18" charset="0"/>
            </a:endParaRPr>
          </a:p>
          <a:p>
            <a:pPr marL="257175" indent="-257175">
              <a:buFontTx/>
              <a:buChar char="-"/>
              <a:defRPr/>
            </a:pPr>
            <a:r>
              <a:rPr lang="ru-RU" sz="1500" dirty="0">
                <a:solidFill>
                  <a:schemeClr val="bg1"/>
                </a:solidFill>
                <a:latin typeface="Bookman Old Style" panose="02050604050505020204" pitchFamily="18" charset="0"/>
              </a:rPr>
              <a:t>с преподавателем</a:t>
            </a:r>
          </a:p>
          <a:p>
            <a:pPr marL="257175" indent="-257175">
              <a:buFontTx/>
              <a:buChar char="-"/>
              <a:defRPr/>
            </a:pPr>
            <a:endParaRPr lang="ru-RU" sz="1500" dirty="0">
              <a:solidFill>
                <a:schemeClr val="bg1"/>
              </a:solidFill>
              <a:latin typeface="Bookman Old Style" panose="02050604050505020204" pitchFamily="18" charset="0"/>
            </a:endParaRPr>
          </a:p>
          <a:p>
            <a:pPr marL="257175" indent="-257175">
              <a:buFontTx/>
              <a:buChar char="-"/>
              <a:defRPr/>
            </a:pPr>
            <a:r>
              <a:rPr lang="ru-RU" sz="1500" dirty="0">
                <a:solidFill>
                  <a:schemeClr val="bg1"/>
                </a:solidFill>
                <a:latin typeface="Bookman Old Style" panose="02050604050505020204" pitchFamily="18" charset="0"/>
              </a:rPr>
              <a:t>учебными   </a:t>
            </a:r>
          </a:p>
          <a:p>
            <a:pPr>
              <a:defRPr/>
            </a:pPr>
            <a:r>
              <a:rPr lang="ru-RU" sz="1500" dirty="0">
                <a:solidFill>
                  <a:schemeClr val="bg1"/>
                </a:solidFill>
                <a:latin typeface="Bookman Old Style" panose="02050604050505020204" pitchFamily="18" charset="0"/>
              </a:rPr>
              <a:t>    материалами</a:t>
            </a:r>
          </a:p>
        </p:txBody>
      </p:sp>
      <p:pic>
        <p:nvPicPr>
          <p:cNvPr id="6151" name="Рисунок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05513" y="2065736"/>
            <a:ext cx="1896666" cy="153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Стрелка вправо 15"/>
          <p:cNvSpPr/>
          <p:nvPr/>
        </p:nvSpPr>
        <p:spPr>
          <a:xfrm>
            <a:off x="3668316" y="2131220"/>
            <a:ext cx="2580084" cy="8739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1200" dirty="0">
                <a:solidFill>
                  <a:schemeClr val="bg1"/>
                </a:solidFill>
                <a:latin typeface="Bookman Old Style" panose="02050604050505020204" pitchFamily="18" charset="0"/>
              </a:rPr>
              <a:t>адаптация обучаемого </a:t>
            </a:r>
          </a:p>
        </p:txBody>
      </p:sp>
      <p:sp>
        <p:nvSpPr>
          <p:cNvPr id="17" name="Стрелка вправо 16"/>
          <p:cNvSpPr/>
          <p:nvPr/>
        </p:nvSpPr>
        <p:spPr>
          <a:xfrm>
            <a:off x="3670697" y="3265886"/>
            <a:ext cx="2580084" cy="87272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FF0000"/>
              </a:buClr>
              <a:defRPr/>
            </a:pPr>
            <a:r>
              <a:rPr lang="ru-RU" sz="1200" dirty="0">
                <a:solidFill>
                  <a:schemeClr val="tx1"/>
                </a:solidFill>
                <a:latin typeface="Bookman Old Style" panose="02050604050505020204" pitchFamily="18" charset="0"/>
              </a:rPr>
              <a:t>адаптация материалов и обучающего</a:t>
            </a:r>
          </a:p>
        </p:txBody>
      </p:sp>
      <p:pic>
        <p:nvPicPr>
          <p:cNvPr id="6154" name="Picture 2" descr="C:\Users\Игорь\AppData\Local\Microsoft\Windows\Temporary Internet Files\Content.IE5\7ZIZWNYT\MP90038596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8445" y="4013597"/>
            <a:ext cx="973931" cy="1489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Стрелка вправо 18"/>
          <p:cNvSpPr/>
          <p:nvPr/>
        </p:nvSpPr>
        <p:spPr>
          <a:xfrm>
            <a:off x="3670697" y="4394599"/>
            <a:ext cx="2580084" cy="859631"/>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Clr>
                <a:srgbClr val="FF0000"/>
              </a:buClr>
              <a:defRPr/>
            </a:pPr>
            <a:r>
              <a:rPr lang="ru-RU" sz="1200" dirty="0">
                <a:solidFill>
                  <a:schemeClr val="bg1"/>
                </a:solidFill>
                <a:latin typeface="Bookman Old Style" panose="02050604050505020204" pitchFamily="18" charset="0"/>
              </a:rPr>
              <a:t>адаптация как обучаемого так и обучающего</a:t>
            </a:r>
          </a:p>
        </p:txBody>
      </p:sp>
    </p:spTree>
    <p:extLst>
      <p:ext uri="{BB962C8B-B14F-4D97-AF65-F5344CB8AC3E}">
        <p14:creationId xmlns:p14="http://schemas.microsoft.com/office/powerpoint/2010/main" val="2756603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204914" y="1587104"/>
            <a:ext cx="6717506" cy="4332684"/>
          </a:xfrm>
          <a:prstGeom prst="rect">
            <a:avLst/>
          </a:prstGeom>
          <a:solidFill>
            <a:schemeClr val="bg1"/>
          </a:solidFill>
          <a:ln>
            <a:solidFill>
              <a:srgbClr val="F5F0D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pic>
        <p:nvPicPr>
          <p:cNvPr id="7174" name="Рисунок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5244" y="2936081"/>
            <a:ext cx="2014538" cy="15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p:cNvSpPr/>
          <p:nvPr/>
        </p:nvSpPr>
        <p:spPr>
          <a:xfrm>
            <a:off x="1204914" y="913211"/>
            <a:ext cx="6717506" cy="573881"/>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ru-RU" sz="1350" dirty="0">
              <a:effectLst>
                <a:glow rad="63500">
                  <a:schemeClr val="accent6">
                    <a:satMod val="175000"/>
                    <a:alpha val="40000"/>
                  </a:schemeClr>
                </a:glow>
              </a:effectLst>
            </a:endParaRPr>
          </a:p>
        </p:txBody>
      </p:sp>
      <p:sp>
        <p:nvSpPr>
          <p:cNvPr id="4" name="TextBox 3"/>
          <p:cNvSpPr txBox="1"/>
          <p:nvPr/>
        </p:nvSpPr>
        <p:spPr>
          <a:xfrm>
            <a:off x="1204332" y="921536"/>
            <a:ext cx="2097049" cy="507831"/>
          </a:xfrm>
          <a:prstGeom prst="rect">
            <a:avLst/>
          </a:prstGeom>
          <a:noFill/>
        </p:spPr>
        <p:txBody>
          <a:bodyPr wrap="none">
            <a:spAutoFit/>
          </a:bodyPr>
          <a:lstStyle/>
          <a:p>
            <a:pPr>
              <a:defRPr/>
            </a:pPr>
            <a:r>
              <a:rPr lang="ru-RU" sz="2700" dirty="0">
                <a:solidFill>
                  <a:srgbClr val="F5F0D3"/>
                </a:solidFill>
                <a:effectLst>
                  <a:glow rad="63500">
                    <a:schemeClr val="accent6">
                      <a:satMod val="175000"/>
                      <a:alpha val="40000"/>
                    </a:schemeClr>
                  </a:glow>
                </a:effectLst>
                <a:latin typeface="Bookman Old Style" panose="02050604050505020204" pitchFamily="18" charset="0"/>
              </a:rPr>
              <a:t>Адаптация</a:t>
            </a:r>
          </a:p>
        </p:txBody>
      </p:sp>
      <p:sp>
        <p:nvSpPr>
          <p:cNvPr id="7173" name="TextBox 57"/>
          <p:cNvSpPr txBox="1">
            <a:spLocks noChangeArrowheads="1"/>
          </p:cNvSpPr>
          <p:nvPr/>
        </p:nvSpPr>
        <p:spPr bwMode="auto">
          <a:xfrm>
            <a:off x="4914054" y="940595"/>
            <a:ext cx="27976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r>
              <a:rPr lang="ru-RU" sz="1350">
                <a:solidFill>
                  <a:srgbClr val="F5F0D3"/>
                </a:solidFill>
                <a:latin typeface="Bookman Old Style" pitchFamily="18" charset="0"/>
              </a:rPr>
              <a:t>Изменение способа  обучения</a:t>
            </a:r>
          </a:p>
          <a:p>
            <a:pPr algn="r" eaLnBrk="1" hangingPunct="1"/>
            <a:endParaRPr lang="ru-RU" sz="1350">
              <a:solidFill>
                <a:srgbClr val="F5F0D3"/>
              </a:solidFill>
              <a:latin typeface="Bookman Old Style" pitchFamily="18" charset="0"/>
            </a:endParaRPr>
          </a:p>
        </p:txBody>
      </p:sp>
      <p:sp>
        <p:nvSpPr>
          <p:cNvPr id="5" name="Прямоугольник 4"/>
          <p:cNvSpPr/>
          <p:nvPr/>
        </p:nvSpPr>
        <p:spPr>
          <a:xfrm>
            <a:off x="4069884" y="1909764"/>
            <a:ext cx="3732610" cy="3693319"/>
          </a:xfrm>
          <a:prstGeom prst="rect">
            <a:avLst/>
          </a:prstGeom>
        </p:spPr>
        <p:txBody>
          <a:bodyPr>
            <a:spAutoFit/>
          </a:bodyPr>
          <a:lstStyle/>
          <a:p>
            <a:pPr algn="r">
              <a:defRPr/>
            </a:pPr>
            <a:r>
              <a:rPr lang="ru-RU" dirty="0">
                <a:effectLst>
                  <a:outerShdw blurRad="38100" dist="38100" dir="2700000" algn="tl">
                    <a:srgbClr val="C0C0C0"/>
                  </a:outerShdw>
                </a:effectLst>
                <a:latin typeface="Bookman Old Style" panose="02050604050505020204" pitchFamily="18" charset="0"/>
              </a:rPr>
              <a:t>Переход электронного </a:t>
            </a:r>
          </a:p>
          <a:p>
            <a:pPr algn="r">
              <a:defRPr/>
            </a:pPr>
            <a:r>
              <a:rPr lang="ru-RU" dirty="0">
                <a:effectLst>
                  <a:outerShdw blurRad="38100" dist="38100" dir="2700000" algn="tl">
                    <a:srgbClr val="C0C0C0"/>
                  </a:outerShdw>
                </a:effectLst>
                <a:latin typeface="Bookman Old Style" panose="02050604050505020204" pitchFamily="18" charset="0"/>
              </a:rPr>
              <a:t>обучения на новый способ </a:t>
            </a:r>
          </a:p>
          <a:p>
            <a:pPr algn="r">
              <a:defRPr/>
            </a:pPr>
            <a:r>
              <a:rPr lang="ru-RU" dirty="0">
                <a:effectLst>
                  <a:outerShdw blurRad="38100" dist="38100" dir="2700000" algn="tl">
                    <a:srgbClr val="C0C0C0"/>
                  </a:outerShdw>
                </a:effectLst>
                <a:latin typeface="Bookman Old Style" panose="02050604050505020204" pitchFamily="18" charset="0"/>
              </a:rPr>
              <a:t>в основе которого лежит</a:t>
            </a:r>
          </a:p>
          <a:p>
            <a:pPr algn="r">
              <a:defRPr/>
            </a:pPr>
            <a:r>
              <a:rPr lang="ru-RU" dirty="0">
                <a:effectLst>
                  <a:outerShdw blurRad="38100" dist="38100" dir="2700000" algn="tl">
                    <a:srgbClr val="C0C0C0"/>
                  </a:outerShdw>
                </a:effectLst>
                <a:latin typeface="Bookman Old Style" panose="02050604050505020204" pitchFamily="18" charset="0"/>
              </a:rPr>
              <a:t>не  </a:t>
            </a:r>
            <a:r>
              <a:rPr lang="ru-RU" dirty="0">
                <a:solidFill>
                  <a:srgbClr val="003399"/>
                </a:solidFill>
                <a:latin typeface="Bookman Old Style" panose="02050604050505020204" pitchFamily="18" charset="0"/>
              </a:rPr>
              <a:t>педагогика</a:t>
            </a:r>
            <a:r>
              <a:rPr lang="ru-RU" dirty="0">
                <a:effectLst>
                  <a:outerShdw blurRad="38100" dist="38100" dir="2700000" algn="tl">
                    <a:srgbClr val="C0C0C0"/>
                  </a:outerShdw>
                </a:effectLst>
                <a:latin typeface="Bookman Old Style" panose="02050604050505020204" pitchFamily="18" charset="0"/>
              </a:rPr>
              <a:t>, а </a:t>
            </a:r>
            <a:r>
              <a:rPr lang="ru-RU" dirty="0">
                <a:solidFill>
                  <a:srgbClr val="003399"/>
                </a:solidFill>
                <a:effectLst>
                  <a:outerShdw blurRad="38100" dist="38100" dir="2700000" algn="tl">
                    <a:srgbClr val="C0C0C0"/>
                  </a:outerShdw>
                </a:effectLst>
                <a:latin typeface="Bookman Old Style" panose="02050604050505020204" pitchFamily="18" charset="0"/>
              </a:rPr>
              <a:t>соционика</a:t>
            </a:r>
            <a:r>
              <a:rPr lang="ru-RU" dirty="0">
                <a:effectLst>
                  <a:outerShdw blurRad="38100" dist="38100" dir="2700000" algn="tl">
                    <a:srgbClr val="C0C0C0"/>
                  </a:outerShdw>
                </a:effectLst>
                <a:latin typeface="Bookman Old Style" panose="02050604050505020204" pitchFamily="18" charset="0"/>
              </a:rPr>
              <a:t>.</a:t>
            </a:r>
            <a:r>
              <a:rPr lang="ru-RU" dirty="0">
                <a:latin typeface="Bookman Old Style" panose="02050604050505020204" pitchFamily="18" charset="0"/>
              </a:rPr>
              <a:t> </a:t>
            </a:r>
          </a:p>
          <a:p>
            <a:pPr algn="r">
              <a:defRPr/>
            </a:pPr>
            <a:endParaRPr lang="ru-RU" dirty="0">
              <a:latin typeface="Bookman Old Style" panose="02050604050505020204" pitchFamily="18" charset="0"/>
            </a:endParaRPr>
          </a:p>
          <a:p>
            <a:pPr algn="r">
              <a:defRPr/>
            </a:pPr>
            <a:endParaRPr lang="ru-RU" dirty="0">
              <a:latin typeface="Bookman Old Style" panose="02050604050505020204" pitchFamily="18" charset="0"/>
            </a:endParaRPr>
          </a:p>
          <a:p>
            <a:pPr algn="r">
              <a:defRPr/>
            </a:pPr>
            <a:endParaRPr lang="ru-RU" dirty="0">
              <a:latin typeface="Bookman Old Style" panose="02050604050505020204" pitchFamily="18" charset="0"/>
            </a:endParaRPr>
          </a:p>
          <a:p>
            <a:pPr algn="r">
              <a:defRPr/>
            </a:pPr>
            <a:endParaRPr lang="ru-RU" dirty="0">
              <a:latin typeface="Bookman Old Style" panose="02050604050505020204" pitchFamily="18" charset="0"/>
            </a:endParaRPr>
          </a:p>
          <a:p>
            <a:pPr algn="r">
              <a:defRPr/>
            </a:pPr>
            <a:r>
              <a:rPr lang="ru-RU" dirty="0">
                <a:solidFill>
                  <a:srgbClr val="003399"/>
                </a:solidFill>
                <a:latin typeface="Bookman Old Style" panose="02050604050505020204" pitchFamily="18" charset="0"/>
              </a:rPr>
              <a:t>Соционика</a:t>
            </a:r>
            <a:r>
              <a:rPr lang="ru-RU" dirty="0">
                <a:latin typeface="Bookman Old Style" panose="02050604050505020204" pitchFamily="18" charset="0"/>
              </a:rPr>
              <a:t> – наука, </a:t>
            </a:r>
          </a:p>
          <a:p>
            <a:pPr algn="r">
              <a:defRPr/>
            </a:pPr>
            <a:r>
              <a:rPr lang="ru-RU" dirty="0">
                <a:latin typeface="Bookman Old Style" panose="02050604050505020204" pitchFamily="18" charset="0"/>
              </a:rPr>
              <a:t>изучающая процесс </a:t>
            </a:r>
          </a:p>
          <a:p>
            <a:pPr algn="r">
              <a:defRPr/>
            </a:pPr>
            <a:r>
              <a:rPr lang="ru-RU" dirty="0">
                <a:latin typeface="Bookman Old Style" panose="02050604050505020204" pitchFamily="18" charset="0"/>
              </a:rPr>
              <a:t>переработки  информации из </a:t>
            </a:r>
          </a:p>
          <a:p>
            <a:pPr algn="r">
              <a:defRPr/>
            </a:pPr>
            <a:r>
              <a:rPr lang="ru-RU" dirty="0">
                <a:latin typeface="Bookman Old Style" panose="02050604050505020204" pitchFamily="18" charset="0"/>
              </a:rPr>
              <a:t>окружающего  мира психикой </a:t>
            </a:r>
          </a:p>
          <a:p>
            <a:pPr algn="r">
              <a:defRPr/>
            </a:pPr>
            <a:r>
              <a:rPr lang="ru-RU" dirty="0">
                <a:latin typeface="Bookman Old Style" panose="02050604050505020204" pitchFamily="18" charset="0"/>
              </a:rPr>
              <a:t>человека.</a:t>
            </a:r>
          </a:p>
        </p:txBody>
      </p:sp>
      <p:pic>
        <p:nvPicPr>
          <p:cNvPr id="7176" name="Picture 6" descr="Патент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512" y="1927622"/>
            <a:ext cx="2453879" cy="36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4421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76" y="908720"/>
            <a:ext cx="8522996" cy="569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WordArt 2"/>
          <p:cNvSpPr>
            <a:spLocks noChangeArrowheads="1" noChangeShapeType="1" noTextEdit="1"/>
          </p:cNvSpPr>
          <p:nvPr/>
        </p:nvSpPr>
        <p:spPr bwMode="auto">
          <a:xfrm>
            <a:off x="1763688" y="260648"/>
            <a:ext cx="5347097" cy="367903"/>
          </a:xfrm>
          <a:prstGeom prst="rect">
            <a:avLst/>
          </a:prstGeom>
        </p:spPr>
        <p:txBody>
          <a:bodyPr wrap="none" fromWordArt="1">
            <a:prstTxWarp prst="textPlain">
              <a:avLst>
                <a:gd name="adj" fmla="val 50000"/>
              </a:avLst>
            </a:prstTxWarp>
          </a:bodyPr>
          <a:lstStyle/>
          <a:p>
            <a:pPr algn="ctr"/>
            <a:r>
              <a:rPr lang="ru-RU" sz="2100" b="1" kern="10" dirty="0">
                <a:ln w="25400">
                  <a:solidFill>
                    <a:srgbClr val="FFFFFF"/>
                  </a:solidFill>
                  <a:round/>
                  <a:headEnd/>
                  <a:tailEnd/>
                </a:ln>
                <a:gradFill rotWithShape="1">
                  <a:gsLst>
                    <a:gs pos="0">
                      <a:srgbClr val="760000"/>
                    </a:gs>
                    <a:gs pos="100000">
                      <a:srgbClr val="FF0101"/>
                    </a:gs>
                  </a:gsLst>
                  <a:lin ang="5400000" scaled="1"/>
                </a:gradFill>
                <a:effectLst>
                  <a:outerShdw dist="56796" dir="3806097" algn="ctr" rotWithShape="0">
                    <a:srgbClr val="868686">
                      <a:alpha val="50000"/>
                    </a:srgbClr>
                  </a:outerShdw>
                </a:effectLst>
                <a:latin typeface="Century Gothic" panose="020B0502020202020204" pitchFamily="34" charset="0"/>
              </a:rPr>
              <a:t> Модель построения материалов</a:t>
            </a:r>
          </a:p>
        </p:txBody>
      </p:sp>
    </p:spTree>
    <p:extLst>
      <p:ext uri="{BB962C8B-B14F-4D97-AF65-F5344CB8AC3E}">
        <p14:creationId xmlns:p14="http://schemas.microsoft.com/office/powerpoint/2010/main" val="2741245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863729"/>
            <a:ext cx="8297706" cy="530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WordArt 2"/>
          <p:cNvSpPr>
            <a:spLocks noChangeArrowheads="1" noChangeShapeType="1" noTextEdit="1"/>
          </p:cNvSpPr>
          <p:nvPr/>
        </p:nvSpPr>
        <p:spPr bwMode="auto">
          <a:xfrm>
            <a:off x="1979712" y="188640"/>
            <a:ext cx="5345906" cy="367904"/>
          </a:xfrm>
          <a:prstGeom prst="rect">
            <a:avLst/>
          </a:prstGeom>
        </p:spPr>
        <p:txBody>
          <a:bodyPr wrap="none" fromWordArt="1">
            <a:prstTxWarp prst="textPlain">
              <a:avLst>
                <a:gd name="adj" fmla="val 50000"/>
              </a:avLst>
            </a:prstTxWarp>
          </a:bodyPr>
          <a:lstStyle/>
          <a:p>
            <a:pPr algn="ctr"/>
            <a:r>
              <a:rPr lang="ru-RU" sz="2100" b="1" kern="10" dirty="0">
                <a:ln w="25400">
                  <a:solidFill>
                    <a:srgbClr val="FFFFFF"/>
                  </a:solidFill>
                  <a:round/>
                  <a:headEnd/>
                  <a:tailEnd/>
                </a:ln>
                <a:gradFill rotWithShape="1">
                  <a:gsLst>
                    <a:gs pos="0">
                      <a:srgbClr val="760000"/>
                    </a:gs>
                    <a:gs pos="100000">
                      <a:srgbClr val="FF0101"/>
                    </a:gs>
                  </a:gsLst>
                  <a:lin ang="5400000" scaled="1"/>
                </a:gradFill>
                <a:effectLst>
                  <a:outerShdw dist="56796" dir="3806097" algn="ctr" rotWithShape="0">
                    <a:srgbClr val="868686">
                      <a:alpha val="50000"/>
                    </a:srgbClr>
                  </a:outerShdw>
                </a:effectLst>
                <a:latin typeface="Century Gothic" panose="020B0502020202020204" pitchFamily="34" charset="0"/>
              </a:rPr>
              <a:t> Модель построения материалов</a:t>
            </a:r>
          </a:p>
        </p:txBody>
      </p:sp>
    </p:spTree>
    <p:extLst>
      <p:ext uri="{BB962C8B-B14F-4D97-AF65-F5344CB8AC3E}">
        <p14:creationId xmlns:p14="http://schemas.microsoft.com/office/powerpoint/2010/main" val="3066059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119" y="1538289"/>
            <a:ext cx="6372225" cy="388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WordArt 2"/>
          <p:cNvSpPr>
            <a:spLocks noChangeArrowheads="1" noChangeShapeType="1" noTextEdit="1"/>
          </p:cNvSpPr>
          <p:nvPr/>
        </p:nvSpPr>
        <p:spPr bwMode="auto">
          <a:xfrm>
            <a:off x="3544491" y="1160860"/>
            <a:ext cx="4105275" cy="3238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ru-RU" sz="2100" b="1" kern="10">
                <a:gradFill rotWithShape="1">
                  <a:gsLst>
                    <a:gs pos="0">
                      <a:srgbClr val="760000"/>
                    </a:gs>
                    <a:gs pos="100000">
                      <a:srgbClr val="FF0101"/>
                    </a:gs>
                  </a:gsLst>
                  <a:lin ang="5400000" scaled="1"/>
                </a:gradFill>
                <a:effectLst>
                  <a:outerShdw dist="56796" dir="3806097" algn="ctr" rotWithShape="0">
                    <a:srgbClr val="868686">
                      <a:alpha val="50000"/>
                    </a:srgbClr>
                  </a:outerShdw>
                </a:effectLst>
                <a:latin typeface="Century Gothic" panose="020B0502020202020204" pitchFamily="34" charset="0"/>
              </a:rPr>
              <a:t>Пример реализации в </a:t>
            </a:r>
            <a:r>
              <a:rPr lang="en-US" sz="2100" b="1" kern="10">
                <a:gradFill rotWithShape="1">
                  <a:gsLst>
                    <a:gs pos="0">
                      <a:srgbClr val="760000"/>
                    </a:gs>
                    <a:gs pos="100000">
                      <a:srgbClr val="FF0101"/>
                    </a:gs>
                  </a:gsLst>
                  <a:lin ang="5400000" scaled="1"/>
                </a:gradFill>
                <a:effectLst>
                  <a:outerShdw dist="56796" dir="3806097" algn="ctr" rotWithShape="0">
                    <a:srgbClr val="868686">
                      <a:alpha val="50000"/>
                    </a:srgbClr>
                  </a:outerShdw>
                </a:effectLst>
                <a:latin typeface="Century Gothic" panose="020B0502020202020204" pitchFamily="34" charset="0"/>
              </a:rPr>
              <a:t>TestBOX</a:t>
            </a:r>
            <a:endParaRPr lang="ru-RU" sz="2100" b="1" kern="10">
              <a:gradFill rotWithShape="1">
                <a:gsLst>
                  <a:gs pos="0">
                    <a:srgbClr val="760000"/>
                  </a:gs>
                  <a:gs pos="100000">
                    <a:srgbClr val="FF0101"/>
                  </a:gs>
                </a:gsLst>
                <a:lin ang="5400000" scaled="1"/>
              </a:gradFill>
              <a:effectLst>
                <a:outerShdw dist="56796" dir="3806097" algn="ctr" rotWithShape="0">
                  <a:srgbClr val="868686">
                    <a:alpha val="50000"/>
                  </a:srgbClr>
                </a:outerShdw>
              </a:effectLst>
              <a:latin typeface="Century Gothic" panose="020B0502020202020204" pitchFamily="34" charset="0"/>
            </a:endParaRPr>
          </a:p>
        </p:txBody>
      </p:sp>
    </p:spTree>
    <p:extLst>
      <p:ext uri="{BB962C8B-B14F-4D97-AF65-F5344CB8AC3E}">
        <p14:creationId xmlns:p14="http://schemas.microsoft.com/office/powerpoint/2010/main" val="1204214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204914" y="1587104"/>
            <a:ext cx="6717506" cy="4332684"/>
          </a:xfrm>
          <a:prstGeom prst="rect">
            <a:avLst/>
          </a:prstGeom>
          <a:solidFill>
            <a:schemeClr val="bg1"/>
          </a:solidFill>
          <a:ln>
            <a:solidFill>
              <a:srgbClr val="F5F0D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pic>
        <p:nvPicPr>
          <p:cNvPr id="8195" name="Рисунок 6"/>
          <p:cNvPicPr>
            <a:picLocks noChangeAspect="1"/>
          </p:cNvPicPr>
          <p:nvPr/>
        </p:nvPicPr>
        <p:blipFill>
          <a:blip r:embed="rId3" cstate="print">
            <a:extLst>
              <a:ext uri="{28A0092B-C50C-407E-A947-70E740481C1C}">
                <a14:useLocalDpi xmlns:a14="http://schemas.microsoft.com/office/drawing/2010/main" val="0"/>
              </a:ext>
            </a:extLst>
          </a:blip>
          <a:srcRect r="8653"/>
          <a:stretch>
            <a:fillRect/>
          </a:stretch>
        </p:blipFill>
        <p:spPr bwMode="auto">
          <a:xfrm>
            <a:off x="5788819" y="3165872"/>
            <a:ext cx="21336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utoShape 3"/>
          <p:cNvSpPr>
            <a:spLocks noChangeArrowheads="1"/>
          </p:cNvSpPr>
          <p:nvPr/>
        </p:nvSpPr>
        <p:spPr bwMode="gray">
          <a:xfrm>
            <a:off x="1207295" y="1593057"/>
            <a:ext cx="4942285" cy="4407694"/>
          </a:xfrm>
          <a:prstGeom prst="rightArrow">
            <a:avLst>
              <a:gd name="adj1" fmla="val 79306"/>
              <a:gd name="adj2" fmla="val 31905"/>
            </a:avLst>
          </a:prstGeom>
          <a:gradFill rotWithShape="1">
            <a:gsLst>
              <a:gs pos="0">
                <a:schemeClr val="bg2">
                  <a:lumMod val="75000"/>
                </a:schemeClr>
              </a:gs>
              <a:gs pos="100000">
                <a:schemeClr val="bg2"/>
              </a:gs>
            </a:gsLst>
            <a:lin ang="0" scaled="1"/>
          </a:gradFill>
          <a:ln w="9525">
            <a:noFill/>
            <a:miter lim="800000"/>
            <a:headEnd/>
            <a:tailEnd/>
          </a:ln>
          <a:effectLst/>
        </p:spPr>
        <p:txBody>
          <a:bodyPr wrap="none" anchor="ctr"/>
          <a:lstStyle/>
          <a:p>
            <a:pPr algn="ctr">
              <a:defRPr/>
            </a:pPr>
            <a:r>
              <a:rPr lang="ru-RU" sz="1350" b="1" dirty="0">
                <a:effectLst>
                  <a:outerShdw blurRad="38100" dist="38100" dir="2700000" algn="tl">
                    <a:srgbClr val="C0C0C0"/>
                  </a:outerShdw>
                </a:effectLst>
              </a:rPr>
              <a:t>Сумма</a:t>
            </a:r>
          </a:p>
          <a:p>
            <a:pPr algn="ctr">
              <a:defRPr/>
            </a:pPr>
            <a:r>
              <a:rPr lang="ru-RU" sz="1350" b="1" dirty="0">
                <a:effectLst>
                  <a:outerShdw blurRad="38100" dist="38100" dir="2700000" algn="tl">
                    <a:srgbClr val="C0C0C0"/>
                  </a:outerShdw>
                </a:effectLst>
              </a:rPr>
              <a:t>аспектов</a:t>
            </a:r>
            <a:endParaRPr lang="en-US" sz="1350" b="1" dirty="0">
              <a:effectLst>
                <a:outerShdw blurRad="38100" dist="38100" dir="2700000" algn="tl">
                  <a:srgbClr val="C0C0C0"/>
                </a:outerShdw>
              </a:effectLst>
            </a:endParaRPr>
          </a:p>
        </p:txBody>
      </p:sp>
      <p:sp>
        <p:nvSpPr>
          <p:cNvPr id="2" name="Прямоугольник 1"/>
          <p:cNvSpPr/>
          <p:nvPr/>
        </p:nvSpPr>
        <p:spPr>
          <a:xfrm>
            <a:off x="1204914" y="913211"/>
            <a:ext cx="6717506" cy="573881"/>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ru-RU" sz="1350" dirty="0">
              <a:effectLst>
                <a:glow rad="63500">
                  <a:schemeClr val="accent6">
                    <a:satMod val="175000"/>
                    <a:alpha val="40000"/>
                  </a:schemeClr>
                </a:glow>
              </a:effectLst>
            </a:endParaRPr>
          </a:p>
        </p:txBody>
      </p:sp>
      <p:sp>
        <p:nvSpPr>
          <p:cNvPr id="4" name="TextBox 3"/>
          <p:cNvSpPr txBox="1"/>
          <p:nvPr/>
        </p:nvSpPr>
        <p:spPr>
          <a:xfrm>
            <a:off x="1204332" y="921536"/>
            <a:ext cx="2097049" cy="507831"/>
          </a:xfrm>
          <a:prstGeom prst="rect">
            <a:avLst/>
          </a:prstGeom>
          <a:noFill/>
        </p:spPr>
        <p:txBody>
          <a:bodyPr wrap="none">
            <a:spAutoFit/>
          </a:bodyPr>
          <a:lstStyle/>
          <a:p>
            <a:pPr>
              <a:defRPr/>
            </a:pPr>
            <a:r>
              <a:rPr lang="ru-RU" sz="2700" dirty="0">
                <a:solidFill>
                  <a:srgbClr val="F5F0D3"/>
                </a:solidFill>
                <a:effectLst>
                  <a:glow rad="63500">
                    <a:schemeClr val="accent6">
                      <a:satMod val="175000"/>
                      <a:alpha val="40000"/>
                    </a:schemeClr>
                  </a:glow>
                </a:effectLst>
                <a:latin typeface="Bookman Old Style" panose="02050604050505020204" pitchFamily="18" charset="0"/>
              </a:rPr>
              <a:t>Адаптация</a:t>
            </a:r>
          </a:p>
        </p:txBody>
      </p:sp>
      <p:sp>
        <p:nvSpPr>
          <p:cNvPr id="8199" name="TextBox 57"/>
          <p:cNvSpPr txBox="1">
            <a:spLocks noChangeArrowheads="1"/>
          </p:cNvSpPr>
          <p:nvPr/>
        </p:nvSpPr>
        <p:spPr bwMode="auto">
          <a:xfrm>
            <a:off x="4758563" y="940595"/>
            <a:ext cx="29531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r>
              <a:rPr lang="ru-RU" sz="1350">
                <a:solidFill>
                  <a:srgbClr val="F5F0D3"/>
                </a:solidFill>
                <a:latin typeface="Bookman Old Style" pitchFamily="18" charset="0"/>
              </a:rPr>
              <a:t>Как собираемся адаптировать?</a:t>
            </a:r>
          </a:p>
          <a:p>
            <a:pPr algn="r" eaLnBrk="1" hangingPunct="1"/>
            <a:endParaRPr lang="ru-RU" sz="1350">
              <a:solidFill>
                <a:srgbClr val="F5F0D3"/>
              </a:solidFill>
              <a:latin typeface="Bookman Old Style" pitchFamily="18" charset="0"/>
            </a:endParaRPr>
          </a:p>
        </p:txBody>
      </p:sp>
      <p:sp>
        <p:nvSpPr>
          <p:cNvPr id="8200" name="TextBox 19"/>
          <p:cNvSpPr txBox="1">
            <a:spLocks noChangeArrowheads="1"/>
          </p:cNvSpPr>
          <p:nvPr/>
        </p:nvSpPr>
        <p:spPr bwMode="auto">
          <a:xfrm>
            <a:off x="4417279" y="1162051"/>
            <a:ext cx="28681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r>
              <a:rPr lang="ru-RU" sz="1350">
                <a:solidFill>
                  <a:srgbClr val="F5F0D3"/>
                </a:solidFill>
                <a:latin typeface="Bookman Old Style" pitchFamily="18" charset="0"/>
              </a:rPr>
              <a:t>Кого вы будете адаптировать?</a:t>
            </a:r>
          </a:p>
          <a:p>
            <a:pPr algn="r" eaLnBrk="1" hangingPunct="1"/>
            <a:endParaRPr lang="ru-RU" sz="1350">
              <a:solidFill>
                <a:srgbClr val="F5F0D3"/>
              </a:solidFill>
              <a:latin typeface="Bookman Old Style" pitchFamily="18" charset="0"/>
            </a:endParaRPr>
          </a:p>
        </p:txBody>
      </p:sp>
      <p:sp>
        <p:nvSpPr>
          <p:cNvPr id="22" name="AutoShape 4"/>
          <p:cNvSpPr>
            <a:spLocks noChangeArrowheads="1"/>
          </p:cNvSpPr>
          <p:nvPr/>
        </p:nvSpPr>
        <p:spPr bwMode="blackWhite">
          <a:xfrm>
            <a:off x="1435894" y="2097881"/>
            <a:ext cx="3028950" cy="428625"/>
          </a:xfrm>
          <a:prstGeom prst="rect">
            <a:avLst/>
          </a:prstGeom>
          <a:solidFill>
            <a:schemeClr val="accent1"/>
          </a:solidFill>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ru-RU" sz="1350" dirty="0">
                <a:solidFill>
                  <a:schemeClr val="bg1"/>
                </a:solidFill>
                <a:latin typeface="Bookman Old Style" panose="02050604050505020204" pitchFamily="18" charset="0"/>
              </a:rPr>
              <a:t>Установка на вид деятельности</a:t>
            </a:r>
            <a:endParaRPr lang="en-US" sz="1350" dirty="0">
              <a:solidFill>
                <a:schemeClr val="bg1"/>
              </a:solidFill>
              <a:latin typeface="Bookman Old Style" panose="02050604050505020204" pitchFamily="18" charset="0"/>
            </a:endParaRPr>
          </a:p>
        </p:txBody>
      </p:sp>
      <p:sp>
        <p:nvSpPr>
          <p:cNvPr id="23" name="AutoShape 5"/>
          <p:cNvSpPr>
            <a:spLocks noChangeArrowheads="1"/>
          </p:cNvSpPr>
          <p:nvPr/>
        </p:nvSpPr>
        <p:spPr bwMode="blackWhite">
          <a:xfrm>
            <a:off x="1435894" y="2580085"/>
            <a:ext cx="3028950" cy="428625"/>
          </a:xfrm>
          <a:prstGeom prst="rect">
            <a:avLst/>
          </a:prstGeom>
          <a:solidFill>
            <a:schemeClr val="accent1"/>
          </a:solidFill>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ru-RU" sz="1350" dirty="0">
                <a:solidFill>
                  <a:schemeClr val="bg1"/>
                </a:solidFill>
                <a:latin typeface="Bookman Old Style" panose="02050604050505020204" pitchFamily="18" charset="0"/>
              </a:rPr>
              <a:t>Стимулы к деятельности</a:t>
            </a:r>
            <a:endParaRPr lang="en-US" sz="1350" dirty="0">
              <a:solidFill>
                <a:schemeClr val="bg1"/>
              </a:solidFill>
              <a:latin typeface="Bookman Old Style" panose="02050604050505020204" pitchFamily="18" charset="0"/>
            </a:endParaRPr>
          </a:p>
        </p:txBody>
      </p:sp>
      <p:sp>
        <p:nvSpPr>
          <p:cNvPr id="24" name="AutoShape 6"/>
          <p:cNvSpPr>
            <a:spLocks noChangeArrowheads="1"/>
          </p:cNvSpPr>
          <p:nvPr/>
        </p:nvSpPr>
        <p:spPr bwMode="blackWhite">
          <a:xfrm>
            <a:off x="1457325" y="4496991"/>
            <a:ext cx="3028950" cy="428625"/>
          </a:xfrm>
          <a:prstGeom prst="rect">
            <a:avLst/>
          </a:prstGeom>
          <a:solidFill>
            <a:schemeClr val="accent1"/>
          </a:solidFill>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ru-RU" sz="1350" dirty="0">
                <a:solidFill>
                  <a:schemeClr val="bg1"/>
                </a:solidFill>
                <a:latin typeface="Bookman Old Style" panose="02050604050505020204" pitchFamily="18" charset="0"/>
              </a:rPr>
              <a:t>Темпераменты</a:t>
            </a:r>
            <a:endParaRPr lang="en-US" sz="1350" dirty="0">
              <a:solidFill>
                <a:schemeClr val="bg1"/>
              </a:solidFill>
              <a:latin typeface="Bookman Old Style" panose="02050604050505020204" pitchFamily="18" charset="0"/>
            </a:endParaRPr>
          </a:p>
        </p:txBody>
      </p:sp>
      <p:sp>
        <p:nvSpPr>
          <p:cNvPr id="25" name="AutoShape 6"/>
          <p:cNvSpPr>
            <a:spLocks noChangeArrowheads="1"/>
          </p:cNvSpPr>
          <p:nvPr/>
        </p:nvSpPr>
        <p:spPr bwMode="blackWhite">
          <a:xfrm>
            <a:off x="1457325" y="4987529"/>
            <a:ext cx="3028950" cy="475059"/>
          </a:xfrm>
          <a:prstGeom prst="rect">
            <a:avLst/>
          </a:prstGeom>
          <a:solidFill>
            <a:schemeClr val="accent1"/>
          </a:solidFill>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ru-RU" sz="1350" dirty="0">
                <a:solidFill>
                  <a:schemeClr val="bg1"/>
                </a:solidFill>
                <a:latin typeface="Bookman Old Style" panose="02050604050505020204" pitchFamily="18" charset="0"/>
              </a:rPr>
              <a:t>Стрессоустойчивость</a:t>
            </a:r>
            <a:endParaRPr lang="en-US" sz="1350" dirty="0">
              <a:solidFill>
                <a:schemeClr val="bg1"/>
              </a:solidFill>
              <a:latin typeface="Bookman Old Style" panose="02050604050505020204" pitchFamily="18" charset="0"/>
            </a:endParaRPr>
          </a:p>
        </p:txBody>
      </p:sp>
      <p:sp>
        <p:nvSpPr>
          <p:cNvPr id="26" name="AutoShape 6"/>
          <p:cNvSpPr>
            <a:spLocks noChangeArrowheads="1"/>
          </p:cNvSpPr>
          <p:nvPr/>
        </p:nvSpPr>
        <p:spPr bwMode="blackWhite">
          <a:xfrm>
            <a:off x="1457325" y="3544491"/>
            <a:ext cx="3028950" cy="428625"/>
          </a:xfrm>
          <a:prstGeom prst="rect">
            <a:avLst/>
          </a:prstGeom>
          <a:solidFill>
            <a:schemeClr val="accent1"/>
          </a:solidFill>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ru-RU" sz="1350" dirty="0">
                <a:solidFill>
                  <a:schemeClr val="bg1"/>
                </a:solidFill>
                <a:latin typeface="Bookman Old Style" panose="02050604050505020204" pitchFamily="18" charset="0"/>
              </a:rPr>
              <a:t>Вид восприятия</a:t>
            </a:r>
            <a:endParaRPr lang="en-US" sz="1350" dirty="0">
              <a:solidFill>
                <a:schemeClr val="bg1"/>
              </a:solidFill>
              <a:latin typeface="Bookman Old Style" panose="02050604050505020204" pitchFamily="18" charset="0"/>
            </a:endParaRPr>
          </a:p>
        </p:txBody>
      </p:sp>
      <p:sp>
        <p:nvSpPr>
          <p:cNvPr id="27" name="AutoShape 6"/>
          <p:cNvSpPr>
            <a:spLocks noChangeArrowheads="1"/>
          </p:cNvSpPr>
          <p:nvPr/>
        </p:nvSpPr>
        <p:spPr bwMode="blackWhite">
          <a:xfrm>
            <a:off x="1440656" y="3051572"/>
            <a:ext cx="3028950" cy="428625"/>
          </a:xfrm>
          <a:prstGeom prst="rect">
            <a:avLst/>
          </a:prstGeom>
          <a:solidFill>
            <a:schemeClr val="accent1"/>
          </a:solidFill>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ru-RU" sz="1350" dirty="0">
                <a:solidFill>
                  <a:schemeClr val="bg1"/>
                </a:solidFill>
                <a:latin typeface="Bookman Old Style" panose="02050604050505020204" pitchFamily="18" charset="0"/>
              </a:rPr>
              <a:t>Тип мышления</a:t>
            </a:r>
            <a:endParaRPr lang="en-US" sz="1350" dirty="0">
              <a:solidFill>
                <a:schemeClr val="bg1"/>
              </a:solidFill>
              <a:latin typeface="Bookman Old Style" panose="02050604050505020204" pitchFamily="18" charset="0"/>
            </a:endParaRPr>
          </a:p>
        </p:txBody>
      </p:sp>
      <p:sp>
        <p:nvSpPr>
          <p:cNvPr id="28" name="AutoShape 5"/>
          <p:cNvSpPr>
            <a:spLocks noChangeArrowheads="1"/>
          </p:cNvSpPr>
          <p:nvPr/>
        </p:nvSpPr>
        <p:spPr bwMode="blackWhite">
          <a:xfrm>
            <a:off x="1457325" y="4026694"/>
            <a:ext cx="3028950" cy="428625"/>
          </a:xfrm>
          <a:prstGeom prst="rect">
            <a:avLst/>
          </a:prstGeom>
          <a:solidFill>
            <a:schemeClr val="accent1"/>
          </a:solidFill>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ru-RU" sz="1350" dirty="0" err="1">
                <a:solidFill>
                  <a:schemeClr val="bg1"/>
                </a:solidFill>
                <a:latin typeface="Bookman Old Style" panose="02050604050505020204" pitchFamily="18" charset="0"/>
              </a:rPr>
              <a:t>Интертипные</a:t>
            </a:r>
            <a:r>
              <a:rPr lang="ru-RU" sz="1350" dirty="0">
                <a:solidFill>
                  <a:schemeClr val="bg1"/>
                </a:solidFill>
                <a:latin typeface="Bookman Old Style" panose="02050604050505020204" pitchFamily="18" charset="0"/>
              </a:rPr>
              <a:t> отношения</a:t>
            </a:r>
            <a:endParaRPr lang="en-US" sz="1350" dirty="0">
              <a:solidFill>
                <a:schemeClr val="bg1"/>
              </a:solidFill>
              <a:latin typeface="Bookman Old Style" panose="02050604050505020204" pitchFamily="18" charset="0"/>
            </a:endParaRPr>
          </a:p>
        </p:txBody>
      </p:sp>
      <p:sp>
        <p:nvSpPr>
          <p:cNvPr id="8208" name="AutoShape 7"/>
          <p:cNvSpPr>
            <a:spLocks noChangeArrowheads="1"/>
          </p:cNvSpPr>
          <p:nvPr/>
        </p:nvSpPr>
        <p:spPr bwMode="auto">
          <a:xfrm>
            <a:off x="4317206" y="3299222"/>
            <a:ext cx="1885950" cy="971550"/>
          </a:xfrm>
          <a:prstGeom prst="roundRect">
            <a:avLst>
              <a:gd name="adj" fmla="val 9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Lst>
        </p:spPr>
        <p:txBody>
          <a:bodyPr anchor="ctr"/>
          <a:lstStyle/>
          <a:p>
            <a:pPr algn="ctr"/>
            <a:r>
              <a:rPr lang="ru-RU">
                <a:latin typeface="Bookman Old Style" pitchFamily="18" charset="0"/>
              </a:rPr>
              <a:t>Сумма</a:t>
            </a:r>
          </a:p>
          <a:p>
            <a:pPr algn="ctr"/>
            <a:r>
              <a:rPr lang="ru-RU">
                <a:latin typeface="Bookman Old Style" pitchFamily="18" charset="0"/>
              </a:rPr>
              <a:t>аспектов</a:t>
            </a:r>
            <a:endParaRPr lang="en-US">
              <a:latin typeface="Bookman Old Style" pitchFamily="18" charset="0"/>
            </a:endParaRPr>
          </a:p>
        </p:txBody>
      </p:sp>
    </p:spTree>
    <p:extLst>
      <p:ext uri="{BB962C8B-B14F-4D97-AF65-F5344CB8AC3E}">
        <p14:creationId xmlns:p14="http://schemas.microsoft.com/office/powerpoint/2010/main" val="1552736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idx="1"/>
          </p:nvPr>
        </p:nvGraphicFramePr>
        <p:xfrm>
          <a:off x="233363" y="1755775"/>
          <a:ext cx="8618537" cy="4491037"/>
        </p:xfrm>
        <a:graphic>
          <a:graphicData uri="http://schemas.openxmlformats.org/drawingml/2006/table">
            <a:tbl>
              <a:tblPr firstRow="1" bandRow="1">
                <a:tableStyleId>{5C22544A-7EE6-4342-B048-85BDC9FD1C3A}</a:tableStyleId>
              </a:tblPr>
              <a:tblGrid>
                <a:gridCol w="1887129"/>
                <a:gridCol w="3321106"/>
                <a:gridCol w="3410302"/>
              </a:tblGrid>
              <a:tr h="370866">
                <a:tc>
                  <a:txBody>
                    <a:bodyPr/>
                    <a:lstStyle/>
                    <a:p>
                      <a:pPr algn="ctr"/>
                      <a:endParaRPr lang="ru-RU" sz="1800" dirty="0"/>
                    </a:p>
                  </a:txBody>
                  <a:tcPr marL="91438" marR="91438" marT="45723" marB="45723"/>
                </a:tc>
                <a:tc>
                  <a:txBody>
                    <a:bodyPr/>
                    <a:lstStyle/>
                    <a:p>
                      <a:pPr algn="ctr"/>
                      <a:r>
                        <a:rPr lang="ru-RU" sz="1800" dirty="0" smtClean="0"/>
                        <a:t>Американская модель</a:t>
                      </a:r>
                      <a:endParaRPr lang="ru-RU" sz="1800" dirty="0"/>
                    </a:p>
                  </a:txBody>
                  <a:tcPr marL="91438" marR="91438" marT="45723" marB="45723"/>
                </a:tc>
                <a:tc>
                  <a:txBody>
                    <a:bodyPr/>
                    <a:lstStyle/>
                    <a:p>
                      <a:pPr algn="ctr"/>
                      <a:r>
                        <a:rPr lang="ru-RU" sz="1800" dirty="0" smtClean="0"/>
                        <a:t>Японская модель</a:t>
                      </a:r>
                      <a:endParaRPr lang="ru-RU" sz="1800" dirty="0"/>
                    </a:p>
                  </a:txBody>
                  <a:tcPr marL="91438" marR="91438" marT="45723" marB="45723"/>
                </a:tc>
              </a:tr>
              <a:tr h="640125">
                <a:tc>
                  <a:txBody>
                    <a:bodyPr/>
                    <a:lstStyle/>
                    <a:p>
                      <a:r>
                        <a:rPr lang="ru-RU" sz="1800" dirty="0" smtClean="0"/>
                        <a:t>Карьера</a:t>
                      </a:r>
                      <a:endParaRPr lang="ru-RU" sz="1800" dirty="0"/>
                    </a:p>
                  </a:txBody>
                  <a:tcPr marL="91438" marR="91438" marT="45723" marB="45723"/>
                </a:tc>
                <a:tc>
                  <a:txBody>
                    <a:bodyPr/>
                    <a:lstStyle/>
                    <a:p>
                      <a:r>
                        <a:rPr lang="ru-RU" sz="1800" kern="1200" dirty="0" smtClean="0">
                          <a:solidFill>
                            <a:schemeClr val="dk1"/>
                          </a:solidFill>
                          <a:latin typeface="+mn-lt"/>
                          <a:ea typeface="+mn-ea"/>
                          <a:cs typeface="+mn-cs"/>
                        </a:rPr>
                        <a:t>Ускоренное продвижение по службе </a:t>
                      </a:r>
                      <a:endParaRPr lang="ru-RU" sz="1800" dirty="0"/>
                    </a:p>
                  </a:txBody>
                  <a:tcPr marL="91438" marR="91438" marT="45723" marB="45723"/>
                </a:tc>
                <a:tc>
                  <a:txBody>
                    <a:bodyPr/>
                    <a:lstStyle/>
                    <a:p>
                      <a:r>
                        <a:rPr lang="ru-RU" sz="1800" kern="1200" dirty="0" smtClean="0">
                          <a:solidFill>
                            <a:schemeClr val="dk1"/>
                          </a:solidFill>
                          <a:latin typeface="+mn-lt"/>
                          <a:ea typeface="+mn-ea"/>
                          <a:cs typeface="+mn-cs"/>
                        </a:rPr>
                        <a:t>Замедленный служебный рост </a:t>
                      </a:r>
                      <a:endParaRPr lang="ru-RU" sz="1800" dirty="0"/>
                    </a:p>
                  </a:txBody>
                  <a:tcPr marL="91438" marR="91438" marT="45723" marB="45723"/>
                </a:tc>
              </a:tr>
              <a:tr h="1188805">
                <a:tc>
                  <a:txBody>
                    <a:bodyPr/>
                    <a:lstStyle/>
                    <a:p>
                      <a:r>
                        <a:rPr lang="ru-RU" sz="1800" dirty="0" smtClean="0"/>
                        <a:t>Отношения</a:t>
                      </a:r>
                      <a:endParaRPr lang="ru-RU" sz="1800" dirty="0"/>
                    </a:p>
                  </a:txBody>
                  <a:tcPr marL="91438" marR="91438" marT="45723" marB="45723"/>
                </a:tc>
                <a:tc>
                  <a:txBody>
                    <a:bodyPr/>
                    <a:lstStyle/>
                    <a:p>
                      <a:r>
                        <a:rPr lang="ru-RU" sz="1800" kern="1200" dirty="0" smtClean="0">
                          <a:solidFill>
                            <a:schemeClr val="dk1"/>
                          </a:solidFill>
                          <a:latin typeface="+mn-lt"/>
                          <a:ea typeface="+mn-ea"/>
                          <a:cs typeface="+mn-cs"/>
                        </a:rPr>
                        <a:t>Формальные отношения руководителя</a:t>
                      </a:r>
                      <a:br>
                        <a:rPr lang="ru-RU" sz="1800" kern="1200" dirty="0" smtClean="0">
                          <a:solidFill>
                            <a:schemeClr val="dk1"/>
                          </a:solidFill>
                          <a:latin typeface="+mn-lt"/>
                          <a:ea typeface="+mn-ea"/>
                          <a:cs typeface="+mn-cs"/>
                        </a:rPr>
                      </a:br>
                      <a:r>
                        <a:rPr lang="ru-RU" sz="1800" kern="1200" dirty="0" smtClean="0">
                          <a:solidFill>
                            <a:schemeClr val="dk1"/>
                          </a:solidFill>
                          <a:latin typeface="+mn-lt"/>
                          <a:ea typeface="+mn-ea"/>
                          <a:cs typeface="+mn-cs"/>
                        </a:rPr>
                        <a:t>с подчиненными</a:t>
                      </a:r>
                      <a:endParaRPr lang="ru-RU" sz="1800" dirty="0"/>
                    </a:p>
                  </a:txBody>
                  <a:tcPr marL="91438" marR="91438" marT="45723" marB="45723"/>
                </a:tc>
                <a:tc>
                  <a:txBody>
                    <a:bodyPr/>
                    <a:lstStyle/>
                    <a:p>
                      <a:r>
                        <a:rPr lang="ru-RU" sz="1800" kern="1200" dirty="0" smtClean="0">
                          <a:solidFill>
                            <a:schemeClr val="dk1"/>
                          </a:solidFill>
                          <a:latin typeface="+mn-lt"/>
                          <a:ea typeface="+mn-ea"/>
                          <a:cs typeface="+mn-cs"/>
                        </a:rPr>
                        <a:t>Личные неформальные отношения      </a:t>
                      </a:r>
                      <a:br>
                        <a:rPr lang="ru-RU" sz="1800" kern="1200" dirty="0" smtClean="0">
                          <a:solidFill>
                            <a:schemeClr val="dk1"/>
                          </a:solidFill>
                          <a:latin typeface="+mn-lt"/>
                          <a:ea typeface="+mn-ea"/>
                          <a:cs typeface="+mn-cs"/>
                        </a:rPr>
                      </a:br>
                      <a:r>
                        <a:rPr lang="ru-RU" sz="1800" kern="1200" dirty="0" smtClean="0">
                          <a:solidFill>
                            <a:schemeClr val="dk1"/>
                          </a:solidFill>
                          <a:latin typeface="+mn-lt"/>
                          <a:ea typeface="+mn-ea"/>
                          <a:cs typeface="+mn-cs"/>
                        </a:rPr>
                        <a:t>руководителя с подчиненными </a:t>
                      </a:r>
                      <a:endParaRPr lang="ru-RU" sz="1800" dirty="0"/>
                    </a:p>
                  </a:txBody>
                  <a:tcPr marL="91438" marR="91438" marT="45723" marB="45723"/>
                </a:tc>
              </a:tr>
              <a:tr h="370866">
                <a:tc>
                  <a:txBody>
                    <a:bodyPr/>
                    <a:lstStyle/>
                    <a:p>
                      <a:r>
                        <a:rPr lang="ru-RU" sz="1800" kern="1200" dirty="0" smtClean="0">
                          <a:solidFill>
                            <a:schemeClr val="dk1"/>
                          </a:solidFill>
                          <a:latin typeface="+mn-lt"/>
                          <a:ea typeface="+mn-ea"/>
                          <a:cs typeface="+mn-cs"/>
                        </a:rPr>
                        <a:t>Продвижение</a:t>
                      </a:r>
                      <a:endParaRPr lang="ru-RU" sz="1800" dirty="0"/>
                    </a:p>
                  </a:txBody>
                  <a:tcPr marL="91438" marR="91438" marT="45723" marB="45723"/>
                </a:tc>
                <a:tc>
                  <a:txBody>
                    <a:bodyPr/>
                    <a:lstStyle/>
                    <a:p>
                      <a:r>
                        <a:rPr lang="ru-RU" sz="1800" dirty="0" smtClean="0"/>
                        <a:t>По личному результату</a:t>
                      </a:r>
                      <a:endParaRPr lang="ru-RU" sz="1800" dirty="0"/>
                    </a:p>
                  </a:txBody>
                  <a:tcPr marL="91438" marR="91438" marT="45723" marB="45723"/>
                </a:tc>
                <a:tc>
                  <a:txBody>
                    <a:bodyPr/>
                    <a:lstStyle/>
                    <a:p>
                      <a:r>
                        <a:rPr lang="ru-RU" sz="1800" dirty="0" smtClean="0"/>
                        <a:t>По стажу и старшинству</a:t>
                      </a:r>
                      <a:endParaRPr lang="ru-RU" sz="1800" dirty="0"/>
                    </a:p>
                  </a:txBody>
                  <a:tcPr marL="91438" marR="91438" marT="45723" marB="45723"/>
                </a:tc>
              </a:tr>
              <a:tr h="640125">
                <a:tc>
                  <a:txBody>
                    <a:bodyPr/>
                    <a:lstStyle/>
                    <a:p>
                      <a:r>
                        <a:rPr lang="ru-RU" sz="1800" kern="1200" dirty="0" smtClean="0">
                          <a:solidFill>
                            <a:schemeClr val="dk1"/>
                          </a:solidFill>
                          <a:latin typeface="+mn-lt"/>
                          <a:ea typeface="+mn-ea"/>
                          <a:cs typeface="+mn-cs"/>
                        </a:rPr>
                        <a:t>Оплата</a:t>
                      </a:r>
                      <a:endParaRPr lang="ru-RU" sz="1800" dirty="0"/>
                    </a:p>
                  </a:txBody>
                  <a:tcPr marL="91438" marR="91438"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kern="1200" dirty="0" smtClean="0">
                          <a:solidFill>
                            <a:schemeClr val="dk1"/>
                          </a:solidFill>
                          <a:latin typeface="+mn-lt"/>
                          <a:ea typeface="+mn-ea"/>
                          <a:cs typeface="+mn-cs"/>
                        </a:rPr>
                        <a:t>По индивидуальным   </a:t>
                      </a:r>
                      <a:br>
                        <a:rPr lang="ru-RU" sz="1800" kern="1200" dirty="0" smtClean="0">
                          <a:solidFill>
                            <a:schemeClr val="dk1"/>
                          </a:solidFill>
                          <a:latin typeface="+mn-lt"/>
                          <a:ea typeface="+mn-ea"/>
                          <a:cs typeface="+mn-cs"/>
                        </a:rPr>
                      </a:br>
                      <a:r>
                        <a:rPr lang="ru-RU" sz="1800" kern="1200" dirty="0" smtClean="0">
                          <a:solidFill>
                            <a:schemeClr val="dk1"/>
                          </a:solidFill>
                          <a:latin typeface="+mn-lt"/>
                          <a:ea typeface="+mn-ea"/>
                          <a:cs typeface="+mn-cs"/>
                        </a:rPr>
                        <a:t>достижениям</a:t>
                      </a:r>
                      <a:endParaRPr lang="ru-RU" sz="1800" dirty="0" smtClean="0"/>
                    </a:p>
                  </a:txBody>
                  <a:tcPr marL="91438" marR="91438"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kern="1200" dirty="0" smtClean="0">
                          <a:solidFill>
                            <a:schemeClr val="dk1"/>
                          </a:solidFill>
                          <a:latin typeface="+mn-lt"/>
                          <a:ea typeface="+mn-ea"/>
                          <a:cs typeface="+mn-cs"/>
                        </a:rPr>
                        <a:t>По показателям работы </a:t>
                      </a:r>
                      <a:br>
                        <a:rPr lang="ru-RU" sz="1800" kern="1200" dirty="0" smtClean="0">
                          <a:solidFill>
                            <a:schemeClr val="dk1"/>
                          </a:solidFill>
                          <a:latin typeface="+mn-lt"/>
                          <a:ea typeface="+mn-ea"/>
                          <a:cs typeface="+mn-cs"/>
                        </a:rPr>
                      </a:br>
                      <a:r>
                        <a:rPr lang="ru-RU" sz="1800" kern="1200" dirty="0" smtClean="0">
                          <a:solidFill>
                            <a:schemeClr val="dk1"/>
                          </a:solidFill>
                          <a:latin typeface="+mn-lt"/>
                          <a:ea typeface="+mn-ea"/>
                          <a:cs typeface="+mn-cs"/>
                        </a:rPr>
                        <a:t>группы</a:t>
                      </a:r>
                      <a:endParaRPr lang="ru-RU" sz="1800" dirty="0"/>
                    </a:p>
                  </a:txBody>
                  <a:tcPr marL="91438" marR="91438" marT="45723" marB="45723"/>
                </a:tc>
              </a:tr>
              <a:tr h="640125">
                <a:tc>
                  <a:txBody>
                    <a:bodyPr/>
                    <a:lstStyle/>
                    <a:p>
                      <a:pPr algn="l"/>
                      <a:r>
                        <a:rPr lang="ru-RU" sz="1800" kern="1200" dirty="0" smtClean="0">
                          <a:solidFill>
                            <a:schemeClr val="dk1"/>
                          </a:solidFill>
                          <a:latin typeface="+mn-lt"/>
                          <a:ea typeface="+mn-ea"/>
                          <a:cs typeface="+mn-cs"/>
                        </a:rPr>
                        <a:t>Управления мотивацией</a:t>
                      </a:r>
                      <a:endParaRPr lang="ru-RU" sz="1800" dirty="0"/>
                    </a:p>
                  </a:txBody>
                  <a:tcPr marL="91438" marR="91438" marT="45723" marB="45723"/>
                </a:tc>
                <a:tc>
                  <a:txBody>
                    <a:bodyPr/>
                    <a:lstStyle/>
                    <a:p>
                      <a:r>
                        <a:rPr lang="ru-RU" sz="1800" kern="1200" dirty="0" smtClean="0">
                          <a:solidFill>
                            <a:schemeClr val="dk1"/>
                          </a:solidFill>
                          <a:latin typeface="+mn-lt"/>
                          <a:ea typeface="+mn-ea"/>
                          <a:cs typeface="+mn-cs"/>
                        </a:rPr>
                        <a:t>По индивидуальным   </a:t>
                      </a:r>
                      <a:br>
                        <a:rPr lang="ru-RU" sz="1800" kern="1200" dirty="0" smtClean="0">
                          <a:solidFill>
                            <a:schemeClr val="dk1"/>
                          </a:solidFill>
                          <a:latin typeface="+mn-lt"/>
                          <a:ea typeface="+mn-ea"/>
                          <a:cs typeface="+mn-cs"/>
                        </a:rPr>
                      </a:br>
                      <a:r>
                        <a:rPr lang="ru-RU" sz="1800" kern="1200" dirty="0" smtClean="0">
                          <a:solidFill>
                            <a:schemeClr val="dk1"/>
                          </a:solidFill>
                          <a:latin typeface="+mn-lt"/>
                          <a:ea typeface="+mn-ea"/>
                          <a:cs typeface="+mn-cs"/>
                        </a:rPr>
                        <a:t>результатам</a:t>
                      </a:r>
                      <a:endParaRPr lang="ru-RU" sz="1800" dirty="0"/>
                    </a:p>
                  </a:txBody>
                  <a:tcPr marL="91438" marR="91438" marT="45723" marB="45723"/>
                </a:tc>
                <a:tc>
                  <a:txBody>
                    <a:bodyPr/>
                    <a:lstStyle/>
                    <a:p>
                      <a:r>
                        <a:rPr lang="ru-RU" sz="1800" kern="1200" dirty="0" smtClean="0">
                          <a:solidFill>
                            <a:schemeClr val="dk1"/>
                          </a:solidFill>
                          <a:latin typeface="+mn-lt"/>
                          <a:ea typeface="+mn-ea"/>
                          <a:cs typeface="+mn-cs"/>
                        </a:rPr>
                        <a:t>По коллективному результату</a:t>
                      </a:r>
                      <a:endParaRPr lang="ru-RU" sz="1800" dirty="0"/>
                    </a:p>
                  </a:txBody>
                  <a:tcPr marL="91438" marR="91438" marT="45723" marB="45723"/>
                </a:tc>
              </a:tr>
              <a:tr h="640125">
                <a:tc>
                  <a:txBody>
                    <a:bodyPr/>
                    <a:lstStyle/>
                    <a:p>
                      <a:pPr algn="l"/>
                      <a:r>
                        <a:rPr lang="ru-RU" sz="1800" dirty="0" err="1" smtClean="0"/>
                        <a:t>Соционический</a:t>
                      </a:r>
                      <a:r>
                        <a:rPr lang="ru-RU" sz="1800" dirty="0" smtClean="0"/>
                        <a:t> анализ</a:t>
                      </a:r>
                      <a:endParaRPr lang="ru-RU" sz="1800" dirty="0"/>
                    </a:p>
                  </a:txBody>
                  <a:tcPr marL="91438" marR="91438" marT="45723" marB="45723"/>
                </a:tc>
                <a:tc>
                  <a:txBody>
                    <a:bodyPr/>
                    <a:lstStyle/>
                    <a:p>
                      <a:r>
                        <a:rPr lang="ru-RU" sz="1800" dirty="0" smtClean="0"/>
                        <a:t>Логическая модель (Западная)</a:t>
                      </a:r>
                      <a:endParaRPr lang="ru-RU" sz="1800" dirty="0"/>
                    </a:p>
                  </a:txBody>
                  <a:tcPr marL="91438" marR="91438" marT="45723" marB="45723"/>
                </a:tc>
                <a:tc>
                  <a:txBody>
                    <a:bodyPr/>
                    <a:lstStyle/>
                    <a:p>
                      <a:r>
                        <a:rPr lang="ru-RU" sz="1800" dirty="0" smtClean="0"/>
                        <a:t>Этическая модель</a:t>
                      </a:r>
                    </a:p>
                    <a:p>
                      <a:r>
                        <a:rPr lang="ru-RU" sz="1800" dirty="0" smtClean="0"/>
                        <a:t>(Восточная)</a:t>
                      </a:r>
                      <a:endParaRPr lang="ru-RU" sz="1800" dirty="0"/>
                    </a:p>
                  </a:txBody>
                  <a:tcPr marL="91438" marR="91438" marT="45723" marB="45723"/>
                </a:tc>
              </a:tr>
            </a:tbl>
          </a:graphicData>
        </a:graphic>
      </p:graphicFrame>
      <p:sp>
        <p:nvSpPr>
          <p:cNvPr id="6" name="Прямоугольник 5"/>
          <p:cNvSpPr/>
          <p:nvPr/>
        </p:nvSpPr>
        <p:spPr>
          <a:xfrm>
            <a:off x="4214813" y="0"/>
            <a:ext cx="785812" cy="392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solidFill>
                <a:schemeClr val="bg1"/>
              </a:solidFill>
            </a:endParaRPr>
          </a:p>
        </p:txBody>
      </p:sp>
      <p:sp>
        <p:nvSpPr>
          <p:cNvPr id="2" name="Заголовок 1"/>
          <p:cNvSpPr>
            <a:spLocks noGrp="1"/>
          </p:cNvSpPr>
          <p:nvPr>
            <p:ph type="title"/>
          </p:nvPr>
        </p:nvSpPr>
        <p:spPr>
          <a:xfrm>
            <a:off x="1234956" y="1069430"/>
            <a:ext cx="7009452" cy="487362"/>
          </a:xfrm>
          <a:extLst/>
        </p:spPr>
        <p:txBody>
          <a:bodyPr/>
          <a:lstStyle/>
          <a:p>
            <a:pPr>
              <a:defRPr/>
            </a:pPr>
            <a:r>
              <a:rPr lang="ru-RU" sz="4400" b="1" dirty="0"/>
              <a:t>Концепций управления персоналом</a:t>
            </a:r>
          </a:p>
        </p:txBody>
      </p:sp>
    </p:spTree>
    <p:extLst>
      <p:ext uri="{BB962C8B-B14F-4D97-AF65-F5344CB8AC3E}">
        <p14:creationId xmlns:p14="http://schemas.microsoft.com/office/powerpoint/2010/main" val="807132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Заголовок 1"/>
          <p:cNvSpPr>
            <a:spLocks noGrp="1"/>
          </p:cNvSpPr>
          <p:nvPr>
            <p:ph type="title"/>
          </p:nvPr>
        </p:nvSpPr>
        <p:spPr>
          <a:xfrm>
            <a:off x="457200" y="288032"/>
            <a:ext cx="8229600" cy="764704"/>
          </a:xfrm>
        </p:spPr>
        <p:txBody>
          <a:bodyPr/>
          <a:lstStyle/>
          <a:p>
            <a:pPr eaLnBrk="1" hangingPunct="1">
              <a:lnSpc>
                <a:spcPct val="100000"/>
              </a:lnSpc>
            </a:pPr>
            <a:r>
              <a:rPr lang="ru-RU" altLang="ru-RU" sz="2800" dirty="0" smtClean="0"/>
              <a:t>Принципиально новый подход к управлению талантами</a:t>
            </a:r>
          </a:p>
        </p:txBody>
      </p:sp>
      <p:graphicFrame>
        <p:nvGraphicFramePr>
          <p:cNvPr id="11" name="Содержимое 10"/>
          <p:cNvGraphicFramePr>
            <a:graphicFrameLocks noGrp="1"/>
          </p:cNvGraphicFramePr>
          <p:nvPr>
            <p:ph idx="1"/>
            <p:extLst>
              <p:ext uri="{D42A27DB-BD31-4B8C-83A1-F6EECF244321}">
                <p14:modId xmlns:p14="http://schemas.microsoft.com/office/powerpoint/2010/main" val="265984818"/>
              </p:ext>
            </p:extLst>
          </p:nvPr>
        </p:nvGraphicFramePr>
        <p:xfrm>
          <a:off x="200025" y="1268760"/>
          <a:ext cx="8728075" cy="5045076"/>
        </p:xfrm>
        <a:graphic>
          <a:graphicData uri="http://schemas.openxmlformats.org/drawingml/2006/table">
            <a:tbl>
              <a:tblPr firstRow="1" bandRow="1">
                <a:tableStyleId>{5C22544A-7EE6-4342-B048-85BDC9FD1C3A}</a:tableStyleId>
              </a:tblPr>
              <a:tblGrid>
                <a:gridCol w="4261354"/>
                <a:gridCol w="4466721"/>
              </a:tblGrid>
              <a:tr h="370887">
                <a:tc>
                  <a:txBody>
                    <a:bodyPr/>
                    <a:lstStyle/>
                    <a:p>
                      <a:pPr algn="ctr"/>
                      <a:r>
                        <a:rPr lang="ru-RU" sz="1800" b="1" kern="1200" dirty="0" smtClean="0">
                          <a:solidFill>
                            <a:schemeClr val="lt1"/>
                          </a:solidFill>
                          <a:latin typeface="+mn-lt"/>
                          <a:ea typeface="+mn-ea"/>
                          <a:cs typeface="+mn-cs"/>
                        </a:rPr>
                        <a:t>Старый способ</a:t>
                      </a:r>
                      <a:endParaRPr lang="ru-RU" sz="1800" dirty="0"/>
                    </a:p>
                  </a:txBody>
                  <a:tcPr marL="91437" marR="91437" marT="45726" marB="4572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kern="1200" dirty="0" smtClean="0">
                          <a:solidFill>
                            <a:schemeClr val="lt1"/>
                          </a:solidFill>
                          <a:latin typeface="+mn-lt"/>
                          <a:ea typeface="+mn-ea"/>
                          <a:cs typeface="+mn-cs"/>
                        </a:rPr>
                        <a:t>Новый способ</a:t>
                      </a:r>
                      <a:endParaRPr lang="ru-RU" sz="1800" dirty="0" smtClean="0"/>
                    </a:p>
                  </a:txBody>
                  <a:tcPr marL="91437" marR="91437" marT="45726" marB="45726"/>
                </a:tc>
              </a:tr>
              <a:tr h="914515">
                <a:tc>
                  <a:txBody>
                    <a:bodyPr/>
                    <a:lstStyle/>
                    <a:p>
                      <a:r>
                        <a:rPr lang="ru-RU" sz="1800" kern="1200" dirty="0" smtClean="0">
                          <a:solidFill>
                            <a:schemeClr val="dk1"/>
                          </a:solidFill>
                          <a:latin typeface="+mn-lt"/>
                          <a:ea typeface="+mn-ea"/>
                          <a:cs typeface="+mn-cs"/>
                        </a:rPr>
                        <a:t>За управление людьми отвечает отдел персонала</a:t>
                      </a:r>
                      <a:endParaRPr lang="ru-RU" sz="1800" dirty="0"/>
                    </a:p>
                  </a:txBody>
                  <a:tcPr marL="91437" marR="91437"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kern="1200" dirty="0" smtClean="0">
                          <a:solidFill>
                            <a:schemeClr val="dk1"/>
                          </a:solidFill>
                          <a:latin typeface="+mn-lt"/>
                          <a:ea typeface="+mn-ea"/>
                          <a:cs typeface="+mn-cs"/>
                        </a:rPr>
                        <a:t>Все управленцы, начиная с президента, отвечают за укрепление своего коллектива </a:t>
                      </a:r>
                      <a:r>
                        <a:rPr lang="ru-RU" sz="1800" b="0" i="0" u="none" strike="noStrike" kern="1200" dirty="0" smtClean="0">
                          <a:solidFill>
                            <a:schemeClr val="dk1"/>
                          </a:solidFill>
                          <a:latin typeface="+mn-lt"/>
                          <a:ea typeface="+mn-ea"/>
                          <a:cs typeface="+mn-cs"/>
                        </a:rPr>
                        <a:t>талантов</a:t>
                      </a:r>
                      <a:endParaRPr lang="ru-RU" sz="1800" dirty="0"/>
                    </a:p>
                  </a:txBody>
                  <a:tcPr marL="91437" marR="91437" marT="45726" marB="45726"/>
                </a:tc>
              </a:tr>
              <a:tr h="640161">
                <a:tc>
                  <a:txBody>
                    <a:bodyPr/>
                    <a:lstStyle/>
                    <a:p>
                      <a:r>
                        <a:rPr lang="ru-RU" sz="1800" kern="1200" dirty="0" smtClean="0">
                          <a:solidFill>
                            <a:schemeClr val="dk1"/>
                          </a:solidFill>
                          <a:latin typeface="+mn-lt"/>
                          <a:ea typeface="+mn-ea"/>
                          <a:cs typeface="+mn-cs"/>
                        </a:rPr>
                        <a:t>Мы предоставляем хорошую зарплату и льготы</a:t>
                      </a:r>
                      <a:endParaRPr lang="ru-RU" sz="1800" dirty="0"/>
                    </a:p>
                  </a:txBody>
                  <a:tcPr marL="91437" marR="91437" marT="45726" marB="45726"/>
                </a:tc>
                <a:tc rowSpan="2">
                  <a:txBody>
                    <a:bodyPr/>
                    <a:lstStyle/>
                    <a:p>
                      <a:r>
                        <a:rPr lang="ru-RU" sz="1800" kern="1200" dirty="0" smtClean="0">
                          <a:solidFill>
                            <a:schemeClr val="dk1"/>
                          </a:solidFill>
                          <a:latin typeface="+mn-lt"/>
                          <a:ea typeface="+mn-ea"/>
                          <a:cs typeface="+mn-cs"/>
                        </a:rPr>
                        <a:t>Наша компания, должности и даже стратегия ориентированы на то, чтобы привлекать талантливых людей. Наем персонала похож на маркетинг</a:t>
                      </a:r>
                      <a:endParaRPr lang="ru-RU" sz="1800" dirty="0"/>
                    </a:p>
                  </a:txBody>
                  <a:tcPr marL="91437" marR="91437" marT="45726" marB="45726"/>
                </a:tc>
              </a:tr>
              <a:tr h="6503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kern="1200" dirty="0" smtClean="0">
                          <a:solidFill>
                            <a:schemeClr val="dk1"/>
                          </a:solidFill>
                          <a:latin typeface="+mn-lt"/>
                          <a:ea typeface="+mn-ea"/>
                          <a:cs typeface="+mn-cs"/>
                        </a:rPr>
                        <a:t>Наем персонала похож на процесс покупки</a:t>
                      </a:r>
                      <a:endParaRPr lang="ru-RU" sz="1800" dirty="0"/>
                    </a:p>
                  </a:txBody>
                  <a:tcPr marL="91437" marR="91437" marT="45726" marB="45726"/>
                </a:tc>
                <a:tc vMerge="1">
                  <a:txBody>
                    <a:bodyPr/>
                    <a:lstStyle/>
                    <a:p>
                      <a:endParaRPr lang="ru-RU"/>
                    </a:p>
                  </a:txBody>
                  <a:tcPr/>
                </a:tc>
              </a:tr>
              <a:tr h="640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kern="1200" dirty="0" smtClean="0">
                          <a:solidFill>
                            <a:schemeClr val="dk1"/>
                          </a:solidFill>
                          <a:latin typeface="+mn-lt"/>
                          <a:ea typeface="+mn-ea"/>
                          <a:cs typeface="+mn-cs"/>
                        </a:rPr>
                        <a:t>Мы думаем, что развитие происходит благодаря программам обучения</a:t>
                      </a:r>
                      <a:endParaRPr lang="ru-RU" sz="1800" dirty="0"/>
                    </a:p>
                  </a:txBody>
                  <a:tcPr marL="91437" marR="91437" marT="45726" marB="45726"/>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kern="1200" dirty="0" smtClean="0">
                          <a:solidFill>
                            <a:schemeClr val="dk1"/>
                          </a:solidFill>
                          <a:latin typeface="+mn-lt"/>
                          <a:ea typeface="+mn-ea"/>
                          <a:cs typeface="+mn-cs"/>
                        </a:rPr>
                        <a:t>Мы способствуем развитию главным образом через последовательность повышающих </a:t>
                      </a:r>
                    </a:p>
                    <a:p>
                      <a:r>
                        <a:rPr lang="ru-RU" sz="1800" kern="1200" dirty="0" smtClean="0">
                          <a:solidFill>
                            <a:schemeClr val="dk1"/>
                          </a:solidFill>
                          <a:latin typeface="+mn-lt"/>
                          <a:ea typeface="+mn-ea"/>
                          <a:cs typeface="+mn-cs"/>
                        </a:rPr>
                        <a:t>профессионализм заданий, инструктирование и наставничество </a:t>
                      </a:r>
                      <a:endParaRPr lang="ru-RU" sz="1800" dirty="0"/>
                    </a:p>
                  </a:txBody>
                  <a:tcPr marL="91437" marR="91437" marT="45726" marB="45726">
                    <a:solidFill>
                      <a:srgbClr val="C6D8EA"/>
                    </a:solidFill>
                  </a:tcPr>
                </a:tc>
              </a:tr>
              <a:tr h="914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kern="1200" dirty="0" smtClean="0">
                          <a:solidFill>
                            <a:schemeClr val="dk1"/>
                          </a:solidFill>
                          <a:latin typeface="+mn-lt"/>
                          <a:ea typeface="+mn-ea"/>
                          <a:cs typeface="+mn-cs"/>
                        </a:rPr>
                        <a:t>Мы относимся ко всем одинаково, и нам нравится мысль, что у всех одинаковые способности</a:t>
                      </a:r>
                      <a:endParaRPr lang="ru-RU" sz="1800" dirty="0"/>
                    </a:p>
                  </a:txBody>
                  <a:tcPr marL="91437" marR="91437" marT="45726" marB="45726"/>
                </a:tc>
                <a:tc vMerge="1">
                  <a:txBody>
                    <a:bodyPr/>
                    <a:lstStyle/>
                    <a:p>
                      <a:endParaRPr lang="ru-RU"/>
                    </a:p>
                  </a:txBody>
                  <a:tcPr/>
                </a:tc>
              </a:tr>
              <a:tr h="914515">
                <a:tc>
                  <a:txBody>
                    <a:bodyPr/>
                    <a:lstStyle/>
                    <a:p>
                      <a:endParaRPr lang="ru-RU" sz="1800" dirty="0"/>
                    </a:p>
                  </a:txBody>
                  <a:tcPr marL="91437" marR="91437" marT="45726" marB="45726"/>
                </a:tc>
                <a:tc>
                  <a:txBody>
                    <a:bodyPr/>
                    <a:lstStyle/>
                    <a:p>
                      <a:r>
                        <a:rPr lang="ru-RU" sz="1800" kern="1200" dirty="0" smtClean="0">
                          <a:solidFill>
                            <a:schemeClr val="dk1"/>
                          </a:solidFill>
                          <a:latin typeface="+mn-lt"/>
                          <a:ea typeface="+mn-ea"/>
                          <a:cs typeface="+mn-cs"/>
                        </a:rPr>
                        <a:t>Мы вознаграждаем всех сотрудников, но дифференцируем вложения в сотрудников групп А, В, и С</a:t>
                      </a:r>
                      <a:endParaRPr lang="ru-RU" sz="1800" dirty="0"/>
                    </a:p>
                  </a:txBody>
                  <a:tcPr marL="91437" marR="91437" marT="45726" marB="45726"/>
                </a:tc>
              </a:tr>
            </a:tbl>
          </a:graphicData>
        </a:graphic>
      </p:graphicFrame>
    </p:spTree>
    <p:extLst>
      <p:ext uri="{BB962C8B-B14F-4D97-AF65-F5344CB8AC3E}">
        <p14:creationId xmlns:p14="http://schemas.microsoft.com/office/powerpoint/2010/main" val="1942100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a:xfrm>
            <a:off x="457200" y="0"/>
            <a:ext cx="8229600" cy="908720"/>
          </a:xfrm>
        </p:spPr>
        <p:txBody>
          <a:bodyPr/>
          <a:lstStyle/>
          <a:p>
            <a:pPr eaLnBrk="1" hangingPunct="1"/>
            <a:r>
              <a:rPr lang="ru-RU" altLang="ru-RU" sz="2800" dirty="0" smtClean="0"/>
              <a:t>Дефицит </a:t>
            </a:r>
            <a:r>
              <a:rPr lang="ru-RU" altLang="ru-RU" sz="2800" dirty="0" smtClean="0"/>
              <a:t>талантов</a:t>
            </a:r>
            <a:endParaRPr lang="ru-RU" altLang="ru-RU" sz="2800" dirty="0" smtClean="0"/>
          </a:p>
        </p:txBody>
      </p:sp>
      <p:graphicFrame>
        <p:nvGraphicFramePr>
          <p:cNvPr id="14" name="Таблица 13"/>
          <p:cNvGraphicFramePr>
            <a:graphicFrameLocks noGrp="1"/>
          </p:cNvGraphicFramePr>
          <p:nvPr>
            <p:extLst>
              <p:ext uri="{D42A27DB-BD31-4B8C-83A1-F6EECF244321}">
                <p14:modId xmlns:p14="http://schemas.microsoft.com/office/powerpoint/2010/main" val="1255271651"/>
              </p:ext>
            </p:extLst>
          </p:nvPr>
        </p:nvGraphicFramePr>
        <p:xfrm>
          <a:off x="465138" y="1052736"/>
          <a:ext cx="8196262" cy="4822604"/>
        </p:xfrm>
        <a:graphic>
          <a:graphicData uri="http://schemas.openxmlformats.org/drawingml/2006/table">
            <a:tbl>
              <a:tblPr/>
              <a:tblGrid>
                <a:gridCol w="4098925"/>
                <a:gridCol w="4097337"/>
              </a:tblGrid>
              <a:tr h="5313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rgbClr val="FFFFFF"/>
                          </a:solidFill>
                          <a:effectLst>
                            <a:outerShdw blurRad="38100" dist="38100" dir="2700000" algn="tl">
                              <a:srgbClr val="000000"/>
                            </a:outerShdw>
                          </a:effectLst>
                          <a:latin typeface="Arial" charset="0"/>
                          <a:cs typeface="Times New Roman" pitchFamily="18" charset="0"/>
                        </a:rPr>
                        <a:t>Старая реальность</a:t>
                      </a:r>
                      <a:endParaRPr kumimoji="0" lang="ru-RU"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smtClean="0">
                          <a:ln>
                            <a:noFill/>
                          </a:ln>
                          <a:solidFill>
                            <a:srgbClr val="FFFFFF"/>
                          </a:solidFill>
                          <a:effectLst>
                            <a:outerShdw blurRad="38100" dist="38100" dir="2700000" algn="tl">
                              <a:srgbClr val="000000"/>
                            </a:outerShdw>
                          </a:effectLst>
                          <a:latin typeface="Arial" charset="0"/>
                          <a:cs typeface="Times New Roman" pitchFamily="18" charset="0"/>
                        </a:rPr>
                        <a:t>Новая реальность</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66594">
                <a:tc>
                  <a:txBody>
                    <a:bodyPr/>
                    <a:lstStyle/>
                    <a:p>
                      <a:pPr marL="0" marR="0" lvl="0" indent="-19050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rgbClr val="0C1B5A"/>
                          </a:solidFill>
                          <a:effectLst/>
                          <a:latin typeface="Arial" charset="0"/>
                          <a:cs typeface="Times New Roman" pitchFamily="18" charset="0"/>
                        </a:rPr>
                        <a:t>Людям нужны компании</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9EC"/>
                    </a:solidFill>
                  </a:tcPr>
                </a:tc>
                <a:tc>
                  <a:txBody>
                    <a:bodyPr/>
                    <a:lstStyle/>
                    <a:p>
                      <a:pPr marL="0" marR="0" lvl="0" indent="-19050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C1B5A"/>
                          </a:solidFill>
                          <a:effectLst/>
                          <a:latin typeface="Arial" charset="0"/>
                          <a:cs typeface="Times New Roman" pitchFamily="18" charset="0"/>
                        </a:rPr>
                        <a:t>Компаниям нужны люди</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9EC"/>
                    </a:solidFill>
                  </a:tcPr>
                </a:tc>
              </a:tr>
              <a:tr h="1020035">
                <a:tc>
                  <a:txBody>
                    <a:bodyPr/>
                    <a:lstStyle/>
                    <a:p>
                      <a:pPr marL="0" marR="0" lvl="0" indent="-19050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C1B5A"/>
                          </a:solidFill>
                          <a:effectLst/>
                          <a:latin typeface="Arial" charset="0"/>
                          <a:cs typeface="Times New Roman" pitchFamily="18" charset="0"/>
                        </a:rPr>
                        <a:t>Конкурентное преимущество — оборудование, капитал и расположение</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DF6"/>
                    </a:solidFill>
                  </a:tcPr>
                </a:tc>
                <a:tc>
                  <a:txBody>
                    <a:bodyPr/>
                    <a:lstStyle/>
                    <a:p>
                      <a:pPr marL="0" marR="0" lvl="0" indent="-19050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C1B5A"/>
                          </a:solidFill>
                          <a:effectLst/>
                          <a:latin typeface="Arial" charset="0"/>
                          <a:cs typeface="Times New Roman" pitchFamily="18" charset="0"/>
                        </a:rPr>
                        <a:t>Конкурентное преимущество — талантливые люди</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DF6"/>
                    </a:solidFill>
                  </a:tcPr>
                </a:tc>
              </a:tr>
              <a:tr h="1020035">
                <a:tc>
                  <a:txBody>
                    <a:bodyPr/>
                    <a:lstStyle/>
                    <a:p>
                      <a:pPr marL="0" marR="0" lvl="0" indent="-19050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C1B5A"/>
                          </a:solidFill>
                          <a:effectLst/>
                          <a:latin typeface="Arial" charset="0"/>
                          <a:cs typeface="Times New Roman" pitchFamily="18" charset="0"/>
                        </a:rPr>
                        <a:t>Более талантливые работники имеют некоторое значение. </a:t>
                      </a:r>
                    </a:p>
                    <a:p>
                      <a:pPr marL="0" marR="0" lvl="0" indent="-19050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C1B5A"/>
                          </a:solidFill>
                          <a:effectLst/>
                          <a:latin typeface="Arial" charset="0"/>
                          <a:cs typeface="Times New Roman" pitchFamily="18" charset="0"/>
                        </a:rPr>
                        <a:t>Дефицит рабочих мест</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9EC"/>
                    </a:solidFill>
                  </a:tcPr>
                </a:tc>
                <a:tc>
                  <a:txBody>
                    <a:bodyPr/>
                    <a:lstStyle/>
                    <a:p>
                      <a:pPr marL="0" marR="0" lvl="0" indent="-19050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C1B5A"/>
                          </a:solidFill>
                          <a:effectLst/>
                          <a:latin typeface="Arial" charset="0"/>
                          <a:cs typeface="Times New Roman" pitchFamily="18" charset="0"/>
                        </a:rPr>
                        <a:t>Более талантливые работники имеют огромное значение.</a:t>
                      </a:r>
                    </a:p>
                    <a:p>
                      <a:pPr marL="0" marR="0" lvl="0" indent="-19050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C1B5A"/>
                          </a:solidFill>
                          <a:effectLst/>
                          <a:latin typeface="Arial" charset="0"/>
                          <a:cs typeface="Times New Roman" pitchFamily="18" charset="0"/>
                        </a:rPr>
                        <a:t>Дефицит талантливых людей.</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9EC"/>
                    </a:solidFill>
                  </a:tcPr>
                </a:tc>
              </a:tr>
              <a:tr h="764601">
                <a:tc>
                  <a:txBody>
                    <a:bodyPr/>
                    <a:lstStyle/>
                    <a:p>
                      <a:pPr marL="0" marR="0" lvl="0" indent="-19050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rgbClr val="0C1B5A"/>
                          </a:solidFill>
                          <a:effectLst/>
                          <a:latin typeface="Arial" charset="0"/>
                          <a:cs typeface="Times New Roman" pitchFamily="18" charset="0"/>
                        </a:rPr>
                        <a:t>Сотрудники верны компаниям, и это есть гарантия их занятости</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DF6"/>
                    </a:solidFill>
                  </a:tcPr>
                </a:tc>
                <a:tc>
                  <a:txBody>
                    <a:bodyPr/>
                    <a:lstStyle/>
                    <a:p>
                      <a:pPr marL="0" marR="0" lvl="0" indent="-19050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C1B5A"/>
                          </a:solidFill>
                          <a:effectLst/>
                          <a:latin typeface="Arial" charset="0"/>
                          <a:cs typeface="Times New Roman" pitchFamily="18" charset="0"/>
                        </a:rPr>
                        <a:t>Люди склонны к смене компаний, а их обязательства краткосрочны</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DF6"/>
                    </a:solidFill>
                  </a:tcPr>
                </a:tc>
              </a:tr>
              <a:tr h="1020035">
                <a:tc>
                  <a:txBody>
                    <a:bodyPr/>
                    <a:lstStyle/>
                    <a:p>
                      <a:pPr marL="0" marR="0" lvl="0" indent="-19050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C1B5A"/>
                          </a:solidFill>
                          <a:effectLst/>
                          <a:latin typeface="Arial" charset="0"/>
                          <a:cs typeface="Times New Roman" pitchFamily="18" charset="0"/>
                        </a:rPr>
                        <a:t>Люди принимают предлагаемый стандартный компенсационный пакет</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9EC"/>
                    </a:solidFill>
                  </a:tcPr>
                </a:tc>
                <a:tc>
                  <a:txBody>
                    <a:bodyPr/>
                    <a:lstStyle/>
                    <a:p>
                      <a:pPr marL="0" marR="0" lvl="0" indent="-19050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rgbClr val="0C1B5A"/>
                          </a:solidFill>
                          <a:effectLst/>
                          <a:latin typeface="Arial" charset="0"/>
                          <a:cs typeface="Times New Roman" pitchFamily="18" charset="0"/>
                        </a:rPr>
                        <a:t>Люди требуют гораздо больше</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9EC"/>
                    </a:solidFill>
                  </a:tcPr>
                </a:tc>
              </a:tr>
            </a:tbl>
          </a:graphicData>
        </a:graphic>
      </p:graphicFrame>
    </p:spTree>
    <p:extLst>
      <p:ext uri="{BB962C8B-B14F-4D97-AF65-F5344CB8AC3E}">
        <p14:creationId xmlns:p14="http://schemas.microsoft.com/office/powerpoint/2010/main" val="1746677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Заголовок 1"/>
          <p:cNvSpPr>
            <a:spLocks noGrp="1"/>
          </p:cNvSpPr>
          <p:nvPr>
            <p:ph type="title"/>
          </p:nvPr>
        </p:nvSpPr>
        <p:spPr>
          <a:xfrm>
            <a:off x="412575" y="620688"/>
            <a:ext cx="7543801" cy="487362"/>
          </a:xfrm>
        </p:spPr>
        <p:txBody>
          <a:bodyPr/>
          <a:lstStyle/>
          <a:p>
            <a:pPr eaLnBrk="1" hangingPunct="1">
              <a:lnSpc>
                <a:spcPct val="100000"/>
              </a:lnSpc>
            </a:pPr>
            <a:r>
              <a:rPr lang="ru-RU" altLang="ru-RU" sz="2800" dirty="0" smtClean="0"/>
              <a:t>Принципиально новый подход к управлению талантами</a:t>
            </a:r>
          </a:p>
        </p:txBody>
      </p:sp>
      <p:sp>
        <p:nvSpPr>
          <p:cNvPr id="3" name="Содержимое 2"/>
          <p:cNvSpPr>
            <a:spLocks noGrp="1"/>
          </p:cNvSpPr>
          <p:nvPr>
            <p:ph idx="1"/>
          </p:nvPr>
        </p:nvSpPr>
        <p:spPr>
          <a:xfrm>
            <a:off x="467544" y="1268760"/>
            <a:ext cx="8229600" cy="4973166"/>
          </a:xfrm>
        </p:spPr>
        <p:txBody>
          <a:bodyPr/>
          <a:lstStyle/>
          <a:p>
            <a:pPr eaLnBrk="1" hangingPunct="1">
              <a:buFont typeface="Wingdings" pitchFamily="2" charset="2"/>
              <a:buNone/>
              <a:defRPr/>
            </a:pPr>
            <a:r>
              <a:rPr lang="ru-RU" sz="2400" dirty="0" smtClean="0"/>
              <a:t>Пять обязательных действий для компаний, которые </a:t>
            </a:r>
          </a:p>
          <a:p>
            <a:pPr eaLnBrk="1" hangingPunct="1">
              <a:buFont typeface="Wingdings" pitchFamily="2" charset="2"/>
              <a:buNone/>
              <a:defRPr/>
            </a:pPr>
            <a:r>
              <a:rPr lang="ru-RU" sz="2400" dirty="0" smtClean="0"/>
              <a:t>хотят выиграть войну за талантливых </a:t>
            </a:r>
            <a:r>
              <a:rPr lang="ru-RU" sz="2400" dirty="0" smtClean="0"/>
              <a:t>сотрудников </a:t>
            </a:r>
            <a:r>
              <a:rPr lang="ru-RU" sz="2400" dirty="0" smtClean="0"/>
              <a:t>и </a:t>
            </a:r>
          </a:p>
          <a:p>
            <a:pPr eaLnBrk="1" hangingPunct="1">
              <a:buFont typeface="Wingdings" pitchFamily="2" charset="2"/>
              <a:buNone/>
              <a:defRPr/>
            </a:pPr>
            <a:r>
              <a:rPr lang="ru-RU" sz="2400" dirty="0" smtClean="0"/>
              <a:t>сделать таланты конкурентным преимуществом:</a:t>
            </a:r>
          </a:p>
          <a:p>
            <a:pPr eaLnBrk="1" hangingPunct="1">
              <a:buFont typeface="Wingdings" pitchFamily="2" charset="2"/>
              <a:buNone/>
              <a:defRPr/>
            </a:pPr>
            <a:endParaRPr lang="ru-RU" sz="2400" dirty="0" smtClean="0"/>
          </a:p>
          <a:p>
            <a:pPr eaLnBrk="1" hangingPunct="1">
              <a:buFont typeface="Wingdings" pitchFamily="2" charset="2"/>
              <a:buNone/>
              <a:defRPr/>
            </a:pPr>
            <a:endParaRPr lang="ru-RU" sz="2400"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527" y="2796000"/>
            <a:ext cx="3616473" cy="1800200"/>
          </a:xfrm>
          <a:prstGeom prst="rect">
            <a:avLst/>
          </a:prstGeom>
        </p:spPr>
      </p:pic>
      <p:sp>
        <p:nvSpPr>
          <p:cNvPr id="4" name="Прямоугольник 3"/>
          <p:cNvSpPr/>
          <p:nvPr/>
        </p:nvSpPr>
        <p:spPr>
          <a:xfrm>
            <a:off x="395536" y="2893000"/>
            <a:ext cx="5688632" cy="3416320"/>
          </a:xfrm>
          <a:prstGeom prst="rect">
            <a:avLst/>
          </a:prstGeom>
        </p:spPr>
        <p:txBody>
          <a:bodyPr wrap="square">
            <a:spAutoFit/>
          </a:bodyPr>
          <a:lstStyle/>
          <a:p>
            <a:pPr marL="457200" indent="-457200">
              <a:buFont typeface="+mj-lt"/>
              <a:buAutoNum type="arabicPeriod"/>
              <a:defRPr/>
            </a:pPr>
            <a:r>
              <a:rPr lang="ru-RU" sz="2400" dirty="0">
                <a:solidFill>
                  <a:schemeClr val="tx1">
                    <a:lumMod val="50000"/>
                    <a:lumOff val="50000"/>
                  </a:schemeClr>
                </a:solidFill>
                <a:latin typeface="+mj-lt"/>
              </a:rPr>
              <a:t>Примите установку на таланты</a:t>
            </a:r>
          </a:p>
          <a:p>
            <a:pPr marL="457200" indent="-457200">
              <a:buFont typeface="+mj-lt"/>
              <a:buAutoNum type="arabicPeriod"/>
              <a:defRPr/>
            </a:pPr>
            <a:r>
              <a:rPr lang="ru-RU" sz="2400" dirty="0">
                <a:solidFill>
                  <a:schemeClr val="tx1">
                    <a:lumMod val="50000"/>
                    <a:lumOff val="50000"/>
                  </a:schemeClr>
                </a:solidFill>
                <a:latin typeface="+mj-lt"/>
              </a:rPr>
              <a:t>Сделайте ваше предложение привлекательным</a:t>
            </a:r>
          </a:p>
          <a:p>
            <a:pPr marL="457200" indent="-457200">
              <a:buFont typeface="+mj-lt"/>
              <a:buAutoNum type="arabicPeriod"/>
              <a:defRPr/>
            </a:pPr>
            <a:r>
              <a:rPr lang="ru-RU" sz="2400" dirty="0">
                <a:solidFill>
                  <a:schemeClr val="tx1">
                    <a:lumMod val="50000"/>
                    <a:lumOff val="50000"/>
                  </a:schemeClr>
                </a:solidFill>
                <a:latin typeface="+mj-lt"/>
              </a:rPr>
              <a:t>Перестройте стратегию найма</a:t>
            </a:r>
          </a:p>
          <a:p>
            <a:pPr marL="457200" indent="-457200">
              <a:buFont typeface="+mj-lt"/>
              <a:buAutoNum type="arabicPeriod"/>
              <a:defRPr/>
            </a:pPr>
            <a:r>
              <a:rPr lang="ru-RU" sz="2400" dirty="0">
                <a:solidFill>
                  <a:schemeClr val="tx1">
                    <a:lumMod val="50000"/>
                    <a:lumOff val="50000"/>
                  </a:schemeClr>
                </a:solidFill>
                <a:latin typeface="+mj-lt"/>
              </a:rPr>
              <a:t>Обеспечьте процесс непрерывного развития персонала</a:t>
            </a:r>
          </a:p>
          <a:p>
            <a:pPr marL="457200" indent="-457200">
              <a:buFont typeface="+mj-lt"/>
              <a:buAutoNum type="arabicPeriod"/>
              <a:defRPr/>
            </a:pPr>
            <a:r>
              <a:rPr lang="ru-RU" sz="2400" dirty="0">
                <a:solidFill>
                  <a:schemeClr val="tx1">
                    <a:lumMod val="50000"/>
                    <a:lumOff val="50000"/>
                  </a:schemeClr>
                </a:solidFill>
                <a:latin typeface="+mj-lt"/>
              </a:rPr>
              <a:t>Дифференцируйте и вдохновляйте ваших людей</a:t>
            </a:r>
          </a:p>
        </p:txBody>
      </p:sp>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7050" y="4596200"/>
            <a:ext cx="3257425" cy="2200471"/>
          </a:xfrm>
          <a:prstGeom prst="rect">
            <a:avLst/>
          </a:prstGeom>
        </p:spPr>
      </p:pic>
    </p:spTree>
    <p:extLst>
      <p:ext uri="{BB962C8B-B14F-4D97-AF65-F5344CB8AC3E}">
        <p14:creationId xmlns:p14="http://schemas.microsoft.com/office/powerpoint/2010/main" val="942246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Заголовок 1"/>
          <p:cNvSpPr>
            <a:spLocks noGrp="1"/>
          </p:cNvSpPr>
          <p:nvPr>
            <p:ph type="title"/>
          </p:nvPr>
        </p:nvSpPr>
        <p:spPr>
          <a:xfrm>
            <a:off x="755576" y="205333"/>
            <a:ext cx="7543800" cy="487363"/>
          </a:xfrm>
        </p:spPr>
        <p:txBody>
          <a:bodyPr/>
          <a:lstStyle/>
          <a:p>
            <a:pPr eaLnBrk="1" hangingPunct="1"/>
            <a:r>
              <a:rPr lang="ru-RU" altLang="ru-RU" sz="2800" dirty="0" smtClean="0"/>
              <a:t>Установка на таланты</a:t>
            </a:r>
          </a:p>
        </p:txBody>
      </p:sp>
      <p:sp>
        <p:nvSpPr>
          <p:cNvPr id="10244" name="Нижний колонтитул 3"/>
          <p:cNvSpPr>
            <a:spLocks noGrp="1"/>
          </p:cNvSpPr>
          <p:nvPr>
            <p:ph type="ftr" sz="quarter" idx="11"/>
          </p:nvPr>
        </p:nvSpPr>
        <p:spPr/>
        <p:txBody>
          <a:bodyPr/>
          <a:lstStyle/>
          <a:p>
            <a:pPr>
              <a:defRPr/>
            </a:pPr>
            <a:r>
              <a:rPr lang="en-US" smtClean="0"/>
              <a:t>www.themegallery.com</a:t>
            </a:r>
          </a:p>
        </p:txBody>
      </p:sp>
      <p:sp>
        <p:nvSpPr>
          <p:cNvPr id="10246" name="Нижний колонтитул 4"/>
          <p:cNvSpPr txBox="1">
            <a:spLocks/>
          </p:cNvSpPr>
          <p:nvPr/>
        </p:nvSpPr>
        <p:spPr bwMode="white">
          <a:xfrm>
            <a:off x="3525838" y="6537325"/>
            <a:ext cx="2286000" cy="320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en-US" altLang="ru-RU" sz="1200" b="1"/>
              <a:t>soft.rosko@mail.ru</a:t>
            </a:r>
          </a:p>
        </p:txBody>
      </p:sp>
      <p:graphicFrame>
        <p:nvGraphicFramePr>
          <p:cNvPr id="12" name="Таблица 11"/>
          <p:cNvGraphicFramePr>
            <a:graphicFrameLocks noGrp="1"/>
          </p:cNvGraphicFramePr>
          <p:nvPr>
            <p:extLst>
              <p:ext uri="{D42A27DB-BD31-4B8C-83A1-F6EECF244321}">
                <p14:modId xmlns:p14="http://schemas.microsoft.com/office/powerpoint/2010/main" val="1080815155"/>
              </p:ext>
            </p:extLst>
          </p:nvPr>
        </p:nvGraphicFramePr>
        <p:xfrm>
          <a:off x="625475" y="980730"/>
          <a:ext cx="7820026" cy="5728293"/>
        </p:xfrm>
        <a:graphic>
          <a:graphicData uri="http://schemas.openxmlformats.org/drawingml/2006/table">
            <a:tbl>
              <a:tblPr firstRow="1" bandRow="1">
                <a:tableStyleId>{5C22544A-7EE6-4342-B048-85BDC9FD1C3A}</a:tableStyleId>
              </a:tblPr>
              <a:tblGrid>
                <a:gridCol w="3910013"/>
                <a:gridCol w="3910013"/>
              </a:tblGrid>
              <a:tr h="798457">
                <a:tc>
                  <a:txBody>
                    <a:bodyPr/>
                    <a:lstStyle/>
                    <a:p>
                      <a:pPr algn="ctr"/>
                      <a:r>
                        <a:rPr lang="ru-RU" sz="2000" b="1" kern="1200" dirty="0" smtClean="0">
                          <a:solidFill>
                            <a:schemeClr val="lt1"/>
                          </a:solidFill>
                          <a:latin typeface="+mn-lt"/>
                          <a:ea typeface="+mn-ea"/>
                          <a:cs typeface="+mn-cs"/>
                        </a:rPr>
                        <a:t>Старые представления</a:t>
                      </a:r>
                      <a:endParaRPr lang="ru-RU" sz="2000" dirty="0"/>
                    </a:p>
                  </a:txBody>
                  <a:tcPr marL="91446" marR="91446" marT="45723" marB="45723"/>
                </a:tc>
                <a:tc>
                  <a:txBody>
                    <a:bodyPr/>
                    <a:lstStyle/>
                    <a:p>
                      <a:r>
                        <a:rPr lang="ru-RU" sz="2000" b="1" kern="1200" dirty="0" smtClean="0">
                          <a:solidFill>
                            <a:schemeClr val="lt1"/>
                          </a:solidFill>
                          <a:latin typeface="+mn-lt"/>
                          <a:ea typeface="+mn-ea"/>
                          <a:cs typeface="+mn-cs"/>
                        </a:rPr>
                        <a:t>Новое отношение к талантам</a:t>
                      </a:r>
                      <a:endParaRPr lang="ru-RU" sz="2000" dirty="0"/>
                    </a:p>
                  </a:txBody>
                  <a:tcPr marL="91446" marR="91446" marT="45723" marB="45723"/>
                </a:tc>
              </a:tr>
              <a:tr h="14928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dk1"/>
                          </a:solidFill>
                          <a:latin typeface="+mn-lt"/>
                          <a:ea typeface="+mn-ea"/>
                          <a:cs typeface="+mn-cs"/>
                        </a:rPr>
                        <a:t>Неопределенное понятие, что «люди - наш ценнейший </a:t>
                      </a:r>
                      <a:r>
                        <a:rPr lang="ru-RU" sz="2000" kern="1200" smtClean="0">
                          <a:solidFill>
                            <a:schemeClr val="dk1"/>
                          </a:solidFill>
                          <a:latin typeface="+mn-lt"/>
                          <a:ea typeface="+mn-ea"/>
                          <a:cs typeface="+mn-cs"/>
                        </a:rPr>
                        <a:t>актив». </a:t>
                      </a:r>
                    </a:p>
                    <a:p>
                      <a:endParaRPr lang="ru-RU" sz="2000" dirty="0"/>
                    </a:p>
                  </a:txBody>
                  <a:tcPr marL="91446" marR="91446" marT="45723" marB="45723"/>
                </a:tc>
                <a:tc>
                  <a:txBody>
                    <a:bodyPr/>
                    <a:lstStyle/>
                    <a:p>
                      <a:r>
                        <a:rPr lang="ru-RU" sz="2000" kern="1200" dirty="0" smtClean="0">
                          <a:solidFill>
                            <a:schemeClr val="dk1"/>
                          </a:solidFill>
                          <a:latin typeface="+mn-lt"/>
                          <a:ea typeface="+mn-ea"/>
                          <a:cs typeface="+mn-cs"/>
                        </a:rPr>
                        <a:t>Глубокая убежденность, что более </a:t>
                      </a:r>
                      <a:r>
                        <a:rPr lang="ru-RU" sz="2000" kern="1200" smtClean="0">
                          <a:solidFill>
                            <a:schemeClr val="dk1"/>
                          </a:solidFill>
                          <a:latin typeface="+mn-lt"/>
                          <a:ea typeface="+mn-ea"/>
                          <a:cs typeface="+mn-cs"/>
                        </a:rPr>
                        <a:t>талантливые сотрудники приводят к повышению результативности компании.</a:t>
                      </a:r>
                      <a:endParaRPr lang="ru-RU" sz="2000" dirty="0"/>
                    </a:p>
                  </a:txBody>
                  <a:tcPr marL="91446" marR="91446" marT="45723" marB="45723"/>
                </a:tc>
              </a:tr>
              <a:tr h="1145666">
                <a:tc>
                  <a:txBody>
                    <a:bodyPr/>
                    <a:lstStyle/>
                    <a:p>
                      <a:r>
                        <a:rPr lang="ru-RU" sz="2000" kern="1200" dirty="0" smtClean="0">
                          <a:solidFill>
                            <a:schemeClr val="dk1"/>
                          </a:solidFill>
                          <a:latin typeface="+mn-lt"/>
                          <a:ea typeface="+mn-ea"/>
                          <a:cs typeface="+mn-cs"/>
                        </a:rPr>
                        <a:t>Управление людьми - обязанность</a:t>
                      </a:r>
                    </a:p>
                    <a:p>
                      <a:r>
                        <a:rPr lang="ru-RU" sz="2000" kern="1200" dirty="0" smtClean="0">
                          <a:solidFill>
                            <a:schemeClr val="dk1"/>
                          </a:solidFill>
                          <a:latin typeface="+mn-lt"/>
                          <a:ea typeface="+mn-ea"/>
                          <a:cs typeface="+mn-cs"/>
                        </a:rPr>
                        <a:t>Н</a:t>
                      </a:r>
                      <a:r>
                        <a:rPr lang="en-US" sz="2000" kern="1200" dirty="0" smtClean="0">
                          <a:solidFill>
                            <a:schemeClr val="dk1"/>
                          </a:solidFill>
                          <a:latin typeface="+mn-lt"/>
                          <a:ea typeface="+mn-ea"/>
                          <a:cs typeface="+mn-cs"/>
                        </a:rPr>
                        <a:t>R</a:t>
                      </a:r>
                      <a:r>
                        <a:rPr lang="ru-RU" sz="2000" kern="1200" dirty="0" smtClean="0">
                          <a:solidFill>
                            <a:schemeClr val="dk1"/>
                          </a:solidFill>
                          <a:latin typeface="+mn-lt"/>
                          <a:ea typeface="+mn-ea"/>
                          <a:cs typeface="+mn-cs"/>
                        </a:rPr>
                        <a:t>-отдела</a:t>
                      </a:r>
                      <a:r>
                        <a:rPr lang="en-US" sz="2000" kern="1200" dirty="0" smtClean="0">
                          <a:solidFill>
                            <a:schemeClr val="dk1"/>
                          </a:solidFill>
                          <a:latin typeface="+mn-lt"/>
                          <a:ea typeface="+mn-ea"/>
                          <a:cs typeface="+mn-cs"/>
                        </a:rPr>
                        <a:t>.</a:t>
                      </a:r>
                      <a:endParaRPr lang="ru-RU" sz="2000" dirty="0"/>
                    </a:p>
                  </a:txBody>
                  <a:tcPr marL="91446" marR="91446" marT="45723" marB="45723"/>
                </a:tc>
                <a:tc>
                  <a:txBody>
                    <a:bodyPr/>
                    <a:lstStyle/>
                    <a:p>
                      <a:r>
                        <a:rPr lang="ru-RU" sz="2000" kern="1200" dirty="0" smtClean="0">
                          <a:solidFill>
                            <a:schemeClr val="dk1"/>
                          </a:solidFill>
                          <a:latin typeface="+mn-lt"/>
                          <a:ea typeface="+mn-ea"/>
                          <a:cs typeface="+mn-cs"/>
                        </a:rPr>
                        <a:t>Все управленцы отвечают за усиление своего коллектива</a:t>
                      </a:r>
                      <a:r>
                        <a:rPr lang="en-US" sz="2000" kern="1200" dirty="0" smtClean="0">
                          <a:solidFill>
                            <a:schemeClr val="dk1"/>
                          </a:solidFill>
                          <a:latin typeface="+mn-lt"/>
                          <a:ea typeface="+mn-ea"/>
                          <a:cs typeface="+mn-cs"/>
                        </a:rPr>
                        <a:t>.</a:t>
                      </a:r>
                      <a:endParaRPr lang="ru-RU" sz="2000" dirty="0"/>
                    </a:p>
                  </a:txBody>
                  <a:tcPr marL="91446" marR="91446" marT="45723" marB="45723"/>
                </a:tc>
              </a:tr>
              <a:tr h="1145666">
                <a:tc>
                  <a:txBody>
                    <a:bodyPr/>
                    <a:lstStyle/>
                    <a:p>
                      <a:r>
                        <a:rPr lang="ru-RU" sz="2000" kern="1200" dirty="0" smtClean="0">
                          <a:solidFill>
                            <a:schemeClr val="dk1"/>
                          </a:solidFill>
                          <a:latin typeface="+mn-lt"/>
                          <a:ea typeface="+mn-ea"/>
                          <a:cs typeface="+mn-cs"/>
                        </a:rPr>
                        <a:t>Раз в год мы отводим два дня на</a:t>
                      </a:r>
                      <a:r>
                        <a:rPr lang="en-US" sz="2000" kern="1200" dirty="0" smtClean="0">
                          <a:solidFill>
                            <a:schemeClr val="dk1"/>
                          </a:solidFill>
                          <a:latin typeface="+mn-lt"/>
                          <a:ea typeface="+mn-ea"/>
                          <a:cs typeface="+mn-cs"/>
                        </a:rPr>
                        <a:t> </a:t>
                      </a:r>
                      <a:r>
                        <a:rPr lang="ru-RU" sz="2000" kern="1200" dirty="0" smtClean="0">
                          <a:solidFill>
                            <a:schemeClr val="dk1"/>
                          </a:solidFill>
                          <a:latin typeface="+mn-lt"/>
                          <a:ea typeface="+mn-ea"/>
                          <a:cs typeface="+mn-cs"/>
                        </a:rPr>
                        <a:t>планирование преемственности</a:t>
                      </a:r>
                      <a:endParaRPr lang="ru-RU" sz="2000" dirty="0"/>
                    </a:p>
                  </a:txBody>
                  <a:tcPr marL="91446" marR="91446" marT="45723" marB="45723"/>
                </a:tc>
                <a:tc>
                  <a:txBody>
                    <a:bodyPr/>
                    <a:lstStyle/>
                    <a:p>
                      <a:r>
                        <a:rPr lang="ru-RU" sz="2000" kern="1200" dirty="0" smtClean="0">
                          <a:solidFill>
                            <a:schemeClr val="dk1"/>
                          </a:solidFill>
                          <a:latin typeface="+mn-lt"/>
                          <a:ea typeface="+mn-ea"/>
                          <a:cs typeface="+mn-cs"/>
                        </a:rPr>
                        <a:t>Управление талантами - основная часть</a:t>
                      </a:r>
                      <a:r>
                        <a:rPr lang="en-US" sz="2000" kern="1200" dirty="0" smtClean="0">
                          <a:solidFill>
                            <a:schemeClr val="dk1"/>
                          </a:solidFill>
                          <a:latin typeface="+mn-lt"/>
                          <a:ea typeface="+mn-ea"/>
                          <a:cs typeface="+mn-cs"/>
                        </a:rPr>
                        <a:t> </a:t>
                      </a:r>
                      <a:r>
                        <a:rPr lang="ru-RU" sz="2000" kern="1200" dirty="0" smtClean="0">
                          <a:solidFill>
                            <a:schemeClr val="dk1"/>
                          </a:solidFill>
                          <a:latin typeface="+mn-lt"/>
                          <a:ea typeface="+mn-ea"/>
                          <a:cs typeface="+mn-cs"/>
                        </a:rPr>
                        <a:t>управления компанией</a:t>
                      </a:r>
                      <a:r>
                        <a:rPr lang="en-US" sz="2000" kern="1200" dirty="0" smtClean="0">
                          <a:solidFill>
                            <a:schemeClr val="dk1"/>
                          </a:solidFill>
                          <a:latin typeface="+mn-lt"/>
                          <a:ea typeface="+mn-ea"/>
                          <a:cs typeface="+mn-cs"/>
                        </a:rPr>
                        <a:t>.</a:t>
                      </a:r>
                      <a:endParaRPr lang="ru-RU" sz="2000" dirty="0"/>
                    </a:p>
                  </a:txBody>
                  <a:tcPr marL="91446" marR="91446" marT="45723" marB="45723"/>
                </a:tc>
              </a:tr>
              <a:tr h="1145666">
                <a:tc>
                  <a:txBody>
                    <a:bodyPr/>
                    <a:lstStyle/>
                    <a:p>
                      <a:r>
                        <a:rPr lang="ru-RU" sz="2000" kern="1200" dirty="0" smtClean="0">
                          <a:solidFill>
                            <a:schemeClr val="dk1"/>
                          </a:solidFill>
                          <a:latin typeface="+mn-lt"/>
                          <a:ea typeface="+mn-ea"/>
                          <a:cs typeface="+mn-cs"/>
                        </a:rPr>
                        <a:t>Я работаю с сотрудниками,</a:t>
                      </a:r>
                      <a:r>
                        <a:rPr lang="en-US" sz="2000" kern="1200" dirty="0" smtClean="0">
                          <a:solidFill>
                            <a:schemeClr val="dk1"/>
                          </a:solidFill>
                          <a:latin typeface="+mn-lt"/>
                          <a:ea typeface="+mn-ea"/>
                          <a:cs typeface="+mn-cs"/>
                        </a:rPr>
                        <a:t> </a:t>
                      </a:r>
                      <a:r>
                        <a:rPr lang="ru-RU" sz="2000" kern="1200" dirty="0" smtClean="0">
                          <a:solidFill>
                            <a:schemeClr val="dk1"/>
                          </a:solidFill>
                          <a:latin typeface="+mn-lt"/>
                          <a:ea typeface="+mn-ea"/>
                          <a:cs typeface="+mn-cs"/>
                        </a:rPr>
                        <a:t>которых «унаследовал»</a:t>
                      </a:r>
                      <a:r>
                        <a:rPr lang="en-US" sz="2000" kern="1200" dirty="0" smtClean="0">
                          <a:solidFill>
                            <a:schemeClr val="dk1"/>
                          </a:solidFill>
                          <a:latin typeface="+mn-lt"/>
                          <a:ea typeface="+mn-ea"/>
                          <a:cs typeface="+mn-cs"/>
                        </a:rPr>
                        <a:t>.</a:t>
                      </a:r>
                      <a:endParaRPr lang="ru-RU" sz="2000" dirty="0"/>
                    </a:p>
                  </a:txBody>
                  <a:tcPr marL="91446" marR="91446" marT="45723" marB="45723"/>
                </a:tc>
                <a:tc>
                  <a:txBody>
                    <a:bodyPr/>
                    <a:lstStyle/>
                    <a:p>
                      <a:r>
                        <a:rPr lang="ru-RU" sz="2000" kern="1200" dirty="0" smtClean="0">
                          <a:solidFill>
                            <a:schemeClr val="dk1"/>
                          </a:solidFill>
                          <a:latin typeface="+mn-lt"/>
                          <a:ea typeface="+mn-ea"/>
                          <a:cs typeface="+mn-cs"/>
                        </a:rPr>
                        <a:t>Я иду на смелые действия, чтобы построить</a:t>
                      </a:r>
                      <a:r>
                        <a:rPr lang="en-US" sz="2000" kern="1200" dirty="0" smtClean="0">
                          <a:solidFill>
                            <a:schemeClr val="dk1"/>
                          </a:solidFill>
                          <a:latin typeface="+mn-lt"/>
                          <a:ea typeface="+mn-ea"/>
                          <a:cs typeface="+mn-cs"/>
                        </a:rPr>
                        <a:t> </a:t>
                      </a:r>
                      <a:r>
                        <a:rPr lang="ru-RU" sz="2000" b="0" i="0" u="none" strike="noStrike" kern="1200" dirty="0" smtClean="0">
                          <a:solidFill>
                            <a:schemeClr val="dk1"/>
                          </a:solidFill>
                          <a:latin typeface="+mn-lt"/>
                          <a:ea typeface="+mn-ea"/>
                          <a:cs typeface="+mn-cs"/>
                        </a:rPr>
                        <a:t>нужную мне команду</a:t>
                      </a:r>
                      <a:r>
                        <a:rPr lang="en-US" sz="2000" b="0" i="0" u="none" strike="noStrike" kern="1200" dirty="0" smtClean="0">
                          <a:solidFill>
                            <a:schemeClr val="dk1"/>
                          </a:solidFill>
                          <a:latin typeface="+mn-lt"/>
                          <a:ea typeface="+mn-ea"/>
                          <a:cs typeface="+mn-cs"/>
                        </a:rPr>
                        <a:t>.</a:t>
                      </a:r>
                      <a:endParaRPr lang="ru-RU" sz="2000" dirty="0"/>
                    </a:p>
                  </a:txBody>
                  <a:tcPr marL="91446" marR="91446" marT="45723" marB="45723"/>
                </a:tc>
              </a:tr>
            </a:tbl>
          </a:graphicData>
        </a:graphic>
      </p:graphicFrame>
    </p:spTree>
    <p:extLst>
      <p:ext uri="{BB962C8B-B14F-4D97-AF65-F5344CB8AC3E}">
        <p14:creationId xmlns:p14="http://schemas.microsoft.com/office/powerpoint/2010/main" val="7278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457200" y="0"/>
            <a:ext cx="8229600" cy="1052736"/>
          </a:xfrm>
        </p:spPr>
        <p:txBody>
          <a:bodyPr/>
          <a:lstStyle/>
          <a:p>
            <a:pPr eaLnBrk="1" hangingPunct="1"/>
            <a:r>
              <a:rPr lang="ru-RU" altLang="ru-RU" sz="2800" dirty="0" smtClean="0"/>
              <a:t>На что ориентируются менеджеры</a:t>
            </a:r>
            <a:r>
              <a:rPr lang="en-US" altLang="ru-RU" sz="2800" dirty="0" smtClean="0"/>
              <a:t>?</a:t>
            </a:r>
            <a:endParaRPr lang="ru-RU" altLang="ru-RU" sz="2800" dirty="0" smtClean="0"/>
          </a:p>
        </p:txBody>
      </p:sp>
      <p:sp>
        <p:nvSpPr>
          <p:cNvPr id="6" name="Прямоугольник 5"/>
          <p:cNvSpPr/>
          <p:nvPr/>
        </p:nvSpPr>
        <p:spPr>
          <a:xfrm>
            <a:off x="4214813" y="0"/>
            <a:ext cx="785812" cy="392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solidFill>
                <a:schemeClr val="bg1"/>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1355947241"/>
              </p:ext>
            </p:extLst>
          </p:nvPr>
        </p:nvGraphicFramePr>
        <p:xfrm>
          <a:off x="565150" y="1412775"/>
          <a:ext cx="7913688" cy="4464496"/>
        </p:xfrm>
        <a:graphic>
          <a:graphicData uri="http://schemas.openxmlformats.org/drawingml/2006/table">
            <a:tbl>
              <a:tblPr firstRow="1" bandRow="1">
                <a:tableStyleId>{5C22544A-7EE6-4342-B048-85BDC9FD1C3A}</a:tableStyleId>
              </a:tblPr>
              <a:tblGrid>
                <a:gridCol w="3956844"/>
                <a:gridCol w="3956844"/>
              </a:tblGrid>
              <a:tr h="504683">
                <a:tc>
                  <a:txBody>
                    <a:bodyPr/>
                    <a:lstStyle/>
                    <a:p>
                      <a:pPr algn="ctr"/>
                      <a:r>
                        <a:rPr lang="ru-RU" sz="2000" b="1" i="0" u="none" strike="noStrike" kern="1200" dirty="0" smtClean="0">
                          <a:solidFill>
                            <a:schemeClr val="lt1"/>
                          </a:solidFill>
                          <a:latin typeface="+mn-lt"/>
                          <a:ea typeface="+mn-ea"/>
                          <a:cs typeface="+mn-cs"/>
                        </a:rPr>
                        <a:t>Старые ожидания</a:t>
                      </a:r>
                      <a:endParaRPr lang="ru-RU" sz="2000" b="1" dirty="0"/>
                    </a:p>
                  </a:txBody>
                  <a:tcPr/>
                </a:tc>
                <a:tc>
                  <a:txBody>
                    <a:bodyPr/>
                    <a:lstStyle/>
                    <a:p>
                      <a:pPr algn="ctr"/>
                      <a:r>
                        <a:rPr lang="ru-RU" sz="2000" b="1" i="0" u="none" strike="noStrike" kern="1200" dirty="0" smtClean="0">
                          <a:solidFill>
                            <a:schemeClr val="lt1"/>
                          </a:solidFill>
                          <a:latin typeface="+mn-lt"/>
                          <a:ea typeface="+mn-ea"/>
                          <a:cs typeface="+mn-cs"/>
                        </a:rPr>
                        <a:t>Новые ожидания</a:t>
                      </a:r>
                      <a:endParaRPr lang="ru-RU" sz="2000" b="1" dirty="0"/>
                    </a:p>
                  </a:txBody>
                  <a:tcPr/>
                </a:tc>
              </a:tr>
              <a:tr h="892899">
                <a:tc>
                  <a:txBody>
                    <a:bodyPr/>
                    <a:lstStyle/>
                    <a:p>
                      <a:r>
                        <a:rPr lang="ru-RU" sz="2000" b="0" i="0" u="none" strike="noStrike" kern="1200" dirty="0" smtClean="0">
                          <a:solidFill>
                            <a:schemeClr val="dk1"/>
                          </a:solidFill>
                          <a:latin typeface="+mn-lt"/>
                          <a:ea typeface="+mn-ea"/>
                          <a:cs typeface="+mn-cs"/>
                        </a:rPr>
                        <a:t>Большой бюджет и много подчиненных</a:t>
                      </a:r>
                      <a:endParaRPr lang="ru-RU" sz="2000" dirty="0"/>
                    </a:p>
                  </a:txBody>
                  <a:tcPr/>
                </a:tc>
                <a:tc>
                  <a:txBody>
                    <a:bodyPr/>
                    <a:lstStyle/>
                    <a:p>
                      <a:r>
                        <a:rPr lang="ru-RU" sz="2000" b="0" i="0" u="none" strike="noStrike" kern="1200" dirty="0" smtClean="0">
                          <a:solidFill>
                            <a:schemeClr val="dk1"/>
                          </a:solidFill>
                          <a:latin typeface="+mn-lt"/>
                          <a:ea typeface="+mn-ea"/>
                          <a:cs typeface="+mn-cs"/>
                        </a:rPr>
                        <a:t>Новые задачи и увлекательные направления работы</a:t>
                      </a:r>
                      <a:endParaRPr lang="ru-RU" sz="2000" dirty="0"/>
                    </a:p>
                  </a:txBody>
                  <a:tcPr/>
                </a:tc>
              </a:tr>
              <a:tr h="892899">
                <a:tc>
                  <a:txBody>
                    <a:bodyPr/>
                    <a:lstStyle/>
                    <a:p>
                      <a:r>
                        <a:rPr lang="ru-RU" sz="2000" b="0" i="0" u="none" strike="noStrike" kern="1200" dirty="0" smtClean="0">
                          <a:solidFill>
                            <a:schemeClr val="dk1"/>
                          </a:solidFill>
                          <a:latin typeface="+mn-lt"/>
                          <a:ea typeface="+mn-ea"/>
                          <a:cs typeface="+mn-cs"/>
                        </a:rPr>
                        <a:t>Традиционная иерархия компании</a:t>
                      </a:r>
                      <a:endParaRPr lang="ru-RU"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dk1"/>
                          </a:solidFill>
                          <a:latin typeface="+mn-lt"/>
                          <a:ea typeface="+mn-ea"/>
                          <a:cs typeface="+mn-cs"/>
                        </a:rPr>
                        <a:t>Горизонтальная, изменчивая, гибкая организация</a:t>
                      </a:r>
                      <a:endParaRPr lang="ru-RU" sz="2000" dirty="0"/>
                    </a:p>
                  </a:txBody>
                  <a:tcPr/>
                </a:tc>
              </a:tr>
              <a:tr h="1281116">
                <a:tc>
                  <a:txBody>
                    <a:bodyPr/>
                    <a:lstStyle/>
                    <a:p>
                      <a:r>
                        <a:rPr lang="ru-RU" sz="2000" b="0" i="0" u="none" strike="noStrike" kern="1200" dirty="0" smtClean="0">
                          <a:solidFill>
                            <a:schemeClr val="dk1"/>
                          </a:solidFill>
                          <a:latin typeface="+mn-lt"/>
                          <a:ea typeface="+mn-ea"/>
                          <a:cs typeface="+mn-cs"/>
                        </a:rPr>
                        <a:t>Перспективы на тридцать лет, хорошая зарплата и пенсионный план</a:t>
                      </a:r>
                      <a:endParaRPr lang="ru-RU" sz="2000" dirty="0"/>
                    </a:p>
                  </a:txBody>
                  <a:tcPr/>
                </a:tc>
                <a:tc>
                  <a:txBody>
                    <a:bodyPr/>
                    <a:lstStyle/>
                    <a:p>
                      <a:r>
                        <a:rPr lang="ru-RU" sz="2000" kern="1200" dirty="0" smtClean="0">
                          <a:solidFill>
                            <a:schemeClr val="dk1"/>
                          </a:solidFill>
                          <a:latin typeface="+mn-lt"/>
                          <a:ea typeface="+mn-ea"/>
                          <a:cs typeface="+mn-cs"/>
                        </a:rPr>
                        <a:t>Перспективы на пять лет, благосостояние связано с создаваемой ценностью</a:t>
                      </a:r>
                      <a:endParaRPr lang="ru-RU" sz="2000" dirty="0"/>
                    </a:p>
                  </a:txBody>
                  <a:tcPr/>
                </a:tc>
              </a:tr>
              <a:tr h="892899">
                <a:tc>
                  <a:txBody>
                    <a:bodyPr/>
                    <a:lstStyle/>
                    <a:p>
                      <a:r>
                        <a:rPr lang="ru-RU" sz="2000" b="0" i="0" u="none" strike="noStrike" kern="1200" dirty="0" smtClean="0">
                          <a:solidFill>
                            <a:schemeClr val="dk1"/>
                          </a:solidFill>
                          <a:latin typeface="+mn-lt"/>
                          <a:ea typeface="+mn-ea"/>
                          <a:cs typeface="+mn-cs"/>
                        </a:rPr>
                        <a:t>Неуклонный подъем по служебной лестнице</a:t>
                      </a:r>
                      <a:endParaRPr lang="ru-RU" sz="2000" dirty="0"/>
                    </a:p>
                  </a:txBody>
                  <a:tcPr/>
                </a:tc>
                <a:tc>
                  <a:txBody>
                    <a:bodyPr/>
                    <a:lstStyle/>
                    <a:p>
                      <a:r>
                        <a:rPr lang="ru-RU" sz="2000" b="0" i="0" u="none" strike="noStrike" kern="1200" dirty="0" smtClean="0">
                          <a:solidFill>
                            <a:schemeClr val="dk1"/>
                          </a:solidFill>
                          <a:latin typeface="+mn-lt"/>
                          <a:ea typeface="+mn-ea"/>
                          <a:cs typeface="+mn-cs"/>
                        </a:rPr>
                        <a:t>Прыжки «с камня на камень»</a:t>
                      </a:r>
                      <a:endParaRPr lang="ru-RU" sz="2000" dirty="0"/>
                    </a:p>
                  </a:txBody>
                  <a:tcPr/>
                </a:tc>
              </a:tr>
            </a:tbl>
          </a:graphicData>
        </a:graphic>
      </p:graphicFrame>
    </p:spTree>
    <p:extLst>
      <p:ext uri="{BB962C8B-B14F-4D97-AF65-F5344CB8AC3E}">
        <p14:creationId xmlns:p14="http://schemas.microsoft.com/office/powerpoint/2010/main" val="13603904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Заголовок 1"/>
          <p:cNvSpPr>
            <a:spLocks noGrp="1"/>
          </p:cNvSpPr>
          <p:nvPr>
            <p:ph type="title"/>
          </p:nvPr>
        </p:nvSpPr>
        <p:spPr>
          <a:xfrm>
            <a:off x="457200" y="-747464"/>
            <a:ext cx="8229600" cy="1600200"/>
          </a:xfrm>
        </p:spPr>
        <p:txBody>
          <a:bodyPr/>
          <a:lstStyle/>
          <a:p>
            <a:pPr eaLnBrk="1" hangingPunct="1"/>
            <a:r>
              <a:rPr lang="ru-RU" altLang="ru-RU" sz="2800" dirty="0" smtClean="0"/>
              <a:t>Благосостояние и вознаграждение</a:t>
            </a:r>
          </a:p>
        </p:txBody>
      </p:sp>
      <p:graphicFrame>
        <p:nvGraphicFramePr>
          <p:cNvPr id="9" name="Таблица 8"/>
          <p:cNvGraphicFramePr>
            <a:graphicFrameLocks noGrp="1"/>
          </p:cNvGraphicFramePr>
          <p:nvPr>
            <p:extLst>
              <p:ext uri="{D42A27DB-BD31-4B8C-83A1-F6EECF244321}">
                <p14:modId xmlns:p14="http://schemas.microsoft.com/office/powerpoint/2010/main" val="379551858"/>
              </p:ext>
            </p:extLst>
          </p:nvPr>
        </p:nvGraphicFramePr>
        <p:xfrm>
          <a:off x="300038" y="1124741"/>
          <a:ext cx="8396288" cy="5256586"/>
        </p:xfrm>
        <a:graphic>
          <a:graphicData uri="http://schemas.openxmlformats.org/drawingml/2006/table">
            <a:tbl>
              <a:tblPr firstRow="1" bandRow="1">
                <a:tableStyleId>{5C22544A-7EE6-4342-B048-85BDC9FD1C3A}</a:tableStyleId>
              </a:tblPr>
              <a:tblGrid>
                <a:gridCol w="4198144"/>
                <a:gridCol w="4198144"/>
              </a:tblGrid>
              <a:tr h="5061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b="1" i="0" u="none" strike="noStrike" kern="1200" dirty="0" smtClean="0">
                          <a:solidFill>
                            <a:schemeClr val="lt1"/>
                          </a:solidFill>
                          <a:latin typeface="+mn-lt"/>
                          <a:ea typeface="+mn-ea"/>
                          <a:cs typeface="+mn-cs"/>
                        </a:rPr>
                        <a:t>Старые принципы оплаты</a:t>
                      </a:r>
                      <a:endParaRPr lang="ru-RU" sz="2000" b="1" dirty="0"/>
                    </a:p>
                  </a:txBody>
                  <a:tcPr marL="91445" marR="91445"/>
                </a:tc>
                <a:tc>
                  <a:txBody>
                    <a:bodyPr/>
                    <a:lstStyle/>
                    <a:p>
                      <a:pPr algn="ctr"/>
                      <a:r>
                        <a:rPr lang="ru-RU" sz="2000" b="1" i="0" u="none" strike="noStrike" kern="1200" dirty="0" smtClean="0">
                          <a:solidFill>
                            <a:schemeClr val="lt1"/>
                          </a:solidFill>
                          <a:latin typeface="+mn-lt"/>
                          <a:ea typeface="+mn-ea"/>
                          <a:cs typeface="+mn-cs"/>
                        </a:rPr>
                        <a:t>Новые принципы оплаты</a:t>
                      </a:r>
                      <a:endParaRPr lang="ru-RU" sz="2000" b="1" dirty="0"/>
                    </a:p>
                  </a:txBody>
                  <a:tcPr marL="91445" marR="91445"/>
                </a:tc>
              </a:tr>
              <a:tr h="895567">
                <a:tc>
                  <a:txBody>
                    <a:bodyPr/>
                    <a:lstStyle/>
                    <a:p>
                      <a:r>
                        <a:rPr lang="ru-RU" sz="2000" b="0" i="0" u="none" strike="noStrike" kern="1200" dirty="0" smtClean="0">
                          <a:solidFill>
                            <a:schemeClr val="dk1"/>
                          </a:solidFill>
                          <a:latin typeface="+mn-lt"/>
                          <a:ea typeface="+mn-ea"/>
                          <a:cs typeface="+mn-cs"/>
                        </a:rPr>
                        <a:t>Платить согласно должности</a:t>
                      </a:r>
                      <a:endParaRPr lang="ru-RU" sz="2000" dirty="0"/>
                    </a:p>
                  </a:txBody>
                  <a:tcPr marL="91445" marR="91445"/>
                </a:tc>
                <a:tc>
                  <a:txBody>
                    <a:bodyPr/>
                    <a:lstStyle/>
                    <a:p>
                      <a:r>
                        <a:rPr lang="ru-RU" sz="2000" b="0" i="0" u="none" strike="noStrike" kern="1200" dirty="0" smtClean="0">
                          <a:solidFill>
                            <a:schemeClr val="dk1"/>
                          </a:solidFill>
                          <a:latin typeface="+mn-lt"/>
                          <a:ea typeface="+mn-ea"/>
                          <a:cs typeface="+mn-cs"/>
                        </a:rPr>
                        <a:t>Платить в соответствии с результативностью </a:t>
                      </a:r>
                      <a:r>
                        <a:rPr lang="ru-RU" sz="2000" kern="1200" dirty="0" smtClean="0">
                          <a:solidFill>
                            <a:schemeClr val="dk1"/>
                          </a:solidFill>
                          <a:latin typeface="+mn-lt"/>
                          <a:ea typeface="+mn-ea"/>
                          <a:cs typeface="+mn-cs"/>
                        </a:rPr>
                        <a:t>работника </a:t>
                      </a:r>
                      <a:endParaRPr lang="ru-RU" sz="2000" dirty="0"/>
                    </a:p>
                  </a:txBody>
                  <a:tcPr marL="91445" marR="91445"/>
                </a:tc>
              </a:tr>
              <a:tr h="895567">
                <a:tc>
                  <a:txBody>
                    <a:bodyPr/>
                    <a:lstStyle/>
                    <a:p>
                      <a:r>
                        <a:rPr lang="ru-RU" sz="2000" b="0" i="0" u="none" strike="noStrike" kern="1200" dirty="0" smtClean="0">
                          <a:solidFill>
                            <a:schemeClr val="dk1"/>
                          </a:solidFill>
                          <a:latin typeface="+mn-lt"/>
                          <a:ea typeface="+mn-ea"/>
                          <a:cs typeface="+mn-cs"/>
                        </a:rPr>
                        <a:t>Оплата определяется объемом работы и рангом</a:t>
                      </a:r>
                      <a:endParaRPr lang="ru-RU" sz="2000" dirty="0"/>
                    </a:p>
                  </a:txBody>
                  <a:tcPr marL="91445" marR="9144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b="0" i="0" u="none" strike="noStrike" kern="1200" dirty="0" smtClean="0">
                          <a:solidFill>
                            <a:schemeClr val="dk1"/>
                          </a:solidFill>
                          <a:latin typeface="+mn-lt"/>
                          <a:ea typeface="+mn-ea"/>
                          <a:cs typeface="+mn-cs"/>
                        </a:rPr>
                        <a:t>Оплата определяется созданием ценности</a:t>
                      </a:r>
                      <a:endParaRPr lang="ru-RU" sz="2000" dirty="0"/>
                    </a:p>
                  </a:txBody>
                  <a:tcPr marL="91445" marR="91445"/>
                </a:tc>
              </a:tr>
              <a:tr h="1674319">
                <a:tc>
                  <a:txBody>
                    <a:bodyPr/>
                    <a:lstStyle/>
                    <a:p>
                      <a:r>
                        <a:rPr lang="ru-RU" sz="2000" b="0" i="0" u="none" strike="noStrike" kern="1200" dirty="0" smtClean="0">
                          <a:solidFill>
                            <a:schemeClr val="dk1"/>
                          </a:solidFill>
                          <a:latin typeface="+mn-lt"/>
                          <a:ea typeface="+mn-ea"/>
                          <a:cs typeface="+mn-cs"/>
                        </a:rPr>
                        <a:t>Платить столько же, сколько другим в компании (внутреннее равенство в оплате)</a:t>
                      </a:r>
                      <a:endParaRPr lang="ru-RU" sz="2000" dirty="0"/>
                    </a:p>
                  </a:txBody>
                  <a:tcPr marL="91445" marR="9144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b="0" i="0" u="none" strike="noStrike" kern="1200" dirty="0" smtClean="0">
                          <a:solidFill>
                            <a:schemeClr val="dk1"/>
                          </a:solidFill>
                          <a:latin typeface="+mn-lt"/>
                          <a:ea typeface="+mn-ea"/>
                          <a:cs typeface="+mn-cs"/>
                        </a:rPr>
                        <a:t>Платить столько, сколько человек мог бы получать в другой компании (рыночное равенство в оплате)</a:t>
                      </a:r>
                      <a:endParaRPr lang="ru-RU" sz="2000" dirty="0"/>
                    </a:p>
                  </a:txBody>
                  <a:tcPr marL="91445" marR="91445"/>
                </a:tc>
              </a:tr>
              <a:tr h="1284943">
                <a:tc>
                  <a:txBody>
                    <a:bodyPr/>
                    <a:lstStyle/>
                    <a:p>
                      <a:r>
                        <a:rPr lang="ru-RU" sz="2000" b="0" i="0" u="none" strike="noStrike" kern="1200" dirty="0" smtClean="0">
                          <a:solidFill>
                            <a:schemeClr val="dk1"/>
                          </a:solidFill>
                          <a:latin typeface="+mn-lt"/>
                          <a:ea typeface="+mn-ea"/>
                          <a:cs typeface="+mn-cs"/>
                        </a:rPr>
                        <a:t>Установить диапазон оплаты и нанимать</a:t>
                      </a:r>
                      <a:r>
                        <a:rPr lang="ru-RU" sz="2000" kern="1200" dirty="0" smtClean="0">
                          <a:solidFill>
                            <a:schemeClr val="dk1"/>
                          </a:solidFill>
                          <a:latin typeface="+mn-lt"/>
                          <a:ea typeface="+mn-ea"/>
                          <a:cs typeface="+mn-cs"/>
                        </a:rPr>
                        <a:t>  </a:t>
                      </a:r>
                      <a:r>
                        <a:rPr lang="ru-RU" sz="2000" b="0" i="0" u="none" strike="noStrike" kern="1200" dirty="0" smtClean="0">
                          <a:solidFill>
                            <a:schemeClr val="dk1"/>
                          </a:solidFill>
                          <a:latin typeface="+mn-lt"/>
                          <a:ea typeface="+mn-ea"/>
                          <a:cs typeface="+mn-cs"/>
                        </a:rPr>
                        <a:t>в его пределах</a:t>
                      </a:r>
                      <a:endParaRPr lang="ru-RU" sz="2000" dirty="0"/>
                    </a:p>
                  </a:txBody>
                  <a:tcPr marL="91445" marR="91445"/>
                </a:tc>
                <a:tc>
                  <a:txBody>
                    <a:bodyPr/>
                    <a:lstStyle/>
                    <a:p>
                      <a:r>
                        <a:rPr lang="ru-RU" sz="2000" kern="1200" dirty="0" smtClean="0">
                          <a:solidFill>
                            <a:schemeClr val="dk1"/>
                          </a:solidFill>
                          <a:latin typeface="+mn-lt"/>
                          <a:ea typeface="+mn-ea"/>
                          <a:cs typeface="+mn-cs"/>
                        </a:rPr>
                        <a:t>Нарушать правила вознаграждения, чтобы нанять нужного кандидата</a:t>
                      </a:r>
                      <a:endParaRPr lang="ru-RU" sz="2000" dirty="0"/>
                    </a:p>
                  </a:txBody>
                  <a:tcPr marL="91445" marR="91445"/>
                </a:tc>
              </a:tr>
            </a:tbl>
          </a:graphicData>
        </a:graphic>
      </p:graphicFrame>
    </p:spTree>
    <p:extLst>
      <p:ext uri="{BB962C8B-B14F-4D97-AF65-F5344CB8AC3E}">
        <p14:creationId xmlns:p14="http://schemas.microsoft.com/office/powerpoint/2010/main" val="2140221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214813" y="0"/>
            <a:ext cx="785812" cy="392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solidFill>
                <a:schemeClr val="bg1"/>
              </a:solidFill>
            </a:endParaRPr>
          </a:p>
        </p:txBody>
      </p:sp>
      <p:sp>
        <p:nvSpPr>
          <p:cNvPr id="22532" name="Заголовок 1"/>
          <p:cNvSpPr>
            <a:spLocks noGrp="1"/>
          </p:cNvSpPr>
          <p:nvPr>
            <p:ph type="title"/>
          </p:nvPr>
        </p:nvSpPr>
        <p:spPr>
          <a:xfrm>
            <a:off x="622944" y="476672"/>
            <a:ext cx="7837488" cy="487363"/>
          </a:xfrm>
        </p:spPr>
        <p:txBody>
          <a:bodyPr/>
          <a:lstStyle/>
          <a:p>
            <a:pPr eaLnBrk="1" hangingPunct="1">
              <a:lnSpc>
                <a:spcPct val="100000"/>
              </a:lnSpc>
            </a:pPr>
            <a:r>
              <a:rPr lang="ru-RU" altLang="ru-RU" sz="2400" dirty="0" smtClean="0"/>
              <a:t>Дифференцируйте </a:t>
            </a:r>
            <a:br>
              <a:rPr lang="ru-RU" altLang="ru-RU" sz="2400" dirty="0" smtClean="0"/>
            </a:br>
            <a:r>
              <a:rPr lang="ru-RU" altLang="ru-RU" sz="2400" dirty="0" smtClean="0"/>
              <a:t>и вдохновляйте ваших людей</a:t>
            </a:r>
          </a:p>
        </p:txBody>
      </p:sp>
      <p:sp>
        <p:nvSpPr>
          <p:cNvPr id="22533" name="Содержимое 2"/>
          <p:cNvSpPr>
            <a:spLocks noGrp="1"/>
          </p:cNvSpPr>
          <p:nvPr>
            <p:ph idx="1"/>
          </p:nvPr>
        </p:nvSpPr>
        <p:spPr>
          <a:xfrm>
            <a:off x="457200" y="1581150"/>
            <a:ext cx="8229600" cy="4876800"/>
          </a:xfrm>
        </p:spPr>
        <p:txBody>
          <a:bodyPr>
            <a:normAutofit lnSpcReduction="10000"/>
          </a:bodyPr>
          <a:lstStyle/>
          <a:p>
            <a:pPr eaLnBrk="1" hangingPunct="1">
              <a:buFont typeface="Wingdings" pitchFamily="2" charset="2"/>
              <a:buNone/>
            </a:pPr>
            <a:r>
              <a:rPr lang="ru-RU" altLang="ru-RU" sz="2000" dirty="0" smtClean="0"/>
              <a:t>Стремясь стать справедливыми и тактичными руководителями, многие предпочитают думать, </a:t>
            </a:r>
            <a:r>
              <a:rPr lang="ru-RU" altLang="ru-RU" sz="2000" b="1" i="1" dirty="0" smtClean="0"/>
              <a:t>что все сотрудники в равной степени талантливы</a:t>
            </a:r>
            <a:r>
              <a:rPr lang="ru-RU" altLang="ru-RU" sz="2000" dirty="0" smtClean="0"/>
              <a:t>, и относиться к ним одинаково.</a:t>
            </a:r>
          </a:p>
          <a:p>
            <a:pPr eaLnBrk="1" hangingPunct="1">
              <a:buFont typeface="Wingdings" pitchFamily="2" charset="2"/>
              <a:buNone/>
            </a:pPr>
            <a:r>
              <a:rPr lang="ru-RU" altLang="ru-RU" sz="2000" b="1" i="1" dirty="0" smtClean="0"/>
              <a:t>Для дифференциации </a:t>
            </a:r>
            <a:r>
              <a:rPr lang="ru-RU" altLang="ru-RU" sz="2000" dirty="0" smtClean="0"/>
              <a:t>необходимо оценить результаты и потенциал сотрудников и в соответствии с этими данными предоставлять им возможности продвижения по службе, вознаграждения и развития. </a:t>
            </a:r>
          </a:p>
          <a:p>
            <a:pPr eaLnBrk="1" hangingPunct="1">
              <a:buFont typeface="Wingdings" pitchFamily="2" charset="2"/>
              <a:buNone/>
            </a:pPr>
            <a:r>
              <a:rPr lang="ru-RU" altLang="ru-RU" sz="2000" i="1" dirty="0" smtClean="0"/>
              <a:t>При этом нужно вкладывать средства в сотрудников </a:t>
            </a:r>
            <a:r>
              <a:rPr lang="ru-RU" altLang="ru-RU" sz="2000" b="1" i="1" dirty="0" smtClean="0"/>
              <a:t>класса А</a:t>
            </a:r>
            <a:r>
              <a:rPr lang="ru-RU" altLang="ru-RU" sz="2000" i="1" dirty="0" smtClean="0"/>
              <a:t>, чтобы удерживать и развивать их; </a:t>
            </a:r>
          </a:p>
          <a:p>
            <a:pPr eaLnBrk="1" hangingPunct="1">
              <a:buFont typeface="Wingdings" pitchFamily="2" charset="2"/>
              <a:buNone/>
            </a:pPr>
            <a:r>
              <a:rPr lang="ru-RU" altLang="ru-RU" sz="2000" i="1" dirty="0" smtClean="0"/>
              <a:t>воодушевлять и обучать сотрудников </a:t>
            </a:r>
            <a:r>
              <a:rPr lang="ru-RU" altLang="ru-RU" sz="2000" b="1" i="1" dirty="0" smtClean="0"/>
              <a:t>класса В</a:t>
            </a:r>
            <a:r>
              <a:rPr lang="ru-RU" altLang="ru-RU" sz="2000" i="1" dirty="0" smtClean="0"/>
              <a:t>, чтобы они прилагали все усилия; </a:t>
            </a:r>
          </a:p>
          <a:p>
            <a:pPr eaLnBrk="1" hangingPunct="1">
              <a:buFont typeface="Wingdings" pitchFamily="2" charset="2"/>
              <a:buNone/>
            </a:pPr>
            <a:r>
              <a:rPr lang="ru-RU" altLang="ru-RU" sz="2000" i="1" dirty="0" smtClean="0"/>
              <a:t>и решительно поступать с сотрудниками </a:t>
            </a:r>
            <a:r>
              <a:rPr lang="ru-RU" altLang="ru-RU" sz="2000" b="1" i="1" dirty="0" smtClean="0"/>
              <a:t>класса С</a:t>
            </a:r>
            <a:r>
              <a:rPr lang="ru-RU" altLang="ru-RU" sz="2000" i="1" dirty="0" smtClean="0"/>
              <a:t> — либо помогать им повысить результаты, либо снимать их с ключевых позиций.</a:t>
            </a:r>
          </a:p>
          <a:p>
            <a:pPr eaLnBrk="1" hangingPunct="1">
              <a:buFont typeface="Wingdings" pitchFamily="2" charset="2"/>
              <a:buNone/>
            </a:pPr>
            <a:endParaRPr lang="ru-RU" altLang="ru-RU" sz="1400" dirty="0" smtClean="0"/>
          </a:p>
        </p:txBody>
      </p:sp>
    </p:spTree>
    <p:extLst>
      <p:ext uri="{BB962C8B-B14F-4D97-AF65-F5344CB8AC3E}">
        <p14:creationId xmlns:p14="http://schemas.microsoft.com/office/powerpoint/2010/main" val="3583319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Заголовок 1"/>
          <p:cNvSpPr>
            <a:spLocks noGrp="1"/>
          </p:cNvSpPr>
          <p:nvPr>
            <p:ph type="title"/>
          </p:nvPr>
        </p:nvSpPr>
        <p:spPr>
          <a:xfrm>
            <a:off x="1115616" y="260648"/>
            <a:ext cx="7358063" cy="487363"/>
          </a:xfrm>
        </p:spPr>
        <p:txBody>
          <a:bodyPr/>
          <a:lstStyle/>
          <a:p>
            <a:pPr eaLnBrk="1" hangingPunct="1"/>
            <a:r>
              <a:rPr lang="ru-RU" altLang="ru-RU" sz="2400" dirty="0" smtClean="0"/>
              <a:t>Таблица результативности/потенциала</a:t>
            </a:r>
          </a:p>
        </p:txBody>
      </p:sp>
      <p:graphicFrame>
        <p:nvGraphicFramePr>
          <p:cNvPr id="9" name="Таблица 8"/>
          <p:cNvGraphicFramePr>
            <a:graphicFrameLocks noGrp="1"/>
          </p:cNvGraphicFramePr>
          <p:nvPr/>
        </p:nvGraphicFramePr>
        <p:xfrm>
          <a:off x="590550" y="1327150"/>
          <a:ext cx="8215314" cy="4937702"/>
        </p:xfrm>
        <a:graphic>
          <a:graphicData uri="http://schemas.openxmlformats.org/drawingml/2006/table">
            <a:tbl>
              <a:tblPr firstRow="1" bandRow="1">
                <a:tableStyleId>{5C22544A-7EE6-4342-B048-85BDC9FD1C3A}</a:tableStyleId>
              </a:tblPr>
              <a:tblGrid>
                <a:gridCol w="383481"/>
                <a:gridCol w="3724175"/>
                <a:gridCol w="2053829"/>
                <a:gridCol w="2053829"/>
              </a:tblGrid>
              <a:tr h="2332528">
                <a:tc rowSpan="3">
                  <a:txBody>
                    <a:bodyPr/>
                    <a:lstStyle/>
                    <a:p>
                      <a:r>
                        <a:rPr lang="ru-RU" sz="1400" b="0" dirty="0" smtClean="0">
                          <a:solidFill>
                            <a:schemeClr val="tx1"/>
                          </a:solidFill>
                        </a:rPr>
                        <a:t>в</a:t>
                      </a:r>
                    </a:p>
                    <a:p>
                      <a:r>
                        <a:rPr lang="ru-RU" sz="1400" b="0" dirty="0" err="1" smtClean="0">
                          <a:solidFill>
                            <a:schemeClr val="tx1"/>
                          </a:solidFill>
                        </a:rPr>
                        <a:t>ы</a:t>
                      </a:r>
                      <a:endParaRPr lang="ru-RU" sz="1400" b="0" dirty="0" smtClean="0">
                        <a:solidFill>
                          <a:schemeClr val="tx1"/>
                        </a:solidFill>
                      </a:endParaRPr>
                    </a:p>
                    <a:p>
                      <a:r>
                        <a:rPr lang="ru-RU" sz="1400" b="0" dirty="0" smtClean="0">
                          <a:solidFill>
                            <a:schemeClr val="tx1"/>
                          </a:solidFill>
                        </a:rPr>
                        <a:t>с</a:t>
                      </a:r>
                    </a:p>
                    <a:p>
                      <a:r>
                        <a:rPr lang="ru-RU" sz="1400" b="0" dirty="0" smtClean="0">
                          <a:solidFill>
                            <a:schemeClr val="tx1"/>
                          </a:solidFill>
                        </a:rPr>
                        <a:t>о</a:t>
                      </a:r>
                    </a:p>
                    <a:p>
                      <a:r>
                        <a:rPr lang="ru-RU" sz="1400" b="0" dirty="0" smtClean="0">
                          <a:solidFill>
                            <a:schemeClr val="tx1"/>
                          </a:solidFill>
                        </a:rPr>
                        <a:t>к</a:t>
                      </a:r>
                    </a:p>
                    <a:p>
                      <a:r>
                        <a:rPr lang="ru-RU" sz="1400" b="0" dirty="0" smtClean="0">
                          <a:solidFill>
                            <a:schemeClr val="tx1"/>
                          </a:solidFill>
                        </a:rPr>
                        <a:t>и</a:t>
                      </a:r>
                    </a:p>
                    <a:p>
                      <a:r>
                        <a:rPr lang="ru-RU" sz="1400" b="0" dirty="0" err="1" smtClean="0">
                          <a:solidFill>
                            <a:schemeClr val="tx1"/>
                          </a:solidFill>
                        </a:rPr>
                        <a:t>й</a:t>
                      </a:r>
                      <a:endParaRPr lang="ru-RU" sz="1400" b="0" dirty="0" smtClean="0">
                        <a:solidFill>
                          <a:schemeClr val="tx1"/>
                        </a:solidFill>
                      </a:endParaRPr>
                    </a:p>
                    <a:p>
                      <a:endParaRPr lang="ru-RU" sz="1400" b="0" dirty="0" smtClean="0">
                        <a:solidFill>
                          <a:schemeClr val="tx1"/>
                        </a:solidFill>
                      </a:endParaRPr>
                    </a:p>
                    <a:p>
                      <a:r>
                        <a:rPr lang="ru-RU" sz="1200" b="1" dirty="0" smtClean="0">
                          <a:solidFill>
                            <a:schemeClr val="tx1"/>
                          </a:solidFill>
                          <a:effectLst>
                            <a:outerShdw blurRad="38100" dist="38100" dir="2700000" algn="tl">
                              <a:srgbClr val="000000">
                                <a:alpha val="43137"/>
                              </a:srgbClr>
                            </a:outerShdw>
                          </a:effectLst>
                        </a:rPr>
                        <a:t>П</a:t>
                      </a:r>
                    </a:p>
                    <a:p>
                      <a:r>
                        <a:rPr lang="ru-RU" sz="1200" b="1" dirty="0" smtClean="0">
                          <a:solidFill>
                            <a:schemeClr val="tx1"/>
                          </a:solidFill>
                          <a:effectLst>
                            <a:outerShdw blurRad="38100" dist="38100" dir="2700000" algn="tl">
                              <a:srgbClr val="000000">
                                <a:alpha val="43137"/>
                              </a:srgbClr>
                            </a:outerShdw>
                          </a:effectLst>
                        </a:rPr>
                        <a:t>О</a:t>
                      </a:r>
                    </a:p>
                    <a:p>
                      <a:r>
                        <a:rPr lang="ru-RU" sz="1200" b="1" dirty="0" smtClean="0">
                          <a:solidFill>
                            <a:schemeClr val="tx1"/>
                          </a:solidFill>
                          <a:effectLst>
                            <a:outerShdw blurRad="38100" dist="38100" dir="2700000" algn="tl">
                              <a:srgbClr val="000000">
                                <a:alpha val="43137"/>
                              </a:srgbClr>
                            </a:outerShdw>
                          </a:effectLst>
                        </a:rPr>
                        <a:t>Т</a:t>
                      </a:r>
                    </a:p>
                    <a:p>
                      <a:r>
                        <a:rPr lang="ru-RU" sz="1200" b="1" dirty="0" smtClean="0">
                          <a:solidFill>
                            <a:schemeClr val="tx1"/>
                          </a:solidFill>
                          <a:effectLst>
                            <a:outerShdw blurRad="38100" dist="38100" dir="2700000" algn="tl">
                              <a:srgbClr val="000000">
                                <a:alpha val="43137"/>
                              </a:srgbClr>
                            </a:outerShdw>
                          </a:effectLst>
                        </a:rPr>
                        <a:t>Е</a:t>
                      </a:r>
                    </a:p>
                    <a:p>
                      <a:r>
                        <a:rPr lang="ru-RU" sz="1200" b="1" dirty="0" smtClean="0">
                          <a:solidFill>
                            <a:schemeClr val="tx1"/>
                          </a:solidFill>
                          <a:effectLst>
                            <a:outerShdw blurRad="38100" dist="38100" dir="2700000" algn="tl">
                              <a:srgbClr val="000000">
                                <a:alpha val="43137"/>
                              </a:srgbClr>
                            </a:outerShdw>
                          </a:effectLst>
                        </a:rPr>
                        <a:t>Н</a:t>
                      </a:r>
                    </a:p>
                    <a:p>
                      <a:r>
                        <a:rPr lang="ru-RU" sz="1200" b="1" dirty="0" smtClean="0">
                          <a:solidFill>
                            <a:schemeClr val="tx1"/>
                          </a:solidFill>
                          <a:effectLst>
                            <a:outerShdw blurRad="38100" dist="38100" dir="2700000" algn="tl">
                              <a:srgbClr val="000000">
                                <a:alpha val="43137"/>
                              </a:srgbClr>
                            </a:outerShdw>
                          </a:effectLst>
                        </a:rPr>
                        <a:t>Ц</a:t>
                      </a:r>
                    </a:p>
                    <a:p>
                      <a:r>
                        <a:rPr lang="ru-RU" sz="1200" b="1" dirty="0" smtClean="0">
                          <a:solidFill>
                            <a:schemeClr val="tx1"/>
                          </a:solidFill>
                          <a:effectLst>
                            <a:outerShdw blurRad="38100" dist="38100" dir="2700000" algn="tl">
                              <a:srgbClr val="000000">
                                <a:alpha val="43137"/>
                              </a:srgbClr>
                            </a:outerShdw>
                          </a:effectLst>
                        </a:rPr>
                        <a:t>И</a:t>
                      </a:r>
                    </a:p>
                    <a:p>
                      <a:r>
                        <a:rPr lang="ru-RU" sz="1200" b="1" dirty="0" smtClean="0">
                          <a:solidFill>
                            <a:schemeClr val="tx1"/>
                          </a:solidFill>
                          <a:effectLst>
                            <a:outerShdw blurRad="38100" dist="38100" dir="2700000" algn="tl">
                              <a:srgbClr val="000000">
                                <a:alpha val="43137"/>
                              </a:srgbClr>
                            </a:outerShdw>
                          </a:effectLst>
                        </a:rPr>
                        <a:t>А</a:t>
                      </a:r>
                    </a:p>
                    <a:p>
                      <a:r>
                        <a:rPr lang="ru-RU" sz="1200" b="1" dirty="0" smtClean="0">
                          <a:solidFill>
                            <a:schemeClr val="tx1"/>
                          </a:solidFill>
                          <a:effectLst>
                            <a:outerShdw blurRad="38100" dist="38100" dir="2700000" algn="tl">
                              <a:srgbClr val="000000">
                                <a:alpha val="43137"/>
                              </a:srgbClr>
                            </a:outerShdw>
                          </a:effectLst>
                        </a:rPr>
                        <a:t>Л</a:t>
                      </a:r>
                    </a:p>
                    <a:p>
                      <a:endParaRPr lang="ru-RU" sz="1400" b="0" dirty="0" smtClean="0">
                        <a:solidFill>
                          <a:schemeClr val="tx1"/>
                        </a:solidFill>
                      </a:endParaRPr>
                    </a:p>
                    <a:p>
                      <a:r>
                        <a:rPr lang="ru-RU" sz="1400" b="0" dirty="0" err="1" smtClean="0">
                          <a:solidFill>
                            <a:schemeClr val="tx1"/>
                          </a:solidFill>
                        </a:rPr>
                        <a:t>н</a:t>
                      </a:r>
                      <a:endParaRPr lang="ru-RU" sz="1400" b="0" dirty="0" smtClean="0">
                        <a:solidFill>
                          <a:schemeClr val="tx1"/>
                        </a:solidFill>
                      </a:endParaRPr>
                    </a:p>
                    <a:p>
                      <a:r>
                        <a:rPr lang="ru-RU" sz="1400" b="0" dirty="0" smtClean="0">
                          <a:solidFill>
                            <a:schemeClr val="tx1"/>
                          </a:solidFill>
                        </a:rPr>
                        <a:t>и</a:t>
                      </a:r>
                    </a:p>
                    <a:p>
                      <a:r>
                        <a:rPr lang="ru-RU" sz="1400" b="0" dirty="0" err="1" smtClean="0">
                          <a:solidFill>
                            <a:schemeClr val="tx1"/>
                          </a:solidFill>
                        </a:rPr>
                        <a:t>з</a:t>
                      </a:r>
                      <a:endParaRPr lang="ru-RU" sz="1400" b="0" dirty="0" smtClean="0">
                        <a:solidFill>
                          <a:schemeClr val="tx1"/>
                        </a:solidFill>
                      </a:endParaRPr>
                    </a:p>
                    <a:p>
                      <a:r>
                        <a:rPr lang="ru-RU" sz="1400" b="0" dirty="0" smtClean="0">
                          <a:solidFill>
                            <a:schemeClr val="tx1"/>
                          </a:solidFill>
                        </a:rPr>
                        <a:t>к</a:t>
                      </a:r>
                    </a:p>
                    <a:p>
                      <a:r>
                        <a:rPr lang="ru-RU" sz="1400" b="0" dirty="0" smtClean="0">
                          <a:solidFill>
                            <a:schemeClr val="tx1"/>
                          </a:solidFill>
                        </a:rPr>
                        <a:t>и</a:t>
                      </a:r>
                    </a:p>
                    <a:p>
                      <a:r>
                        <a:rPr lang="ru-RU" sz="1400" b="0" dirty="0" err="1" smtClean="0">
                          <a:solidFill>
                            <a:schemeClr val="tx1"/>
                          </a:solidFill>
                        </a:rPr>
                        <a:t>й</a:t>
                      </a:r>
                      <a:endParaRPr lang="ru-RU" sz="1400" b="0" dirty="0">
                        <a:solidFill>
                          <a:schemeClr val="tx1"/>
                        </a:solidFill>
                      </a:endParaRPr>
                    </a:p>
                  </a:txBody>
                  <a:tcPr marL="91445" marR="91445" marT="45691" marB="45691">
                    <a:lnR w="12700" cap="flat" cmpd="sng" algn="ctr">
                      <a:solidFill>
                        <a:schemeClr val="tx1"/>
                      </a:solidFill>
                      <a:prstDash val="solid"/>
                      <a:round/>
                      <a:headEnd type="none" w="med" len="med"/>
                      <a:tailEnd type="none" w="med" len="med"/>
                    </a:lnR>
                    <a:solidFill>
                      <a:srgbClr val="B1CFEA"/>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600" b="1" i="0" u="none" strike="noStrike" kern="1200" dirty="0" smtClean="0">
                          <a:solidFill>
                            <a:schemeClr val="tx2"/>
                          </a:solidFill>
                          <a:latin typeface="+mn-lt"/>
                          <a:ea typeface="+mn-ea"/>
                          <a:cs typeface="+mn-cs"/>
                        </a:rPr>
                        <a:t>Сотрудники класса С</a:t>
                      </a:r>
                      <a:endParaRPr lang="ru-RU" sz="1600" b="1" dirty="0" smtClean="0">
                        <a:solidFill>
                          <a:schemeClr val="tx2"/>
                        </a:solidFill>
                      </a:endParaRPr>
                    </a:p>
                    <a:p>
                      <a:pPr lvl="0">
                        <a:buFont typeface="Arial" pitchFamily="34" charset="0"/>
                        <a:buChar char="•"/>
                      </a:pPr>
                      <a:r>
                        <a:rPr lang="ru-RU" sz="1600" b="0" i="0" u="none" strike="noStrike" kern="1200" dirty="0" smtClean="0">
                          <a:solidFill>
                            <a:schemeClr val="tx2"/>
                          </a:solidFill>
                          <a:latin typeface="+mn-lt"/>
                          <a:ea typeface="+mn-ea"/>
                          <a:cs typeface="+mn-cs"/>
                        </a:rPr>
                        <a:t> Предупредить</a:t>
                      </a:r>
                    </a:p>
                    <a:p>
                      <a:pPr lvl="0">
                        <a:buFont typeface="Arial" pitchFamily="34" charset="0"/>
                        <a:buChar char="•"/>
                      </a:pPr>
                      <a:r>
                        <a:rPr lang="ru-RU" sz="1600" b="0" i="0" u="none" strike="noStrike" kern="1200" dirty="0" smtClean="0">
                          <a:solidFill>
                            <a:schemeClr val="tx2"/>
                          </a:solidFill>
                          <a:latin typeface="+mn-lt"/>
                          <a:ea typeface="+mn-ea"/>
                          <a:cs typeface="+mn-cs"/>
                        </a:rPr>
                        <a:t> Обеспечить </a:t>
                      </a:r>
                      <a:r>
                        <a:rPr lang="ru-RU" sz="1600" b="0" i="0" u="none" strike="noStrike" kern="1200" dirty="0" err="1" smtClean="0">
                          <a:solidFill>
                            <a:schemeClr val="tx2"/>
                          </a:solidFill>
                          <a:latin typeface="+mn-lt"/>
                          <a:ea typeface="+mn-ea"/>
                          <a:cs typeface="+mn-cs"/>
                        </a:rPr>
                        <a:t>коучинг</a:t>
                      </a:r>
                      <a:endParaRPr lang="ru-RU" sz="1600" b="0" i="0" u="none" strike="noStrike" kern="1200" dirty="0" smtClean="0">
                        <a:solidFill>
                          <a:schemeClr val="tx2"/>
                        </a:solidFill>
                        <a:latin typeface="+mn-lt"/>
                        <a:ea typeface="+mn-ea"/>
                        <a:cs typeface="+mn-cs"/>
                      </a:endParaRPr>
                    </a:p>
                    <a:p>
                      <a:pPr>
                        <a:buFont typeface="Arial" pitchFamily="34" charset="0"/>
                        <a:buChar char="•"/>
                      </a:pPr>
                      <a:r>
                        <a:rPr lang="ru-RU" sz="1600" b="0" i="0" u="none" strike="noStrike" kern="1200" dirty="0" smtClean="0">
                          <a:solidFill>
                            <a:schemeClr val="tx2"/>
                          </a:solidFill>
                          <a:latin typeface="+mn-lt"/>
                          <a:ea typeface="+mn-ea"/>
                          <a:cs typeface="+mn-cs"/>
                        </a:rPr>
                        <a:t> Подумать, занимает ли сотрудник подходящую должность</a:t>
                      </a:r>
                    </a:p>
                    <a:p>
                      <a:endParaRPr lang="ru-RU" sz="1600" dirty="0"/>
                    </a:p>
                  </a:txBody>
                  <a:tcPr marL="91445" marR="91445" marT="45691" marB="45691">
                    <a:lnL w="12700" cap="flat" cmpd="sng" algn="ctr">
                      <a:solidFill>
                        <a:schemeClr val="tx1"/>
                      </a:solidFill>
                      <a:prstDash val="solid"/>
                      <a:round/>
                      <a:headEnd type="none" w="med" len="med"/>
                      <a:tailEnd type="none" w="med" len="med"/>
                    </a:lnL>
                    <a:solidFill>
                      <a:srgbClr val="B1CFEA"/>
                    </a:solidFill>
                  </a:tcPr>
                </a:tc>
                <a:tc>
                  <a:txBody>
                    <a:bodyPr/>
                    <a:lstStyle/>
                    <a:p>
                      <a:r>
                        <a:rPr lang="ru-RU" sz="1600" b="1" i="0" u="none" strike="noStrike" kern="1200" dirty="0" smtClean="0">
                          <a:solidFill>
                            <a:schemeClr val="lt1"/>
                          </a:solidFill>
                          <a:latin typeface="+mn-lt"/>
                          <a:ea typeface="+mn-ea"/>
                          <a:cs typeface="+mn-cs"/>
                        </a:rPr>
                        <a:t>Сотрудники класса  А</a:t>
                      </a:r>
                    </a:p>
                    <a:p>
                      <a:pPr>
                        <a:buFont typeface="Arial" pitchFamily="34" charset="0"/>
                        <a:buChar char="•"/>
                      </a:pPr>
                      <a:r>
                        <a:rPr lang="ru-RU" sz="1600" b="0" i="0" u="none" strike="noStrike" kern="1200" dirty="0" smtClean="0">
                          <a:solidFill>
                            <a:schemeClr val="lt1"/>
                          </a:solidFill>
                          <a:latin typeface="+mn-lt"/>
                          <a:ea typeface="+mn-ea"/>
                          <a:cs typeface="+mn-cs"/>
                        </a:rPr>
                        <a:t> Планировать следующее задание</a:t>
                      </a:r>
                    </a:p>
                    <a:p>
                      <a:pPr>
                        <a:buFont typeface="Arial" pitchFamily="34" charset="0"/>
                        <a:buChar char="•"/>
                      </a:pPr>
                      <a:r>
                        <a:rPr lang="ru-RU" sz="1600" b="0" i="0" u="none" strike="noStrike" kern="1200" dirty="0" smtClean="0">
                          <a:solidFill>
                            <a:schemeClr val="lt1"/>
                          </a:solidFill>
                          <a:latin typeface="+mn-lt"/>
                          <a:ea typeface="+mn-ea"/>
                          <a:cs typeface="+mn-cs"/>
                        </a:rPr>
                        <a:t> Обеспечивать дополнительный </a:t>
                      </a:r>
                      <a:r>
                        <a:rPr lang="ru-RU" sz="1600" b="0" i="0" u="none" strike="noStrike" kern="1200" dirty="0" err="1" smtClean="0">
                          <a:solidFill>
                            <a:schemeClr val="lt1"/>
                          </a:solidFill>
                          <a:latin typeface="+mn-lt"/>
                          <a:ea typeface="+mn-ea"/>
                          <a:cs typeface="+mn-cs"/>
                        </a:rPr>
                        <a:t>коучинг</a:t>
                      </a:r>
                      <a:endParaRPr lang="ru-RU" sz="1600" dirty="0"/>
                    </a:p>
                  </a:txBody>
                  <a:tcPr marL="91445" marR="91445" marT="45691" marB="45691">
                    <a:lnB w="12700" cap="flat" cmpd="sng" algn="ctr">
                      <a:noFill/>
                      <a:prstDash val="solid"/>
                      <a:round/>
                      <a:headEnd type="none" w="med" len="med"/>
                      <a:tailEnd type="none" w="med" len="med"/>
                    </a:lnB>
                  </a:tcPr>
                </a:tc>
                <a:tc>
                  <a:txBody>
                    <a:bodyPr/>
                    <a:lstStyle/>
                    <a:p>
                      <a:r>
                        <a:rPr lang="ru-RU" sz="1600" b="1" i="0" u="none" strike="noStrike" kern="1200" dirty="0" smtClean="0">
                          <a:solidFill>
                            <a:schemeClr val="lt1"/>
                          </a:solidFill>
                          <a:latin typeface="+mn-lt"/>
                          <a:ea typeface="+mn-ea"/>
                          <a:cs typeface="+mn-cs"/>
                        </a:rPr>
                        <a:t>Сотрудники класса  А+</a:t>
                      </a:r>
                    </a:p>
                    <a:p>
                      <a:pPr>
                        <a:buFont typeface="Arial" pitchFamily="34" charset="0"/>
                        <a:buChar char="•"/>
                      </a:pPr>
                      <a:r>
                        <a:rPr lang="ru-RU" sz="1600" b="0" i="0" u="none" strike="noStrike" kern="1200" dirty="0" smtClean="0">
                          <a:solidFill>
                            <a:schemeClr val="lt1"/>
                          </a:solidFill>
                          <a:latin typeface="+mn-lt"/>
                          <a:ea typeface="+mn-ea"/>
                          <a:cs typeface="+mn-cs"/>
                        </a:rPr>
                        <a:t> Планировать ряд заданий</a:t>
                      </a:r>
                    </a:p>
                    <a:p>
                      <a:pPr>
                        <a:buFont typeface="Arial" pitchFamily="34" charset="0"/>
                        <a:buChar char="•"/>
                      </a:pPr>
                      <a:r>
                        <a:rPr lang="ru-RU" sz="1600" b="0" i="0" u="none" strike="noStrike" kern="1200" dirty="0" smtClean="0">
                          <a:solidFill>
                            <a:schemeClr val="lt1"/>
                          </a:solidFill>
                          <a:latin typeface="+mn-lt"/>
                          <a:ea typeface="+mn-ea"/>
                          <a:cs typeface="+mn-cs"/>
                        </a:rPr>
                        <a:t> Добиться достаточной оплаты</a:t>
                      </a:r>
                    </a:p>
                    <a:p>
                      <a:endParaRPr lang="ru-RU" sz="1600" b="0" i="0" u="none" strike="noStrike" kern="1200" dirty="0" smtClean="0">
                        <a:solidFill>
                          <a:schemeClr val="lt1"/>
                        </a:solidFill>
                        <a:latin typeface="+mn-lt"/>
                        <a:ea typeface="+mn-ea"/>
                        <a:cs typeface="+mn-cs"/>
                      </a:endParaRPr>
                    </a:p>
                    <a:p>
                      <a:endParaRPr lang="ru-RU" sz="1600" dirty="0"/>
                    </a:p>
                  </a:txBody>
                  <a:tcPr marL="91445" marR="91445" marT="45691" marB="45691"/>
                </a:tc>
              </a:tr>
              <a:tr h="1586120">
                <a:tc vMerge="1">
                  <a:txBody>
                    <a:bodyPr/>
                    <a:lstStyle/>
                    <a:p>
                      <a:pPr algn="l">
                        <a:buFont typeface="Arial" pitchFamily="34" charset="0"/>
                        <a:buChar char="•"/>
                      </a:pPr>
                      <a:endParaRPr lang="ru-RU" sz="1600" b="0" i="0" u="none" strike="noStrike" kern="1200" dirty="0" smtClean="0">
                        <a:solidFill>
                          <a:schemeClr val="tx2"/>
                        </a:solidFill>
                        <a:latin typeface="+mn-lt"/>
                        <a:ea typeface="+mn-ea"/>
                        <a:cs typeface="+mn-cs"/>
                      </a:endParaRPr>
                    </a:p>
                  </a:txBody>
                  <a:tcPr>
                    <a:lnR w="12700" cap="flat" cmpd="sng" algn="ctr">
                      <a:noFill/>
                      <a:prstDash val="solid"/>
                      <a:round/>
                      <a:headEnd type="none" w="med" len="med"/>
                      <a:tailEnd type="none" w="med" len="med"/>
                    </a:lnR>
                    <a:solidFill>
                      <a:srgbClr val="B1CFEA"/>
                    </a:solidFill>
                  </a:tcPr>
                </a:tc>
                <a:tc rowSpan="2">
                  <a:txBody>
                    <a:bodyPr/>
                    <a:lstStyle/>
                    <a:p>
                      <a:pPr algn="ctr"/>
                      <a:r>
                        <a:rPr lang="ru-RU" sz="1600" b="1" i="0" u="none" strike="noStrike" kern="1200" dirty="0" smtClean="0">
                          <a:solidFill>
                            <a:schemeClr val="tx2"/>
                          </a:solidFill>
                          <a:latin typeface="+mn-lt"/>
                          <a:ea typeface="+mn-ea"/>
                          <a:cs typeface="+mn-cs"/>
                        </a:rPr>
                        <a:t>Сотрудники класса С</a:t>
                      </a:r>
                    </a:p>
                    <a:p>
                      <a:pPr algn="l">
                        <a:buFont typeface="Arial" pitchFamily="34" charset="0"/>
                        <a:buChar char="•"/>
                      </a:pPr>
                      <a:r>
                        <a:rPr lang="ru-RU" sz="1600" b="0" i="0" u="none" strike="noStrike" kern="1200" dirty="0" smtClean="0">
                          <a:solidFill>
                            <a:schemeClr val="tx2"/>
                          </a:solidFill>
                          <a:latin typeface="+mn-lt"/>
                          <a:ea typeface="+mn-ea"/>
                          <a:cs typeface="+mn-cs"/>
                        </a:rPr>
                        <a:t> Выводить из организаций</a:t>
                      </a:r>
                    </a:p>
                  </a:txBody>
                  <a:tcPr marL="91445" marR="91445" marT="45691" marB="4569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B1CFEA"/>
                    </a:solidFill>
                  </a:tcPr>
                </a:tc>
                <a:tc rowSpan="2">
                  <a:txBody>
                    <a:bodyPr/>
                    <a:lstStyle/>
                    <a:p>
                      <a:r>
                        <a:rPr lang="ru-RU" sz="1600" b="1" i="0" u="none" strike="noStrike" kern="1200" dirty="0" smtClean="0">
                          <a:solidFill>
                            <a:schemeClr val="dk1"/>
                          </a:solidFill>
                          <a:latin typeface="+mn-lt"/>
                          <a:ea typeface="+mn-ea"/>
                          <a:cs typeface="+mn-cs"/>
                        </a:rPr>
                        <a:t>Сотрудники класса В</a:t>
                      </a:r>
                    </a:p>
                    <a:p>
                      <a:pPr>
                        <a:buFont typeface="Arial" pitchFamily="34" charset="0"/>
                        <a:buChar char="•"/>
                      </a:pPr>
                      <a:r>
                        <a:rPr lang="ru-RU" sz="1600" b="0" i="0" u="none" strike="noStrike" kern="1200" dirty="0" smtClean="0">
                          <a:solidFill>
                            <a:schemeClr val="dk1"/>
                          </a:solidFill>
                          <a:latin typeface="+mn-lt"/>
                          <a:ea typeface="+mn-ea"/>
                          <a:cs typeface="+mn-cs"/>
                        </a:rPr>
                        <a:t> Удерживать на месте</a:t>
                      </a:r>
                    </a:p>
                    <a:p>
                      <a:pPr>
                        <a:buFont typeface="Arial" pitchFamily="34" charset="0"/>
                        <a:buChar char="•"/>
                      </a:pPr>
                      <a:endParaRPr lang="ru-RU" sz="1600" b="0" i="0" u="none" strike="noStrike" kern="1200" dirty="0" smtClean="0">
                        <a:solidFill>
                          <a:schemeClr val="dk1"/>
                        </a:solidFill>
                        <a:latin typeface="+mn-lt"/>
                        <a:ea typeface="+mn-ea"/>
                        <a:cs typeface="+mn-cs"/>
                      </a:endParaRPr>
                    </a:p>
                    <a:p>
                      <a:pPr>
                        <a:buFont typeface="Arial" pitchFamily="34" charset="0"/>
                        <a:buChar char="•"/>
                      </a:pPr>
                      <a:endParaRPr lang="ru-RU" sz="1600" b="0" i="0" u="none" strike="noStrike" kern="1200" dirty="0" smtClean="0">
                        <a:solidFill>
                          <a:schemeClr val="dk1"/>
                        </a:solidFill>
                        <a:latin typeface="+mn-lt"/>
                        <a:ea typeface="+mn-ea"/>
                        <a:cs typeface="+mn-cs"/>
                      </a:endParaRPr>
                    </a:p>
                    <a:p>
                      <a:pPr>
                        <a:buFont typeface="Arial" pitchFamily="34" charset="0"/>
                        <a:buChar char="•"/>
                      </a:pPr>
                      <a:endParaRPr lang="ru-RU" sz="1600" b="0" i="0" u="none" strike="noStrike" kern="1200" dirty="0" smtClean="0">
                        <a:solidFill>
                          <a:schemeClr val="dk1"/>
                        </a:solidFill>
                        <a:latin typeface="+mn-lt"/>
                        <a:ea typeface="+mn-ea"/>
                        <a:cs typeface="+mn-cs"/>
                      </a:endParaRPr>
                    </a:p>
                    <a:p>
                      <a:pPr>
                        <a:buFont typeface="Arial" pitchFamily="34" charset="0"/>
                        <a:buChar char="•"/>
                      </a:pPr>
                      <a:endParaRPr lang="ru-RU" sz="1600" b="0" i="0" u="none" strike="noStrike" kern="1200" dirty="0" smtClean="0">
                        <a:solidFill>
                          <a:schemeClr val="dk1"/>
                        </a:solidFill>
                        <a:latin typeface="+mn-lt"/>
                        <a:ea typeface="+mn-ea"/>
                        <a:cs typeface="+mn-cs"/>
                      </a:endParaRPr>
                    </a:p>
                    <a:p>
                      <a:pPr>
                        <a:buFont typeface="Arial" pitchFamily="34" charset="0"/>
                        <a:buChar char="•"/>
                      </a:pPr>
                      <a:endParaRPr lang="ru-RU" sz="1600" b="1" dirty="0"/>
                    </a:p>
                  </a:txBody>
                  <a:tcPr marL="91445" marR="91445" marT="45691" marB="4569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EF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1" i="0" u="none" strike="noStrike" kern="1200" dirty="0" smtClean="0">
                          <a:solidFill>
                            <a:schemeClr val="lt1"/>
                          </a:solidFill>
                          <a:latin typeface="+mn-lt"/>
                          <a:ea typeface="+mn-ea"/>
                          <a:cs typeface="+mn-cs"/>
                        </a:rPr>
                        <a:t>Сотрудники класса  А</a:t>
                      </a:r>
                    </a:p>
                    <a:p>
                      <a:pPr>
                        <a:buFont typeface="Arial" pitchFamily="34" charset="0"/>
                        <a:buChar char="•"/>
                      </a:pPr>
                      <a:r>
                        <a:rPr lang="ru-RU" sz="1600" b="1" i="0" u="none" strike="noStrike" kern="1200" dirty="0" smtClean="0">
                          <a:solidFill>
                            <a:schemeClr val="lt1"/>
                          </a:solidFill>
                          <a:latin typeface="+mn-lt"/>
                          <a:ea typeface="+mn-ea"/>
                          <a:cs typeface="+mn-cs"/>
                        </a:rPr>
                        <a:t>  </a:t>
                      </a:r>
                      <a:r>
                        <a:rPr lang="ru-RU" sz="1600" b="0" i="0" u="none" strike="noStrike" kern="1200" dirty="0" smtClean="0">
                          <a:solidFill>
                            <a:schemeClr val="bg1"/>
                          </a:solidFill>
                          <a:latin typeface="+mn-lt"/>
                          <a:ea typeface="+mn-ea"/>
                          <a:cs typeface="+mn-cs"/>
                        </a:rPr>
                        <a:t>Определить следующую возможность развития</a:t>
                      </a:r>
                      <a:endParaRPr lang="ru-RU" sz="1600" b="1" i="0" u="none" strike="noStrike" kern="1200" dirty="0" smtClean="0">
                        <a:solidFill>
                          <a:schemeClr val="bg1"/>
                        </a:solidFill>
                        <a:latin typeface="+mn-lt"/>
                        <a:ea typeface="+mn-ea"/>
                        <a:cs typeface="+mn-cs"/>
                      </a:endParaRPr>
                    </a:p>
                  </a:txBody>
                  <a:tcPr marL="91445" marR="91445" marT="45691" marB="45691">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accent1"/>
                    </a:solidFill>
                  </a:tcPr>
                </a:tc>
              </a:tr>
              <a:tr h="1018477">
                <a:tc vMerge="1">
                  <a:txBody>
                    <a:bodyPr/>
                    <a:lstStyle/>
                    <a:p>
                      <a:endParaRPr lang="ru-RU" dirty="0"/>
                    </a:p>
                  </a:txBody>
                  <a:tcPr/>
                </a:tc>
                <a:tc vMerge="1">
                  <a:txBody>
                    <a:bodyPr/>
                    <a:lstStyle/>
                    <a:p>
                      <a:endParaRPr lang="ru-RU" dirty="0"/>
                    </a:p>
                  </a:txBody>
                  <a:tcPr>
                    <a:lnR w="12700" cap="flat" cmpd="sng" algn="ctr">
                      <a:noFill/>
                      <a:prstDash val="solid"/>
                      <a:round/>
                      <a:headEnd type="none" w="med" len="med"/>
                      <a:tailEnd type="none" w="med" len="med"/>
                    </a:lnR>
                    <a:solidFill>
                      <a:srgbClr val="B1CFEA"/>
                    </a:solidFill>
                  </a:tcPr>
                </a:tc>
                <a:tc vMerge="1">
                  <a:txBody>
                    <a:bodyPr/>
                    <a:lstStyle/>
                    <a:p>
                      <a:endParaRPr lang="ru-RU" dirty="0"/>
                    </a:p>
                  </a:txBody>
                  <a:tcPr/>
                </a:tc>
                <a:tc>
                  <a:txBody>
                    <a:bodyPr/>
                    <a:lstStyle/>
                    <a:p>
                      <a:endParaRPr lang="ru-RU" sz="1800" b="1" i="0" u="none" strike="noStrike" kern="1200" dirty="0" smtClean="0">
                        <a:solidFill>
                          <a:schemeClr val="lt1"/>
                        </a:solidFill>
                        <a:latin typeface="+mn-lt"/>
                        <a:ea typeface="+mn-ea"/>
                        <a:cs typeface="+mn-cs"/>
                      </a:endParaRPr>
                    </a:p>
                  </a:txBody>
                  <a:tcPr marL="91445" marR="91445" marT="45691" marB="4569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9F0F7"/>
                    </a:solidFill>
                  </a:tcPr>
                </a:tc>
              </a:tr>
            </a:tbl>
          </a:graphicData>
        </a:graphic>
      </p:graphicFrame>
      <p:graphicFrame>
        <p:nvGraphicFramePr>
          <p:cNvPr id="14" name="Таблица 13"/>
          <p:cNvGraphicFramePr>
            <a:graphicFrameLocks noGrp="1"/>
          </p:cNvGraphicFramePr>
          <p:nvPr/>
        </p:nvGraphicFramePr>
        <p:xfrm>
          <a:off x="958850" y="6342063"/>
          <a:ext cx="7905750" cy="206375"/>
        </p:xfrm>
        <a:graphic>
          <a:graphicData uri="http://schemas.openxmlformats.org/drawingml/2006/table">
            <a:tbl>
              <a:tblPr/>
              <a:tblGrid>
                <a:gridCol w="7905750"/>
              </a:tblGrid>
              <a:tr h="206375">
                <a:tc>
                  <a:txBody>
                    <a:bodyPr/>
                    <a:lstStyle/>
                    <a:p>
                      <a:pPr algn="ctr">
                        <a:lnSpc>
                          <a:spcPts val="800"/>
                        </a:lnSpc>
                        <a:spcAft>
                          <a:spcPts val="0"/>
                        </a:spcAft>
                      </a:pPr>
                      <a:r>
                        <a:rPr lang="ru-RU" sz="1400" b="1" i="0" u="none" strike="noStrike" spc="0" dirty="0">
                          <a:solidFill>
                            <a:srgbClr val="000000"/>
                          </a:solidFill>
                          <a:latin typeface="+mn-lt"/>
                        </a:rPr>
                        <a:t>Результативность</a:t>
                      </a:r>
                      <a:endParaRPr lang="ru-RU" sz="1400" b="1" dirty="0">
                        <a:solidFill>
                          <a:srgbClr val="000000"/>
                        </a:solidFill>
                        <a:latin typeface="+mn-lt"/>
                      </a:endParaRPr>
                    </a:p>
                    <a:p>
                      <a:pPr algn="l">
                        <a:lnSpc>
                          <a:spcPts val="750"/>
                        </a:lnSpc>
                        <a:spcAft>
                          <a:spcPts val="0"/>
                        </a:spcAft>
                        <a:tabLst>
                          <a:tab pos="2904490" algn="l"/>
                        </a:tabLst>
                      </a:pPr>
                      <a:r>
                        <a:rPr lang="ru-RU" sz="1400" b="1" dirty="0">
                          <a:latin typeface="+mn-lt"/>
                        </a:rPr>
                        <a:t>Низкая	</a:t>
                      </a:r>
                      <a:r>
                        <a:rPr lang="ru-RU" sz="1400" b="1" dirty="0" smtClean="0">
                          <a:latin typeface="+mn-lt"/>
                        </a:rPr>
                        <a:t>                                                                                     Высокая</a:t>
                      </a:r>
                      <a:endParaRPr lang="ru-RU" sz="1400" b="1" dirty="0">
                        <a:latin typeface="+mn-lt"/>
                      </a:endParaRPr>
                    </a:p>
                  </a:txBody>
                  <a:tcPr marL="0" marR="0" marT="0" marB="0">
                    <a:lnL>
                      <a:noFill/>
                    </a:lnL>
                    <a:lnR>
                      <a:noFill/>
                    </a:lnR>
                    <a:lnT>
                      <a:noFill/>
                    </a:lnT>
                    <a:lnB>
                      <a:noFill/>
                    </a:lnB>
                  </a:tcPr>
                </a:tc>
              </a:tr>
            </a:tbl>
          </a:graphicData>
        </a:graphic>
      </p:graphicFrame>
      <p:sp>
        <p:nvSpPr>
          <p:cNvPr id="2870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2"/>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r>
              <a:rPr lang="ru-RU" altLang="ru-RU" sz="1800"/>
              <a:t/>
            </a:r>
            <a:br>
              <a:rPr lang="ru-RU" altLang="ru-RU" sz="1800"/>
            </a:br>
            <a:endParaRPr lang="ru-RU" altLang="ru-RU" sz="1800"/>
          </a:p>
        </p:txBody>
      </p:sp>
    </p:spTree>
    <p:extLst>
      <p:ext uri="{BB962C8B-B14F-4D97-AF65-F5344CB8AC3E}">
        <p14:creationId xmlns:p14="http://schemas.microsoft.com/office/powerpoint/2010/main" val="1696297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Заголовок 1"/>
          <p:cNvSpPr>
            <a:spLocks noGrp="1"/>
          </p:cNvSpPr>
          <p:nvPr>
            <p:ph type="title"/>
          </p:nvPr>
        </p:nvSpPr>
        <p:spPr>
          <a:xfrm>
            <a:off x="467544" y="493365"/>
            <a:ext cx="7837488" cy="487363"/>
          </a:xfrm>
        </p:spPr>
        <p:txBody>
          <a:bodyPr/>
          <a:lstStyle/>
          <a:p>
            <a:pPr eaLnBrk="1" hangingPunct="1">
              <a:lnSpc>
                <a:spcPct val="100000"/>
              </a:lnSpc>
            </a:pPr>
            <a:r>
              <a:rPr lang="ru-RU" altLang="ru-RU" sz="2400" dirty="0" smtClean="0"/>
              <a:t>Дифференцируйте </a:t>
            </a:r>
            <a:br>
              <a:rPr lang="ru-RU" altLang="ru-RU" sz="2400" dirty="0" smtClean="0"/>
            </a:br>
            <a:r>
              <a:rPr lang="ru-RU" altLang="ru-RU" sz="2400" dirty="0" smtClean="0"/>
              <a:t>и вдохновляйте ваших людей</a:t>
            </a:r>
          </a:p>
        </p:txBody>
      </p:sp>
      <p:sp>
        <p:nvSpPr>
          <p:cNvPr id="26629" name="Содержимое 2"/>
          <p:cNvSpPr>
            <a:spLocks noGrp="1"/>
          </p:cNvSpPr>
          <p:nvPr>
            <p:ph idx="1"/>
          </p:nvPr>
        </p:nvSpPr>
        <p:spPr>
          <a:xfrm>
            <a:off x="457200" y="1340768"/>
            <a:ext cx="8229600" cy="5400600"/>
          </a:xfrm>
        </p:spPr>
        <p:txBody>
          <a:bodyPr>
            <a:normAutofit lnSpcReduction="10000"/>
          </a:bodyPr>
          <a:lstStyle/>
          <a:p>
            <a:pPr algn="just" eaLnBrk="1" hangingPunct="1">
              <a:buFont typeface="Wingdings" pitchFamily="2" charset="2"/>
              <a:buNone/>
            </a:pPr>
            <a:r>
              <a:rPr lang="ru-RU" altLang="ru-RU" sz="1600" dirty="0" smtClean="0"/>
              <a:t>Сотрудники </a:t>
            </a:r>
            <a:r>
              <a:rPr lang="ru-RU" altLang="ru-RU" sz="1600" b="1" dirty="0" smtClean="0"/>
              <a:t>класса А</a:t>
            </a:r>
            <a:r>
              <a:rPr lang="ru-RU" altLang="ru-RU" sz="1600" dirty="0" smtClean="0"/>
              <a:t> повышают результаты компании. Они создают наибольшую акционерную ценность — прямо либо косвенно, благодаря способности вдохновлять и мотивировать других, — и нужно делать в них соответствующие вложения. Узнайте, что им больше всего хотелось бы делать, и направляйте их карьеру в соответствии с их желаниями. Решайте все проблемы, которые могут вынудить их уйти, — например, если они разочаровались в начальнике или устают от частых командировок.</a:t>
            </a:r>
          </a:p>
          <a:p>
            <a:pPr algn="just" eaLnBrk="1" hangingPunct="1">
              <a:buFont typeface="Wingdings" pitchFamily="2" charset="2"/>
              <a:buNone/>
            </a:pPr>
            <a:endParaRPr lang="ru-RU" altLang="ru-RU" sz="1600" dirty="0" smtClean="0"/>
          </a:p>
          <a:p>
            <a:pPr algn="just" eaLnBrk="1" hangingPunct="1">
              <a:buFont typeface="Wingdings" pitchFamily="2" charset="2"/>
              <a:buNone/>
            </a:pPr>
            <a:r>
              <a:rPr lang="ru-RU" altLang="ru-RU" sz="1600" dirty="0" smtClean="0"/>
              <a:t>Необходимо развивать и вдохновлять сотрудников </a:t>
            </a:r>
            <a:r>
              <a:rPr lang="ru-RU" altLang="ru-RU" sz="1600" b="1" dirty="0" smtClean="0"/>
              <a:t>класса В</a:t>
            </a:r>
            <a:r>
              <a:rPr lang="ru-RU" altLang="ru-RU" sz="1600" dirty="0" smtClean="0"/>
              <a:t>, чтобы увеличить их способности и дать им заряд энергии, и удерживать их с помощью соответствующих вложений. Это улучшит их производительность, удовлетворенность и поможет некоторым из них перейти в класс А. Поощряйте их, стимулируйте рост и время от времени оцени­вайте их успехи.</a:t>
            </a:r>
          </a:p>
          <a:p>
            <a:pPr algn="just" eaLnBrk="1" hangingPunct="1">
              <a:buFont typeface="Wingdings" pitchFamily="2" charset="2"/>
              <a:buNone/>
            </a:pPr>
            <a:endParaRPr lang="ru-RU" altLang="ru-RU" sz="1600" dirty="0" smtClean="0"/>
          </a:p>
          <a:p>
            <a:pPr algn="just" eaLnBrk="1" hangingPunct="1">
              <a:buFont typeface="Wingdings" pitchFamily="2" charset="2"/>
              <a:buNone/>
            </a:pPr>
            <a:r>
              <a:rPr lang="ru-RU" altLang="ru-RU" sz="1600" dirty="0" smtClean="0"/>
              <a:t>Цель работы с сотрудниками </a:t>
            </a:r>
            <a:r>
              <a:rPr lang="ru-RU" altLang="ru-RU" sz="1600" b="1" dirty="0" smtClean="0"/>
              <a:t>класса С</a:t>
            </a:r>
            <a:r>
              <a:rPr lang="ru-RU" altLang="ru-RU" sz="1600" dirty="0" smtClean="0"/>
              <a:t> — помочь им перейти в класс В (или даже А) либо поменять работу. Иногда для этого нужно помочь им повысить свою эффективность; иногда — перевести на другую должность, где они могут достичь успехов, даже значительных; или же попросить их уволиться.</a:t>
            </a:r>
          </a:p>
          <a:p>
            <a:pPr eaLnBrk="1" hangingPunct="1">
              <a:buFont typeface="Wingdings" pitchFamily="2" charset="2"/>
              <a:buNone/>
            </a:pPr>
            <a:endParaRPr lang="ru-RU" altLang="ru-RU" sz="1400" dirty="0" smtClean="0"/>
          </a:p>
        </p:txBody>
      </p:sp>
    </p:spTree>
    <p:extLst>
      <p:ext uri="{BB962C8B-B14F-4D97-AF65-F5344CB8AC3E}">
        <p14:creationId xmlns:p14="http://schemas.microsoft.com/office/powerpoint/2010/main" val="4253493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Заголовок 1"/>
          <p:cNvSpPr>
            <a:spLocks noGrp="1"/>
          </p:cNvSpPr>
          <p:nvPr>
            <p:ph type="title"/>
          </p:nvPr>
        </p:nvSpPr>
        <p:spPr>
          <a:xfrm>
            <a:off x="1043608" y="404664"/>
            <a:ext cx="7837488" cy="487363"/>
          </a:xfrm>
        </p:spPr>
        <p:txBody>
          <a:bodyPr/>
          <a:lstStyle/>
          <a:p>
            <a:pPr eaLnBrk="1" hangingPunct="1">
              <a:lnSpc>
                <a:spcPct val="100000"/>
              </a:lnSpc>
            </a:pPr>
            <a:r>
              <a:rPr lang="ru-RU" altLang="ru-RU" sz="2400" dirty="0" smtClean="0"/>
              <a:t>Дифференцируйте </a:t>
            </a:r>
            <a:br>
              <a:rPr lang="ru-RU" altLang="ru-RU" sz="2400" dirty="0" smtClean="0"/>
            </a:br>
            <a:r>
              <a:rPr lang="ru-RU" altLang="ru-RU" sz="2400" dirty="0" smtClean="0"/>
              <a:t>и вдохновляйте ваших людей</a:t>
            </a:r>
          </a:p>
        </p:txBody>
      </p:sp>
      <p:graphicFrame>
        <p:nvGraphicFramePr>
          <p:cNvPr id="9" name="Таблица 8"/>
          <p:cNvGraphicFramePr>
            <a:graphicFrameLocks noGrp="1"/>
          </p:cNvGraphicFramePr>
          <p:nvPr>
            <p:extLst>
              <p:ext uri="{D42A27DB-BD31-4B8C-83A1-F6EECF244321}">
                <p14:modId xmlns:p14="http://schemas.microsoft.com/office/powerpoint/2010/main" val="4175209193"/>
              </p:ext>
            </p:extLst>
          </p:nvPr>
        </p:nvGraphicFramePr>
        <p:xfrm>
          <a:off x="328613" y="1268760"/>
          <a:ext cx="8534400" cy="5078064"/>
        </p:xfrm>
        <a:graphic>
          <a:graphicData uri="http://schemas.openxmlformats.org/drawingml/2006/table">
            <a:tbl>
              <a:tblPr firstRow="1" bandRow="1">
                <a:tableStyleId>{5C22544A-7EE6-4342-B048-85BDC9FD1C3A}</a:tableStyleId>
              </a:tblPr>
              <a:tblGrid>
                <a:gridCol w="4267200"/>
                <a:gridCol w="4267200"/>
              </a:tblGrid>
              <a:tr h="627692">
                <a:tc>
                  <a:txBody>
                    <a:bodyPr/>
                    <a:lstStyle/>
                    <a:p>
                      <a:pPr algn="ctr"/>
                      <a:r>
                        <a:rPr lang="ru-RU" sz="1600" b="1" i="0" u="none" strike="noStrike" kern="1200" dirty="0" smtClean="0">
                          <a:solidFill>
                            <a:schemeClr val="lt1"/>
                          </a:solidFill>
                          <a:effectLst>
                            <a:outerShdw blurRad="38100" dist="38100" dir="2700000" algn="tl">
                              <a:srgbClr val="000000">
                                <a:alpha val="43137"/>
                              </a:srgbClr>
                            </a:outerShdw>
                          </a:effectLst>
                          <a:latin typeface="+mn-lt"/>
                          <a:ea typeface="+mn-ea"/>
                          <a:cs typeface="+mn-cs"/>
                        </a:rPr>
                        <a:t>Старая этика</a:t>
                      </a:r>
                      <a:endParaRPr lang="ru-RU" sz="1600" i="0" dirty="0">
                        <a:effectLst>
                          <a:outerShdw blurRad="38100" dist="38100" dir="2700000" algn="tl">
                            <a:srgbClr val="000000">
                              <a:alpha val="43137"/>
                            </a:srgbClr>
                          </a:outerShdw>
                        </a:effectLst>
                      </a:endParaRPr>
                    </a:p>
                  </a:txBody>
                  <a:tcPr marT="45723" marB="45723"/>
                </a:tc>
                <a:tc>
                  <a:txBody>
                    <a:bodyPr/>
                    <a:lstStyle/>
                    <a:p>
                      <a:pPr algn="ctr"/>
                      <a:r>
                        <a:rPr lang="ru-RU" sz="1600" b="1" i="0" u="none" strike="noStrike" kern="1200" dirty="0" smtClean="0">
                          <a:solidFill>
                            <a:schemeClr val="lt1"/>
                          </a:solidFill>
                          <a:effectLst>
                            <a:outerShdw blurRad="38100" dist="38100" dir="2700000" algn="tl">
                              <a:srgbClr val="000000">
                                <a:alpha val="43137"/>
                              </a:srgbClr>
                            </a:outerShdw>
                          </a:effectLst>
                          <a:latin typeface="+mn-lt"/>
                          <a:ea typeface="+mn-ea"/>
                          <a:cs typeface="+mn-cs"/>
                        </a:rPr>
                        <a:t>Новая этика</a:t>
                      </a:r>
                      <a:endParaRPr lang="ru-RU" sz="1600" i="0" dirty="0">
                        <a:effectLst>
                          <a:outerShdw blurRad="38100" dist="38100" dir="2700000" algn="tl">
                            <a:srgbClr val="000000">
                              <a:alpha val="43137"/>
                            </a:srgbClr>
                          </a:outerShdw>
                        </a:effectLst>
                      </a:endParaRPr>
                    </a:p>
                  </a:txBody>
                  <a:tcPr marT="45723" marB="45723"/>
                </a:tc>
              </a:tr>
              <a:tr h="823014">
                <a:tc>
                  <a:txBody>
                    <a:bodyPr/>
                    <a:lstStyle/>
                    <a:p>
                      <a:r>
                        <a:rPr lang="ru-RU" sz="1600" b="0" i="0" u="none" strike="noStrike" kern="1200" dirty="0" smtClean="0">
                          <a:solidFill>
                            <a:schemeClr val="dk1"/>
                          </a:solidFill>
                          <a:latin typeface="+mn-lt"/>
                          <a:ea typeface="+mn-ea"/>
                          <a:cs typeface="+mn-cs"/>
                        </a:rPr>
                        <a:t>Мы делаем одинаковые вложения во всех сотрудников.</a:t>
                      </a:r>
                      <a:endParaRPr lang="ru-RU" sz="1600" kern="1200" dirty="0" smtClean="0">
                        <a:solidFill>
                          <a:schemeClr val="dk1"/>
                        </a:solidFill>
                        <a:latin typeface="+mn-lt"/>
                        <a:ea typeface="+mn-ea"/>
                        <a:cs typeface="+mn-cs"/>
                      </a:endParaRPr>
                    </a:p>
                  </a:txBody>
                  <a:tcPr marT="45723" marB="45723"/>
                </a:tc>
                <a:tc>
                  <a:txBody>
                    <a:bodyPr/>
                    <a:lstStyle/>
                    <a:p>
                      <a:r>
                        <a:rPr lang="ru-RU" sz="1600" b="0" i="0" u="none" strike="noStrike" kern="1200" dirty="0" smtClean="0">
                          <a:solidFill>
                            <a:schemeClr val="dk1"/>
                          </a:solidFill>
                          <a:latin typeface="+mn-lt"/>
                          <a:ea typeface="+mn-ea"/>
                          <a:cs typeface="+mn-cs"/>
                        </a:rPr>
                        <a:t>Одни люди талантливее и гораздо результативнее других, и мы делаем в них соответствующие вложения .</a:t>
                      </a:r>
                    </a:p>
                  </a:txBody>
                  <a:tcPr marT="45723" marB="45723"/>
                </a:tc>
              </a:tr>
              <a:tr h="823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Мы платим самым результативным сотрудникам ненамного больше, чем сотрудникам со средними результатами</a:t>
                      </a:r>
                      <a:endParaRPr lang="ru-RU" sz="1600" dirty="0"/>
                    </a:p>
                  </a:txBody>
                  <a:tcPr marT="45723" marB="45723"/>
                </a:tc>
                <a:tc>
                  <a:txBody>
                    <a:bodyPr/>
                    <a:lstStyle/>
                    <a:p>
                      <a:r>
                        <a:rPr lang="ru-RU" sz="1600" b="0" i="0" u="none" strike="noStrike" kern="1200" dirty="0" smtClean="0">
                          <a:solidFill>
                            <a:schemeClr val="dk1"/>
                          </a:solidFill>
                          <a:latin typeface="+mn-lt"/>
                          <a:ea typeface="+mn-ea"/>
                          <a:cs typeface="+mn-cs"/>
                        </a:rPr>
                        <a:t>Мы платим самым результативным сотрудникам гораздо больше.</a:t>
                      </a:r>
                    </a:p>
                  </a:txBody>
                  <a:tcPr marT="45723" marB="45723"/>
                </a:tc>
              </a:tr>
              <a:tr h="823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Я знаю, что этот сотрудник класса С, но давайте поступим с ним справедливо, Ведь он работает у нас уже 15 лет</a:t>
                      </a:r>
                      <a:endParaRPr lang="ru-RU" sz="1600" dirty="0"/>
                    </a:p>
                  </a:txBody>
                  <a:tcPr marT="45723" marB="45723"/>
                </a:tc>
                <a:tc>
                  <a:txBody>
                    <a:bodyPr/>
                    <a:lstStyle/>
                    <a:p>
                      <a:r>
                        <a:rPr lang="ru-RU" sz="1600" b="0" i="0" u="none" strike="noStrike" kern="1200" dirty="0" smtClean="0">
                          <a:solidFill>
                            <a:schemeClr val="dk1"/>
                          </a:solidFill>
                          <a:latin typeface="+mn-lt"/>
                          <a:ea typeface="+mn-ea"/>
                          <a:cs typeface="+mn-cs"/>
                        </a:rPr>
                        <a:t>Надо поступить справедливо по отношению к 20 подчиненным. </a:t>
                      </a:r>
                    </a:p>
                  </a:txBody>
                  <a:tcPr marT="45723" marB="45723"/>
                </a:tc>
              </a:tr>
              <a:tr h="579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Менеджеров не нужно «гладить по головке»</a:t>
                      </a:r>
                      <a:endParaRPr lang="ru-RU" sz="1600" dirty="0"/>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Менеджерам, как и всем остальным, нужно знать, что их ценят.</a:t>
                      </a:r>
                    </a:p>
                  </a:txBody>
                  <a:tcPr marT="45723" marB="45723"/>
                </a:tc>
              </a:tr>
              <a:tr h="579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Неэтично, когда менеджеры говорят о людях за их спиной</a:t>
                      </a:r>
                      <a:endParaRPr lang="ru-RU" sz="1600" dirty="0"/>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Менеджеры обязаны обсуждать сотрудников своей организации.</a:t>
                      </a:r>
                    </a:p>
                  </a:txBody>
                  <a:tcPr marT="45723" marB="45723"/>
                </a:tc>
              </a:tr>
              <a:tr h="823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Недифференцированные похвалы мотивируют сотрудников в общем</a:t>
                      </a:r>
                      <a:endParaRPr lang="ru-RU" sz="1600" dirty="0"/>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Дифференциация стимулирует повышение результатов сотрудников и компании.</a:t>
                      </a:r>
                    </a:p>
                  </a:txBody>
                  <a:tcPr marT="45723" marB="45723"/>
                </a:tc>
              </a:tr>
            </a:tbl>
          </a:graphicData>
        </a:graphic>
      </p:graphicFrame>
    </p:spTree>
    <p:extLst>
      <p:ext uri="{BB962C8B-B14F-4D97-AF65-F5344CB8AC3E}">
        <p14:creationId xmlns:p14="http://schemas.microsoft.com/office/powerpoint/2010/main" val="3882710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p:cNvSpPr>
            <a:spLocks noGrp="1"/>
          </p:cNvSpPr>
          <p:nvPr>
            <p:ph type="title"/>
          </p:nvPr>
        </p:nvSpPr>
        <p:spPr>
          <a:xfrm>
            <a:off x="1533525" y="636588"/>
            <a:ext cx="6010275" cy="487362"/>
          </a:xfrm>
        </p:spPr>
        <p:txBody>
          <a:bodyPr/>
          <a:lstStyle/>
          <a:p>
            <a:pPr eaLnBrk="1" hangingPunct="1"/>
            <a:r>
              <a:rPr lang="ru-RU" altLang="ru-RU" sz="2800" dirty="0" smtClean="0"/>
              <a:t>Эффективное управление</a:t>
            </a:r>
          </a:p>
        </p:txBody>
      </p:sp>
      <p:sp>
        <p:nvSpPr>
          <p:cNvPr id="26627" name="Содержимое 2"/>
          <p:cNvSpPr>
            <a:spLocks noGrp="1"/>
          </p:cNvSpPr>
          <p:nvPr>
            <p:ph idx="1"/>
          </p:nvPr>
        </p:nvSpPr>
        <p:spPr>
          <a:xfrm>
            <a:off x="457200" y="1447800"/>
            <a:ext cx="8229600" cy="4968875"/>
          </a:xfrm>
        </p:spPr>
        <p:txBody>
          <a:bodyPr/>
          <a:lstStyle/>
          <a:p>
            <a:pPr algn="ctr" eaLnBrk="1" hangingPunct="1">
              <a:buFont typeface="Wingdings" pitchFamily="2" charset="2"/>
              <a:buNone/>
              <a:defRPr/>
            </a:pPr>
            <a:r>
              <a:rPr lang="ru-RU" sz="1800" i="1" dirty="0" smtClean="0"/>
              <a:t>«Люди в организации, независимо от их иерархического уровня, </a:t>
            </a:r>
            <a:br>
              <a:rPr lang="ru-RU" sz="1800" i="1" dirty="0" smtClean="0"/>
            </a:br>
            <a:r>
              <a:rPr lang="ru-RU" sz="1800" i="1" dirty="0" smtClean="0"/>
              <a:t>являются основой любой организации»</a:t>
            </a:r>
            <a:r>
              <a:rPr lang="ru-RU" sz="1800" dirty="0" smtClean="0"/>
              <a:t> </a:t>
            </a:r>
          </a:p>
          <a:p>
            <a:pPr algn="r" eaLnBrk="1" hangingPunct="1">
              <a:buFont typeface="Wingdings" pitchFamily="2" charset="2"/>
              <a:buNone/>
              <a:defRPr/>
            </a:pPr>
            <a:r>
              <a:rPr lang="ru-RU" sz="1800" dirty="0" smtClean="0"/>
              <a:t>Стандарт ИСО 9004:2000</a:t>
            </a:r>
          </a:p>
          <a:p>
            <a:pPr eaLnBrk="1" hangingPunct="1">
              <a:buFont typeface="Wingdings" pitchFamily="2" charset="2"/>
              <a:buNone/>
              <a:defRPr/>
            </a:pPr>
            <a:endParaRPr lang="ru-RU" sz="1800" dirty="0" smtClean="0"/>
          </a:p>
          <a:p>
            <a:pPr eaLnBrk="1" hangingPunct="1">
              <a:buFont typeface="Wingdings" pitchFamily="2" charset="2"/>
              <a:buNone/>
              <a:defRPr/>
            </a:pPr>
            <a:r>
              <a:rPr lang="ru-RU" sz="1800" dirty="0" smtClean="0"/>
              <a:t>Руководители предприятий вплотную столкнулись с необходимостью </a:t>
            </a:r>
          </a:p>
          <a:p>
            <a:pPr eaLnBrk="1" hangingPunct="1">
              <a:buFont typeface="Wingdings" pitchFamily="2" charset="2"/>
              <a:buNone/>
              <a:defRPr/>
            </a:pPr>
            <a:r>
              <a:rPr lang="ru-RU" sz="1800" dirty="0" smtClean="0"/>
              <a:t>быстро решить по крайней мере </a:t>
            </a:r>
            <a:r>
              <a:rPr lang="ru-RU" sz="1800" b="1" dirty="0" smtClean="0"/>
              <a:t>три кадровые проблемы</a:t>
            </a:r>
            <a:r>
              <a:rPr lang="ru-RU" sz="1800" dirty="0" smtClean="0"/>
              <a:t>:</a:t>
            </a:r>
          </a:p>
          <a:p>
            <a:pPr eaLnBrk="1" hangingPunct="1">
              <a:buFont typeface="+mj-lt"/>
              <a:buAutoNum type="arabicPeriod"/>
              <a:defRPr/>
            </a:pPr>
            <a:r>
              <a:rPr lang="ru-RU" sz="1800" i="1" dirty="0" smtClean="0">
                <a:solidFill>
                  <a:srgbClr val="FF0000"/>
                </a:solidFill>
                <a:effectLst>
                  <a:outerShdw blurRad="38100" dist="38100" dir="2700000" algn="tl">
                    <a:srgbClr val="000000">
                      <a:alpha val="43137"/>
                    </a:srgbClr>
                  </a:outerShdw>
                </a:effectLst>
              </a:rPr>
              <a:t>перераспределение кадров </a:t>
            </a:r>
            <a:r>
              <a:rPr lang="ru-RU" sz="1800" i="1" dirty="0" smtClean="0"/>
              <a:t>в связи с </a:t>
            </a:r>
            <a:r>
              <a:rPr lang="ru-RU" sz="1800" i="1" dirty="0" smtClean="0">
                <a:effectLst>
                  <a:outerShdw blurRad="38100" dist="38100" dir="2700000" algn="tl">
                    <a:srgbClr val="000000">
                      <a:alpha val="43137"/>
                    </a:srgbClr>
                  </a:outerShdw>
                </a:effectLst>
              </a:rPr>
              <a:t>изменением организационной структуры и ориентацией на конкурентный рынок</a:t>
            </a:r>
            <a:r>
              <a:rPr lang="ru-RU" sz="1800" dirty="0" smtClean="0"/>
              <a:t>;</a:t>
            </a:r>
          </a:p>
          <a:p>
            <a:pPr eaLnBrk="1" hangingPunct="1">
              <a:buFont typeface="+mj-lt"/>
              <a:buAutoNum type="arabicPeriod"/>
              <a:defRPr/>
            </a:pPr>
            <a:r>
              <a:rPr lang="ru-RU" sz="1800" i="1" dirty="0" smtClean="0">
                <a:solidFill>
                  <a:srgbClr val="FF0000"/>
                </a:solidFill>
                <a:effectLst>
                  <a:outerShdw blurRad="38100" dist="38100" dir="2700000" algn="tl">
                    <a:srgbClr val="000000">
                      <a:alpha val="43137"/>
                    </a:srgbClr>
                  </a:outerShdw>
                </a:effectLst>
              </a:rPr>
              <a:t>перераспределение знаний </a:t>
            </a:r>
            <a:r>
              <a:rPr lang="ru-RU" sz="1800" i="1" dirty="0" smtClean="0"/>
              <a:t>для </a:t>
            </a:r>
            <a:r>
              <a:rPr lang="ru-RU" sz="1800" i="1" dirty="0" smtClean="0">
                <a:effectLst>
                  <a:outerShdw blurRad="38100" dist="38100" dir="2700000" algn="tl">
                    <a:srgbClr val="000000">
                      <a:alpha val="43137"/>
                    </a:srgbClr>
                  </a:outerShdw>
                </a:effectLst>
              </a:rPr>
              <a:t>грамотной организации производственного и сбытового процессов</a:t>
            </a:r>
            <a:r>
              <a:rPr lang="ru-RU" sz="1800" dirty="0" smtClean="0"/>
              <a:t>;</a:t>
            </a:r>
          </a:p>
          <a:p>
            <a:pPr eaLnBrk="1" hangingPunct="1">
              <a:buFont typeface="+mj-lt"/>
              <a:buAutoNum type="arabicPeriod"/>
              <a:defRPr/>
            </a:pPr>
            <a:r>
              <a:rPr lang="ru-RU" sz="1800" i="1" dirty="0" smtClean="0">
                <a:solidFill>
                  <a:srgbClr val="FF0000"/>
                </a:solidFill>
                <a:effectLst>
                  <a:outerShdw blurRad="38100" dist="38100" dir="2700000" algn="tl">
                    <a:srgbClr val="000000">
                      <a:alpha val="43137"/>
                    </a:srgbClr>
                  </a:outerShdw>
                </a:effectLst>
              </a:rPr>
              <a:t>подбор и ввод в коллектив новых сотрудников в связи с изменением характера</a:t>
            </a:r>
            <a:r>
              <a:rPr lang="ru-RU" sz="1800" i="1" dirty="0" smtClean="0">
                <a:effectLst>
                  <a:outerShdw blurRad="38100" dist="38100" dir="2700000" algn="tl">
                    <a:srgbClr val="000000">
                      <a:alpha val="43137"/>
                    </a:srgbClr>
                  </a:outerShdw>
                </a:effectLst>
              </a:rPr>
              <a:t> </a:t>
            </a:r>
            <a:r>
              <a:rPr lang="ru-RU" sz="1800" i="1" dirty="0" smtClean="0"/>
              <a:t>(а часто — и направления) </a:t>
            </a:r>
            <a:r>
              <a:rPr lang="ru-RU" sz="1800" i="1" dirty="0" smtClean="0">
                <a:solidFill>
                  <a:srgbClr val="FF0000"/>
                </a:solidFill>
                <a:effectLst>
                  <a:outerShdw blurRad="38100" dist="38100" dir="2700000" algn="tl">
                    <a:srgbClr val="000000">
                      <a:alpha val="43137"/>
                    </a:srgbClr>
                  </a:outerShdw>
                </a:effectLst>
              </a:rPr>
              <a:t>деятельности</a:t>
            </a:r>
            <a:r>
              <a:rPr lang="ru-RU" sz="1800" i="1" dirty="0" smtClean="0">
                <a:solidFill>
                  <a:srgbClr val="FF0000"/>
                </a:solidFill>
              </a:rPr>
              <a:t>,</a:t>
            </a:r>
            <a:r>
              <a:rPr lang="ru-RU" sz="1800" i="1" dirty="0" smtClean="0"/>
              <a:t> а также </a:t>
            </a:r>
            <a:r>
              <a:rPr lang="ru-RU" sz="1800" i="1" dirty="0" smtClean="0">
                <a:effectLst>
                  <a:outerShdw blurRad="38100" dist="38100" dir="2700000" algn="tl">
                    <a:srgbClr val="000000">
                      <a:alpha val="43137"/>
                    </a:srgbClr>
                  </a:outerShdw>
                </a:effectLst>
              </a:rPr>
              <a:t>освобождение от сотрудников, оказавшихся «лишними».</a:t>
            </a:r>
          </a:p>
          <a:p>
            <a:pPr eaLnBrk="1" hangingPunct="1">
              <a:buFont typeface="Wingdings" pitchFamily="2" charset="2"/>
              <a:buNone/>
              <a:defRPr/>
            </a:pPr>
            <a:r>
              <a:rPr lang="ru-RU" sz="1800" dirty="0" smtClean="0"/>
              <a:t>В итоге — </a:t>
            </a:r>
            <a:r>
              <a:rPr lang="ru-RU" sz="1800" b="1" dirty="0" smtClean="0"/>
              <a:t>создать нацеленный на успех и умеющий работать «как надо» коллектив единомышленников.</a:t>
            </a:r>
            <a:endParaRPr lang="ru-RU" sz="1800" dirty="0" smtClean="0"/>
          </a:p>
          <a:p>
            <a:pPr eaLnBrk="1" hangingPunct="1">
              <a:buFont typeface="Wingdings" pitchFamily="2" charset="2"/>
              <a:buNone/>
              <a:defRPr/>
            </a:pPr>
            <a:endParaRPr lang="ru-RU" sz="1800" dirty="0" smtClean="0"/>
          </a:p>
          <a:p>
            <a:pPr eaLnBrk="1" hangingPunct="1">
              <a:buFont typeface="Wingdings" pitchFamily="2" charset="2"/>
              <a:buNone/>
              <a:defRPr/>
            </a:pPr>
            <a:endParaRPr lang="ru-RU" sz="1800" dirty="0" smtClean="0"/>
          </a:p>
        </p:txBody>
      </p:sp>
      <p:sp>
        <p:nvSpPr>
          <p:cNvPr id="6" name="Прямоугольник 5"/>
          <p:cNvSpPr/>
          <p:nvPr/>
        </p:nvSpPr>
        <p:spPr>
          <a:xfrm>
            <a:off x="4214813" y="0"/>
            <a:ext cx="785812" cy="392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solidFill>
                <a:schemeClr val="bg1"/>
              </a:solidFill>
            </a:endParaRPr>
          </a:p>
        </p:txBody>
      </p:sp>
    </p:spTree>
    <p:extLst>
      <p:ext uri="{BB962C8B-B14F-4D97-AF65-F5344CB8AC3E}">
        <p14:creationId xmlns:p14="http://schemas.microsoft.com/office/powerpoint/2010/main" val="3756230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Заголовок 1"/>
          <p:cNvSpPr>
            <a:spLocks noGrp="1"/>
          </p:cNvSpPr>
          <p:nvPr>
            <p:ph type="title"/>
          </p:nvPr>
        </p:nvSpPr>
        <p:spPr>
          <a:xfrm>
            <a:off x="691232" y="260648"/>
            <a:ext cx="7837488" cy="487363"/>
          </a:xfrm>
        </p:spPr>
        <p:txBody>
          <a:bodyPr/>
          <a:lstStyle/>
          <a:p>
            <a:pPr eaLnBrk="1" hangingPunct="1"/>
            <a:r>
              <a:rPr lang="ru-RU" altLang="ru-RU" sz="2800" dirty="0" smtClean="0"/>
              <a:t>Оценка талантов</a:t>
            </a:r>
          </a:p>
        </p:txBody>
      </p:sp>
      <p:sp>
        <p:nvSpPr>
          <p:cNvPr id="23559" name="Прямоугольник 10"/>
          <p:cNvSpPr>
            <a:spLocks noChangeArrowheads="1"/>
          </p:cNvSpPr>
          <p:nvPr/>
        </p:nvSpPr>
        <p:spPr bwMode="auto">
          <a:xfrm>
            <a:off x="471488" y="908720"/>
            <a:ext cx="8276976"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ClrTx/>
              <a:buFontTx/>
              <a:buNone/>
            </a:pPr>
            <a:r>
              <a:rPr lang="ru-RU" altLang="ru-RU" sz="2000" b="1" dirty="0">
                <a:solidFill>
                  <a:schemeClr val="tx1">
                    <a:lumMod val="50000"/>
                    <a:lumOff val="50000"/>
                  </a:schemeClr>
                </a:solidFill>
                <a:latin typeface="+mj-lt"/>
              </a:rPr>
              <a:t>Процесс оценки талантов </a:t>
            </a:r>
            <a:r>
              <a:rPr lang="ru-RU" altLang="ru-RU" sz="2000" dirty="0">
                <a:solidFill>
                  <a:schemeClr val="tx1">
                    <a:lumMod val="50000"/>
                    <a:lumOff val="50000"/>
                  </a:schemeClr>
                </a:solidFill>
                <a:latin typeface="+mj-lt"/>
              </a:rPr>
              <a:t>очень важен, и мы опишем его в подробностях: цель, участники, атмосфера и результаты. Эффективная оценка талантов так же существенна для компании с хорошим управлением, как и эффективная подготовка бюджета. </a:t>
            </a:r>
          </a:p>
          <a:p>
            <a:pPr algn="just" eaLnBrk="1" hangingPunct="1">
              <a:spcBef>
                <a:spcPct val="0"/>
              </a:spcBef>
              <a:buClrTx/>
              <a:buFontTx/>
              <a:buNone/>
            </a:pPr>
            <a:endParaRPr lang="ru-RU" altLang="ru-RU" sz="2000" dirty="0">
              <a:solidFill>
                <a:schemeClr val="tx1">
                  <a:lumMod val="50000"/>
                  <a:lumOff val="50000"/>
                </a:schemeClr>
              </a:solidFill>
              <a:latin typeface="+mj-lt"/>
            </a:endParaRPr>
          </a:p>
          <a:p>
            <a:pPr algn="just" eaLnBrk="1" hangingPunct="1">
              <a:spcBef>
                <a:spcPct val="0"/>
              </a:spcBef>
              <a:buClrTx/>
              <a:buFontTx/>
              <a:buNone/>
            </a:pPr>
            <a:r>
              <a:rPr lang="ru-RU" altLang="ru-RU" sz="2000" b="1" dirty="0">
                <a:solidFill>
                  <a:schemeClr val="tx1">
                    <a:lumMod val="50000"/>
                    <a:lumOff val="50000"/>
                  </a:schemeClr>
                </a:solidFill>
                <a:latin typeface="+mj-lt"/>
              </a:rPr>
              <a:t>Оценка талантов </a:t>
            </a:r>
            <a:r>
              <a:rPr lang="ru-RU" altLang="ru-RU" sz="2000" dirty="0">
                <a:solidFill>
                  <a:schemeClr val="tx1">
                    <a:lumMod val="50000"/>
                    <a:lumOff val="50000"/>
                  </a:schemeClr>
                </a:solidFill>
                <a:latin typeface="+mj-lt"/>
              </a:rPr>
              <a:t>— не то же самое, что традиционная ежегодная оценка результатов работы. </a:t>
            </a:r>
          </a:p>
          <a:p>
            <a:pPr algn="just" eaLnBrk="1" hangingPunct="1">
              <a:spcBef>
                <a:spcPct val="0"/>
              </a:spcBef>
              <a:buClrTx/>
              <a:buFontTx/>
              <a:buNone/>
            </a:pPr>
            <a:r>
              <a:rPr lang="ru-RU" altLang="ru-RU" sz="2000" dirty="0">
                <a:solidFill>
                  <a:schemeClr val="tx1">
                    <a:lumMod val="50000"/>
                    <a:lumOff val="50000"/>
                  </a:schemeClr>
                </a:solidFill>
                <a:latin typeface="+mj-lt"/>
              </a:rPr>
              <a:t>Оценивая таланты, руководящая команда рассматривает коллектив каждого подразделения, чтобы определить самых эффективных и неэффективных сотрудников и решить, как укрепить организацию.</a:t>
            </a:r>
          </a:p>
          <a:p>
            <a:pPr eaLnBrk="1" hangingPunct="1">
              <a:spcBef>
                <a:spcPct val="0"/>
              </a:spcBef>
              <a:buClrTx/>
              <a:buFontTx/>
              <a:buNone/>
            </a:pPr>
            <a:endParaRPr lang="ru-RU" altLang="ru-RU" sz="1800" dirty="0"/>
          </a:p>
          <a:p>
            <a:pPr eaLnBrk="1" hangingPunct="1">
              <a:spcBef>
                <a:spcPct val="0"/>
              </a:spcBef>
              <a:buClrTx/>
              <a:buFontTx/>
              <a:buNone/>
            </a:pPr>
            <a:endParaRPr lang="ru-RU" altLang="ru-RU" sz="1800"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4431132"/>
            <a:ext cx="2446376" cy="2290431"/>
          </a:xfrm>
          <a:prstGeom prst="rect">
            <a:avLst/>
          </a:prstGeom>
        </p:spPr>
      </p:pic>
    </p:spTree>
    <p:extLst>
      <p:ext uri="{BB962C8B-B14F-4D97-AF65-F5344CB8AC3E}">
        <p14:creationId xmlns:p14="http://schemas.microsoft.com/office/powerpoint/2010/main" val="32873195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908720"/>
          </a:xfrm>
        </p:spPr>
        <p:txBody>
          <a:bodyPr/>
          <a:lstStyle/>
          <a:p>
            <a:pPr eaLnBrk="1" hangingPunct="1"/>
            <a:r>
              <a:rPr lang="ru-RU" altLang="ru-RU" sz="3200" dirty="0" smtClean="0"/>
              <a:t>Качество сотрудника</a:t>
            </a:r>
            <a:endParaRPr lang="en-US" altLang="ru-RU" sz="3200" dirty="0" smtClean="0"/>
          </a:p>
        </p:txBody>
      </p:sp>
      <p:sp>
        <p:nvSpPr>
          <p:cNvPr id="24579" name="AutoShape 3"/>
          <p:cNvSpPr>
            <a:spLocks noChangeArrowheads="1"/>
          </p:cNvSpPr>
          <p:nvPr/>
        </p:nvSpPr>
        <p:spPr bwMode="auto">
          <a:xfrm>
            <a:off x="5562600" y="3200400"/>
            <a:ext cx="2286000" cy="26670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ClrTx/>
              <a:buFontTx/>
              <a:buNone/>
            </a:pPr>
            <a:endParaRPr lang="ru-RU" altLang="ru-RU" sz="1800">
              <a:latin typeface="Verdana" pitchFamily="34" charset="0"/>
            </a:endParaRPr>
          </a:p>
        </p:txBody>
      </p:sp>
      <p:sp>
        <p:nvSpPr>
          <p:cNvPr id="24580" name="AutoShape 5"/>
          <p:cNvSpPr>
            <a:spLocks noChangeArrowheads="1"/>
          </p:cNvSpPr>
          <p:nvPr/>
        </p:nvSpPr>
        <p:spPr bwMode="auto">
          <a:xfrm>
            <a:off x="1143000" y="3200400"/>
            <a:ext cx="2286000" cy="262572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ClrTx/>
              <a:buFontTx/>
              <a:buNone/>
            </a:pPr>
            <a:endParaRPr lang="ru-RU" altLang="ru-RU" sz="1800">
              <a:latin typeface="Verdana" pitchFamily="34" charset="0"/>
            </a:endParaRPr>
          </a:p>
        </p:txBody>
      </p:sp>
      <p:sp>
        <p:nvSpPr>
          <p:cNvPr id="24581" name="Text Box 6"/>
          <p:cNvSpPr txBox="1">
            <a:spLocks noChangeArrowheads="1"/>
          </p:cNvSpPr>
          <p:nvPr/>
        </p:nvSpPr>
        <p:spPr bwMode="auto">
          <a:xfrm>
            <a:off x="1143000" y="3286125"/>
            <a:ext cx="22860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ClrTx/>
              <a:buFontTx/>
              <a:buNone/>
            </a:pPr>
            <a:r>
              <a:rPr lang="ru-RU" altLang="ru-RU" sz="1400" b="1">
                <a:solidFill>
                  <a:srgbClr val="000000"/>
                </a:solidFill>
              </a:rPr>
              <a:t>Соответствия типа сотрудника</a:t>
            </a:r>
          </a:p>
          <a:p>
            <a:pPr>
              <a:spcBef>
                <a:spcPct val="0"/>
              </a:spcBef>
              <a:buClrTx/>
              <a:buFontTx/>
              <a:buNone/>
            </a:pPr>
            <a:endParaRPr lang="ru-RU" altLang="ru-RU" sz="1400" b="1">
              <a:solidFill>
                <a:srgbClr val="000000"/>
              </a:solidFill>
            </a:endParaRPr>
          </a:p>
          <a:p>
            <a:pPr>
              <a:spcBef>
                <a:spcPct val="0"/>
              </a:spcBef>
              <a:buClrTx/>
              <a:buFontTx/>
              <a:buChar char="-"/>
            </a:pPr>
            <a:r>
              <a:rPr lang="ru-RU" altLang="ru-RU" sz="1400" b="1" i="1"/>
              <a:t>степени активности</a:t>
            </a:r>
          </a:p>
          <a:p>
            <a:pPr>
              <a:spcBef>
                <a:spcPct val="0"/>
              </a:spcBef>
              <a:buClrTx/>
              <a:buFontTx/>
              <a:buChar char="-"/>
            </a:pPr>
            <a:r>
              <a:rPr lang="ru-RU" altLang="ru-RU" sz="1400" b="1" i="1"/>
              <a:t>степени регламентированности поведения</a:t>
            </a:r>
            <a:r>
              <a:rPr lang="ru-RU" altLang="ru-RU" sz="1400"/>
              <a:t> </a:t>
            </a:r>
          </a:p>
          <a:p>
            <a:pPr>
              <a:spcBef>
                <a:spcPct val="0"/>
              </a:spcBef>
              <a:buClrTx/>
              <a:buFontTx/>
              <a:buChar char="-"/>
            </a:pPr>
            <a:r>
              <a:rPr lang="ru-RU" altLang="ru-RU" sz="1400" b="1" i="1"/>
              <a:t>степени роли воображения</a:t>
            </a:r>
          </a:p>
          <a:p>
            <a:pPr>
              <a:spcBef>
                <a:spcPct val="0"/>
              </a:spcBef>
              <a:buClrTx/>
              <a:buFontTx/>
              <a:buChar char="-"/>
            </a:pPr>
            <a:r>
              <a:rPr lang="ru-RU" altLang="ru-RU" sz="1400" b="1" i="1"/>
              <a:t> степении эмпатичности</a:t>
            </a:r>
            <a:r>
              <a:rPr lang="ru-RU" altLang="ru-RU" sz="1400"/>
              <a:t>.</a:t>
            </a:r>
          </a:p>
          <a:p>
            <a:pPr>
              <a:spcBef>
                <a:spcPct val="0"/>
              </a:spcBef>
              <a:buClrTx/>
              <a:buFontTx/>
              <a:buNone/>
            </a:pPr>
            <a:endParaRPr lang="ru-RU" altLang="ru-RU" sz="1400" b="1">
              <a:solidFill>
                <a:srgbClr val="000000"/>
              </a:solidFill>
            </a:endParaRPr>
          </a:p>
          <a:p>
            <a:pPr>
              <a:spcBef>
                <a:spcPct val="0"/>
              </a:spcBef>
              <a:buClrTx/>
              <a:buFontTx/>
              <a:buNone/>
            </a:pPr>
            <a:endParaRPr lang="ru-RU" altLang="ru-RU" sz="1400" b="1">
              <a:solidFill>
                <a:srgbClr val="000000"/>
              </a:solidFill>
            </a:endParaRPr>
          </a:p>
        </p:txBody>
      </p:sp>
      <p:sp>
        <p:nvSpPr>
          <p:cNvPr id="43016" name="Freeform 8"/>
          <p:cNvSpPr>
            <a:spLocks/>
          </p:cNvSpPr>
          <p:nvPr/>
        </p:nvSpPr>
        <p:spPr bwMode="gray">
          <a:xfrm>
            <a:off x="3222625" y="31035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31765"/>
                  <a:invGamma/>
                </a:schemeClr>
              </a:gs>
            </a:gsLst>
            <a:lin ang="0" scaled="1"/>
          </a:gradFill>
          <a:ln w="0">
            <a:noFill/>
            <a:prstDash val="solid"/>
            <a:round/>
            <a:headEnd/>
            <a:tailEnd/>
          </a:ln>
        </p:spPr>
        <p:txBody>
          <a:bodyPr/>
          <a:lstStyle/>
          <a:p>
            <a:pPr>
              <a:defRPr/>
            </a:pPr>
            <a:endParaRPr lang="ru-RU">
              <a:cs typeface="+mn-cs"/>
            </a:endParaRPr>
          </a:p>
        </p:txBody>
      </p:sp>
      <p:sp>
        <p:nvSpPr>
          <p:cNvPr id="24583" name="AutoShape 9"/>
          <p:cNvSpPr>
            <a:spLocks noChangeAspect="1" noChangeArrowheads="1" noTextEdit="1"/>
          </p:cNvSpPr>
          <p:nvPr/>
        </p:nvSpPr>
        <p:spPr bwMode="gray">
          <a:xfrm flipH="1">
            <a:off x="4868863" y="3100388"/>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43018" name="Freeform 10"/>
          <p:cNvSpPr>
            <a:spLocks/>
          </p:cNvSpPr>
          <p:nvPr/>
        </p:nvSpPr>
        <p:spPr bwMode="gray">
          <a:xfrm flipH="1">
            <a:off x="4875213" y="31035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pPr>
              <a:defRPr/>
            </a:pPr>
            <a:endParaRPr lang="ru-RU">
              <a:cs typeface="+mn-cs"/>
            </a:endParaRPr>
          </a:p>
        </p:txBody>
      </p:sp>
      <p:grpSp>
        <p:nvGrpSpPr>
          <p:cNvPr id="24585" name="Group 11"/>
          <p:cNvGrpSpPr>
            <a:grpSpLocks/>
          </p:cNvGrpSpPr>
          <p:nvPr/>
        </p:nvGrpSpPr>
        <p:grpSpPr bwMode="auto">
          <a:xfrm>
            <a:off x="3048000" y="1476375"/>
            <a:ext cx="2998788" cy="1601788"/>
            <a:chOff x="1997" y="1314"/>
            <a:chExt cx="1889" cy="1009"/>
          </a:xfrm>
        </p:grpSpPr>
        <p:grpSp>
          <p:nvGrpSpPr>
            <p:cNvPr id="24591"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ru-RU">
                  <a:cs typeface="+mn-cs"/>
                </a:endParaRPr>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ru-RU">
                  <a:cs typeface="+mn-cs"/>
                </a:endParaRPr>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ru-RU">
                <a:cs typeface="+mn-cs"/>
              </a:endParaRPr>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ru-RU">
                <a:cs typeface="+mn-cs"/>
              </a:endParaRPr>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ru-RU">
                <a:cs typeface="+mn-cs"/>
              </a:endParaRPr>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ru-RU">
                <a:cs typeface="+mn-cs"/>
              </a:endParaRPr>
            </a:p>
          </p:txBody>
        </p:sp>
      </p:grpSp>
      <p:sp>
        <p:nvSpPr>
          <p:cNvPr id="24586" name="Text Box 19"/>
          <p:cNvSpPr txBox="1">
            <a:spLocks noChangeArrowheads="1"/>
          </p:cNvSpPr>
          <p:nvPr/>
        </p:nvSpPr>
        <p:spPr bwMode="auto">
          <a:xfrm>
            <a:off x="3286125" y="1714500"/>
            <a:ext cx="2551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2"/>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ClrTx/>
              <a:buFontTx/>
              <a:buNone/>
            </a:pPr>
            <a:r>
              <a:rPr lang="ru-RU" altLang="ru-RU" sz="2000" b="1">
                <a:solidFill>
                  <a:srgbClr val="000000"/>
                </a:solidFill>
              </a:rPr>
              <a:t>Эффективность</a:t>
            </a:r>
          </a:p>
          <a:p>
            <a:pPr algn="ctr">
              <a:spcBef>
                <a:spcPct val="0"/>
              </a:spcBef>
              <a:buClrTx/>
              <a:buFontTx/>
              <a:buNone/>
            </a:pPr>
            <a:r>
              <a:rPr lang="ru-RU" altLang="ru-RU" sz="2000" b="1">
                <a:solidFill>
                  <a:srgbClr val="000000"/>
                </a:solidFill>
              </a:rPr>
              <a:t>сотрудника</a:t>
            </a:r>
            <a:endParaRPr lang="en-US" altLang="ru-RU" sz="2000" b="1">
              <a:solidFill>
                <a:srgbClr val="000000"/>
              </a:solidFill>
            </a:endParaRPr>
          </a:p>
        </p:txBody>
      </p:sp>
      <p:sp>
        <p:nvSpPr>
          <p:cNvPr id="24587" name="Text Box 20"/>
          <p:cNvSpPr txBox="1">
            <a:spLocks noChangeArrowheads="1"/>
          </p:cNvSpPr>
          <p:nvPr/>
        </p:nvSpPr>
        <p:spPr bwMode="auto">
          <a:xfrm>
            <a:off x="5780088" y="3236913"/>
            <a:ext cx="20383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ClrTx/>
              <a:buFontTx/>
              <a:buNone/>
            </a:pPr>
            <a:r>
              <a:rPr lang="ru-RU" altLang="ru-RU" sz="1400" b="1">
                <a:solidFill>
                  <a:srgbClr val="000000"/>
                </a:solidFill>
              </a:rPr>
              <a:t>Компетенции</a:t>
            </a:r>
          </a:p>
          <a:p>
            <a:pPr>
              <a:spcBef>
                <a:spcPct val="0"/>
              </a:spcBef>
              <a:buClrTx/>
              <a:buFontTx/>
              <a:buNone/>
            </a:pPr>
            <a:r>
              <a:rPr lang="ru-RU" altLang="ru-RU" sz="1400" b="1">
                <a:solidFill>
                  <a:srgbClr val="000000"/>
                </a:solidFill>
              </a:rPr>
              <a:t>Сотрудника</a:t>
            </a:r>
          </a:p>
          <a:p>
            <a:pPr>
              <a:spcBef>
                <a:spcPct val="0"/>
              </a:spcBef>
              <a:buClrTx/>
              <a:buFontTx/>
              <a:buNone/>
            </a:pPr>
            <a:endParaRPr lang="ru-RU" altLang="ru-RU" sz="1400" b="1">
              <a:solidFill>
                <a:srgbClr val="000000"/>
              </a:solidFill>
            </a:endParaRPr>
          </a:p>
          <a:p>
            <a:pPr>
              <a:spcBef>
                <a:spcPct val="0"/>
              </a:spcBef>
              <a:buClrTx/>
              <a:buFontTx/>
              <a:buChar char="-"/>
            </a:pPr>
            <a:r>
              <a:rPr lang="ru-RU" altLang="ru-RU" sz="1400" b="1" i="1">
                <a:solidFill>
                  <a:srgbClr val="002060"/>
                </a:solidFill>
              </a:rPr>
              <a:t>владение предметными знаниями</a:t>
            </a:r>
          </a:p>
          <a:p>
            <a:pPr>
              <a:spcBef>
                <a:spcPct val="0"/>
              </a:spcBef>
              <a:buClrTx/>
              <a:buFontTx/>
              <a:buChar char="-"/>
            </a:pPr>
            <a:r>
              <a:rPr lang="ru-RU" altLang="ru-RU" sz="1400" b="1" i="1">
                <a:solidFill>
                  <a:srgbClr val="002060"/>
                </a:solidFill>
              </a:rPr>
              <a:t>владение ИТ</a:t>
            </a:r>
          </a:p>
          <a:p>
            <a:pPr>
              <a:spcBef>
                <a:spcPct val="0"/>
              </a:spcBef>
              <a:buClrTx/>
              <a:buFontTx/>
              <a:buNone/>
            </a:pPr>
            <a:endParaRPr lang="ru-RU" altLang="ru-RU" sz="1400">
              <a:solidFill>
                <a:srgbClr val="000000"/>
              </a:solidFill>
            </a:endParaRPr>
          </a:p>
        </p:txBody>
      </p:sp>
    </p:spTree>
    <p:extLst>
      <p:ext uri="{BB962C8B-B14F-4D97-AF65-F5344CB8AC3E}">
        <p14:creationId xmlns:p14="http://schemas.microsoft.com/office/powerpoint/2010/main" val="2765870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24744"/>
          </a:xfrm>
        </p:spPr>
        <p:txBody>
          <a:bodyPr/>
          <a:lstStyle/>
          <a:p>
            <a:pPr>
              <a:lnSpc>
                <a:spcPct val="100000"/>
              </a:lnSpc>
            </a:pPr>
            <a:r>
              <a:rPr lang="ru-RU" sz="3200" b="1" dirty="0">
                <a:effectLst/>
              </a:rPr>
              <a:t>Типологические основы управления знаниями и персоналом </a:t>
            </a:r>
            <a:endParaRPr lang="ru-RU" sz="32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7363349"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3998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9"/>
          <p:cNvSpPr>
            <a:spLocks noChangeArrowheads="1"/>
          </p:cNvSpPr>
          <p:nvPr/>
        </p:nvSpPr>
        <p:spPr bwMode="gray">
          <a:xfrm>
            <a:off x="5941220" y="2895601"/>
            <a:ext cx="341710" cy="1969294"/>
          </a:xfrm>
          <a:prstGeom prst="leftArrow">
            <a:avLst>
              <a:gd name="adj1" fmla="val 65583"/>
              <a:gd name="adj2" fmla="val 65181"/>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ru-RU" sz="1350">
              <a:latin typeface="Century Gothic" pitchFamily="34" charset="0"/>
            </a:endParaRPr>
          </a:p>
        </p:txBody>
      </p:sp>
      <p:sp>
        <p:nvSpPr>
          <p:cNvPr id="13" name="AutoShape 16"/>
          <p:cNvSpPr>
            <a:spLocks noChangeArrowheads="1"/>
          </p:cNvSpPr>
          <p:nvPr/>
        </p:nvSpPr>
        <p:spPr bwMode="gray">
          <a:xfrm rot="10800000">
            <a:off x="2800351" y="4648201"/>
            <a:ext cx="3618310" cy="569119"/>
          </a:xfrm>
          <a:prstGeom prst="upArrow">
            <a:avLst>
              <a:gd name="adj1" fmla="val 60799"/>
              <a:gd name="adj2" fmla="val 60378"/>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ru-RU" sz="1350">
              <a:latin typeface="Century Gothic" pitchFamily="34" charset="0"/>
            </a:endParaRPr>
          </a:p>
        </p:txBody>
      </p:sp>
      <p:sp>
        <p:nvSpPr>
          <p:cNvPr id="14" name="AutoShape 16"/>
          <p:cNvSpPr>
            <a:spLocks noChangeArrowheads="1"/>
          </p:cNvSpPr>
          <p:nvPr/>
        </p:nvSpPr>
        <p:spPr bwMode="gray">
          <a:xfrm rot="10800000">
            <a:off x="6201966" y="2378870"/>
            <a:ext cx="1647825" cy="432197"/>
          </a:xfrm>
          <a:prstGeom prst="upArrow">
            <a:avLst>
              <a:gd name="adj1" fmla="val 68380"/>
              <a:gd name="adj2" fmla="val 41354"/>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ru-RU" sz="1350">
              <a:latin typeface="Century Gothic" pitchFamily="34" charset="0"/>
            </a:endParaRPr>
          </a:p>
        </p:txBody>
      </p:sp>
      <p:sp>
        <p:nvSpPr>
          <p:cNvPr id="15" name="AutoShape 5"/>
          <p:cNvSpPr>
            <a:spLocks noChangeArrowheads="1"/>
          </p:cNvSpPr>
          <p:nvPr/>
        </p:nvSpPr>
        <p:spPr bwMode="gray">
          <a:xfrm>
            <a:off x="6123386" y="1760935"/>
            <a:ext cx="1726406" cy="756047"/>
          </a:xfrm>
          <a:prstGeom prst="can">
            <a:avLst>
              <a:gd name="adj" fmla="val 25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ru-RU" sz="1350">
              <a:solidFill>
                <a:schemeClr val="tx1"/>
              </a:solidFill>
              <a:latin typeface="Century Gothic" pitchFamily="34" charset="0"/>
            </a:endParaRPr>
          </a:p>
        </p:txBody>
      </p:sp>
      <p:sp>
        <p:nvSpPr>
          <p:cNvPr id="16" name="AutoShape 16"/>
          <p:cNvSpPr>
            <a:spLocks noChangeArrowheads="1"/>
          </p:cNvSpPr>
          <p:nvPr/>
        </p:nvSpPr>
        <p:spPr bwMode="gray">
          <a:xfrm rot="10800000">
            <a:off x="1233488" y="2408635"/>
            <a:ext cx="1647825" cy="432197"/>
          </a:xfrm>
          <a:prstGeom prst="upArrow">
            <a:avLst>
              <a:gd name="adj1" fmla="val 68380"/>
              <a:gd name="adj2" fmla="val 41354"/>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ru-RU" sz="1350">
              <a:latin typeface="Century Gothic" pitchFamily="34" charset="0"/>
            </a:endParaRPr>
          </a:p>
        </p:txBody>
      </p:sp>
      <p:sp>
        <p:nvSpPr>
          <p:cNvPr id="17" name="AutoShape 5"/>
          <p:cNvSpPr>
            <a:spLocks noChangeArrowheads="1"/>
          </p:cNvSpPr>
          <p:nvPr/>
        </p:nvSpPr>
        <p:spPr bwMode="gray">
          <a:xfrm>
            <a:off x="1208486" y="1760935"/>
            <a:ext cx="1726406" cy="756047"/>
          </a:xfrm>
          <a:prstGeom prst="can">
            <a:avLst>
              <a:gd name="adj" fmla="val 25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ru-RU" sz="1350">
              <a:latin typeface="Century Gothic" pitchFamily="34" charset="0"/>
            </a:endParaRPr>
          </a:p>
        </p:txBody>
      </p:sp>
      <p:grpSp>
        <p:nvGrpSpPr>
          <p:cNvPr id="36872" name="Группа 37"/>
          <p:cNvGrpSpPr>
            <a:grpSpLocks/>
          </p:cNvGrpSpPr>
          <p:nvPr/>
        </p:nvGrpSpPr>
        <p:grpSpPr bwMode="auto">
          <a:xfrm>
            <a:off x="1229916" y="1922861"/>
            <a:ext cx="6728222" cy="2917031"/>
            <a:chOff x="938389" y="1616378"/>
            <a:chExt cx="7158561" cy="3046608"/>
          </a:xfrm>
        </p:grpSpPr>
        <p:sp>
          <p:nvSpPr>
            <p:cNvPr id="19" name="AutoShape 3"/>
            <p:cNvSpPr>
              <a:spLocks noChangeArrowheads="1"/>
            </p:cNvSpPr>
            <p:nvPr/>
          </p:nvSpPr>
          <p:spPr bwMode="gray">
            <a:xfrm>
              <a:off x="3117247" y="3929313"/>
              <a:ext cx="2835049" cy="710046"/>
            </a:xfrm>
            <a:prstGeom prst="can">
              <a:avLst>
                <a:gd name="adj" fmla="val 25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ru-RU" sz="1350">
                <a:latin typeface="Century Gothic" pitchFamily="34" charset="0"/>
              </a:endParaRPr>
            </a:p>
          </p:txBody>
        </p:sp>
        <p:sp>
          <p:nvSpPr>
            <p:cNvPr id="20" name="AutoShape 3"/>
            <p:cNvSpPr>
              <a:spLocks noChangeArrowheads="1"/>
            </p:cNvSpPr>
            <p:nvPr/>
          </p:nvSpPr>
          <p:spPr bwMode="gray">
            <a:xfrm>
              <a:off x="3117247" y="3308799"/>
              <a:ext cx="2835049" cy="748595"/>
            </a:xfrm>
            <a:prstGeom prst="can">
              <a:avLst>
                <a:gd name="adj" fmla="val 25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ru-RU" sz="1350">
                <a:latin typeface="Century Gothic" pitchFamily="34" charset="0"/>
              </a:endParaRPr>
            </a:p>
          </p:txBody>
        </p:sp>
        <p:sp>
          <p:nvSpPr>
            <p:cNvPr id="21" name="AutoShape 4"/>
            <p:cNvSpPr>
              <a:spLocks noChangeArrowheads="1"/>
            </p:cNvSpPr>
            <p:nvPr/>
          </p:nvSpPr>
          <p:spPr bwMode="gray">
            <a:xfrm>
              <a:off x="3096978" y="2744244"/>
              <a:ext cx="2835049" cy="693881"/>
            </a:xfrm>
            <a:prstGeom prst="can">
              <a:avLst>
                <a:gd name="adj" fmla="val 25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ru-RU" sz="1350">
                <a:latin typeface="Century Gothic" pitchFamily="34" charset="0"/>
              </a:endParaRPr>
            </a:p>
          </p:txBody>
        </p:sp>
        <p:sp>
          <p:nvSpPr>
            <p:cNvPr id="22" name="AutoShape 5"/>
            <p:cNvSpPr>
              <a:spLocks noChangeArrowheads="1"/>
            </p:cNvSpPr>
            <p:nvPr/>
          </p:nvSpPr>
          <p:spPr bwMode="gray">
            <a:xfrm>
              <a:off x="3117247" y="2123731"/>
              <a:ext cx="2835049" cy="717507"/>
            </a:xfrm>
            <a:prstGeom prst="can">
              <a:avLst>
                <a:gd name="adj" fmla="val 25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ru-RU" sz="1350">
                <a:latin typeface="Century Gothic" pitchFamily="34" charset="0"/>
              </a:endParaRPr>
            </a:p>
          </p:txBody>
        </p:sp>
        <p:sp>
          <p:nvSpPr>
            <p:cNvPr id="36884" name="Text Box 6"/>
            <p:cNvSpPr txBox="1">
              <a:spLocks noChangeArrowheads="1"/>
            </p:cNvSpPr>
            <p:nvPr/>
          </p:nvSpPr>
          <p:spPr bwMode="gray">
            <a:xfrm>
              <a:off x="3697140" y="2293402"/>
              <a:ext cx="1646532" cy="53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ru-RU" altLang="ru-RU" sz="1350" b="1">
                  <a:solidFill>
                    <a:srgbClr val="0F2145"/>
                  </a:solidFill>
                  <a:latin typeface="Century Gothic" panose="020B0502020202020204" pitchFamily="34" charset="0"/>
                  <a:cs typeface="Arial" panose="020B0604020202020204" pitchFamily="34" charset="0"/>
                </a:rPr>
                <a:t>Управление</a:t>
              </a:r>
            </a:p>
            <a:p>
              <a:pPr algn="ctr">
                <a:spcBef>
                  <a:spcPct val="0"/>
                </a:spcBef>
                <a:buClrTx/>
                <a:buSzTx/>
                <a:buFontTx/>
                <a:buNone/>
              </a:pPr>
              <a:r>
                <a:rPr lang="ru-RU" altLang="ru-RU" sz="1350" b="1">
                  <a:solidFill>
                    <a:srgbClr val="0F2145"/>
                  </a:solidFill>
                  <a:latin typeface="Century Gothic" panose="020B0502020202020204" pitchFamily="34" charset="0"/>
                  <a:cs typeface="Arial" panose="020B0604020202020204" pitchFamily="34" charset="0"/>
                </a:rPr>
                <a:t>задачами</a:t>
              </a:r>
              <a:endParaRPr lang="en-US" altLang="ru-RU" sz="1350" b="1">
                <a:solidFill>
                  <a:srgbClr val="0F2145"/>
                </a:solidFill>
                <a:latin typeface="Century Gothic" panose="020B0502020202020204" pitchFamily="34" charset="0"/>
                <a:cs typeface="Arial" panose="020B0604020202020204" pitchFamily="34" charset="0"/>
              </a:endParaRPr>
            </a:p>
          </p:txBody>
        </p:sp>
        <p:sp>
          <p:nvSpPr>
            <p:cNvPr id="36885" name="Text Box 7"/>
            <p:cNvSpPr txBox="1">
              <a:spLocks noChangeArrowheads="1"/>
            </p:cNvSpPr>
            <p:nvPr/>
          </p:nvSpPr>
          <p:spPr bwMode="gray">
            <a:xfrm>
              <a:off x="3697140" y="2914007"/>
              <a:ext cx="1646532" cy="53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ru-RU" altLang="ru-RU" sz="1350" b="1">
                  <a:solidFill>
                    <a:srgbClr val="0F2145"/>
                  </a:solidFill>
                  <a:latin typeface="Century Gothic" panose="020B0502020202020204" pitchFamily="34" charset="0"/>
                  <a:cs typeface="Arial" panose="020B0604020202020204" pitchFamily="34" charset="0"/>
                </a:rPr>
                <a:t>Управление</a:t>
              </a:r>
            </a:p>
            <a:p>
              <a:pPr algn="ctr">
                <a:spcBef>
                  <a:spcPct val="0"/>
                </a:spcBef>
                <a:buClrTx/>
                <a:buSzTx/>
                <a:buFontTx/>
                <a:buNone/>
              </a:pPr>
              <a:r>
                <a:rPr lang="ru-RU" altLang="ru-RU" sz="1350" b="1">
                  <a:solidFill>
                    <a:srgbClr val="0F2145"/>
                  </a:solidFill>
                  <a:latin typeface="Century Gothic" panose="020B0502020202020204" pitchFamily="34" charset="0"/>
                  <a:cs typeface="Arial" panose="020B0604020202020204" pitchFamily="34" charset="0"/>
                </a:rPr>
                <a:t>функциями</a:t>
              </a:r>
              <a:endParaRPr lang="en-US" altLang="ru-RU" sz="1350" b="1">
                <a:solidFill>
                  <a:srgbClr val="0F2145"/>
                </a:solidFill>
                <a:latin typeface="Century Gothic" panose="020B0502020202020204" pitchFamily="34" charset="0"/>
                <a:cs typeface="Arial" panose="020B0604020202020204" pitchFamily="34" charset="0"/>
              </a:endParaRPr>
            </a:p>
          </p:txBody>
        </p:sp>
        <p:sp>
          <p:nvSpPr>
            <p:cNvPr id="36886" name="Text Box 8"/>
            <p:cNvSpPr txBox="1">
              <a:spLocks noChangeArrowheads="1"/>
            </p:cNvSpPr>
            <p:nvPr/>
          </p:nvSpPr>
          <p:spPr bwMode="gray">
            <a:xfrm>
              <a:off x="3385178" y="3478194"/>
              <a:ext cx="2355886" cy="53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ru-RU" altLang="ru-RU" sz="1350" b="1">
                  <a:solidFill>
                    <a:srgbClr val="0F2145"/>
                  </a:solidFill>
                  <a:latin typeface="Century Gothic" panose="020B0502020202020204" pitchFamily="34" charset="0"/>
                  <a:cs typeface="Arial" panose="020B0604020202020204" pitchFamily="34" charset="0"/>
                </a:rPr>
                <a:t>Управление</a:t>
              </a:r>
            </a:p>
            <a:p>
              <a:pPr algn="ctr">
                <a:spcBef>
                  <a:spcPct val="0"/>
                </a:spcBef>
                <a:buClrTx/>
                <a:buSzTx/>
                <a:buFontTx/>
                <a:buNone/>
              </a:pPr>
              <a:r>
                <a:rPr lang="ru-RU" altLang="ru-RU" sz="1350" b="1">
                  <a:solidFill>
                    <a:srgbClr val="0F2145"/>
                  </a:solidFill>
                  <a:latin typeface="Century Gothic" panose="020B0502020202020204" pitchFamily="34" charset="0"/>
                  <a:cs typeface="Arial" panose="020B0604020202020204" pitchFamily="34" charset="0"/>
                </a:rPr>
                <a:t>Взаимоотношениями</a:t>
              </a:r>
              <a:endParaRPr lang="en-US" altLang="ru-RU" sz="1350" b="1">
                <a:solidFill>
                  <a:srgbClr val="0F2145"/>
                </a:solidFill>
                <a:latin typeface="Century Gothic" panose="020B0502020202020204" pitchFamily="34" charset="0"/>
                <a:cs typeface="Arial" panose="020B0604020202020204" pitchFamily="34" charset="0"/>
              </a:endParaRPr>
            </a:p>
          </p:txBody>
        </p:sp>
        <p:sp>
          <p:nvSpPr>
            <p:cNvPr id="26" name="AutoShape 9"/>
            <p:cNvSpPr>
              <a:spLocks noChangeArrowheads="1"/>
            </p:cNvSpPr>
            <p:nvPr/>
          </p:nvSpPr>
          <p:spPr bwMode="gray">
            <a:xfrm rot="10800000">
              <a:off x="2753681" y="2606215"/>
              <a:ext cx="363566" cy="2056771"/>
            </a:xfrm>
            <a:prstGeom prst="leftArrow">
              <a:avLst>
                <a:gd name="adj1" fmla="val 65583"/>
                <a:gd name="adj2" fmla="val 65181"/>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ru-RU" sz="1350">
                <a:latin typeface="Century Gothic" pitchFamily="34" charset="0"/>
              </a:endParaRPr>
            </a:p>
          </p:txBody>
        </p:sp>
        <p:sp>
          <p:nvSpPr>
            <p:cNvPr id="36888" name="AutoShape 10"/>
            <p:cNvSpPr>
              <a:spLocks noChangeArrowheads="1"/>
            </p:cNvSpPr>
            <p:nvPr/>
          </p:nvSpPr>
          <p:spPr bwMode="auto">
            <a:xfrm>
              <a:off x="990600" y="2640944"/>
              <a:ext cx="1762509" cy="1909203"/>
            </a:xfrm>
            <a:prstGeom prst="roundRect">
              <a:avLst>
                <a:gd name="adj" fmla="val 16667"/>
              </a:avLst>
            </a:prstGeom>
            <a:solidFill>
              <a:srgbClr val="FFFFFF"/>
            </a:solidFill>
            <a:ln w="38100">
              <a:solidFill>
                <a:schemeClr val="tx1"/>
              </a:solidFill>
              <a:round/>
              <a:headEnd/>
              <a:tailEnd/>
            </a:ln>
          </p:spPr>
          <p:txBody>
            <a:bodyPr wrap="none" anchor="ctr"/>
            <a:lstStyle>
              <a:lvl1pPr eaLnBrk="0" hangingPunct="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endParaRPr lang="ru-RU" altLang="ru-RU" sz="1350">
                <a:latin typeface="Century Gothic" panose="020B0502020202020204" pitchFamily="34" charset="0"/>
              </a:endParaRPr>
            </a:p>
          </p:txBody>
        </p:sp>
        <p:sp>
          <p:nvSpPr>
            <p:cNvPr id="36889" name="Text Box 11"/>
            <p:cNvSpPr txBox="1">
              <a:spLocks noChangeArrowheads="1"/>
            </p:cNvSpPr>
            <p:nvPr/>
          </p:nvSpPr>
          <p:spPr bwMode="auto">
            <a:xfrm>
              <a:off x="1086345" y="2693345"/>
              <a:ext cx="1609065" cy="188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ru-RU" altLang="ru-RU" sz="1800" b="1">
                  <a:solidFill>
                    <a:srgbClr val="0F2145"/>
                  </a:solidFill>
                  <a:latin typeface="Century Gothic" panose="020B0502020202020204" pitchFamily="34" charset="0"/>
                </a:rPr>
                <a:t>Кадровый</a:t>
              </a:r>
            </a:p>
            <a:p>
              <a:pPr algn="ctr">
                <a:spcBef>
                  <a:spcPct val="0"/>
                </a:spcBef>
                <a:buClrTx/>
                <a:buSzTx/>
                <a:buFontTx/>
                <a:buNone/>
              </a:pPr>
              <a:r>
                <a:rPr lang="ru-RU" altLang="ru-RU" sz="1800" b="1">
                  <a:solidFill>
                    <a:srgbClr val="0F2145"/>
                  </a:solidFill>
                  <a:latin typeface="Century Gothic" panose="020B0502020202020204" pitchFamily="34" charset="0"/>
                </a:rPr>
                <a:t>состав</a:t>
              </a:r>
              <a:endParaRPr lang="en-US" altLang="ru-RU" sz="1800" b="1">
                <a:solidFill>
                  <a:srgbClr val="0F2145"/>
                </a:solidFill>
                <a:latin typeface="Century Gothic" panose="020B0502020202020204" pitchFamily="34" charset="0"/>
              </a:endParaRPr>
            </a:p>
            <a:p>
              <a:pPr algn="ctr">
                <a:spcBef>
                  <a:spcPct val="0"/>
                </a:spcBef>
                <a:buClrTx/>
                <a:buSzPct val="60000"/>
                <a:buFontTx/>
                <a:buChar char="•"/>
              </a:pPr>
              <a:r>
                <a:rPr lang="ru-RU" altLang="ru-RU" sz="1500">
                  <a:solidFill>
                    <a:srgbClr val="0F2145"/>
                  </a:solidFill>
                  <a:latin typeface="Century Gothic" panose="020B0502020202020204" pitchFamily="34" charset="0"/>
                </a:rPr>
                <a:t>Иванов</a:t>
              </a:r>
              <a:endParaRPr lang="en-US" altLang="ru-RU" sz="1500">
                <a:solidFill>
                  <a:srgbClr val="0F2145"/>
                </a:solidFill>
                <a:latin typeface="Century Gothic" panose="020B0502020202020204" pitchFamily="34" charset="0"/>
              </a:endParaRPr>
            </a:p>
            <a:p>
              <a:pPr algn="ctr">
                <a:spcBef>
                  <a:spcPct val="0"/>
                </a:spcBef>
                <a:buClrTx/>
                <a:buSzPct val="60000"/>
                <a:buFontTx/>
                <a:buChar char="•"/>
              </a:pPr>
              <a:r>
                <a:rPr lang="ru-RU" altLang="ru-RU" sz="1500">
                  <a:solidFill>
                    <a:srgbClr val="0F2145"/>
                  </a:solidFill>
                  <a:latin typeface="Century Gothic" panose="020B0502020202020204" pitchFamily="34" charset="0"/>
                </a:rPr>
                <a:t>Сидоров</a:t>
              </a:r>
              <a:endParaRPr lang="en-US" altLang="ru-RU" sz="1500">
                <a:solidFill>
                  <a:srgbClr val="0F2145"/>
                </a:solidFill>
                <a:latin typeface="Century Gothic" panose="020B0502020202020204" pitchFamily="34" charset="0"/>
              </a:endParaRPr>
            </a:p>
            <a:p>
              <a:pPr algn="ctr">
                <a:spcBef>
                  <a:spcPct val="0"/>
                </a:spcBef>
                <a:buClrTx/>
                <a:buSzPct val="60000"/>
                <a:buFontTx/>
                <a:buChar char="•"/>
              </a:pPr>
              <a:r>
                <a:rPr lang="ru-RU" altLang="ru-RU" sz="1500">
                  <a:solidFill>
                    <a:srgbClr val="0F2145"/>
                  </a:solidFill>
                  <a:latin typeface="Century Gothic" panose="020B0502020202020204" pitchFamily="34" charset="0"/>
                </a:rPr>
                <a:t>Петров</a:t>
              </a:r>
              <a:endParaRPr lang="en-US" altLang="ru-RU" sz="1500">
                <a:solidFill>
                  <a:srgbClr val="0F2145"/>
                </a:solidFill>
                <a:latin typeface="Century Gothic" panose="020B0502020202020204" pitchFamily="34" charset="0"/>
              </a:endParaRPr>
            </a:p>
            <a:p>
              <a:pPr algn="ctr">
                <a:spcBef>
                  <a:spcPct val="0"/>
                </a:spcBef>
                <a:buClrTx/>
                <a:buSzPct val="60000"/>
                <a:buFontTx/>
                <a:buChar char="•"/>
              </a:pPr>
              <a:r>
                <a:rPr lang="ru-RU" altLang="ru-RU" sz="1500">
                  <a:solidFill>
                    <a:srgbClr val="0F2145"/>
                  </a:solidFill>
                  <a:latin typeface="Century Gothic" panose="020B0502020202020204" pitchFamily="34" charset="0"/>
                </a:rPr>
                <a:t>Соколов</a:t>
              </a:r>
              <a:endParaRPr lang="en-US" altLang="ru-RU" sz="1500">
                <a:solidFill>
                  <a:srgbClr val="0F2145"/>
                </a:solidFill>
                <a:latin typeface="Century Gothic" panose="020B0502020202020204" pitchFamily="34" charset="0"/>
              </a:endParaRPr>
            </a:p>
            <a:p>
              <a:pPr algn="ctr">
                <a:spcBef>
                  <a:spcPct val="0"/>
                </a:spcBef>
                <a:buClrTx/>
                <a:buSzPct val="60000"/>
                <a:buFontTx/>
                <a:buChar char="•"/>
              </a:pPr>
              <a:r>
                <a:rPr lang="ru-RU" altLang="ru-RU" sz="1500">
                  <a:solidFill>
                    <a:srgbClr val="0F2145"/>
                  </a:solidFill>
                  <a:latin typeface="Century Gothic" panose="020B0502020202020204" pitchFamily="34" charset="0"/>
                </a:rPr>
                <a:t>Пупкин</a:t>
              </a:r>
              <a:endParaRPr lang="en-US" altLang="ru-RU" sz="1500">
                <a:solidFill>
                  <a:srgbClr val="0F2145"/>
                </a:solidFill>
                <a:latin typeface="Century Gothic" panose="020B0502020202020204" pitchFamily="34" charset="0"/>
              </a:endParaRPr>
            </a:p>
          </p:txBody>
        </p:sp>
        <p:sp>
          <p:nvSpPr>
            <p:cNvPr id="36890" name="AutoShape 12"/>
            <p:cNvSpPr>
              <a:spLocks noChangeArrowheads="1"/>
            </p:cNvSpPr>
            <p:nvPr/>
          </p:nvSpPr>
          <p:spPr bwMode="auto">
            <a:xfrm>
              <a:off x="6301951" y="2575842"/>
              <a:ext cx="1680079" cy="2058251"/>
            </a:xfrm>
            <a:prstGeom prst="roundRect">
              <a:avLst>
                <a:gd name="adj" fmla="val 16667"/>
              </a:avLst>
            </a:prstGeom>
            <a:solidFill>
              <a:srgbClr val="FFFFFF"/>
            </a:solidFill>
            <a:ln w="38100">
              <a:solidFill>
                <a:schemeClr val="tx1"/>
              </a:solidFill>
              <a:round/>
              <a:headEnd/>
              <a:tailEnd/>
            </a:ln>
          </p:spPr>
          <p:txBody>
            <a:bodyPr wrap="none" anchor="ctr"/>
            <a:lstStyle>
              <a:lvl1pPr eaLnBrk="0" hangingPunct="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endParaRPr lang="ru-RU" altLang="ru-RU" sz="1350">
                <a:latin typeface="Century Gothic" panose="020B0502020202020204" pitchFamily="34" charset="0"/>
              </a:endParaRPr>
            </a:p>
          </p:txBody>
        </p:sp>
        <p:sp>
          <p:nvSpPr>
            <p:cNvPr id="36891" name="Text Box 17"/>
            <p:cNvSpPr txBox="1">
              <a:spLocks noChangeArrowheads="1"/>
            </p:cNvSpPr>
            <p:nvPr/>
          </p:nvSpPr>
          <p:spPr bwMode="gray">
            <a:xfrm>
              <a:off x="938389" y="1616378"/>
              <a:ext cx="1718671" cy="578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ru-RU" altLang="ru-RU" sz="1500" b="1">
                  <a:solidFill>
                    <a:srgbClr val="0F2145"/>
                  </a:solidFill>
                  <a:latin typeface="Century Gothic" panose="020B0502020202020204" pitchFamily="34" charset="0"/>
                  <a:cs typeface="Arial" panose="020B0604020202020204" pitchFamily="34" charset="0"/>
                </a:rPr>
                <a:t>Анализ коллектива</a:t>
              </a:r>
              <a:endParaRPr lang="en-US" altLang="ru-RU" sz="1500" b="1">
                <a:solidFill>
                  <a:srgbClr val="0F2145"/>
                </a:solidFill>
                <a:latin typeface="Century Gothic" panose="020B0502020202020204" pitchFamily="34" charset="0"/>
                <a:cs typeface="Arial" panose="020B0604020202020204" pitchFamily="34" charset="0"/>
              </a:endParaRPr>
            </a:p>
          </p:txBody>
        </p:sp>
        <p:sp>
          <p:nvSpPr>
            <p:cNvPr id="36892" name="Text Box 19"/>
            <p:cNvSpPr txBox="1">
              <a:spLocks noChangeArrowheads="1"/>
            </p:cNvSpPr>
            <p:nvPr/>
          </p:nvSpPr>
          <p:spPr bwMode="gray">
            <a:xfrm>
              <a:off x="6085827" y="1729216"/>
              <a:ext cx="2011123" cy="33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ru-RU" altLang="ru-RU" sz="1500" b="1">
                  <a:solidFill>
                    <a:srgbClr val="0F2145"/>
                  </a:solidFill>
                  <a:latin typeface="Century Gothic" panose="020B0502020202020204" pitchFamily="34" charset="0"/>
                  <a:cs typeface="Arial" panose="020B0604020202020204" pitchFamily="34" charset="0"/>
                </a:rPr>
                <a:t>Анализ функций</a:t>
              </a:r>
              <a:endParaRPr lang="en-US" altLang="ru-RU" sz="1500" b="1">
                <a:solidFill>
                  <a:srgbClr val="0F2145"/>
                </a:solidFill>
                <a:latin typeface="Century Gothic" panose="020B0502020202020204" pitchFamily="34" charset="0"/>
                <a:cs typeface="Arial" panose="020B0604020202020204" pitchFamily="34" charset="0"/>
              </a:endParaRPr>
            </a:p>
          </p:txBody>
        </p:sp>
        <p:sp>
          <p:nvSpPr>
            <p:cNvPr id="36893" name="Text Box 8"/>
            <p:cNvSpPr txBox="1">
              <a:spLocks noChangeArrowheads="1"/>
            </p:cNvSpPr>
            <p:nvPr/>
          </p:nvSpPr>
          <p:spPr bwMode="gray">
            <a:xfrm>
              <a:off x="3670027" y="4098798"/>
              <a:ext cx="1700758" cy="53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ru-RU" altLang="ru-RU" sz="1350" b="1">
                  <a:solidFill>
                    <a:srgbClr val="0F2145"/>
                  </a:solidFill>
                  <a:latin typeface="Century Gothic" panose="020B0502020202020204" pitchFamily="34" charset="0"/>
                  <a:cs typeface="Arial" panose="020B0604020202020204" pitchFamily="34" charset="0"/>
                </a:rPr>
                <a:t>Управление </a:t>
              </a:r>
            </a:p>
            <a:p>
              <a:pPr algn="ctr">
                <a:spcBef>
                  <a:spcPct val="0"/>
                </a:spcBef>
                <a:buClrTx/>
                <a:buSzTx/>
                <a:buFontTx/>
                <a:buNone/>
              </a:pPr>
              <a:r>
                <a:rPr lang="ru-RU" altLang="ru-RU" sz="1350" b="1">
                  <a:solidFill>
                    <a:srgbClr val="0F2145"/>
                  </a:solidFill>
                  <a:latin typeface="Century Gothic" panose="020B0502020202020204" pitchFamily="34" charset="0"/>
                  <a:cs typeface="Arial" panose="020B0604020202020204" pitchFamily="34" charset="0"/>
                </a:rPr>
                <a:t>компетенциями</a:t>
              </a:r>
              <a:endParaRPr lang="en-US" altLang="ru-RU" sz="1350" b="1">
                <a:solidFill>
                  <a:srgbClr val="0F2145"/>
                </a:solidFill>
                <a:latin typeface="Century Gothic" panose="020B0502020202020204" pitchFamily="34" charset="0"/>
                <a:cs typeface="Arial" panose="020B0604020202020204" pitchFamily="34" charset="0"/>
              </a:endParaRPr>
            </a:p>
          </p:txBody>
        </p:sp>
        <p:sp>
          <p:nvSpPr>
            <p:cNvPr id="36894" name="Text Box 13"/>
            <p:cNvSpPr txBox="1">
              <a:spLocks noChangeArrowheads="1"/>
            </p:cNvSpPr>
            <p:nvPr/>
          </p:nvSpPr>
          <p:spPr bwMode="auto">
            <a:xfrm>
              <a:off x="6310793" y="2581343"/>
              <a:ext cx="1786157" cy="204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ru-RU" altLang="ru-RU" sz="1800" b="1">
                  <a:solidFill>
                    <a:srgbClr val="0F2145"/>
                  </a:solidFill>
                  <a:latin typeface="Century Gothic" panose="020B0502020202020204" pitchFamily="34" charset="0"/>
                </a:rPr>
                <a:t>Функции штатного расписания</a:t>
              </a:r>
              <a:endParaRPr lang="en-US" altLang="ru-RU" sz="1800" b="1">
                <a:solidFill>
                  <a:srgbClr val="0F2145"/>
                </a:solidFill>
                <a:latin typeface="Century Gothic" panose="020B0502020202020204" pitchFamily="34" charset="0"/>
              </a:endParaRPr>
            </a:p>
            <a:p>
              <a:pPr algn="ctr">
                <a:spcBef>
                  <a:spcPct val="0"/>
                </a:spcBef>
                <a:buClrTx/>
                <a:buSzPct val="60000"/>
                <a:buFontTx/>
                <a:buChar char="•"/>
              </a:pPr>
              <a:r>
                <a:rPr lang="ru-RU" altLang="ru-RU" sz="1350">
                  <a:solidFill>
                    <a:srgbClr val="0F2145"/>
                  </a:solidFill>
                  <a:latin typeface="Century Gothic" panose="020B0502020202020204" pitchFamily="34" charset="0"/>
                </a:rPr>
                <a:t>Должность</a:t>
              </a:r>
              <a:r>
                <a:rPr lang="en-US" altLang="ru-RU" sz="1350">
                  <a:solidFill>
                    <a:srgbClr val="0F2145"/>
                  </a:solidFill>
                  <a:latin typeface="Century Gothic" panose="020B0502020202020204" pitchFamily="34" charset="0"/>
                </a:rPr>
                <a:t> 1</a:t>
              </a:r>
            </a:p>
            <a:p>
              <a:pPr algn="ctr">
                <a:spcBef>
                  <a:spcPct val="0"/>
                </a:spcBef>
                <a:buClrTx/>
                <a:buSzPct val="60000"/>
                <a:buFontTx/>
                <a:buChar char="•"/>
              </a:pPr>
              <a:r>
                <a:rPr lang="ru-RU" altLang="ru-RU" sz="1350">
                  <a:solidFill>
                    <a:srgbClr val="0F2145"/>
                  </a:solidFill>
                  <a:latin typeface="Century Gothic" panose="020B0502020202020204" pitchFamily="34" charset="0"/>
                </a:rPr>
                <a:t>Должность</a:t>
              </a:r>
              <a:r>
                <a:rPr lang="en-US" altLang="ru-RU" sz="1350">
                  <a:solidFill>
                    <a:srgbClr val="0F2145"/>
                  </a:solidFill>
                  <a:latin typeface="Century Gothic" panose="020B0502020202020204" pitchFamily="34" charset="0"/>
                </a:rPr>
                <a:t> 2</a:t>
              </a:r>
            </a:p>
            <a:p>
              <a:pPr algn="ctr">
                <a:spcBef>
                  <a:spcPct val="0"/>
                </a:spcBef>
                <a:buClrTx/>
                <a:buSzPct val="60000"/>
                <a:buFontTx/>
                <a:buChar char="•"/>
              </a:pPr>
              <a:r>
                <a:rPr lang="ru-RU" altLang="ru-RU" sz="1350">
                  <a:solidFill>
                    <a:srgbClr val="0F2145"/>
                  </a:solidFill>
                  <a:latin typeface="Century Gothic" panose="020B0502020202020204" pitchFamily="34" charset="0"/>
                </a:rPr>
                <a:t>Должность</a:t>
              </a:r>
              <a:r>
                <a:rPr lang="en-US" altLang="ru-RU" sz="1350">
                  <a:solidFill>
                    <a:srgbClr val="0F2145"/>
                  </a:solidFill>
                  <a:latin typeface="Century Gothic" panose="020B0502020202020204" pitchFamily="34" charset="0"/>
                </a:rPr>
                <a:t> 3</a:t>
              </a:r>
            </a:p>
            <a:p>
              <a:pPr algn="ctr">
                <a:spcBef>
                  <a:spcPct val="0"/>
                </a:spcBef>
                <a:buClrTx/>
                <a:buSzPct val="60000"/>
                <a:buFontTx/>
                <a:buChar char="•"/>
              </a:pPr>
              <a:r>
                <a:rPr lang="ru-RU" altLang="ru-RU" sz="1350">
                  <a:solidFill>
                    <a:srgbClr val="0F2145"/>
                  </a:solidFill>
                  <a:latin typeface="Century Gothic" panose="020B0502020202020204" pitchFamily="34" charset="0"/>
                </a:rPr>
                <a:t>Должность</a:t>
              </a:r>
              <a:r>
                <a:rPr lang="en-US" altLang="ru-RU" sz="1350">
                  <a:solidFill>
                    <a:srgbClr val="0F2145"/>
                  </a:solidFill>
                  <a:latin typeface="Century Gothic" panose="020B0502020202020204" pitchFamily="34" charset="0"/>
                </a:rPr>
                <a:t> 4</a:t>
              </a:r>
            </a:p>
            <a:p>
              <a:pPr algn="ctr">
                <a:spcBef>
                  <a:spcPct val="0"/>
                </a:spcBef>
                <a:buClrTx/>
                <a:buSzPct val="60000"/>
                <a:buFontTx/>
                <a:buChar char="•"/>
              </a:pPr>
              <a:r>
                <a:rPr lang="ru-RU" altLang="ru-RU" sz="1350">
                  <a:solidFill>
                    <a:srgbClr val="0F2145"/>
                  </a:solidFill>
                  <a:latin typeface="Century Gothic" panose="020B0502020202020204" pitchFamily="34" charset="0"/>
                </a:rPr>
                <a:t>Должность</a:t>
              </a:r>
              <a:r>
                <a:rPr lang="en-US" altLang="ru-RU" sz="1350">
                  <a:solidFill>
                    <a:srgbClr val="0F2145"/>
                  </a:solidFill>
                  <a:latin typeface="Century Gothic" panose="020B0502020202020204" pitchFamily="34" charset="0"/>
                </a:rPr>
                <a:t> 5</a:t>
              </a:r>
            </a:p>
          </p:txBody>
        </p:sp>
      </p:grpSp>
      <p:sp>
        <p:nvSpPr>
          <p:cNvPr id="34" name="Скругленный прямоугольник 33"/>
          <p:cNvSpPr/>
          <p:nvPr/>
        </p:nvSpPr>
        <p:spPr>
          <a:xfrm>
            <a:off x="1854994" y="5270898"/>
            <a:ext cx="5616179" cy="702469"/>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ru-RU" sz="1350"/>
          </a:p>
        </p:txBody>
      </p:sp>
      <p:sp>
        <p:nvSpPr>
          <p:cNvPr id="36874" name="Text Box 19"/>
          <p:cNvSpPr txBox="1">
            <a:spLocks noChangeArrowheads="1"/>
          </p:cNvSpPr>
          <p:nvPr/>
        </p:nvSpPr>
        <p:spPr bwMode="gray">
          <a:xfrm>
            <a:off x="2019301" y="5426870"/>
            <a:ext cx="5289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ru-RU" altLang="ru-RU" sz="1800" b="1">
                <a:solidFill>
                  <a:srgbClr val="FF0000"/>
                </a:solidFill>
                <a:latin typeface="Century Gothic" panose="020B0502020202020204" pitchFamily="34" charset="0"/>
                <a:cs typeface="Arial" panose="020B0604020202020204" pitchFamily="34" charset="0"/>
              </a:rPr>
              <a:t>Эффективное управление персоналом</a:t>
            </a:r>
          </a:p>
        </p:txBody>
      </p:sp>
      <p:sp>
        <p:nvSpPr>
          <p:cNvPr id="36" name="AutoShape 5"/>
          <p:cNvSpPr>
            <a:spLocks noChangeArrowheads="1"/>
          </p:cNvSpPr>
          <p:nvPr/>
        </p:nvSpPr>
        <p:spPr bwMode="gray">
          <a:xfrm>
            <a:off x="3294461" y="1829992"/>
            <a:ext cx="2664619" cy="686990"/>
          </a:xfrm>
          <a:prstGeom prst="can">
            <a:avLst>
              <a:gd name="adj" fmla="val 25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ru-RU" sz="1350">
              <a:latin typeface="Century Gothic" pitchFamily="34" charset="0"/>
            </a:endParaRPr>
          </a:p>
        </p:txBody>
      </p:sp>
      <p:sp>
        <p:nvSpPr>
          <p:cNvPr id="36876" name="Text Box 6"/>
          <p:cNvSpPr txBox="1">
            <a:spLocks noChangeArrowheads="1"/>
          </p:cNvSpPr>
          <p:nvPr/>
        </p:nvSpPr>
        <p:spPr bwMode="gray">
          <a:xfrm>
            <a:off x="3313511" y="2010967"/>
            <a:ext cx="252055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ru-RU" altLang="ru-RU" sz="1350" b="1">
                <a:solidFill>
                  <a:srgbClr val="0F2145"/>
                </a:solidFill>
                <a:latin typeface="Century Gothic" panose="020B0502020202020204" pitchFamily="34" charset="0"/>
                <a:cs typeface="Arial" panose="020B0604020202020204" pitchFamily="34" charset="0"/>
              </a:rPr>
              <a:t>Управление</a:t>
            </a:r>
          </a:p>
          <a:p>
            <a:pPr algn="ctr">
              <a:spcBef>
                <a:spcPct val="0"/>
              </a:spcBef>
              <a:buClrTx/>
              <a:buSzTx/>
              <a:buFontTx/>
              <a:buNone/>
            </a:pPr>
            <a:r>
              <a:rPr lang="ru-RU" altLang="ru-RU" sz="1350" b="1">
                <a:solidFill>
                  <a:srgbClr val="0F2145"/>
                </a:solidFill>
                <a:latin typeface="Century Gothic" panose="020B0502020202020204" pitchFamily="34" charset="0"/>
                <a:cs typeface="Arial" panose="020B0604020202020204" pitchFamily="34" charset="0"/>
              </a:rPr>
              <a:t>подбором персонала</a:t>
            </a:r>
            <a:endParaRPr lang="en-US" altLang="ru-RU" sz="1350" b="1">
              <a:solidFill>
                <a:srgbClr val="0F2145"/>
              </a:solidFill>
              <a:latin typeface="Century Gothic" panose="020B0502020202020204" pitchFamily="34" charset="0"/>
              <a:cs typeface="Arial" panose="020B0604020202020204" pitchFamily="34" charset="0"/>
            </a:endParaRPr>
          </a:p>
        </p:txBody>
      </p:sp>
      <p:cxnSp>
        <p:nvCxnSpPr>
          <p:cNvPr id="38" name="Прямая соединительная линия 37"/>
          <p:cNvCxnSpPr/>
          <p:nvPr/>
        </p:nvCxnSpPr>
        <p:spPr>
          <a:xfrm>
            <a:off x="1115615" y="1707356"/>
            <a:ext cx="6868716"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0" name="Заголовок 1"/>
          <p:cNvSpPr>
            <a:spLocks noGrp="1"/>
          </p:cNvSpPr>
          <p:nvPr>
            <p:ph type="title"/>
          </p:nvPr>
        </p:nvSpPr>
        <p:spPr>
          <a:xfrm>
            <a:off x="539552" y="663354"/>
            <a:ext cx="7089335" cy="422672"/>
          </a:xfrm>
          <a:extLst/>
        </p:spPr>
        <p:txBody>
          <a:bodyPr>
            <a:noAutofit/>
          </a:bodyPr>
          <a:lstStyle/>
          <a:p>
            <a:pPr algn="r" eaLnBrk="1" hangingPunct="1">
              <a:lnSpc>
                <a:spcPct val="100000"/>
              </a:lnSpc>
              <a:defRPr/>
            </a:pPr>
            <a:r>
              <a:rPr lang="ru-RU" sz="3000" b="1" dirty="0">
                <a:ln w="17780" cmpd="sng">
                  <a:solidFill>
                    <a:schemeClr val="accent1">
                      <a:tint val="3000"/>
                    </a:schemeClr>
                  </a:solidFill>
                  <a:prstDash val="solid"/>
                  <a:miter lim="800000"/>
                </a:ln>
                <a:effectLst>
                  <a:outerShdw blurRad="55000" dist="50800" dir="5400000" algn="tl">
                    <a:srgbClr val="000000">
                      <a:alpha val="33000"/>
                    </a:srgbClr>
                  </a:outerShdw>
                </a:effectLst>
                <a:latin typeface="Century Gothic" pitchFamily="34" charset="0"/>
                <a:ea typeface="+mn-ea"/>
                <a:cs typeface="+mn-cs"/>
              </a:rPr>
              <a:t>Эффективное управление организацией</a:t>
            </a:r>
          </a:p>
        </p:txBody>
      </p:sp>
    </p:spTree>
    <p:extLst>
      <p:ext uri="{BB962C8B-B14F-4D97-AF65-F5344CB8AC3E}">
        <p14:creationId xmlns:p14="http://schemas.microsoft.com/office/powerpoint/2010/main" val="3484462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Заголовок 1"/>
          <p:cNvSpPr>
            <a:spLocks noGrp="1"/>
          </p:cNvSpPr>
          <p:nvPr>
            <p:ph type="title"/>
          </p:nvPr>
        </p:nvSpPr>
        <p:spPr>
          <a:xfrm>
            <a:off x="700608" y="620688"/>
            <a:ext cx="7543800" cy="487363"/>
          </a:xfrm>
        </p:spPr>
        <p:txBody>
          <a:bodyPr/>
          <a:lstStyle/>
          <a:p>
            <a:pPr eaLnBrk="1" hangingPunct="1">
              <a:lnSpc>
                <a:spcPct val="100000"/>
              </a:lnSpc>
            </a:pPr>
            <a:r>
              <a:rPr lang="ru-RU" altLang="ru-RU" sz="2800" dirty="0" smtClean="0"/>
              <a:t>Работа с талантами - обязанность каждого руководителя</a:t>
            </a:r>
          </a:p>
        </p:txBody>
      </p:sp>
      <p:sp>
        <p:nvSpPr>
          <p:cNvPr id="11269" name="Содержимое 2"/>
          <p:cNvSpPr>
            <a:spLocks noGrp="1"/>
          </p:cNvSpPr>
          <p:nvPr>
            <p:ph idx="1"/>
          </p:nvPr>
        </p:nvSpPr>
        <p:spPr>
          <a:xfrm>
            <a:off x="457200" y="1340768"/>
            <a:ext cx="8229600" cy="4785395"/>
          </a:xfrm>
        </p:spPr>
        <p:txBody>
          <a:bodyPr>
            <a:normAutofit/>
          </a:bodyPr>
          <a:lstStyle/>
          <a:p>
            <a:pPr eaLnBrk="1" hangingPunct="1">
              <a:buFont typeface="Wingdings" pitchFamily="2" charset="2"/>
              <a:buNone/>
            </a:pPr>
            <a:r>
              <a:rPr lang="ru-RU" altLang="ru-RU" sz="1800" dirty="0" smtClean="0"/>
              <a:t>Усиливая свой коллектив, руководитель должен добиться прихода </a:t>
            </a:r>
            <a:endParaRPr lang="en-US" altLang="ru-RU" sz="1800" dirty="0" smtClean="0"/>
          </a:p>
          <a:p>
            <a:pPr eaLnBrk="1" hangingPunct="1">
              <a:buFont typeface="Wingdings" pitchFamily="2" charset="2"/>
              <a:buNone/>
            </a:pPr>
            <a:r>
              <a:rPr lang="ru-RU" altLang="ru-RU" sz="1800" dirty="0" smtClean="0"/>
              <a:t>талантливых сотрудников на все уровни организации. </a:t>
            </a:r>
            <a:endParaRPr lang="en-US" altLang="ru-RU" sz="1800" dirty="0" smtClean="0"/>
          </a:p>
          <a:p>
            <a:pPr eaLnBrk="1" hangingPunct="1">
              <a:buFont typeface="Wingdings" pitchFamily="2" charset="2"/>
              <a:buNone/>
            </a:pPr>
            <a:r>
              <a:rPr lang="ru-RU" altLang="ru-RU" sz="1800" dirty="0" smtClean="0"/>
              <a:t>Мы определили шесть действий, которые он должен предпринять для </a:t>
            </a:r>
            <a:endParaRPr lang="en-US" altLang="ru-RU" sz="1800" dirty="0" smtClean="0"/>
          </a:p>
          <a:p>
            <a:pPr eaLnBrk="1" hangingPunct="1">
              <a:buFont typeface="Wingdings" pitchFamily="2" charset="2"/>
              <a:buNone/>
            </a:pPr>
            <a:r>
              <a:rPr lang="ru-RU" altLang="ru-RU" sz="1800" dirty="0" smtClean="0"/>
              <a:t>этого:</a:t>
            </a:r>
            <a:endParaRPr lang="en-US" altLang="ru-RU" sz="1800" dirty="0" smtClean="0"/>
          </a:p>
          <a:p>
            <a:pPr eaLnBrk="1" hangingPunct="1">
              <a:buFont typeface="Wingdings" pitchFamily="2" charset="2"/>
              <a:buNone/>
            </a:pPr>
            <a:endParaRPr lang="ru-RU" altLang="ru-RU" sz="1800" dirty="0" smtClean="0"/>
          </a:p>
          <a:p>
            <a:pPr eaLnBrk="1" hangingPunct="1">
              <a:buFont typeface="Arial" charset="0"/>
              <a:buAutoNum type="arabicPeriod"/>
            </a:pPr>
            <a:r>
              <a:rPr lang="ru-RU" altLang="ru-RU" sz="1800" i="1" dirty="0" smtClean="0"/>
              <a:t>Активно </a:t>
            </a:r>
            <a:r>
              <a:rPr lang="ru-RU" altLang="ru-RU" sz="1800" i="1" dirty="0" smtClean="0"/>
              <a:t>участвовать в кадровых решениях на разных уровнях своей организации.</a:t>
            </a:r>
          </a:p>
          <a:p>
            <a:pPr eaLnBrk="1" hangingPunct="1">
              <a:buFont typeface="Arial" charset="0"/>
              <a:buAutoNum type="arabicPeriod"/>
            </a:pPr>
            <a:r>
              <a:rPr lang="ru-RU" altLang="ru-RU" sz="1800" i="1" dirty="0" smtClean="0"/>
              <a:t>Руководить простым, но глубоким процессом оценки потенциала сотрудников.</a:t>
            </a:r>
          </a:p>
          <a:p>
            <a:pPr eaLnBrk="1" hangingPunct="1">
              <a:buFont typeface="Arial" charset="0"/>
              <a:buAutoNum type="arabicPeriod"/>
            </a:pPr>
            <a:r>
              <a:rPr lang="ru-RU" altLang="ru-RU" sz="1800" i="1" dirty="0" smtClean="0"/>
              <a:t>Внушать установку на таланты всем управленцам во всей организации.</a:t>
            </a:r>
          </a:p>
          <a:p>
            <a:pPr eaLnBrk="1" hangingPunct="1">
              <a:buFont typeface="Arial" charset="0"/>
              <a:buAutoNum type="arabicPeriod"/>
            </a:pPr>
            <a:r>
              <a:rPr lang="ru-RU" altLang="ru-RU" sz="1800" i="1" dirty="0" smtClean="0"/>
              <a:t>Вкладывать достаточно средств в развитие талантов.</a:t>
            </a:r>
          </a:p>
          <a:p>
            <a:pPr eaLnBrk="1" hangingPunct="1">
              <a:buFont typeface="Arial" charset="0"/>
              <a:buAutoNum type="arabicPeriod"/>
            </a:pPr>
            <a:r>
              <a:rPr lang="ru-RU" altLang="ru-RU" sz="1800" i="1" dirty="0" smtClean="0"/>
              <a:t>Нести самому и возлагать на своих менеджеров ответственность за силу создаваемых команд.</a:t>
            </a:r>
          </a:p>
          <a:p>
            <a:pPr eaLnBrk="1" hangingPunct="1">
              <a:buFont typeface="Wingdings" pitchFamily="2" charset="2"/>
              <a:buNone/>
            </a:pPr>
            <a:endParaRPr lang="ru-RU" altLang="ru-RU" sz="1800" dirty="0" smtClean="0"/>
          </a:p>
        </p:txBody>
      </p:sp>
    </p:spTree>
    <p:extLst>
      <p:ext uri="{BB962C8B-B14F-4D97-AF65-F5344CB8AC3E}">
        <p14:creationId xmlns:p14="http://schemas.microsoft.com/office/powerpoint/2010/main" val="738237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Заголовок 1"/>
          <p:cNvSpPr>
            <a:spLocks noGrp="1"/>
          </p:cNvSpPr>
          <p:nvPr>
            <p:ph type="title"/>
          </p:nvPr>
        </p:nvSpPr>
        <p:spPr>
          <a:xfrm>
            <a:off x="683568" y="1069430"/>
            <a:ext cx="7543801" cy="487362"/>
          </a:xfrm>
        </p:spPr>
        <p:txBody>
          <a:bodyPr/>
          <a:lstStyle/>
          <a:p>
            <a:pPr eaLnBrk="1" hangingPunct="1">
              <a:lnSpc>
                <a:spcPct val="100000"/>
              </a:lnSpc>
            </a:pPr>
            <a:r>
              <a:rPr lang="ru-RU" altLang="ru-RU" sz="2800" dirty="0" smtClean="0"/>
              <a:t>В чем заключается ценностное предложение для сотрудников?</a:t>
            </a:r>
            <a:br>
              <a:rPr lang="ru-RU" altLang="ru-RU" sz="2800" dirty="0" smtClean="0"/>
            </a:br>
            <a:endParaRPr lang="ru-RU" altLang="ru-RU" sz="2800" dirty="0" smtClean="0"/>
          </a:p>
        </p:txBody>
      </p:sp>
      <p:sp>
        <p:nvSpPr>
          <p:cNvPr id="13317" name="Содержимое 2"/>
          <p:cNvSpPr>
            <a:spLocks noGrp="1"/>
          </p:cNvSpPr>
          <p:nvPr>
            <p:ph idx="1"/>
          </p:nvPr>
        </p:nvSpPr>
        <p:spPr>
          <a:xfrm>
            <a:off x="457200" y="1581150"/>
            <a:ext cx="8229600" cy="4876800"/>
          </a:xfrm>
        </p:spPr>
        <p:txBody>
          <a:bodyPr/>
          <a:lstStyle/>
          <a:p>
            <a:pPr algn="just" eaLnBrk="1" hangingPunct="1">
              <a:buFont typeface="Wingdings" pitchFamily="2" charset="2"/>
              <a:buNone/>
            </a:pPr>
            <a:r>
              <a:rPr lang="ru-RU" altLang="ru-RU" sz="2400" b="1" dirty="0" smtClean="0"/>
              <a:t>Ценностное предложение для сотрудников (ЦПС) </a:t>
            </a:r>
            <a:r>
              <a:rPr lang="ru-RU" altLang="ru-RU" sz="2400" dirty="0" smtClean="0"/>
              <a:t>— совокупность того, что день за днем испытывают и получают люди, работая в компании: </a:t>
            </a:r>
            <a:r>
              <a:rPr lang="ru-RU" altLang="ru-RU" sz="2400" i="1" dirty="0" smtClean="0">
                <a:effectLst>
                  <a:outerShdw blurRad="38100" dist="38100" dir="2700000" algn="tl">
                    <a:srgbClr val="000000">
                      <a:alpha val="43137"/>
                    </a:srgbClr>
                  </a:outerShdw>
                </a:effectLst>
              </a:rPr>
              <a:t>от внутренней удовлетворенности работой до атмосферы на рабочем месте, руководства, коллег, вознаграждения и многого другого.</a:t>
            </a:r>
          </a:p>
          <a:p>
            <a:pPr algn="just" eaLnBrk="1" hangingPunct="1">
              <a:buFont typeface="Wingdings" pitchFamily="2" charset="2"/>
              <a:buNone/>
            </a:pPr>
            <a:endParaRPr lang="ru-RU" altLang="ru-RU" sz="2400" dirty="0" smtClean="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3856143"/>
            <a:ext cx="3389362" cy="2969081"/>
          </a:xfrm>
          <a:prstGeom prst="rect">
            <a:avLst/>
          </a:prstGeom>
        </p:spPr>
      </p:pic>
    </p:spTree>
    <p:extLst>
      <p:ext uri="{BB962C8B-B14F-4D97-AF65-F5344CB8AC3E}">
        <p14:creationId xmlns:p14="http://schemas.microsoft.com/office/powerpoint/2010/main" val="124739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Заголовок 1"/>
          <p:cNvSpPr>
            <a:spLocks noGrp="1"/>
          </p:cNvSpPr>
          <p:nvPr>
            <p:ph type="title"/>
          </p:nvPr>
        </p:nvSpPr>
        <p:spPr>
          <a:xfrm>
            <a:off x="556591" y="1196752"/>
            <a:ext cx="7543801" cy="487362"/>
          </a:xfrm>
        </p:spPr>
        <p:txBody>
          <a:bodyPr/>
          <a:lstStyle/>
          <a:p>
            <a:pPr eaLnBrk="1" hangingPunct="1">
              <a:lnSpc>
                <a:spcPct val="100000"/>
              </a:lnSpc>
            </a:pPr>
            <a:r>
              <a:rPr lang="ru-RU" altLang="ru-RU" sz="2800" dirty="0" smtClean="0"/>
              <a:t>В чем заключается ценностное предложение для сотрудников?</a:t>
            </a:r>
            <a:br>
              <a:rPr lang="ru-RU" altLang="ru-RU" sz="2800" dirty="0" smtClean="0"/>
            </a:br>
            <a:endParaRPr lang="ru-RU" altLang="ru-RU" sz="2800" dirty="0" smtClean="0"/>
          </a:p>
        </p:txBody>
      </p:sp>
      <p:sp>
        <p:nvSpPr>
          <p:cNvPr id="14341" name="Содержимое 2"/>
          <p:cNvSpPr>
            <a:spLocks noGrp="1"/>
          </p:cNvSpPr>
          <p:nvPr>
            <p:ph idx="1"/>
          </p:nvPr>
        </p:nvSpPr>
        <p:spPr>
          <a:xfrm>
            <a:off x="457200" y="1581150"/>
            <a:ext cx="8229600" cy="4876800"/>
          </a:xfrm>
        </p:spPr>
        <p:txBody>
          <a:bodyPr/>
          <a:lstStyle/>
          <a:p>
            <a:pPr algn="just" eaLnBrk="1" hangingPunct="1">
              <a:buFont typeface="Wingdings" pitchFamily="2" charset="2"/>
              <a:buNone/>
            </a:pPr>
            <a:r>
              <a:rPr lang="ru-RU" altLang="ru-RU" sz="2400" b="1" dirty="0" smtClean="0"/>
              <a:t>Суть ЦПС</a:t>
            </a:r>
            <a:r>
              <a:rPr lang="ru-RU" altLang="ru-RU" sz="2400" dirty="0" smtClean="0"/>
              <a:t> — в том, насколько компания удовлетворяет потребности, ожидания людей и даже помогает сбыться их мечтам. </a:t>
            </a:r>
            <a:endParaRPr lang="en-US" altLang="ru-RU" sz="2400" dirty="0" smtClean="0"/>
          </a:p>
          <a:p>
            <a:pPr algn="just" eaLnBrk="1" hangingPunct="1">
              <a:buFont typeface="Wingdings" pitchFamily="2" charset="2"/>
              <a:buNone/>
            </a:pPr>
            <a:r>
              <a:rPr lang="ru-RU" altLang="ru-RU" sz="2400" dirty="0" smtClean="0"/>
              <a:t>Талантливые люди стремятся к вескому ЦПС, как пчелы к цветку, и ежедневно на деле подтверждают свою готовность работать с максимальной отдачей, чтобы энергично и воодушевленно подходить к своим обязанностям.</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4653136"/>
            <a:ext cx="3815524" cy="1944216"/>
          </a:xfrm>
          <a:prstGeom prst="rect">
            <a:avLst/>
          </a:prstGeom>
        </p:spPr>
      </p:pic>
    </p:spTree>
    <p:extLst>
      <p:ext uri="{BB962C8B-B14F-4D97-AF65-F5344CB8AC3E}">
        <p14:creationId xmlns:p14="http://schemas.microsoft.com/office/powerpoint/2010/main" val="35953646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214813" y="0"/>
            <a:ext cx="785812" cy="392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solidFill>
                <a:schemeClr val="bg1"/>
              </a:solidFill>
            </a:endParaRPr>
          </a:p>
        </p:txBody>
      </p:sp>
      <p:sp>
        <p:nvSpPr>
          <p:cNvPr id="16388" name="Заголовок 1"/>
          <p:cNvSpPr>
            <a:spLocks noGrp="1"/>
          </p:cNvSpPr>
          <p:nvPr>
            <p:ph type="title"/>
          </p:nvPr>
        </p:nvSpPr>
        <p:spPr>
          <a:xfrm>
            <a:off x="700607" y="997421"/>
            <a:ext cx="7543801" cy="487363"/>
          </a:xfrm>
        </p:spPr>
        <p:txBody>
          <a:bodyPr/>
          <a:lstStyle/>
          <a:p>
            <a:pPr eaLnBrk="1" hangingPunct="1">
              <a:lnSpc>
                <a:spcPct val="100000"/>
              </a:lnSpc>
            </a:pPr>
            <a:r>
              <a:rPr lang="ru-RU" altLang="ru-RU" sz="2800" dirty="0" smtClean="0"/>
              <a:t>Относитесь к ЦПС </a:t>
            </a:r>
            <a:br>
              <a:rPr lang="ru-RU" altLang="ru-RU" sz="2800" dirty="0" smtClean="0"/>
            </a:br>
            <a:r>
              <a:rPr lang="ru-RU" altLang="ru-RU" sz="2800" dirty="0" smtClean="0"/>
              <a:t>как к продуктовой стратегии</a:t>
            </a:r>
            <a:br>
              <a:rPr lang="ru-RU" altLang="ru-RU" sz="2800" dirty="0" smtClean="0"/>
            </a:br>
            <a:endParaRPr lang="ru-RU" altLang="ru-RU" sz="2800" dirty="0" smtClean="0"/>
          </a:p>
        </p:txBody>
      </p:sp>
      <p:sp>
        <p:nvSpPr>
          <p:cNvPr id="16389" name="Содержимое 2"/>
          <p:cNvSpPr>
            <a:spLocks noGrp="1"/>
          </p:cNvSpPr>
          <p:nvPr>
            <p:ph idx="1"/>
          </p:nvPr>
        </p:nvSpPr>
        <p:spPr>
          <a:xfrm>
            <a:off x="457200" y="1268760"/>
            <a:ext cx="8467725" cy="4876800"/>
          </a:xfrm>
        </p:spPr>
        <p:txBody>
          <a:bodyPr>
            <a:normAutofit lnSpcReduction="10000"/>
          </a:bodyPr>
          <a:lstStyle/>
          <a:p>
            <a:pPr eaLnBrk="1" hangingPunct="1">
              <a:buFont typeface="Wingdings" pitchFamily="2" charset="2"/>
              <a:buNone/>
            </a:pPr>
            <a:r>
              <a:rPr lang="ru-RU" altLang="ru-RU" sz="2000" dirty="0" smtClean="0"/>
              <a:t>Применяйте те методы диагностики, которыми вы пользуетесь при разработке стратегии в отношении продукции или рынка:</a:t>
            </a:r>
          </a:p>
          <a:p>
            <a:pPr eaLnBrk="1" hangingPunct="1"/>
            <a:r>
              <a:rPr lang="ru-RU" altLang="ru-RU" sz="2000" b="1" dirty="0" smtClean="0"/>
              <a:t> Оцените силу своего ЦПС на сегодняшний день</a:t>
            </a:r>
            <a:r>
              <a:rPr lang="ru-RU" altLang="ru-RU" sz="2000" dirty="0" smtClean="0"/>
              <a:t>. </a:t>
            </a:r>
            <a:r>
              <a:rPr lang="ru-RU" altLang="ru-RU" sz="2000" i="1" dirty="0" smtClean="0"/>
              <a:t>Измерьте текучесть персонала </a:t>
            </a:r>
            <a:r>
              <a:rPr lang="ru-RU" altLang="ru-RU" sz="2000" dirty="0" smtClean="0"/>
              <a:t>отдельно среди </a:t>
            </a:r>
            <a:r>
              <a:rPr lang="ru-RU" altLang="ru-RU" sz="2000" i="1" dirty="0" smtClean="0"/>
              <a:t>эффективных сотрудников, новичков и в других ключевых группах</a:t>
            </a:r>
            <a:r>
              <a:rPr lang="ru-RU" altLang="ru-RU" sz="2000" dirty="0" smtClean="0"/>
              <a:t>. Проанализируйте соотношение тех, кто принял ваше предложение о работе, и тех</a:t>
            </a:r>
            <a:r>
              <a:rPr lang="ru-RU" altLang="ru-RU" sz="2000" i="1" dirty="0" smtClean="0"/>
              <a:t>, кто его отклонил</a:t>
            </a:r>
            <a:r>
              <a:rPr lang="ru-RU" altLang="ru-RU" sz="2000" dirty="0" smtClean="0"/>
              <a:t>, а также качество новых сотрудников.</a:t>
            </a:r>
          </a:p>
          <a:p>
            <a:pPr eaLnBrk="1" hangingPunct="1"/>
            <a:r>
              <a:rPr lang="ru-RU" altLang="ru-RU" sz="2000" b="1" dirty="0" smtClean="0"/>
              <a:t>Поймите потребности своих сотрудников</a:t>
            </a:r>
            <a:r>
              <a:rPr lang="ru-RU" altLang="ru-RU" sz="2000" dirty="0" smtClean="0"/>
              <a:t>. Проведите опросы и фокус-группы среди нынешних, потенциальных и бывших работников, чтобы понять, </a:t>
            </a:r>
            <a:r>
              <a:rPr lang="ru-RU" altLang="ru-RU" sz="2000" i="1" dirty="0" smtClean="0"/>
              <a:t>какие элементы ЦПС для них важнее всего и что заставляет их принять решение поступить на работу или уйти</a:t>
            </a:r>
            <a:r>
              <a:rPr lang="ru-RU" altLang="ru-RU" sz="2000" dirty="0" smtClean="0"/>
              <a:t>. Определите, для каких </a:t>
            </a:r>
            <a:r>
              <a:rPr lang="ru-RU" altLang="ru-RU" sz="2000" i="1" dirty="0" smtClean="0"/>
              <a:t>сегментов</a:t>
            </a:r>
            <a:r>
              <a:rPr lang="ru-RU" altLang="ru-RU" sz="2000" dirty="0" smtClean="0"/>
              <a:t> группы кандидатов ваше ЦПС </a:t>
            </a:r>
            <a:r>
              <a:rPr lang="ru-RU" altLang="ru-RU" sz="2000" i="1" dirty="0" smtClean="0"/>
              <a:t>наиболее привлекательно.</a:t>
            </a:r>
          </a:p>
        </p:txBody>
      </p:sp>
    </p:spTree>
    <p:extLst>
      <p:ext uri="{BB962C8B-B14F-4D97-AF65-F5344CB8AC3E}">
        <p14:creationId xmlns:p14="http://schemas.microsoft.com/office/powerpoint/2010/main" val="21210830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214813" y="0"/>
            <a:ext cx="785812" cy="392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solidFill>
                <a:schemeClr val="bg1"/>
              </a:solidFill>
            </a:endParaRPr>
          </a:p>
        </p:txBody>
      </p:sp>
      <p:sp>
        <p:nvSpPr>
          <p:cNvPr id="8" name="Прямоугольник 7"/>
          <p:cNvSpPr/>
          <p:nvPr/>
        </p:nvSpPr>
        <p:spPr>
          <a:xfrm>
            <a:off x="5014913" y="1081088"/>
            <a:ext cx="2466975" cy="2206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5604" name="Заголовок 1"/>
          <p:cNvSpPr>
            <a:spLocks noGrp="1"/>
          </p:cNvSpPr>
          <p:nvPr>
            <p:ph type="title"/>
          </p:nvPr>
        </p:nvSpPr>
        <p:spPr>
          <a:xfrm>
            <a:off x="477340" y="853406"/>
            <a:ext cx="7839076" cy="487362"/>
          </a:xfrm>
        </p:spPr>
        <p:txBody>
          <a:bodyPr/>
          <a:lstStyle/>
          <a:p>
            <a:pPr eaLnBrk="1" hangingPunct="1"/>
            <a:r>
              <a:rPr lang="ru-RU" altLang="ru-RU" sz="2400" dirty="0" smtClean="0"/>
              <a:t>Планирования преемственности</a:t>
            </a:r>
            <a:br>
              <a:rPr lang="ru-RU" altLang="ru-RU" sz="2400" dirty="0" smtClean="0"/>
            </a:br>
            <a:endParaRPr lang="ru-RU" altLang="ru-RU" sz="2400" dirty="0" smtClean="0"/>
          </a:p>
        </p:txBody>
      </p:sp>
      <p:sp>
        <p:nvSpPr>
          <p:cNvPr id="22533" name="Нижний колонтитул 3"/>
          <p:cNvSpPr>
            <a:spLocks noGrp="1"/>
          </p:cNvSpPr>
          <p:nvPr>
            <p:ph type="ftr" sz="quarter" idx="11"/>
          </p:nvPr>
        </p:nvSpPr>
        <p:spPr/>
        <p:txBody>
          <a:bodyPr/>
          <a:lstStyle/>
          <a:p>
            <a:pPr>
              <a:defRPr/>
            </a:pPr>
            <a:r>
              <a:rPr lang="en-US" smtClean="0"/>
              <a:t>www.themegallery.com</a:t>
            </a:r>
          </a:p>
        </p:txBody>
      </p:sp>
      <p:graphicFrame>
        <p:nvGraphicFramePr>
          <p:cNvPr id="9" name="Таблица 8"/>
          <p:cNvGraphicFramePr>
            <a:graphicFrameLocks noGrp="1"/>
          </p:cNvGraphicFramePr>
          <p:nvPr>
            <p:extLst>
              <p:ext uri="{D42A27DB-BD31-4B8C-83A1-F6EECF244321}">
                <p14:modId xmlns:p14="http://schemas.microsoft.com/office/powerpoint/2010/main" val="2892498687"/>
              </p:ext>
            </p:extLst>
          </p:nvPr>
        </p:nvGraphicFramePr>
        <p:xfrm>
          <a:off x="387350" y="908720"/>
          <a:ext cx="8534400" cy="5712743"/>
        </p:xfrm>
        <a:graphic>
          <a:graphicData uri="http://schemas.openxmlformats.org/drawingml/2006/table">
            <a:tbl>
              <a:tblPr firstRow="1" bandRow="1">
                <a:tableStyleId>{5C22544A-7EE6-4342-B048-85BDC9FD1C3A}</a:tableStyleId>
              </a:tblPr>
              <a:tblGrid>
                <a:gridCol w="3859497"/>
                <a:gridCol w="4674903"/>
              </a:tblGrid>
              <a:tr h="856263">
                <a:tc>
                  <a:txBody>
                    <a:bodyPr/>
                    <a:lstStyle/>
                    <a:p>
                      <a:pPr algn="ctr"/>
                      <a:r>
                        <a:rPr lang="ru-RU" sz="1600" b="1" i="0" u="none" strike="noStrike" kern="1200" dirty="0" smtClean="0">
                          <a:solidFill>
                            <a:schemeClr val="lt1"/>
                          </a:solidFill>
                          <a:latin typeface="+mn-lt"/>
                          <a:ea typeface="+mn-ea"/>
                          <a:cs typeface="+mn-cs"/>
                        </a:rPr>
                        <a:t>Традиционное планирование преемственности</a:t>
                      </a:r>
                      <a:endParaRPr lang="ru-RU" sz="1600" b="1" i="0" dirty="0">
                        <a:effectLst>
                          <a:outerShdw blurRad="38100" dist="38100" dir="2700000" algn="tl">
                            <a:srgbClr val="000000">
                              <a:alpha val="43137"/>
                            </a:srgbClr>
                          </a:outerShdw>
                        </a:effectLst>
                      </a:endParaRPr>
                    </a:p>
                  </a:txBody>
                  <a:tcPr/>
                </a:tc>
                <a:tc>
                  <a:txBody>
                    <a:bodyPr/>
                    <a:lstStyle/>
                    <a:p>
                      <a:pPr algn="ctr"/>
                      <a:r>
                        <a:rPr lang="ru-RU" sz="1600" b="1" i="0" u="none" strike="noStrike" kern="1200" dirty="0" smtClean="0">
                          <a:solidFill>
                            <a:schemeClr val="lt1"/>
                          </a:solidFill>
                          <a:latin typeface="+mn-lt"/>
                          <a:ea typeface="+mn-ea"/>
                          <a:cs typeface="+mn-cs"/>
                        </a:rPr>
                        <a:t>Обоснованная оценка талантов</a:t>
                      </a:r>
                      <a:endParaRPr lang="ru-RU" sz="1600" b="1" i="0" dirty="0">
                        <a:effectLst>
                          <a:outerShdw blurRad="38100" dist="38100" dir="2700000" algn="tl">
                            <a:srgbClr val="000000">
                              <a:alpha val="43137"/>
                            </a:srgbClr>
                          </a:outerShdw>
                        </a:effectLst>
                      </a:endParaRPr>
                    </a:p>
                  </a:txBody>
                  <a:tcPr/>
                </a:tc>
              </a:tr>
              <a:tr h="370840">
                <a:tc>
                  <a:txBody>
                    <a:bodyPr/>
                    <a:lstStyle/>
                    <a:p>
                      <a:r>
                        <a:rPr lang="ru-RU" sz="1600" b="0" i="0" u="none" strike="noStrike" kern="1200" dirty="0" smtClean="0">
                          <a:solidFill>
                            <a:schemeClr val="dk1"/>
                          </a:solidFill>
                          <a:latin typeface="+mn-lt"/>
                          <a:ea typeface="+mn-ea"/>
                          <a:cs typeface="+mn-cs"/>
                        </a:rPr>
                        <a:t>Встреча на полдня раз в год в центральном офисе компании</a:t>
                      </a:r>
                      <a:endParaRPr lang="ru-RU" sz="1600" kern="1200" dirty="0" smtClean="0">
                        <a:solidFill>
                          <a:schemeClr val="dk1"/>
                        </a:solidFill>
                        <a:latin typeface="+mn-lt"/>
                        <a:ea typeface="+mn-ea"/>
                        <a:cs typeface="+mn-cs"/>
                      </a:endParaRPr>
                    </a:p>
                  </a:txBody>
                  <a:tcPr/>
                </a:tc>
                <a:tc>
                  <a:txBody>
                    <a:bodyPr/>
                    <a:lstStyle/>
                    <a:p>
                      <a:r>
                        <a:rPr lang="ru-RU" sz="1600" b="0" i="0" u="none" strike="noStrike" kern="1200" dirty="0" smtClean="0">
                          <a:solidFill>
                            <a:schemeClr val="dk1"/>
                          </a:solidFill>
                          <a:latin typeface="+mn-lt"/>
                          <a:ea typeface="+mn-ea"/>
                          <a:cs typeface="+mn-cs"/>
                        </a:rPr>
                        <a:t>Целый день в офисе каждого подразделения</a:t>
                      </a:r>
                      <a:endParaRPr lang="ru-RU" sz="1600" kern="1200" dirty="0" smtClean="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Обсуждение возможных преемников </a:t>
                      </a:r>
                      <a:endParaRPr lang="ru-RU"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Обсуждение качества нынешних сотрудников.</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Оценка работников</a:t>
                      </a:r>
                      <a:endParaRPr lang="ru-RU" sz="16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600" dirty="0"/>
                    </a:p>
                  </a:txBody>
                  <a:tcPr/>
                </a:tc>
                <a:tc>
                  <a:txBody>
                    <a:bodyPr/>
                    <a:lstStyle/>
                    <a:p>
                      <a:r>
                        <a:rPr lang="ru-RU" sz="1600" b="0" i="0" u="none" strike="noStrike" kern="1200" dirty="0" smtClean="0">
                          <a:solidFill>
                            <a:schemeClr val="dk1"/>
                          </a:solidFill>
                          <a:latin typeface="+mn-lt"/>
                          <a:ea typeface="+mn-ea"/>
                          <a:cs typeface="+mn-cs"/>
                        </a:rPr>
                        <a:t>Оценка работников и силы коллектива</a:t>
                      </a:r>
                      <a:endParaRPr lang="ru-RU" sz="1600" kern="1200" dirty="0" smtClean="0">
                        <a:solidFill>
                          <a:schemeClr val="dk1"/>
                        </a:solidFill>
                        <a:latin typeface="+mn-lt"/>
                        <a:ea typeface="+mn-ea"/>
                        <a:cs typeface="+mn-cs"/>
                      </a:endParaRPr>
                    </a:p>
                    <a:p>
                      <a:r>
                        <a:rPr lang="ru-RU" sz="1600" b="0" i="0" u="none" strike="noStrike" kern="1200" dirty="0" smtClean="0">
                          <a:solidFill>
                            <a:schemeClr val="dk1"/>
                          </a:solidFill>
                          <a:latin typeface="+mn-lt"/>
                          <a:ea typeface="+mn-ea"/>
                          <a:cs typeface="+mn-cs"/>
                        </a:rPr>
                        <a:t>каждого подразделения, а также обсуждение других вопросов, например удержания или привлечения сотрудников</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Чопорные презентации</a:t>
                      </a:r>
                      <a:endParaRPr lang="ru-RU"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Подробные и откровенные обсуждения</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Нет распределения оценок по категориям</a:t>
                      </a:r>
                      <a:endParaRPr lang="ru-RU"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Приводит к распределению оценок</a:t>
                      </a:r>
                    </a:p>
                  </a:txBody>
                  <a:tcPr/>
                </a:tc>
              </a:tr>
              <a:tr h="370840">
                <a:tc>
                  <a:txBody>
                    <a:bodyPr/>
                    <a:lstStyle/>
                    <a:p>
                      <a:r>
                        <a:rPr lang="ru-RU" sz="1600" b="0" i="0" u="none" strike="noStrike" kern="1200" dirty="0" smtClean="0">
                          <a:solidFill>
                            <a:schemeClr val="dk1"/>
                          </a:solidFill>
                          <a:latin typeface="+mn-lt"/>
                          <a:ea typeface="+mn-ea"/>
                          <a:cs typeface="+mn-cs"/>
                        </a:rPr>
                        <a:t>Не согласовываются планы действий</a:t>
                      </a:r>
                      <a:endParaRPr lang="ru-RU" sz="16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600" dirty="0"/>
                    </a:p>
                  </a:txBody>
                  <a:tcPr/>
                </a:tc>
                <a:tc>
                  <a:txBody>
                    <a:bodyPr/>
                    <a:lstStyle/>
                    <a:p>
                      <a:r>
                        <a:rPr lang="ru-RU" sz="1600" b="0" i="0" u="none" strike="noStrike" kern="1200" dirty="0" smtClean="0">
                          <a:solidFill>
                            <a:schemeClr val="dk1"/>
                          </a:solidFill>
                          <a:latin typeface="+mn-lt"/>
                          <a:ea typeface="+mn-ea"/>
                          <a:cs typeface="+mn-cs"/>
                        </a:rPr>
                        <a:t>Для каждого подразделения пишутся планы действий, а их выполнение затем контролируется.</a:t>
                      </a:r>
                      <a:endParaRPr lang="ru-RU" sz="1600" kern="1200" dirty="0" smtClean="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«Бумажные» отчеты</a:t>
                      </a:r>
                      <a:endParaRPr lang="ru-RU" sz="16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i="0" u="none" strike="noStrike" kern="1200" dirty="0" smtClean="0">
                          <a:solidFill>
                            <a:schemeClr val="dk1"/>
                          </a:solidFill>
                          <a:latin typeface="+mn-lt"/>
                          <a:ea typeface="+mn-ea"/>
                          <a:cs typeface="+mn-cs"/>
                        </a:rPr>
                        <a:t>Оценка так же важна и серьезна, как процесс составления бюджета, с реальной ответственностью и упором на результативность</a:t>
                      </a:r>
                      <a:endParaRPr lang="ru-RU" sz="1600" kern="1200" dirty="0" smtClean="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24204195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492896"/>
            <a:ext cx="8229600" cy="1600200"/>
          </a:xfrm>
        </p:spPr>
        <p:txBody>
          <a:bodyPr/>
          <a:lstStyle/>
          <a:p>
            <a:r>
              <a:rPr lang="ru-RU" dirty="0" smtClean="0"/>
              <a:t>Спасибо за внимание!</a:t>
            </a:r>
            <a:endParaRPr lang="ru-RU" dirty="0"/>
          </a:p>
        </p:txBody>
      </p:sp>
    </p:spTree>
    <p:extLst>
      <p:ext uri="{BB962C8B-B14F-4D97-AF65-F5344CB8AC3E}">
        <p14:creationId xmlns:p14="http://schemas.microsoft.com/office/powerpoint/2010/main" val="1856961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p:cNvSpPr>
            <a:spLocks noGrp="1"/>
          </p:cNvSpPr>
          <p:nvPr>
            <p:ph type="title"/>
          </p:nvPr>
        </p:nvSpPr>
        <p:spPr>
          <a:xfrm>
            <a:off x="1691680" y="392113"/>
            <a:ext cx="6010275" cy="487362"/>
          </a:xfrm>
        </p:spPr>
        <p:txBody>
          <a:bodyPr/>
          <a:lstStyle/>
          <a:p>
            <a:pPr eaLnBrk="1" hangingPunct="1"/>
            <a:r>
              <a:rPr lang="ru-RU" altLang="ru-RU" sz="2800" dirty="0" smtClean="0"/>
              <a:t>Эффективное управление</a:t>
            </a:r>
          </a:p>
        </p:txBody>
      </p:sp>
      <p:sp>
        <p:nvSpPr>
          <p:cNvPr id="27651" name="Содержимое 2"/>
          <p:cNvSpPr>
            <a:spLocks noGrp="1"/>
          </p:cNvSpPr>
          <p:nvPr>
            <p:ph idx="1"/>
          </p:nvPr>
        </p:nvSpPr>
        <p:spPr>
          <a:xfrm>
            <a:off x="492919" y="1052736"/>
            <a:ext cx="8229600" cy="4970463"/>
          </a:xfrm>
        </p:spPr>
        <p:txBody>
          <a:bodyPr>
            <a:normAutofit/>
          </a:bodyPr>
          <a:lstStyle/>
          <a:p>
            <a:pPr eaLnBrk="1" hangingPunct="1">
              <a:buFont typeface="Wingdings" pitchFamily="2" charset="2"/>
              <a:buNone/>
              <a:defRPr/>
            </a:pPr>
            <a:r>
              <a:rPr lang="ru-RU" sz="1800" dirty="0" smtClean="0"/>
              <a:t>Для </a:t>
            </a:r>
            <a:r>
              <a:rPr lang="ru-RU" sz="1800" dirty="0" smtClean="0">
                <a:effectLst>
                  <a:outerShdw blurRad="38100" dist="38100" dir="2700000" algn="tl">
                    <a:srgbClr val="000000">
                      <a:alpha val="43137"/>
                    </a:srgbClr>
                  </a:outerShdw>
                </a:effectLst>
              </a:rPr>
              <a:t>максимально возможного использования ресурса персонала </a:t>
            </a:r>
            <a:r>
              <a:rPr lang="ru-RU" sz="1800" dirty="0" smtClean="0"/>
              <a:t>очень важно определить </a:t>
            </a:r>
            <a:r>
              <a:rPr lang="ru-RU" sz="1800" b="1" dirty="0" smtClean="0"/>
              <a:t>его интегральные характеристики</a:t>
            </a:r>
            <a:r>
              <a:rPr lang="ru-RU" sz="1800" dirty="0" smtClean="0"/>
              <a:t>:</a:t>
            </a:r>
          </a:p>
          <a:p>
            <a:pPr eaLnBrk="1" hangingPunct="1">
              <a:buFont typeface="Wingdings" pitchFamily="2" charset="2"/>
              <a:buNone/>
              <a:defRPr/>
            </a:pPr>
            <a:endParaRPr lang="ru-RU" sz="1800" dirty="0" smtClean="0"/>
          </a:p>
        </p:txBody>
      </p:sp>
      <p:sp>
        <p:nvSpPr>
          <p:cNvPr id="6" name="Прямоугольник 5"/>
          <p:cNvSpPr/>
          <p:nvPr/>
        </p:nvSpPr>
        <p:spPr>
          <a:xfrm>
            <a:off x="4214813" y="0"/>
            <a:ext cx="785812" cy="392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solidFill>
                <a:schemeClr val="bg1"/>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4613" y="1916832"/>
            <a:ext cx="3673872" cy="2755404"/>
          </a:xfrm>
          <a:prstGeom prst="rect">
            <a:avLst/>
          </a:prstGeom>
        </p:spPr>
      </p:pic>
      <p:sp>
        <p:nvSpPr>
          <p:cNvPr id="3" name="Прямоугольник 2"/>
          <p:cNvSpPr/>
          <p:nvPr/>
        </p:nvSpPr>
        <p:spPr>
          <a:xfrm>
            <a:off x="539552" y="1772816"/>
            <a:ext cx="5112568" cy="3139321"/>
          </a:xfrm>
          <a:prstGeom prst="rect">
            <a:avLst/>
          </a:prstGeom>
        </p:spPr>
        <p:txBody>
          <a:bodyPr wrap="square">
            <a:spAutoFit/>
          </a:bodyPr>
          <a:lstStyle/>
          <a:p>
            <a:pPr marL="285750" indent="-285750">
              <a:buFont typeface="Arial" panose="020B0604020202020204" pitchFamily="34" charset="0"/>
              <a:buChar char="•"/>
              <a:defRPr/>
            </a:pPr>
            <a:r>
              <a:rPr lang="en-US" dirty="0" smtClean="0">
                <a:solidFill>
                  <a:schemeClr val="tx1">
                    <a:lumMod val="50000"/>
                    <a:lumOff val="50000"/>
                  </a:schemeClr>
                </a:solidFill>
                <a:latin typeface="+mj-lt"/>
              </a:rPr>
              <a:t>-</a:t>
            </a:r>
            <a:r>
              <a:rPr lang="ru-RU" dirty="0">
                <a:solidFill>
                  <a:schemeClr val="tx1">
                    <a:lumMod val="50000"/>
                    <a:lumOff val="50000"/>
                  </a:schemeClr>
                </a:solidFill>
                <a:effectLst>
                  <a:outerShdw blurRad="38100" dist="38100" dir="2700000" algn="tl">
                    <a:srgbClr val="000000">
                      <a:alpha val="43137"/>
                    </a:srgbClr>
                  </a:outerShdw>
                </a:effectLst>
                <a:latin typeface="+mj-lt"/>
              </a:rPr>
              <a:t>эффективная занятость </a:t>
            </a:r>
            <a:r>
              <a:rPr lang="ru-RU" dirty="0">
                <a:solidFill>
                  <a:schemeClr val="tx1">
                    <a:lumMod val="50000"/>
                    <a:lumOff val="50000"/>
                  </a:schemeClr>
                </a:solidFill>
                <a:latin typeface="+mj-lt"/>
              </a:rPr>
              <a:t>(</a:t>
            </a:r>
            <a:r>
              <a:rPr lang="ru-RU" i="1" dirty="0">
                <a:solidFill>
                  <a:schemeClr val="tx1">
                    <a:lumMod val="50000"/>
                    <a:lumOff val="50000"/>
                  </a:schemeClr>
                </a:solidFill>
                <a:latin typeface="+mj-lt"/>
              </a:rPr>
              <a:t>все ли работники в штатном расписании находятся на «своём» месте и работают «в охотку»</a:t>
            </a:r>
            <a:r>
              <a:rPr lang="ru-RU" dirty="0">
                <a:solidFill>
                  <a:schemeClr val="tx1">
                    <a:lumMod val="50000"/>
                    <a:lumOff val="50000"/>
                  </a:schemeClr>
                </a:solidFill>
                <a:latin typeface="+mj-lt"/>
              </a:rPr>
              <a:t>);</a:t>
            </a:r>
          </a:p>
          <a:p>
            <a:pPr marL="285750" indent="-285750">
              <a:buFont typeface="Arial" panose="020B0604020202020204" pitchFamily="34" charset="0"/>
              <a:buChar char="•"/>
              <a:defRPr/>
            </a:pPr>
            <a:r>
              <a:rPr lang="en-US" dirty="0">
                <a:solidFill>
                  <a:schemeClr val="tx1">
                    <a:lumMod val="50000"/>
                    <a:lumOff val="50000"/>
                  </a:schemeClr>
                </a:solidFill>
                <a:latin typeface="+mj-lt"/>
              </a:rPr>
              <a:t>- </a:t>
            </a:r>
            <a:r>
              <a:rPr lang="ru-RU" dirty="0">
                <a:solidFill>
                  <a:schemeClr val="tx1">
                    <a:lumMod val="50000"/>
                    <a:lumOff val="50000"/>
                  </a:schemeClr>
                </a:solidFill>
                <a:effectLst>
                  <a:outerShdw blurRad="38100" dist="38100" dir="2700000" algn="tl">
                    <a:srgbClr val="000000">
                      <a:alpha val="43137"/>
                    </a:srgbClr>
                  </a:outerShdw>
                </a:effectLst>
                <a:latin typeface="+mj-lt"/>
              </a:rPr>
              <a:t>психологическая, профессиональная и физиологическая совместимость и адаптация</a:t>
            </a:r>
            <a:r>
              <a:rPr lang="ru-RU" dirty="0">
                <a:solidFill>
                  <a:schemeClr val="tx1">
                    <a:lumMod val="50000"/>
                    <a:lumOff val="50000"/>
                  </a:schemeClr>
                </a:solidFill>
                <a:latin typeface="+mj-lt"/>
              </a:rPr>
              <a:t>; </a:t>
            </a:r>
          </a:p>
          <a:p>
            <a:pPr marL="285750" indent="-285750">
              <a:buFont typeface="Arial" panose="020B0604020202020204" pitchFamily="34" charset="0"/>
              <a:buChar char="•"/>
              <a:defRPr/>
            </a:pPr>
            <a:r>
              <a:rPr lang="en-US" dirty="0">
                <a:solidFill>
                  <a:schemeClr val="tx1">
                    <a:lumMod val="50000"/>
                    <a:lumOff val="50000"/>
                  </a:schemeClr>
                </a:solidFill>
                <a:latin typeface="+mj-lt"/>
              </a:rPr>
              <a:t>- </a:t>
            </a:r>
            <a:r>
              <a:rPr lang="ru-RU" dirty="0">
                <a:solidFill>
                  <a:schemeClr val="tx1">
                    <a:lumMod val="50000"/>
                    <a:lumOff val="50000"/>
                  </a:schemeClr>
                </a:solidFill>
                <a:effectLst>
                  <a:outerShdw blurRad="38100" dist="38100" dir="2700000" algn="tl">
                    <a:srgbClr val="000000">
                      <a:alpha val="43137"/>
                    </a:srgbClr>
                  </a:outerShdw>
                </a:effectLst>
                <a:latin typeface="+mj-lt"/>
              </a:rPr>
              <a:t>активность и самостоятельность;</a:t>
            </a:r>
          </a:p>
          <a:p>
            <a:pPr marL="285750" indent="-285750">
              <a:buFont typeface="Arial" panose="020B0604020202020204" pitchFamily="34" charset="0"/>
              <a:buChar char="•"/>
              <a:defRPr/>
            </a:pPr>
            <a:r>
              <a:rPr lang="ru-RU" dirty="0">
                <a:solidFill>
                  <a:schemeClr val="tx1">
                    <a:lumMod val="50000"/>
                    <a:lumOff val="50000"/>
                  </a:schemeClr>
                </a:solidFill>
                <a:effectLst>
                  <a:outerShdw blurRad="38100" dist="38100" dir="2700000" algn="tl">
                    <a:srgbClr val="000000">
                      <a:alpha val="43137"/>
                    </a:srgbClr>
                  </a:outerShdw>
                </a:effectLst>
                <a:latin typeface="+mj-lt"/>
              </a:rPr>
              <a:t>восприимчивость к информации и инновациям</a:t>
            </a:r>
            <a:r>
              <a:rPr lang="ru-RU" dirty="0">
                <a:solidFill>
                  <a:schemeClr val="tx1">
                    <a:lumMod val="50000"/>
                    <a:lumOff val="50000"/>
                  </a:schemeClr>
                </a:solidFill>
                <a:latin typeface="+mj-lt"/>
              </a:rPr>
              <a:t>;</a:t>
            </a:r>
          </a:p>
          <a:p>
            <a:pPr>
              <a:defRPr/>
            </a:pPr>
            <a:endParaRPr lang="ru-RU" dirty="0">
              <a:solidFill>
                <a:schemeClr val="tx1">
                  <a:lumMod val="50000"/>
                  <a:lumOff val="50000"/>
                </a:schemeClr>
              </a:solidFill>
              <a:latin typeface="+mj-lt"/>
            </a:endParaRPr>
          </a:p>
        </p:txBody>
      </p:sp>
      <p:sp>
        <p:nvSpPr>
          <p:cNvPr id="4" name="Прямоугольник 3"/>
          <p:cNvSpPr/>
          <p:nvPr/>
        </p:nvSpPr>
        <p:spPr>
          <a:xfrm>
            <a:off x="542067" y="4577060"/>
            <a:ext cx="8638445" cy="2308324"/>
          </a:xfrm>
          <a:prstGeom prst="rect">
            <a:avLst/>
          </a:prstGeom>
        </p:spPr>
        <p:txBody>
          <a:bodyPr wrap="square">
            <a:spAutoFit/>
          </a:bodyPr>
          <a:lstStyle/>
          <a:p>
            <a:pPr marL="285750" indent="-285750">
              <a:buFont typeface="Arial" panose="020B0604020202020204" pitchFamily="34" charset="0"/>
              <a:buChar char="•"/>
              <a:defRPr/>
            </a:pPr>
            <a:r>
              <a:rPr lang="en-US" dirty="0" smtClean="0">
                <a:solidFill>
                  <a:schemeClr val="tx1">
                    <a:lumMod val="50000"/>
                    <a:lumOff val="50000"/>
                  </a:schemeClr>
                </a:solidFill>
                <a:latin typeface="+mj-lt"/>
              </a:rPr>
              <a:t>- </a:t>
            </a:r>
            <a:r>
              <a:rPr lang="ru-RU" dirty="0" smtClean="0">
                <a:solidFill>
                  <a:schemeClr val="tx1">
                    <a:lumMod val="50000"/>
                    <a:lumOff val="50000"/>
                  </a:schemeClr>
                </a:solidFill>
                <a:effectLst>
                  <a:outerShdw blurRad="38100" dist="38100" dir="2700000" algn="tl">
                    <a:srgbClr val="000000">
                      <a:alpha val="43137"/>
                    </a:srgbClr>
                  </a:outerShdw>
                </a:effectLst>
                <a:latin typeface="+mj-lt"/>
              </a:rPr>
              <a:t>степень </a:t>
            </a:r>
            <a:r>
              <a:rPr lang="ru-RU" dirty="0" err="1">
                <a:solidFill>
                  <a:schemeClr val="tx1">
                    <a:lumMod val="50000"/>
                    <a:lumOff val="50000"/>
                  </a:schemeClr>
                </a:solidFill>
                <a:effectLst>
                  <a:outerShdw blurRad="38100" dist="38100" dir="2700000" algn="tl">
                    <a:srgbClr val="000000">
                      <a:alpha val="43137"/>
                    </a:srgbClr>
                  </a:outerShdw>
                </a:effectLst>
                <a:latin typeface="+mj-lt"/>
              </a:rPr>
              <a:t>вовлечённости</a:t>
            </a:r>
            <a:r>
              <a:rPr lang="ru-RU" dirty="0">
                <a:solidFill>
                  <a:schemeClr val="tx1">
                    <a:lumMod val="50000"/>
                    <a:lumOff val="50000"/>
                  </a:schemeClr>
                </a:solidFill>
                <a:effectLst>
                  <a:outerShdw blurRad="38100" dist="38100" dir="2700000" algn="tl">
                    <a:srgbClr val="000000">
                      <a:alpha val="43137"/>
                    </a:srgbClr>
                  </a:outerShdw>
                </a:effectLst>
                <a:latin typeface="+mj-lt"/>
              </a:rPr>
              <a:t> персонала в выработку и принятие решений;</a:t>
            </a:r>
          </a:p>
          <a:p>
            <a:pPr marL="285750" indent="-285750">
              <a:buFont typeface="Arial" panose="020B0604020202020204" pitchFamily="34" charset="0"/>
              <a:buChar char="•"/>
              <a:defRPr/>
            </a:pPr>
            <a:r>
              <a:rPr lang="en-US" dirty="0" smtClean="0">
                <a:solidFill>
                  <a:schemeClr val="tx1">
                    <a:lumMod val="50000"/>
                    <a:lumOff val="50000"/>
                  </a:schemeClr>
                </a:solidFill>
                <a:effectLst>
                  <a:outerShdw blurRad="38100" dist="38100" dir="2700000" algn="tl">
                    <a:srgbClr val="000000">
                      <a:alpha val="43137"/>
                    </a:srgbClr>
                  </a:outerShdw>
                </a:effectLst>
                <a:latin typeface="+mj-lt"/>
              </a:rPr>
              <a:t>- </a:t>
            </a:r>
            <a:r>
              <a:rPr lang="ru-RU" dirty="0" smtClean="0">
                <a:solidFill>
                  <a:schemeClr val="tx1">
                    <a:lumMod val="50000"/>
                    <a:lumOff val="50000"/>
                  </a:schemeClr>
                </a:solidFill>
                <a:effectLst>
                  <a:outerShdw blurRad="38100" dist="38100" dir="2700000" algn="tl">
                    <a:srgbClr val="000000">
                      <a:alpha val="43137"/>
                    </a:srgbClr>
                  </a:outerShdw>
                </a:effectLst>
                <a:latin typeface="+mj-lt"/>
              </a:rPr>
              <a:t>система </a:t>
            </a:r>
            <a:r>
              <a:rPr lang="ru-RU" dirty="0">
                <a:solidFill>
                  <a:schemeClr val="tx1">
                    <a:lumMod val="50000"/>
                    <a:lumOff val="50000"/>
                  </a:schemeClr>
                </a:solidFill>
                <a:effectLst>
                  <a:outerShdw blurRad="38100" dist="38100" dir="2700000" algn="tl">
                    <a:srgbClr val="000000">
                      <a:alpha val="43137"/>
                    </a:srgbClr>
                  </a:outerShdw>
                </a:effectLst>
                <a:latin typeface="+mj-lt"/>
              </a:rPr>
              <a:t>мотивации труда</a:t>
            </a:r>
            <a:r>
              <a:rPr lang="ru-RU" dirty="0">
                <a:solidFill>
                  <a:schemeClr val="tx1">
                    <a:lumMod val="50000"/>
                    <a:lumOff val="50000"/>
                  </a:schemeClr>
                </a:solidFill>
                <a:latin typeface="+mj-lt"/>
              </a:rPr>
              <a:t>;</a:t>
            </a:r>
          </a:p>
          <a:p>
            <a:pPr marL="285750" indent="-285750">
              <a:buFont typeface="Arial" panose="020B0604020202020204" pitchFamily="34" charset="0"/>
              <a:buChar char="•"/>
              <a:defRPr/>
            </a:pPr>
            <a:r>
              <a:rPr lang="en-US" dirty="0" smtClean="0">
                <a:solidFill>
                  <a:schemeClr val="tx1">
                    <a:lumMod val="50000"/>
                    <a:lumOff val="50000"/>
                  </a:schemeClr>
                </a:solidFill>
                <a:latin typeface="+mj-lt"/>
              </a:rPr>
              <a:t>- </a:t>
            </a:r>
            <a:r>
              <a:rPr lang="ru-RU" dirty="0" smtClean="0">
                <a:solidFill>
                  <a:schemeClr val="tx1">
                    <a:lumMod val="50000"/>
                    <a:lumOff val="50000"/>
                  </a:schemeClr>
                </a:solidFill>
                <a:effectLst>
                  <a:outerShdw blurRad="38100" dist="38100" dir="2700000" algn="tl">
                    <a:srgbClr val="000000">
                      <a:alpha val="43137"/>
                    </a:srgbClr>
                  </a:outerShdw>
                </a:effectLst>
                <a:latin typeface="+mj-lt"/>
              </a:rPr>
              <a:t>сплочённость </a:t>
            </a:r>
            <a:r>
              <a:rPr lang="ru-RU" dirty="0">
                <a:solidFill>
                  <a:schemeClr val="tx1">
                    <a:lumMod val="50000"/>
                    <a:lumOff val="50000"/>
                  </a:schemeClr>
                </a:solidFill>
                <a:effectLst>
                  <a:outerShdw blurRad="38100" dist="38100" dir="2700000" algn="tl">
                    <a:srgbClr val="000000">
                      <a:alpha val="43137"/>
                    </a:srgbClr>
                  </a:outerShdw>
                </a:effectLst>
                <a:latin typeface="+mj-lt"/>
              </a:rPr>
              <a:t>и мобильность коллектива</a:t>
            </a:r>
            <a:r>
              <a:rPr lang="ru-RU" dirty="0">
                <a:solidFill>
                  <a:schemeClr val="tx1">
                    <a:lumMod val="50000"/>
                    <a:lumOff val="50000"/>
                  </a:schemeClr>
                </a:solidFill>
                <a:latin typeface="+mj-lt"/>
              </a:rPr>
              <a:t>;</a:t>
            </a:r>
          </a:p>
          <a:p>
            <a:pPr marL="285750" indent="-285750">
              <a:buFont typeface="Arial" panose="020B0604020202020204" pitchFamily="34" charset="0"/>
              <a:buChar char="•"/>
              <a:defRPr/>
            </a:pPr>
            <a:r>
              <a:rPr lang="en-US" dirty="0" smtClean="0">
                <a:solidFill>
                  <a:schemeClr val="tx1">
                    <a:lumMod val="50000"/>
                    <a:lumOff val="50000"/>
                  </a:schemeClr>
                </a:solidFill>
                <a:latin typeface="+mj-lt"/>
              </a:rPr>
              <a:t>- </a:t>
            </a:r>
            <a:r>
              <a:rPr lang="ru-RU" dirty="0" smtClean="0">
                <a:solidFill>
                  <a:schemeClr val="tx1">
                    <a:lumMod val="50000"/>
                    <a:lumOff val="50000"/>
                  </a:schemeClr>
                </a:solidFill>
                <a:effectLst>
                  <a:outerShdw blurRad="38100" dist="38100" dir="2700000" algn="tl">
                    <a:srgbClr val="000000">
                      <a:alpha val="43137"/>
                    </a:srgbClr>
                  </a:outerShdw>
                </a:effectLst>
                <a:latin typeface="+mj-lt"/>
              </a:rPr>
              <a:t>индивидуально </a:t>
            </a:r>
            <a:r>
              <a:rPr lang="ru-RU" dirty="0">
                <a:solidFill>
                  <a:schemeClr val="tx1">
                    <a:lumMod val="50000"/>
                    <a:lumOff val="50000"/>
                  </a:schemeClr>
                </a:solidFill>
                <a:effectLst>
                  <a:outerShdw blurRad="38100" dist="38100" dir="2700000" algn="tl">
                    <a:srgbClr val="000000">
                      <a:alpha val="43137"/>
                    </a:srgbClr>
                  </a:outerShdw>
                </a:effectLst>
                <a:latin typeface="+mj-lt"/>
              </a:rPr>
              <a:t>психологический и социально психологический </a:t>
            </a:r>
            <a:r>
              <a:rPr lang="en-US" dirty="0" smtClean="0">
                <a:solidFill>
                  <a:schemeClr val="tx1">
                    <a:lumMod val="50000"/>
                    <a:lumOff val="50000"/>
                  </a:schemeClr>
                </a:solidFill>
                <a:effectLst>
                  <a:outerShdw blurRad="38100" dist="38100" dir="2700000" algn="tl">
                    <a:srgbClr val="000000">
                      <a:alpha val="43137"/>
                    </a:srgbClr>
                  </a:outerShdw>
                </a:effectLst>
                <a:latin typeface="+mj-lt"/>
              </a:rPr>
              <a:t>--</a:t>
            </a:r>
            <a:r>
              <a:rPr lang="ru-RU" dirty="0" smtClean="0">
                <a:solidFill>
                  <a:schemeClr val="tx1">
                    <a:lumMod val="50000"/>
                    <a:lumOff val="50000"/>
                  </a:schemeClr>
                </a:solidFill>
                <a:effectLst>
                  <a:outerShdw blurRad="38100" dist="38100" dir="2700000" algn="tl">
                    <a:srgbClr val="000000">
                      <a:alpha val="43137"/>
                    </a:srgbClr>
                  </a:outerShdw>
                </a:effectLst>
                <a:latin typeface="+mj-lt"/>
              </a:rPr>
              <a:t>уровень </a:t>
            </a:r>
            <a:r>
              <a:rPr lang="ru-RU" dirty="0">
                <a:solidFill>
                  <a:schemeClr val="tx1">
                    <a:lumMod val="50000"/>
                    <a:lumOff val="50000"/>
                  </a:schemeClr>
                </a:solidFill>
                <a:effectLst>
                  <a:outerShdw blurRad="38100" dist="38100" dir="2700000" algn="tl">
                    <a:srgbClr val="000000">
                      <a:alpha val="43137"/>
                    </a:srgbClr>
                  </a:outerShdw>
                </a:effectLst>
                <a:latin typeface="+mj-lt"/>
              </a:rPr>
              <a:t>коллектива и его корпоративной культуры</a:t>
            </a:r>
            <a:r>
              <a:rPr lang="ru-RU" dirty="0">
                <a:solidFill>
                  <a:schemeClr val="tx1">
                    <a:lumMod val="50000"/>
                    <a:lumOff val="50000"/>
                  </a:schemeClr>
                </a:solidFill>
                <a:latin typeface="+mj-lt"/>
              </a:rPr>
              <a:t>;</a:t>
            </a:r>
          </a:p>
          <a:p>
            <a:pPr marL="285750" indent="-285750">
              <a:buFont typeface="Arial" panose="020B0604020202020204" pitchFamily="34" charset="0"/>
              <a:buChar char="•"/>
              <a:defRPr/>
            </a:pPr>
            <a:r>
              <a:rPr lang="en-US" dirty="0" smtClean="0">
                <a:solidFill>
                  <a:schemeClr val="tx1">
                    <a:lumMod val="50000"/>
                    <a:lumOff val="50000"/>
                  </a:schemeClr>
                </a:solidFill>
                <a:latin typeface="+mj-lt"/>
              </a:rPr>
              <a:t>- </a:t>
            </a:r>
            <a:r>
              <a:rPr lang="ru-RU" dirty="0" smtClean="0">
                <a:solidFill>
                  <a:schemeClr val="tx1">
                    <a:lumMod val="50000"/>
                    <a:lumOff val="50000"/>
                  </a:schemeClr>
                </a:solidFill>
                <a:effectLst>
                  <a:outerShdw blurRad="38100" dist="38100" dir="2700000" algn="tl">
                    <a:srgbClr val="000000">
                      <a:alpha val="43137"/>
                    </a:srgbClr>
                  </a:outerShdw>
                </a:effectLst>
                <a:latin typeface="+mj-lt"/>
              </a:rPr>
              <a:t>степень </a:t>
            </a:r>
            <a:r>
              <a:rPr lang="ru-RU" dirty="0">
                <a:solidFill>
                  <a:schemeClr val="tx1">
                    <a:lumMod val="50000"/>
                    <a:lumOff val="50000"/>
                  </a:schemeClr>
                </a:solidFill>
                <a:effectLst>
                  <a:outerShdw blurRad="38100" dist="38100" dir="2700000" algn="tl">
                    <a:srgbClr val="000000">
                      <a:alpha val="43137"/>
                    </a:srgbClr>
                  </a:outerShdw>
                </a:effectLst>
                <a:latin typeface="+mj-lt"/>
              </a:rPr>
              <a:t>полезного делового и человеческого общения и возможность переноса знаний</a:t>
            </a:r>
            <a:r>
              <a:rPr lang="ru-RU" dirty="0">
                <a:solidFill>
                  <a:schemeClr val="tx1">
                    <a:lumMod val="50000"/>
                    <a:lumOff val="50000"/>
                  </a:schemeClr>
                </a:solidFill>
                <a:latin typeface="+mj-lt"/>
              </a:rPr>
              <a:t>.</a:t>
            </a:r>
          </a:p>
          <a:p>
            <a:pPr>
              <a:defRPr/>
            </a:pPr>
            <a:endParaRPr lang="ru-RU" dirty="0"/>
          </a:p>
        </p:txBody>
      </p:sp>
    </p:spTree>
    <p:extLst>
      <p:ext uri="{BB962C8B-B14F-4D97-AF65-F5344CB8AC3E}">
        <p14:creationId xmlns:p14="http://schemas.microsoft.com/office/powerpoint/2010/main" val="638426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Содержимое 8"/>
          <p:cNvGraphicFramePr>
            <a:graphicFrameLocks noGrp="1"/>
          </p:cNvGraphicFramePr>
          <p:nvPr>
            <p:ph idx="1"/>
            <p:extLst/>
          </p:nvPr>
        </p:nvGraphicFramePr>
        <p:xfrm>
          <a:off x="72008" y="980728"/>
          <a:ext cx="9036496" cy="5519108"/>
        </p:xfrm>
        <a:graphic>
          <a:graphicData uri="http://schemas.openxmlformats.org/drawingml/2006/table">
            <a:tbl>
              <a:tblPr firstRow="1" bandRow="1">
                <a:tableStyleId>{5C22544A-7EE6-4342-B048-85BDC9FD1C3A}</a:tableStyleId>
              </a:tblPr>
              <a:tblGrid>
                <a:gridCol w="4518248"/>
                <a:gridCol w="4518248"/>
              </a:tblGrid>
              <a:tr h="649635">
                <a:tc>
                  <a:txBody>
                    <a:bodyPr/>
                    <a:lstStyle/>
                    <a:p>
                      <a:pPr algn="ctr"/>
                      <a:r>
                        <a:rPr lang="ru-RU" sz="1800" b="1" i="0" u="none" strike="noStrike" kern="1200" dirty="0" smtClean="0">
                          <a:solidFill>
                            <a:schemeClr val="lt1"/>
                          </a:solidFill>
                          <a:latin typeface="+mn-lt"/>
                          <a:ea typeface="+mn-ea"/>
                          <a:cs typeface="+mn-cs"/>
                        </a:rPr>
                        <a:t>Старые стратегии привлечения сотрудников</a:t>
                      </a:r>
                      <a:endParaRPr lang="ru-RU" sz="1800" b="1" dirty="0"/>
                    </a:p>
                  </a:txBody>
                  <a:tcPr marL="91433" marR="91433" marT="45725" marB="45725"/>
                </a:tc>
                <a:tc>
                  <a:txBody>
                    <a:bodyPr/>
                    <a:lstStyle/>
                    <a:p>
                      <a:pPr algn="ctr"/>
                      <a:r>
                        <a:rPr lang="ru-RU" sz="1800" b="1" i="0" u="none" strike="noStrike" kern="1200" dirty="0" smtClean="0">
                          <a:solidFill>
                            <a:schemeClr val="lt1"/>
                          </a:solidFill>
                          <a:latin typeface="+mn-lt"/>
                          <a:ea typeface="+mn-ea"/>
                          <a:cs typeface="+mn-cs"/>
                        </a:rPr>
                        <a:t>Новые стратегии привлечения сотрудников</a:t>
                      </a:r>
                    </a:p>
                  </a:txBody>
                  <a:tcPr marL="91433" marR="91433" marT="45725" marB="45725"/>
                </a:tc>
              </a:tr>
              <a:tr h="682484">
                <a:tc>
                  <a:txBody>
                    <a:bodyPr/>
                    <a:lstStyle/>
                    <a:p>
                      <a:r>
                        <a:rPr lang="ru-RU" sz="1800" b="0" i="0" u="none" strike="noStrike" kern="1200" dirty="0" smtClean="0">
                          <a:solidFill>
                            <a:schemeClr val="dk1"/>
                          </a:solidFill>
                          <a:latin typeface="+mn-lt"/>
                          <a:ea typeface="+mn-ea"/>
                          <a:cs typeface="+mn-cs"/>
                        </a:rPr>
                        <a:t>Воспитывать все таланты внутри фирмы</a:t>
                      </a:r>
                      <a:endParaRPr lang="ru-RU" sz="1800" dirty="0"/>
                    </a:p>
                  </a:txBody>
                  <a:tcPr marL="91433" marR="91433" marT="45725" marB="45725"/>
                </a:tc>
                <a:tc>
                  <a:txBody>
                    <a:bodyPr/>
                    <a:lstStyle/>
                    <a:p>
                      <a:r>
                        <a:rPr lang="ru-RU" sz="1800" b="0" i="0" u="none" strike="noStrike" kern="1200" dirty="0" smtClean="0">
                          <a:solidFill>
                            <a:schemeClr val="dk1"/>
                          </a:solidFill>
                          <a:latin typeface="+mn-lt"/>
                          <a:ea typeface="+mn-ea"/>
                          <a:cs typeface="+mn-cs"/>
                        </a:rPr>
                        <a:t>Внедрять таланты со стороны на всех уровнях</a:t>
                      </a:r>
                      <a:endParaRPr lang="ru-RU" sz="1800" dirty="0"/>
                    </a:p>
                  </a:txBody>
                  <a:tcPr marL="91433" marR="91433" marT="45725" marB="45725"/>
                </a:tc>
              </a:tr>
              <a:tr h="6496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Нанимать, когда освобождаются должности</a:t>
                      </a:r>
                      <a:endParaRPr lang="ru-RU" sz="1800" dirty="0"/>
                    </a:p>
                  </a:txBody>
                  <a:tcPr marL="91433" marR="91433"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Постоянно охотиться за выдающимися людьми</a:t>
                      </a:r>
                      <a:endParaRPr lang="ru-RU" sz="1800" dirty="0"/>
                    </a:p>
                  </a:txBody>
                  <a:tcPr marL="91433" marR="91433" marT="45725" marB="45725"/>
                </a:tc>
              </a:tr>
              <a:tr h="6496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Пользоваться несколькими традиционными ресурсами</a:t>
                      </a:r>
                      <a:endParaRPr lang="ru-RU" sz="1800" dirty="0"/>
                    </a:p>
                  </a:txBody>
                  <a:tcPr marL="91433" marR="91433" marT="45725" marB="45725"/>
                </a:tc>
                <a:tc>
                  <a:txBody>
                    <a:bodyPr/>
                    <a:lstStyle/>
                    <a:p>
                      <a:r>
                        <a:rPr lang="ru-RU" sz="1800" b="0" i="0" u="none" strike="noStrike" kern="1200" dirty="0" smtClean="0">
                          <a:solidFill>
                            <a:schemeClr val="dk1"/>
                          </a:solidFill>
                          <a:latin typeface="+mn-lt"/>
                          <a:ea typeface="+mn-ea"/>
                          <a:cs typeface="+mn-cs"/>
                        </a:rPr>
                        <a:t>Пользоваться множеством разных источников талантов</a:t>
                      </a:r>
                      <a:endParaRPr lang="ru-RU" sz="1800" dirty="0"/>
                    </a:p>
                  </a:txBody>
                  <a:tcPr marL="91433" marR="91433" marT="45725" marB="45725"/>
                </a:tc>
              </a:tr>
              <a:tr h="6496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Давать объявления для тех, кто ищет работу</a:t>
                      </a:r>
                      <a:endParaRPr lang="ru-RU" sz="1800" dirty="0"/>
                    </a:p>
                  </a:txBody>
                  <a:tcPr marL="91433" marR="91433"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Находить способы связаться с кандидатами, пассивно ищущими работу</a:t>
                      </a:r>
                      <a:endParaRPr lang="ru-RU" sz="1800" dirty="0"/>
                    </a:p>
                  </a:txBody>
                  <a:tcPr marL="91433" marR="91433" marT="45725" marB="45725"/>
                </a:tc>
              </a:tr>
              <a:tr h="6835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Определить диапазон вознаграждения и не выходить за его рамки</a:t>
                      </a:r>
                      <a:endParaRPr lang="ru-RU" sz="1800" dirty="0"/>
                    </a:p>
                  </a:txBody>
                  <a:tcPr marL="91433" marR="91433" marT="45725" marB="45725"/>
                </a:tc>
                <a:tc>
                  <a:txBody>
                    <a:bodyPr/>
                    <a:lstStyle/>
                    <a:p>
                      <a:r>
                        <a:rPr lang="ru-RU" sz="1800" b="0" i="0" u="none" strike="noStrike" kern="1200" dirty="0" smtClean="0">
                          <a:solidFill>
                            <a:schemeClr val="dk1"/>
                          </a:solidFill>
                          <a:latin typeface="+mn-lt"/>
                          <a:ea typeface="+mn-ea"/>
                          <a:cs typeface="+mn-cs"/>
                        </a:rPr>
                        <a:t>Нарушать правила вознаграждения, чтобы завоевать нужных кандидатов</a:t>
                      </a:r>
                      <a:endParaRPr lang="ru-RU" sz="1800" dirty="0"/>
                    </a:p>
                  </a:txBody>
                  <a:tcPr marL="91433" marR="91433" marT="45725" marB="45725"/>
                </a:tc>
              </a:tr>
              <a:tr h="6248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Главное при найме - отбор кандидатов</a:t>
                      </a:r>
                      <a:endParaRPr lang="ru-RU" sz="1800" dirty="0"/>
                    </a:p>
                  </a:txBody>
                  <a:tcPr marL="91433" marR="91433"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Главное при найме - и отбор кандидатов, и умение их убедить</a:t>
                      </a:r>
                      <a:endParaRPr lang="ru-RU" sz="1800" dirty="0"/>
                    </a:p>
                  </a:txBody>
                  <a:tcPr marL="91433" marR="91433" marT="45725" marB="45725"/>
                </a:tc>
              </a:tr>
              <a:tr h="6496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Нанимать по необходимости, без общего плана</a:t>
                      </a:r>
                      <a:endParaRPr lang="ru-RU" sz="1800" dirty="0"/>
                    </a:p>
                  </a:txBody>
                  <a:tcPr marL="91433" marR="91433"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Разрабатывать стратегию привлечения каждого типа талантливых кандидатов</a:t>
                      </a:r>
                      <a:endParaRPr lang="ru-RU" sz="1800" dirty="0"/>
                    </a:p>
                  </a:txBody>
                  <a:tcPr marL="91433" marR="91433" marT="45725" marB="45725"/>
                </a:tc>
              </a:tr>
            </a:tbl>
          </a:graphicData>
        </a:graphic>
      </p:graphicFrame>
      <p:sp>
        <p:nvSpPr>
          <p:cNvPr id="18465" name="Заголовок 1"/>
          <p:cNvSpPr>
            <a:spLocks noGrp="1"/>
          </p:cNvSpPr>
          <p:nvPr>
            <p:ph type="title"/>
          </p:nvPr>
        </p:nvSpPr>
        <p:spPr>
          <a:xfrm>
            <a:off x="700607" y="997421"/>
            <a:ext cx="7543801" cy="487363"/>
          </a:xfrm>
        </p:spPr>
        <p:txBody>
          <a:bodyPr/>
          <a:lstStyle/>
          <a:p>
            <a:pPr eaLnBrk="1" hangingPunct="1"/>
            <a:r>
              <a:rPr lang="ru-RU" altLang="ru-RU" sz="2800" dirty="0" smtClean="0"/>
              <a:t>Стратегия найма</a:t>
            </a:r>
            <a:br>
              <a:rPr lang="ru-RU" altLang="ru-RU" sz="2800" dirty="0" smtClean="0"/>
            </a:br>
            <a:endParaRPr lang="ru-RU" altLang="ru-RU" sz="2800" dirty="0" smtClean="0"/>
          </a:p>
        </p:txBody>
      </p:sp>
    </p:spTree>
    <p:extLst>
      <p:ext uri="{BB962C8B-B14F-4D97-AF65-F5344CB8AC3E}">
        <p14:creationId xmlns:p14="http://schemas.microsoft.com/office/powerpoint/2010/main" val="2114615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214813" y="0"/>
            <a:ext cx="785812" cy="392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solidFill>
                <a:schemeClr val="bg1"/>
              </a:solidFill>
            </a:endParaRPr>
          </a:p>
        </p:txBody>
      </p:sp>
      <p:sp>
        <p:nvSpPr>
          <p:cNvPr id="31748" name="Заголовок 1"/>
          <p:cNvSpPr>
            <a:spLocks noGrp="1"/>
          </p:cNvSpPr>
          <p:nvPr>
            <p:ph type="title"/>
          </p:nvPr>
        </p:nvSpPr>
        <p:spPr>
          <a:xfrm>
            <a:off x="1043608" y="197992"/>
            <a:ext cx="6683375" cy="487363"/>
          </a:xfrm>
        </p:spPr>
        <p:txBody>
          <a:bodyPr/>
          <a:lstStyle/>
          <a:p>
            <a:pPr eaLnBrk="1" hangingPunct="1"/>
            <a:r>
              <a:rPr lang="ru-RU" altLang="ru-RU" sz="2800" dirty="0" smtClean="0"/>
              <a:t>Эффективное управление</a:t>
            </a:r>
          </a:p>
        </p:txBody>
      </p:sp>
      <p:sp>
        <p:nvSpPr>
          <p:cNvPr id="3175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2"/>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r>
              <a:rPr lang="ru-RU" altLang="ru-RU" sz="1800"/>
              <a:t/>
            </a:r>
            <a:br>
              <a:rPr lang="ru-RU" altLang="ru-RU" sz="1800"/>
            </a:br>
            <a:endParaRPr lang="ru-RU" altLang="ru-RU" sz="1800"/>
          </a:p>
        </p:txBody>
      </p:sp>
      <p:sp>
        <p:nvSpPr>
          <p:cNvPr id="28680" name="Прямоугольник 11"/>
          <p:cNvSpPr>
            <a:spLocks noChangeArrowheads="1"/>
          </p:cNvSpPr>
          <p:nvPr/>
        </p:nvSpPr>
        <p:spPr bwMode="auto">
          <a:xfrm>
            <a:off x="267493" y="908720"/>
            <a:ext cx="8609013" cy="3693319"/>
          </a:xfrm>
          <a:prstGeom prst="rect">
            <a:avLst/>
          </a:prstGeom>
          <a:noFill/>
          <a:ln>
            <a:noFill/>
          </a:ln>
          <a:extLst/>
        </p:spPr>
        <p:txBody>
          <a:bodyPr>
            <a:spAutoFit/>
          </a:bodyPr>
          <a:lstStyle/>
          <a:p>
            <a:pPr algn="just">
              <a:defRPr/>
            </a:pPr>
            <a:r>
              <a:rPr lang="ru-RU" b="1" dirty="0" smtClean="0">
                <a:solidFill>
                  <a:schemeClr val="tx1">
                    <a:lumMod val="50000"/>
                    <a:lumOff val="50000"/>
                  </a:schemeClr>
                </a:solidFill>
                <a:latin typeface="+mj-lt"/>
              </a:rPr>
              <a:t>Эффективное </a:t>
            </a:r>
            <a:r>
              <a:rPr lang="ru-RU" b="1" dirty="0">
                <a:solidFill>
                  <a:schemeClr val="tx1">
                    <a:lumMod val="50000"/>
                    <a:lumOff val="50000"/>
                  </a:schemeClr>
                </a:solidFill>
                <a:latin typeface="+mj-lt"/>
              </a:rPr>
              <a:t>управление</a:t>
            </a:r>
            <a:r>
              <a:rPr lang="ru-RU" dirty="0">
                <a:solidFill>
                  <a:schemeClr val="tx1">
                    <a:lumMod val="50000"/>
                    <a:lumOff val="50000"/>
                  </a:schemeClr>
                </a:solidFill>
                <a:latin typeface="+mj-lt"/>
              </a:rPr>
              <a:t> возможно только </a:t>
            </a:r>
            <a:r>
              <a:rPr lang="ru-RU" b="1" dirty="0">
                <a:solidFill>
                  <a:srgbClr val="FF0000"/>
                </a:solidFill>
                <a:latin typeface="+mj-lt"/>
              </a:rPr>
              <a:t>при хорошем знании объекта управления</a:t>
            </a:r>
            <a:r>
              <a:rPr lang="ru-RU" dirty="0">
                <a:solidFill>
                  <a:schemeClr val="tx1">
                    <a:lumMod val="50000"/>
                    <a:lumOff val="50000"/>
                  </a:schemeClr>
                </a:solidFill>
                <a:latin typeface="+mj-lt"/>
              </a:rPr>
              <a:t>.  В то же время, </a:t>
            </a:r>
            <a:r>
              <a:rPr lang="ru-RU" dirty="0">
                <a:solidFill>
                  <a:srgbClr val="FF0000"/>
                </a:solidFill>
                <a:latin typeface="+mj-lt"/>
              </a:rPr>
              <a:t>человеческий фактор до настоящего времени являлся самым </a:t>
            </a:r>
            <a:r>
              <a:rPr lang="ru-RU" b="1" dirty="0">
                <a:solidFill>
                  <a:srgbClr val="FF0000"/>
                </a:solidFill>
                <a:latin typeface="+mj-lt"/>
              </a:rPr>
              <a:t>«трудно предсказуемым параметром»</a:t>
            </a:r>
            <a:r>
              <a:rPr lang="ru-RU" dirty="0">
                <a:solidFill>
                  <a:srgbClr val="FF0000"/>
                </a:solidFill>
                <a:latin typeface="+mj-lt"/>
              </a:rPr>
              <a:t> в любой социотехнической системе</a:t>
            </a:r>
            <a:r>
              <a:rPr lang="ru-RU" dirty="0">
                <a:solidFill>
                  <a:schemeClr val="tx1">
                    <a:lumMod val="50000"/>
                    <a:lumOff val="50000"/>
                  </a:schemeClr>
                </a:solidFill>
                <a:latin typeface="+mj-lt"/>
              </a:rPr>
              <a:t>. </a:t>
            </a:r>
            <a:endParaRPr lang="ru-RU" dirty="0" smtClean="0">
              <a:solidFill>
                <a:schemeClr val="tx1">
                  <a:lumMod val="50000"/>
                  <a:lumOff val="50000"/>
                </a:schemeClr>
              </a:solidFill>
              <a:latin typeface="+mj-lt"/>
            </a:endParaRPr>
          </a:p>
          <a:p>
            <a:pPr algn="just">
              <a:defRPr/>
            </a:pPr>
            <a:endParaRPr lang="ru-RU" dirty="0">
              <a:solidFill>
                <a:schemeClr val="tx1">
                  <a:lumMod val="50000"/>
                  <a:lumOff val="50000"/>
                </a:schemeClr>
              </a:solidFill>
              <a:latin typeface="+mj-lt"/>
            </a:endParaRPr>
          </a:p>
          <a:p>
            <a:pPr algn="just">
              <a:defRPr/>
            </a:pPr>
            <a:r>
              <a:rPr lang="ru-RU" dirty="0" smtClean="0">
                <a:solidFill>
                  <a:schemeClr val="tx1">
                    <a:lumMod val="50000"/>
                    <a:lumOff val="50000"/>
                  </a:schemeClr>
                </a:solidFill>
                <a:latin typeface="+mj-lt"/>
              </a:rPr>
              <a:t>Использование </a:t>
            </a:r>
            <a:r>
              <a:rPr lang="ru-RU" dirty="0">
                <a:solidFill>
                  <a:schemeClr val="tx1">
                    <a:lumMod val="50000"/>
                    <a:lumOff val="50000"/>
                  </a:schemeClr>
                </a:solidFill>
                <a:latin typeface="+mj-lt"/>
              </a:rPr>
              <a:t>в кадровом менеджменте новейшего достижения современной практической психологии – </a:t>
            </a:r>
            <a:r>
              <a:rPr lang="ru-RU" dirty="0" err="1">
                <a:solidFill>
                  <a:schemeClr val="tx1">
                    <a:lumMod val="50000"/>
                    <a:lumOff val="50000"/>
                  </a:schemeClr>
                </a:solidFill>
                <a:effectLst>
                  <a:outerShdw blurRad="38100" dist="38100" dir="2700000" algn="tl">
                    <a:srgbClr val="000000">
                      <a:alpha val="43137"/>
                    </a:srgbClr>
                  </a:outerShdw>
                </a:effectLst>
                <a:latin typeface="+mj-lt"/>
              </a:rPr>
              <a:t>психоинформационных</a:t>
            </a:r>
            <a:r>
              <a:rPr lang="ru-RU" dirty="0">
                <a:solidFill>
                  <a:schemeClr val="tx1">
                    <a:lumMod val="50000"/>
                    <a:lumOff val="50000"/>
                  </a:schemeClr>
                </a:solidFill>
                <a:effectLst>
                  <a:outerShdw blurRad="38100" dist="38100" dir="2700000" algn="tl">
                    <a:srgbClr val="000000">
                      <a:alpha val="43137"/>
                    </a:srgbClr>
                  </a:outerShdw>
                </a:effectLst>
                <a:latin typeface="+mj-lt"/>
              </a:rPr>
              <a:t> технологий</a:t>
            </a:r>
            <a:r>
              <a:rPr lang="ru-RU" dirty="0">
                <a:solidFill>
                  <a:schemeClr val="tx1">
                    <a:lumMod val="50000"/>
                    <a:lumOff val="50000"/>
                  </a:schemeClr>
                </a:solidFill>
                <a:latin typeface="+mj-lt"/>
              </a:rPr>
              <a:t> обеспечивает именно прогностический подход к управлению персоналом, позволяющий </a:t>
            </a:r>
            <a:r>
              <a:rPr lang="ru-RU" dirty="0">
                <a:solidFill>
                  <a:schemeClr val="tx1">
                    <a:lumMod val="50000"/>
                    <a:lumOff val="50000"/>
                  </a:schemeClr>
                </a:solidFill>
                <a:effectLst>
                  <a:outerShdw blurRad="38100" dist="38100" dir="2700000" algn="tl">
                    <a:srgbClr val="000000">
                      <a:alpha val="43137"/>
                    </a:srgbClr>
                  </a:outerShdw>
                </a:effectLst>
                <a:latin typeface="+mj-lt"/>
              </a:rPr>
              <a:t>получить максимальную отдачу кадрового ресурса.</a:t>
            </a:r>
          </a:p>
          <a:p>
            <a:pPr algn="just">
              <a:defRPr/>
            </a:pPr>
            <a:endParaRPr lang="ru-RU" dirty="0"/>
          </a:p>
          <a:p>
            <a:pPr>
              <a:defRPr/>
            </a:pPr>
            <a:endParaRPr lang="ru-RU" dirty="0"/>
          </a:p>
          <a:p>
            <a:pPr>
              <a:defRPr/>
            </a:pPr>
            <a:endParaRPr lang="ru-RU"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3861048"/>
            <a:ext cx="3506593" cy="2665011"/>
          </a:xfrm>
          <a:prstGeom prst="rect">
            <a:avLst/>
          </a:prstGeom>
        </p:spPr>
      </p:pic>
    </p:spTree>
    <p:extLst>
      <p:ext uri="{BB962C8B-B14F-4D97-AF65-F5344CB8AC3E}">
        <p14:creationId xmlns:p14="http://schemas.microsoft.com/office/powerpoint/2010/main" val="342008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Содержимое 8"/>
          <p:cNvGraphicFramePr>
            <a:graphicFrameLocks noGrp="1"/>
          </p:cNvGraphicFramePr>
          <p:nvPr>
            <p:ph idx="1"/>
            <p:extLst/>
          </p:nvPr>
        </p:nvGraphicFramePr>
        <p:xfrm>
          <a:off x="304800" y="1635222"/>
          <a:ext cx="8577264" cy="4625314"/>
        </p:xfrm>
        <a:graphic>
          <a:graphicData uri="http://schemas.openxmlformats.org/drawingml/2006/table">
            <a:tbl>
              <a:tblPr firstRow="1" bandRow="1">
                <a:tableStyleId>{5C22544A-7EE6-4342-B048-85BDC9FD1C3A}</a:tableStyleId>
              </a:tblPr>
              <a:tblGrid>
                <a:gridCol w="4288632"/>
                <a:gridCol w="4288632"/>
              </a:tblGrid>
              <a:tr h="602004">
                <a:tc>
                  <a:txBody>
                    <a:bodyPr/>
                    <a:lstStyle/>
                    <a:p>
                      <a:pPr algn="ctr"/>
                      <a:r>
                        <a:rPr lang="ru-RU" sz="1800" b="1" i="0" u="none" strike="noStrike" kern="1200" dirty="0" smtClean="0">
                          <a:solidFill>
                            <a:schemeClr val="lt1"/>
                          </a:solidFill>
                          <a:latin typeface="+mn-lt"/>
                          <a:ea typeface="+mn-ea"/>
                          <a:cs typeface="+mn-cs"/>
                        </a:rPr>
                        <a:t>Старый подход к развитию</a:t>
                      </a:r>
                      <a:endParaRPr lang="ru-RU" sz="1800" b="1" dirty="0"/>
                    </a:p>
                  </a:txBody>
                  <a:tcPr marL="91433" marR="91433" marT="45715" marB="45715"/>
                </a:tc>
                <a:tc>
                  <a:txBody>
                    <a:bodyPr/>
                    <a:lstStyle/>
                    <a:p>
                      <a:pPr algn="ctr"/>
                      <a:r>
                        <a:rPr lang="ru-RU" sz="1800" b="1" i="0" u="none" strike="noStrike" kern="1200" dirty="0" smtClean="0">
                          <a:solidFill>
                            <a:schemeClr val="lt1"/>
                          </a:solidFill>
                          <a:latin typeface="+mn-lt"/>
                          <a:ea typeface="+mn-ea"/>
                          <a:cs typeface="+mn-cs"/>
                        </a:rPr>
                        <a:t>Новый подход к развитию</a:t>
                      </a:r>
                    </a:p>
                  </a:txBody>
                  <a:tcPr marL="91433" marR="91433" marT="45715" marB="45715"/>
                </a:tc>
              </a:tr>
              <a:tr h="356711">
                <a:tc>
                  <a:txBody>
                    <a:bodyPr/>
                    <a:lstStyle/>
                    <a:p>
                      <a:r>
                        <a:rPr lang="ru-RU" sz="1800" b="0" i="0" u="none" strike="noStrike" kern="1200" dirty="0" smtClean="0">
                          <a:solidFill>
                            <a:schemeClr val="dk1"/>
                          </a:solidFill>
                          <a:latin typeface="+mn-lt"/>
                          <a:ea typeface="+mn-ea"/>
                          <a:cs typeface="+mn-cs"/>
                        </a:rPr>
                        <a:t>Развитие происходит само собой.</a:t>
                      </a:r>
                    </a:p>
                  </a:txBody>
                  <a:tcPr marL="91433" marR="91433" marT="45715" marB="45715"/>
                </a:tc>
                <a:tc>
                  <a:txBody>
                    <a:bodyPr/>
                    <a:lstStyle/>
                    <a:p>
                      <a:r>
                        <a:rPr lang="ru-RU" sz="1800" b="0" i="0" u="none" strike="noStrike" kern="1200" dirty="0" smtClean="0">
                          <a:solidFill>
                            <a:schemeClr val="dk1"/>
                          </a:solidFill>
                          <a:latin typeface="+mn-lt"/>
                          <a:ea typeface="+mn-ea"/>
                          <a:cs typeface="+mn-cs"/>
                        </a:rPr>
                        <a:t>Процесс развития встроен в организацию.</a:t>
                      </a:r>
                    </a:p>
                  </a:txBody>
                  <a:tcPr marL="91433" marR="91433" marT="45715" marB="45715"/>
                </a:tc>
              </a:tr>
              <a:tr h="8229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Развитие означает обучение.</a:t>
                      </a:r>
                      <a:endParaRPr lang="ru-RU" sz="1800" dirty="0"/>
                    </a:p>
                  </a:txBody>
                  <a:tcPr marL="91433" marR="91433"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Развитие означает в первую очередь сложную и интересную работу, </a:t>
                      </a:r>
                      <a:r>
                        <a:rPr lang="ru-RU" sz="1800" b="0" i="0" u="none" strike="noStrike" kern="1200" dirty="0" err="1" smtClean="0">
                          <a:solidFill>
                            <a:schemeClr val="dk1"/>
                          </a:solidFill>
                          <a:latin typeface="+mn-lt"/>
                          <a:ea typeface="+mn-ea"/>
                          <a:cs typeface="+mn-cs"/>
                        </a:rPr>
                        <a:t>коучинг</a:t>
                      </a:r>
                      <a:r>
                        <a:rPr lang="ru-RU" sz="1800" b="0" i="0" u="none" strike="noStrike" kern="1200" dirty="0" smtClean="0">
                          <a:solidFill>
                            <a:schemeClr val="dk1"/>
                          </a:solidFill>
                          <a:latin typeface="+mn-lt"/>
                          <a:ea typeface="+mn-ea"/>
                          <a:cs typeface="+mn-cs"/>
                        </a:rPr>
                        <a:t>, оценку и наставничество.</a:t>
                      </a:r>
                      <a:endParaRPr lang="ru-RU" sz="1800" dirty="0"/>
                    </a:p>
                  </a:txBody>
                  <a:tcPr marL="91433" marR="91433" marT="45715" marB="45715"/>
                </a:tc>
              </a:tr>
              <a:tr h="847223">
                <a:tc>
                  <a:txBody>
                    <a:bodyPr/>
                    <a:lstStyle/>
                    <a:p>
                      <a:r>
                        <a:rPr lang="ru-RU" sz="1800" b="0" i="0" u="none" strike="noStrike" kern="1200" dirty="0" smtClean="0">
                          <a:solidFill>
                            <a:schemeClr val="dk1"/>
                          </a:solidFill>
                          <a:latin typeface="+mn-lt"/>
                          <a:ea typeface="+mn-ea"/>
                          <a:cs typeface="+mn-cs"/>
                        </a:rPr>
                        <a:t>Таланты принадлежат подразделению;</a:t>
                      </a:r>
                      <a:endParaRPr lang="ru-RU" sz="1800" kern="1200" dirty="0" smtClean="0">
                        <a:solidFill>
                          <a:schemeClr val="dk1"/>
                        </a:solidFill>
                        <a:latin typeface="+mn-lt"/>
                        <a:ea typeface="+mn-ea"/>
                        <a:cs typeface="+mn-cs"/>
                      </a:endParaRPr>
                    </a:p>
                    <a:p>
                      <a:r>
                        <a:rPr lang="ru-RU" sz="1800" b="0" i="0" u="none" strike="noStrike" kern="1200" dirty="0" smtClean="0">
                          <a:solidFill>
                            <a:schemeClr val="dk1"/>
                          </a:solidFill>
                          <a:latin typeface="+mn-lt"/>
                          <a:ea typeface="+mn-ea"/>
                          <a:cs typeface="+mn-cs"/>
                        </a:rPr>
                        <a:t>люди не переходят из одного подразделения в другое.</a:t>
                      </a:r>
                      <a:endParaRPr lang="ru-RU" sz="1800" dirty="0"/>
                    </a:p>
                  </a:txBody>
                  <a:tcPr marL="91433" marR="91433"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Таланты принадлежат компании, люди легко передвигаются внутри компании.</a:t>
                      </a:r>
                    </a:p>
                  </a:txBody>
                  <a:tcPr marL="91433" marR="91433" marT="45715" marB="45715"/>
                </a:tc>
              </a:tr>
              <a:tr h="5791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В развитии нуждаются только нерезультативные сотрудники.</a:t>
                      </a:r>
                      <a:endParaRPr lang="ru-RU" sz="1800" dirty="0"/>
                    </a:p>
                  </a:txBody>
                  <a:tcPr marL="91433" marR="91433"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Все сотрудники нуждаются в развитии и </a:t>
                      </a:r>
                      <a:r>
                        <a:rPr lang="ru-RU" sz="1800" b="0" i="0" u="none" strike="noStrike" kern="1200" dirty="0" err="1" smtClean="0">
                          <a:solidFill>
                            <a:schemeClr val="dk1"/>
                          </a:solidFill>
                          <a:latin typeface="+mn-lt"/>
                          <a:ea typeface="+mn-ea"/>
                          <a:cs typeface="+mn-cs"/>
                        </a:rPr>
                        <a:t>коучинге</a:t>
                      </a:r>
                      <a:r>
                        <a:rPr lang="ru-RU" sz="1800" b="0" i="0" u="none" strike="noStrike" kern="1200" dirty="0" smtClean="0">
                          <a:solidFill>
                            <a:schemeClr val="dk1"/>
                          </a:solidFill>
                          <a:latin typeface="+mn-lt"/>
                          <a:ea typeface="+mn-ea"/>
                          <a:cs typeface="+mn-cs"/>
                        </a:rPr>
                        <a:t>.</a:t>
                      </a:r>
                      <a:endParaRPr lang="ru-RU" sz="1800" dirty="0"/>
                    </a:p>
                  </a:txBody>
                  <a:tcPr marL="91433" marR="91433" marT="45715" marB="45715"/>
                </a:tc>
              </a:tr>
              <a:tr h="6020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Наставников находят немногие счастливчики.</a:t>
                      </a:r>
                      <a:endParaRPr lang="ru-RU" sz="1800" dirty="0"/>
                    </a:p>
                  </a:txBody>
                  <a:tcPr marL="91433" marR="91433"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dirty="0" smtClean="0">
                          <a:solidFill>
                            <a:schemeClr val="dk1"/>
                          </a:solidFill>
                          <a:latin typeface="+mn-lt"/>
                          <a:ea typeface="+mn-ea"/>
                          <a:cs typeface="+mn-cs"/>
                        </a:rPr>
                        <a:t>Наставников дают</a:t>
                      </a:r>
                      <a:r>
                        <a:rPr lang="ru-RU" sz="1800" b="0" i="1" u="none" strike="noStrike" kern="1200" dirty="0" smtClean="0">
                          <a:solidFill>
                            <a:schemeClr val="dk1"/>
                          </a:solidFill>
                          <a:latin typeface="+mn-lt"/>
                          <a:ea typeface="+mn-ea"/>
                          <a:cs typeface="+mn-cs"/>
                        </a:rPr>
                        <a:t> каждому</a:t>
                      </a:r>
                      <a:r>
                        <a:rPr lang="ru-RU" sz="1800" b="0" i="0" u="none" strike="noStrike" kern="1200" dirty="0" smtClean="0">
                          <a:solidFill>
                            <a:schemeClr val="dk1"/>
                          </a:solidFill>
                          <a:latin typeface="+mn-lt"/>
                          <a:ea typeface="+mn-ea"/>
                          <a:cs typeface="+mn-cs"/>
                        </a:rPr>
                        <a:t> перспективному сотруднику.</a:t>
                      </a:r>
                      <a:endParaRPr lang="ru-RU" sz="1800" dirty="0"/>
                    </a:p>
                  </a:txBody>
                  <a:tcPr marL="91433" marR="91433" marT="45715" marB="45715"/>
                </a:tc>
              </a:tr>
            </a:tbl>
          </a:graphicData>
        </a:graphic>
      </p:graphicFrame>
      <p:sp>
        <p:nvSpPr>
          <p:cNvPr id="19483" name="Заголовок 1"/>
          <p:cNvSpPr>
            <a:spLocks noGrp="1"/>
          </p:cNvSpPr>
          <p:nvPr>
            <p:ph type="title"/>
          </p:nvPr>
        </p:nvSpPr>
        <p:spPr>
          <a:xfrm>
            <a:off x="700608" y="633413"/>
            <a:ext cx="7543800" cy="487362"/>
          </a:xfrm>
        </p:spPr>
        <p:txBody>
          <a:bodyPr/>
          <a:lstStyle/>
          <a:p>
            <a:pPr eaLnBrk="1" hangingPunct="1">
              <a:lnSpc>
                <a:spcPct val="100000"/>
              </a:lnSpc>
            </a:pPr>
            <a:r>
              <a:rPr lang="ru-RU" altLang="ru-RU" sz="2800" dirty="0" smtClean="0"/>
              <a:t>Обеспечьте процесс непрерывного развития персонала</a:t>
            </a:r>
          </a:p>
        </p:txBody>
      </p:sp>
    </p:spTree>
    <p:extLst>
      <p:ext uri="{BB962C8B-B14F-4D97-AF65-F5344CB8AC3E}">
        <p14:creationId xmlns:p14="http://schemas.microsoft.com/office/powerpoint/2010/main" val="819412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Заголовок 1"/>
          <p:cNvSpPr>
            <a:spLocks noGrp="1"/>
          </p:cNvSpPr>
          <p:nvPr>
            <p:ph type="title"/>
          </p:nvPr>
        </p:nvSpPr>
        <p:spPr>
          <a:xfrm>
            <a:off x="611560" y="260648"/>
            <a:ext cx="7837488" cy="487363"/>
          </a:xfrm>
        </p:spPr>
        <p:txBody>
          <a:bodyPr/>
          <a:lstStyle/>
          <a:p>
            <a:pPr eaLnBrk="1" hangingPunct="1"/>
            <a:r>
              <a:rPr lang="ru-RU" altLang="ru-RU" sz="2800" dirty="0" smtClean="0"/>
              <a:t>Каким должно быть обучение?</a:t>
            </a:r>
          </a:p>
        </p:txBody>
      </p:sp>
      <p:sp>
        <p:nvSpPr>
          <p:cNvPr id="20485" name="Содержимое 2"/>
          <p:cNvSpPr>
            <a:spLocks noGrp="1"/>
          </p:cNvSpPr>
          <p:nvPr>
            <p:ph idx="1"/>
          </p:nvPr>
        </p:nvSpPr>
        <p:spPr>
          <a:xfrm>
            <a:off x="251520" y="1052736"/>
            <a:ext cx="8656638" cy="4876800"/>
          </a:xfrm>
        </p:spPr>
        <p:txBody>
          <a:bodyPr/>
          <a:lstStyle/>
          <a:p>
            <a:pPr algn="just" eaLnBrk="1" hangingPunct="1">
              <a:buFont typeface="Wingdings" pitchFamily="2" charset="2"/>
              <a:buNone/>
            </a:pPr>
            <a:r>
              <a:rPr lang="ru-RU" altLang="ru-RU" sz="2800" dirty="0" smtClean="0"/>
              <a:t>Обучение не так важно, как опыт работы, </a:t>
            </a:r>
            <a:r>
              <a:rPr lang="ru-RU" altLang="ru-RU" sz="2800" b="1" dirty="0" err="1" smtClean="0"/>
              <a:t>коучинг</a:t>
            </a:r>
            <a:r>
              <a:rPr lang="ru-RU" altLang="ru-RU" sz="2800" dirty="0" smtClean="0"/>
              <a:t> и </a:t>
            </a:r>
            <a:r>
              <a:rPr lang="ru-RU" altLang="ru-RU" sz="2800" b="1" dirty="0" smtClean="0"/>
              <a:t>наставничество</a:t>
            </a:r>
            <a:r>
              <a:rPr lang="ru-RU" altLang="ru-RU" sz="2800" dirty="0" smtClean="0"/>
              <a:t>. Однако все же оно играет определенную роль в развитии лидеров.</a:t>
            </a:r>
          </a:p>
          <a:p>
            <a:pPr algn="just" eaLnBrk="1" hangingPunct="1">
              <a:buFont typeface="Wingdings" pitchFamily="2" charset="2"/>
              <a:buNone/>
            </a:pPr>
            <a:endParaRPr lang="ru-RU" altLang="ru-RU" sz="2800" b="1" dirty="0" smtClean="0"/>
          </a:p>
          <a:p>
            <a:pPr algn="just" eaLnBrk="1" hangingPunct="1">
              <a:buFont typeface="Wingdings" pitchFamily="2" charset="2"/>
              <a:buNone/>
            </a:pPr>
            <a:r>
              <a:rPr lang="ru-RU" altLang="ru-RU" sz="1800" b="1" dirty="0" smtClean="0"/>
              <a:t>80% всех знаний, полученных в ходе обучения, сотрудники в работе не используют.</a:t>
            </a:r>
          </a:p>
          <a:p>
            <a:pPr algn="just" eaLnBrk="1" hangingPunct="1">
              <a:buFont typeface="Wingdings" pitchFamily="2" charset="2"/>
              <a:buNone/>
            </a:pPr>
            <a:endParaRPr lang="ru-RU" altLang="ru-RU" sz="2800" dirty="0" smtClean="0"/>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7784" y="3756877"/>
            <a:ext cx="4107099" cy="2984491"/>
          </a:xfrm>
          <a:prstGeom prst="rect">
            <a:avLst/>
          </a:prstGeom>
        </p:spPr>
      </p:pic>
    </p:spTree>
    <p:extLst>
      <p:ext uri="{BB962C8B-B14F-4D97-AF65-F5344CB8AC3E}">
        <p14:creationId xmlns:p14="http://schemas.microsoft.com/office/powerpoint/2010/main" val="48824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Заголовок 1"/>
          <p:cNvSpPr>
            <a:spLocks noGrp="1"/>
          </p:cNvSpPr>
          <p:nvPr>
            <p:ph type="title"/>
          </p:nvPr>
        </p:nvSpPr>
        <p:spPr>
          <a:xfrm>
            <a:off x="467544" y="260648"/>
            <a:ext cx="7837488" cy="487363"/>
          </a:xfrm>
        </p:spPr>
        <p:txBody>
          <a:bodyPr/>
          <a:lstStyle/>
          <a:p>
            <a:pPr eaLnBrk="1" hangingPunct="1"/>
            <a:r>
              <a:rPr lang="ru-RU" altLang="ru-RU" sz="2400" dirty="0" smtClean="0"/>
              <a:t>Каким должно быть обучение?</a:t>
            </a:r>
          </a:p>
        </p:txBody>
      </p:sp>
      <p:sp>
        <p:nvSpPr>
          <p:cNvPr id="18437" name="Содержимое 2"/>
          <p:cNvSpPr>
            <a:spLocks noGrp="1"/>
          </p:cNvSpPr>
          <p:nvPr>
            <p:ph idx="1"/>
          </p:nvPr>
        </p:nvSpPr>
        <p:spPr>
          <a:xfrm>
            <a:off x="323528" y="980728"/>
            <a:ext cx="8656638" cy="4876800"/>
          </a:xfrm>
        </p:spPr>
        <p:txBody>
          <a:bodyPr>
            <a:normAutofit lnSpcReduction="10000"/>
          </a:bodyPr>
          <a:lstStyle/>
          <a:p>
            <a:pPr algn="just" eaLnBrk="1" hangingPunct="1">
              <a:buFont typeface="Wingdings" pitchFamily="2" charset="2"/>
              <a:buNone/>
              <a:defRPr/>
            </a:pPr>
            <a:r>
              <a:rPr lang="ru-RU" sz="2000" b="1" dirty="0" smtClean="0"/>
              <a:t>Развитию менеджеров </a:t>
            </a:r>
            <a:r>
              <a:rPr lang="ru-RU" sz="2000" dirty="0" smtClean="0"/>
              <a:t>способствуют </a:t>
            </a:r>
            <a:r>
              <a:rPr lang="ru-RU" sz="2000" b="1" dirty="0" smtClean="0"/>
              <a:t>два типа обучения</a:t>
            </a:r>
            <a:r>
              <a:rPr lang="ru-RU" sz="2000" dirty="0" smtClean="0"/>
              <a:t>: </a:t>
            </a:r>
            <a:r>
              <a:rPr lang="ru-RU" sz="2000" b="1" i="1" dirty="0" smtClean="0">
                <a:effectLst>
                  <a:outerShdw blurRad="38100" dist="38100" dir="2700000" algn="tl">
                    <a:srgbClr val="000000">
                      <a:alpha val="43137"/>
                    </a:srgbClr>
                  </a:outerShdw>
                </a:effectLst>
              </a:rPr>
              <a:t>базовое управленческое образование</a:t>
            </a:r>
            <a:r>
              <a:rPr lang="ru-RU" sz="2000" b="1" dirty="0" smtClean="0"/>
              <a:t> </a:t>
            </a:r>
            <a:r>
              <a:rPr lang="ru-RU" sz="2000" dirty="0" smtClean="0"/>
              <a:t>и</a:t>
            </a:r>
            <a:r>
              <a:rPr lang="ru-RU" sz="2000" b="1" dirty="0" smtClean="0"/>
              <a:t> </a:t>
            </a:r>
            <a:r>
              <a:rPr lang="ru-RU" sz="2000" b="1" i="1" dirty="0" smtClean="0">
                <a:effectLst>
                  <a:outerShdw blurRad="38100" dist="38100" dir="2700000" algn="tl">
                    <a:srgbClr val="000000">
                      <a:alpha val="43137"/>
                    </a:srgbClr>
                  </a:outerShdw>
                </a:effectLst>
              </a:rPr>
              <a:t>программы развития личности и навыков</a:t>
            </a:r>
            <a:r>
              <a:rPr lang="ru-RU" sz="2000" b="1" dirty="0" smtClean="0">
                <a:effectLst>
                  <a:outerShdw blurRad="38100" dist="38100" dir="2700000" algn="tl">
                    <a:srgbClr val="000000">
                      <a:alpha val="43137"/>
                    </a:srgbClr>
                  </a:outerShdw>
                </a:effectLst>
              </a:rPr>
              <a:t>.</a:t>
            </a:r>
          </a:p>
          <a:p>
            <a:pPr algn="just" eaLnBrk="1" hangingPunct="1">
              <a:buFont typeface="Wingdings" pitchFamily="2" charset="2"/>
              <a:buNone/>
              <a:defRPr/>
            </a:pPr>
            <a:r>
              <a:rPr lang="ru-RU" sz="2000" dirty="0" smtClean="0"/>
              <a:t>1. Под</a:t>
            </a:r>
            <a:r>
              <a:rPr lang="ru-RU" sz="2000" i="1" dirty="0" smtClean="0"/>
              <a:t> </a:t>
            </a:r>
            <a:r>
              <a:rPr lang="ru-RU" sz="2000" b="1" i="1" dirty="0" smtClean="0">
                <a:effectLst>
                  <a:outerShdw blurRad="38100" dist="38100" dir="2700000" algn="tl">
                    <a:srgbClr val="000000">
                      <a:alpha val="43137"/>
                    </a:srgbClr>
                  </a:outerShdw>
                </a:effectLst>
              </a:rPr>
              <a:t>базовым управленческим образованием</a:t>
            </a:r>
            <a:r>
              <a:rPr lang="ru-RU" sz="2000" b="1" dirty="0" smtClean="0">
                <a:effectLst>
                  <a:outerShdw blurRad="38100" dist="38100" dir="2700000" algn="tl">
                    <a:srgbClr val="000000">
                      <a:alpha val="43137"/>
                    </a:srgbClr>
                  </a:outerShdw>
                </a:effectLst>
              </a:rPr>
              <a:t> </a:t>
            </a:r>
            <a:r>
              <a:rPr lang="ru-RU" sz="2000" dirty="0" smtClean="0"/>
              <a:t>мы понимаем знание таких дисциплин, </a:t>
            </a:r>
            <a:r>
              <a:rPr lang="ru-RU" sz="2000" dirty="0" smtClean="0">
                <a:effectLst>
                  <a:outerShdw blurRad="38100" dist="38100" dir="2700000" algn="tl">
                    <a:srgbClr val="000000">
                      <a:alpha val="43137"/>
                    </a:srgbClr>
                  </a:outerShdw>
                </a:effectLst>
              </a:rPr>
              <a:t>как финансы</a:t>
            </a:r>
            <a:r>
              <a:rPr lang="ru-RU" sz="2000" dirty="0" smtClean="0"/>
              <a:t>, основная деятельность компании и </a:t>
            </a:r>
            <a:r>
              <a:rPr lang="ru-RU" sz="2000" dirty="0" smtClean="0">
                <a:effectLst>
                  <a:outerShdw blurRad="38100" dist="38100" dir="2700000" algn="tl">
                    <a:srgbClr val="000000">
                      <a:alpha val="43137"/>
                    </a:srgbClr>
                  </a:outerShdw>
                </a:effectLst>
              </a:rPr>
              <a:t>маркетинг </a:t>
            </a:r>
            <a:r>
              <a:rPr lang="ru-RU" sz="2000" dirty="0" smtClean="0"/>
              <a:t>— то, чему обучают на программах МВА или программах обучения для высших менеджеров.</a:t>
            </a:r>
          </a:p>
          <a:p>
            <a:pPr algn="just" eaLnBrk="1" hangingPunct="1">
              <a:buFont typeface="Wingdings" pitchFamily="2" charset="2"/>
              <a:buNone/>
              <a:defRPr/>
            </a:pPr>
            <a:r>
              <a:rPr lang="ru-RU" sz="2000" dirty="0" smtClean="0"/>
              <a:t>Базовое управленческое образование также включает обучение общим менеджерским навыкам — например, </a:t>
            </a:r>
            <a:r>
              <a:rPr lang="ru-RU" sz="2000" dirty="0" smtClean="0">
                <a:effectLst>
                  <a:outerShdw blurRad="38100" dist="38100" dir="2700000" algn="tl">
                    <a:srgbClr val="000000">
                      <a:alpha val="43137"/>
                    </a:srgbClr>
                  </a:outerShdw>
                </a:effectLst>
              </a:rPr>
              <a:t>навыкам коммуникаций и межличностных отношений</a:t>
            </a:r>
            <a:r>
              <a:rPr lang="ru-RU" sz="2000" dirty="0" smtClean="0"/>
              <a:t>, — которое должно напрямую относиться к решаемым задачам, быть своевременным, качественным и закрепляться в процессе работы.</a:t>
            </a:r>
          </a:p>
          <a:p>
            <a:pPr algn="just" eaLnBrk="1" hangingPunct="1">
              <a:buFont typeface="Wingdings" pitchFamily="2" charset="2"/>
              <a:buNone/>
              <a:defRPr/>
            </a:pPr>
            <a:r>
              <a:rPr lang="ru-RU" sz="2000" dirty="0" smtClean="0"/>
              <a:t>2. Второй вид —</a:t>
            </a:r>
            <a:r>
              <a:rPr lang="ru-RU" sz="2000" b="1" i="1" dirty="0" smtClean="0">
                <a:effectLst>
                  <a:outerShdw blurRad="38100" dist="38100" dir="2700000" algn="tl">
                    <a:srgbClr val="000000">
                      <a:alpha val="43137"/>
                    </a:srgbClr>
                  </a:outerShdw>
                </a:effectLst>
              </a:rPr>
              <a:t>программы развития личности и навыков</a:t>
            </a:r>
            <a:r>
              <a:rPr lang="ru-RU" sz="2000" dirty="0" smtClean="0"/>
              <a:t>— </a:t>
            </a:r>
            <a:r>
              <a:rPr lang="ru-RU" sz="2000" i="1" dirty="0" smtClean="0"/>
              <a:t>возможен только при личном общении, и обучать должны уважаемые старшие руководители компании. </a:t>
            </a:r>
          </a:p>
          <a:p>
            <a:pPr eaLnBrk="1" hangingPunct="1">
              <a:buFont typeface="Wingdings" pitchFamily="2" charset="2"/>
              <a:buNone/>
              <a:defRPr/>
            </a:pPr>
            <a:endParaRPr lang="ru-RU" sz="1400" dirty="0" smtClean="0"/>
          </a:p>
          <a:p>
            <a:pPr eaLnBrk="1" hangingPunct="1">
              <a:buFont typeface="Wingdings" pitchFamily="2" charset="2"/>
              <a:buNone/>
              <a:defRPr/>
            </a:pPr>
            <a:endParaRPr lang="ru-RU" sz="1400" dirty="0" smtClean="0"/>
          </a:p>
        </p:txBody>
      </p:sp>
    </p:spTree>
    <p:extLst>
      <p:ext uri="{BB962C8B-B14F-4D97-AF65-F5344CB8AC3E}">
        <p14:creationId xmlns:p14="http://schemas.microsoft.com/office/powerpoint/2010/main" val="39788260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сполнительная">
  <a:themeElements>
    <a:clrScheme name="Исполнительная">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Исполнительн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Исполните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2115</TotalTime>
  <Words>4247</Words>
  <Application>Microsoft Office PowerPoint</Application>
  <PresentationFormat>Экран (4:3)</PresentationFormat>
  <Paragraphs>497</Paragraphs>
  <Slides>39</Slides>
  <Notes>34</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39</vt:i4>
      </vt:variant>
    </vt:vector>
  </HeadingPairs>
  <TitlesOfParts>
    <vt:vector size="50" baseType="lpstr">
      <vt:lpstr>Arial</vt:lpstr>
      <vt:lpstr>Bookman Old Style</vt:lpstr>
      <vt:lpstr>Calibri</vt:lpstr>
      <vt:lpstr>Century Gothic</vt:lpstr>
      <vt:lpstr>Courier New</vt:lpstr>
      <vt:lpstr>Palatino Linotype</vt:lpstr>
      <vt:lpstr>Tahoma</vt:lpstr>
      <vt:lpstr>Times New Roman</vt:lpstr>
      <vt:lpstr>Verdana</vt:lpstr>
      <vt:lpstr>Wingdings</vt:lpstr>
      <vt:lpstr>Исполнительная</vt:lpstr>
      <vt:lpstr>Основы управления знаниями</vt:lpstr>
      <vt:lpstr>Концепций управления персоналом</vt:lpstr>
      <vt:lpstr>Эффективное управление</vt:lpstr>
      <vt:lpstr>Эффективное управление</vt:lpstr>
      <vt:lpstr>Стратегия найма </vt:lpstr>
      <vt:lpstr>Эффективное управление</vt:lpstr>
      <vt:lpstr>Обеспечьте процесс непрерывного развития персонала</vt:lpstr>
      <vt:lpstr>Каким должно быть обучение?</vt:lpstr>
      <vt:lpstr>Каким должно быть обучение?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Принципиально новый подход к управлению талантами</vt:lpstr>
      <vt:lpstr>Дефицит талантов</vt:lpstr>
      <vt:lpstr>Принципиально новый подход к управлению талантами</vt:lpstr>
      <vt:lpstr>Установка на таланты</vt:lpstr>
      <vt:lpstr>На что ориентируются менеджеры?</vt:lpstr>
      <vt:lpstr>Благосостояние и вознаграждение</vt:lpstr>
      <vt:lpstr>Дифференцируйте  и вдохновляйте ваших людей</vt:lpstr>
      <vt:lpstr>Таблица результативности/потенциала</vt:lpstr>
      <vt:lpstr>Дифференцируйте  и вдохновляйте ваших людей</vt:lpstr>
      <vt:lpstr>Дифференцируйте  и вдохновляйте ваших людей</vt:lpstr>
      <vt:lpstr>Оценка талантов</vt:lpstr>
      <vt:lpstr>Качество сотрудника</vt:lpstr>
      <vt:lpstr>Типологические основы управления знаниями и персоналом </vt:lpstr>
      <vt:lpstr>Эффективное управление организацией</vt:lpstr>
      <vt:lpstr>Работа с талантами - обязанность каждого руководителя</vt:lpstr>
      <vt:lpstr>В чем заключается ценностное предложение для сотрудников? </vt:lpstr>
      <vt:lpstr>В чем заключается ценностное предложение для сотрудников? </vt:lpstr>
      <vt:lpstr>Относитесь к ЦПС  как к продуктовой стратегии </vt:lpstr>
      <vt:lpstr>Планирования преемственности </vt:lpstr>
      <vt:lpstr>Спасибо за внимание!</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управления знаниями</dc:title>
  <dc:creator>ученик</dc:creator>
  <cp:lastModifiedBy>Петров Игорь Евгеньевич</cp:lastModifiedBy>
  <cp:revision>128</cp:revision>
  <dcterms:created xsi:type="dcterms:W3CDTF">2015-02-07T09:44:23Z</dcterms:created>
  <dcterms:modified xsi:type="dcterms:W3CDTF">2019-02-20T08:04:29Z</dcterms:modified>
</cp:coreProperties>
</file>