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5" r:id="rId20"/>
    <p:sldId id="276" r:id="rId21"/>
    <p:sldId id="277" r:id="rId22"/>
    <p:sldId id="278" r:id="rId23"/>
    <p:sldId id="279" r:id="rId24"/>
    <p:sldId id="274"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3" r:id="rId50"/>
    <p:sldId id="306" r:id="rId51"/>
    <p:sldId id="305" r:id="rId52"/>
    <p:sldId id="307" r:id="rId53"/>
    <p:sldId id="308" r:id="rId54"/>
    <p:sldId id="309"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C80633-63E7-45C2-A514-EDA7A541A150}"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A164-9E30-47D7-A65D-22F10844D43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80633-63E7-45C2-A514-EDA7A541A150}"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C80633-63E7-45C2-A514-EDA7A541A150}"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80633-63E7-45C2-A514-EDA7A541A150}"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80633-63E7-45C2-A514-EDA7A541A150}"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9A164-9E30-47D7-A65D-22F10844D4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C80633-63E7-45C2-A514-EDA7A541A150}"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C80633-63E7-45C2-A514-EDA7A541A150}"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9A164-9E30-47D7-A65D-22F10844D4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80633-63E7-45C2-A514-EDA7A541A150}"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80633-63E7-45C2-A514-EDA7A541A150}" type="datetimeFigureOut">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80633-63E7-45C2-A514-EDA7A541A150}"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A164-9E30-47D7-A65D-22F10844D4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80633-63E7-45C2-A514-EDA7A541A150}"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9A164-9E30-47D7-A65D-22F10844D4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AC80633-63E7-45C2-A514-EDA7A541A150}" type="datetimeFigureOut">
              <a:rPr lang="en-US" smtClean="0"/>
              <a:t>4/1/2020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AF9A164-9E30-47D7-A65D-22F10844D4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software</a:t>
            </a:r>
            <a:endParaRPr lang="en-US" dirty="0"/>
          </a:p>
        </p:txBody>
      </p:sp>
      <p:sp>
        <p:nvSpPr>
          <p:cNvPr id="3" name="Subtitle 2"/>
          <p:cNvSpPr>
            <a:spLocks noGrp="1"/>
          </p:cNvSpPr>
          <p:nvPr>
            <p:ph type="subTitle" idx="1"/>
          </p:nvPr>
        </p:nvSpPr>
        <p:spPr/>
        <p:txBody>
          <a:bodyPr/>
          <a:lstStyle/>
          <a:p>
            <a:r>
              <a:rPr lang="en-US" dirty="0" smtClean="0"/>
              <a:t>Modeling</a:t>
            </a:r>
            <a:endParaRPr lang="en-US" dirty="0"/>
          </a:p>
        </p:txBody>
      </p:sp>
    </p:spTree>
    <p:extLst>
      <p:ext uri="{BB962C8B-B14F-4D97-AF65-F5344CB8AC3E}">
        <p14:creationId xmlns:p14="http://schemas.microsoft.com/office/powerpoint/2010/main" val="238313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1.b cont.</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60" y="2819400"/>
            <a:ext cx="74663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631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1.b cont.</a:t>
            </a: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17" y="2524124"/>
            <a:ext cx="7726683" cy="235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501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1.b cont.</a:t>
            </a:r>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3163"/>
            <a:ext cx="7543800" cy="250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734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1.b cont.</a:t>
            </a:r>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43137"/>
            <a:ext cx="7848600" cy="313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84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1.b cont.</a:t>
            </a:r>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42" y="2090738"/>
            <a:ext cx="7709758" cy="34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186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1.b cont.</a:t>
            </a:r>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43074"/>
            <a:ext cx="8022322" cy="496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170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US" dirty="0"/>
          </a:p>
        </p:txBody>
      </p:sp>
      <p:sp>
        <p:nvSpPr>
          <p:cNvPr id="3" name="Content Placeholder 2"/>
          <p:cNvSpPr>
            <a:spLocks noGrp="1"/>
          </p:cNvSpPr>
          <p:nvPr>
            <p:ph idx="1"/>
          </p:nvPr>
        </p:nvSpPr>
        <p:spPr/>
        <p:txBody>
          <a:bodyPr/>
          <a:lstStyle/>
          <a:p>
            <a:endParaRPr lang="en-US" dirty="0"/>
          </a:p>
          <a:p>
            <a:r>
              <a:rPr lang="en-US" dirty="0" smtClean="0"/>
              <a:t>A </a:t>
            </a:r>
            <a:r>
              <a:rPr lang="en-US" b="1" dirty="0" smtClean="0"/>
              <a:t>state diagram </a:t>
            </a:r>
            <a:r>
              <a:rPr lang="en-US" dirty="0" smtClean="0"/>
              <a:t>is </a:t>
            </a:r>
            <a:r>
              <a:rPr lang="en-US" dirty="0"/>
              <a:t>used to represent the condition of the system or part of the system at finite instances of time.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263" y="2819400"/>
            <a:ext cx="445633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07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 </a:t>
            </a:r>
            <a:endParaRPr lang="en-US" dirty="0"/>
          </a:p>
        </p:txBody>
      </p:sp>
      <p:sp>
        <p:nvSpPr>
          <p:cNvPr id="3" name="Content Placeholder 2"/>
          <p:cNvSpPr>
            <a:spLocks noGrp="1"/>
          </p:cNvSpPr>
          <p:nvPr>
            <p:ph idx="1"/>
          </p:nvPr>
        </p:nvSpPr>
        <p:spPr/>
        <p:txBody>
          <a:bodyPr/>
          <a:lstStyle/>
          <a:p>
            <a:endParaRPr lang="en-US" dirty="0" smtClean="0"/>
          </a:p>
          <a:p>
            <a:r>
              <a:rPr lang="en-US" dirty="0"/>
              <a:t>Draw a state diagram to describe one’s marital status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421" y="2819400"/>
            <a:ext cx="76648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089" y="4724400"/>
            <a:ext cx="1057275" cy="77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31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a:t>
            </a:r>
            <a:r>
              <a:rPr lang="en-US" dirty="0" smtClean="0"/>
              <a:t>cont</a:t>
            </a:r>
            <a:r>
              <a:rPr lang="en-US" dirty="0"/>
              <a:t>.</a:t>
            </a:r>
          </a:p>
        </p:txBody>
      </p:sp>
      <p:sp>
        <p:nvSpPr>
          <p:cNvPr id="3" name="Content Placeholder 2"/>
          <p:cNvSpPr>
            <a:spLocks noGrp="1"/>
          </p:cNvSpPr>
          <p:nvPr>
            <p:ph idx="1"/>
          </p:nvPr>
        </p:nvSpPr>
        <p:spPr/>
        <p:txBody>
          <a:bodyPr/>
          <a:lstStyle/>
          <a:p>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886" y="1628775"/>
            <a:ext cx="4207314"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466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26" y="1524000"/>
            <a:ext cx="852777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12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Sequence Diagram </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an </a:t>
            </a:r>
            <a:r>
              <a:rPr lang="en-US" sz="2800" dirty="0"/>
              <a:t>"interaction diagram" that models a single scenario executing in the system</a:t>
            </a:r>
          </a:p>
          <a:p>
            <a:endParaRPr lang="en-US" sz="28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3047999"/>
            <a:ext cx="4034582" cy="38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778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458200" cy="498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089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398567"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024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5" y="1524000"/>
            <a:ext cx="839856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102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44" y="1600200"/>
            <a:ext cx="826935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763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 cont.</a:t>
            </a:r>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5" y="1676400"/>
            <a:ext cx="839856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73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2.b</a:t>
            </a:r>
            <a:endParaRPr lang="en-US" dirty="0"/>
          </a:p>
        </p:txBody>
      </p:sp>
      <p:sp>
        <p:nvSpPr>
          <p:cNvPr id="3" name="Content Placeholder 2"/>
          <p:cNvSpPr>
            <a:spLocks noGrp="1"/>
          </p:cNvSpPr>
          <p:nvPr>
            <p:ph idx="1"/>
          </p:nvPr>
        </p:nvSpPr>
        <p:spPr/>
        <p:txBody>
          <a:bodyPr/>
          <a:lstStyle/>
          <a:p>
            <a:endParaRPr lang="en-US" dirty="0" smtClean="0"/>
          </a:p>
          <a:p>
            <a:r>
              <a:rPr lang="en-US" dirty="0" smtClean="0"/>
              <a:t>Draw a state diagram to describe </a:t>
            </a:r>
            <a:r>
              <a:rPr lang="en-US" dirty="0"/>
              <a:t>the process of booking a set for some special event.</a:t>
            </a:r>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339281"/>
            <a:ext cx="98345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48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2.b cont.</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57400"/>
            <a:ext cx="1938338" cy="333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2.b cont.</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62100"/>
            <a:ext cx="16764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728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2.b cont.</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562100"/>
            <a:ext cx="43243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506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2.b cont.</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9725"/>
            <a:ext cx="52673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40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a:t>
            </a:r>
            <a:endParaRPr lang="en-US" dirty="0"/>
          </a:p>
        </p:txBody>
      </p:sp>
      <p:sp>
        <p:nvSpPr>
          <p:cNvPr id="3" name="Content Placeholder 2"/>
          <p:cNvSpPr>
            <a:spLocks noGrp="1"/>
          </p:cNvSpPr>
          <p:nvPr>
            <p:ph idx="1"/>
          </p:nvPr>
        </p:nvSpPr>
        <p:spPr/>
        <p:txBody>
          <a:bodyPr/>
          <a:lstStyle/>
          <a:p>
            <a:r>
              <a:rPr lang="en-US" dirty="0"/>
              <a:t>Draw a sequence diagram for </a:t>
            </a:r>
            <a:r>
              <a:rPr lang="en-US" dirty="0" smtClean="0"/>
              <a:t>online </a:t>
            </a:r>
            <a:r>
              <a:rPr lang="en-US" dirty="0"/>
              <a:t>customer can search book catalog, view description of a selected book, add book to shopping cart, do checkout.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7719848"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467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2.b cont.</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609725"/>
            <a:ext cx="52673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323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2.b cont.</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600200"/>
            <a:ext cx="526732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726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Class </a:t>
            </a:r>
            <a:r>
              <a:rPr lang="en-US" dirty="0" smtClean="0"/>
              <a:t>Diagram</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a:t>Describe the structure of the system in terms of classes and objects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505" y="3431458"/>
            <a:ext cx="64389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471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 </a:t>
            </a:r>
            <a:endParaRPr lang="en-US" dirty="0"/>
          </a:p>
        </p:txBody>
      </p:sp>
      <p:sp>
        <p:nvSpPr>
          <p:cNvPr id="3" name="Content Placeholder 2"/>
          <p:cNvSpPr>
            <a:spLocks noGrp="1"/>
          </p:cNvSpPr>
          <p:nvPr>
            <p:ph idx="1"/>
          </p:nvPr>
        </p:nvSpPr>
        <p:spPr/>
        <p:txBody>
          <a:bodyPr/>
          <a:lstStyle/>
          <a:p>
            <a:r>
              <a:rPr lang="en-US" dirty="0" smtClean="0"/>
              <a:t>Draw a class diagram for </a:t>
            </a:r>
            <a:r>
              <a:rPr lang="en-US" dirty="0"/>
              <a:t>a</a:t>
            </a:r>
            <a:r>
              <a:rPr lang="en-US" dirty="0" smtClean="0"/>
              <a:t> </a:t>
            </a:r>
            <a:r>
              <a:rPr lang="en-US" dirty="0"/>
              <a:t>company consists of departments. Departments are located in one or more offices. One office acts as headquarter. Each department has a manager who is recruited from the set of employees.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3200400"/>
            <a:ext cx="3276599" cy="382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11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 </a:t>
            </a:r>
            <a:r>
              <a:rPr lang="en-US" dirty="0" smtClean="0"/>
              <a:t>cont.</a:t>
            </a:r>
            <a:endParaRPr lang="en-US" dirty="0"/>
          </a:p>
        </p:txBody>
      </p:sp>
      <p:sp>
        <p:nvSpPr>
          <p:cNvPr id="3" name="Content Placeholder 2"/>
          <p:cNvSpPr>
            <a:spLocks noGrp="1"/>
          </p:cNvSpPr>
          <p:nvPr>
            <p:ph idx="1"/>
          </p:nvPr>
        </p:nvSpPr>
        <p:spPr/>
        <p:txBody>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4495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20383" y="3091934"/>
            <a:ext cx="324128" cy="523220"/>
          </a:xfrm>
          <a:prstGeom prst="rect">
            <a:avLst/>
          </a:prstGeom>
          <a:noFill/>
        </p:spPr>
        <p:txBody>
          <a:bodyPr wrap="none" rtlCol="0">
            <a:spAutoFit/>
          </a:bodyPr>
          <a:lstStyle/>
          <a:p>
            <a:r>
              <a:rPr lang="en-US" sz="2800" b="1" dirty="0" smtClean="0"/>
              <a:t>*</a:t>
            </a:r>
            <a:endParaRPr lang="en-US" sz="2800" b="1" dirty="0"/>
          </a:p>
        </p:txBody>
      </p:sp>
      <p:sp>
        <p:nvSpPr>
          <p:cNvPr id="7" name="TextBox 6"/>
          <p:cNvSpPr txBox="1"/>
          <p:nvPr/>
        </p:nvSpPr>
        <p:spPr>
          <a:xfrm>
            <a:off x="5867400" y="3134380"/>
            <a:ext cx="324128" cy="523220"/>
          </a:xfrm>
          <a:prstGeom prst="rect">
            <a:avLst/>
          </a:prstGeom>
          <a:noFill/>
        </p:spPr>
        <p:txBody>
          <a:bodyPr wrap="none" rtlCol="0">
            <a:spAutoFit/>
          </a:bodyPr>
          <a:lstStyle/>
          <a:p>
            <a:r>
              <a:rPr lang="en-US" sz="2800" b="1" dirty="0" smtClean="0"/>
              <a:t>*</a:t>
            </a:r>
            <a:endParaRPr lang="en-US" sz="2800" b="1" dirty="0"/>
          </a:p>
        </p:txBody>
      </p:sp>
    </p:spTree>
    <p:extLst>
      <p:ext uri="{BB962C8B-B14F-4D97-AF65-F5344CB8AC3E}">
        <p14:creationId xmlns:p14="http://schemas.microsoft.com/office/powerpoint/2010/main" val="3030449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 cont.</a:t>
            </a:r>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20383" y="3091934"/>
            <a:ext cx="324128" cy="523220"/>
          </a:xfrm>
          <a:prstGeom prst="rect">
            <a:avLst/>
          </a:prstGeom>
          <a:noFill/>
        </p:spPr>
        <p:txBody>
          <a:bodyPr wrap="none" rtlCol="0">
            <a:spAutoFit/>
          </a:bodyPr>
          <a:lstStyle/>
          <a:p>
            <a:r>
              <a:rPr lang="en-US" sz="2800" b="1" dirty="0" smtClean="0"/>
              <a:t>*</a:t>
            </a:r>
            <a:endParaRPr lang="en-US" sz="2800" b="1" dirty="0"/>
          </a:p>
        </p:txBody>
      </p:sp>
      <p:sp>
        <p:nvSpPr>
          <p:cNvPr id="6" name="TextBox 5"/>
          <p:cNvSpPr txBox="1"/>
          <p:nvPr/>
        </p:nvSpPr>
        <p:spPr>
          <a:xfrm>
            <a:off x="5867400" y="3134380"/>
            <a:ext cx="324128" cy="523220"/>
          </a:xfrm>
          <a:prstGeom prst="rect">
            <a:avLst/>
          </a:prstGeom>
          <a:noFill/>
        </p:spPr>
        <p:txBody>
          <a:bodyPr wrap="none" rtlCol="0">
            <a:spAutoFit/>
          </a:bodyPr>
          <a:lstStyle/>
          <a:p>
            <a:r>
              <a:rPr lang="en-US" sz="2800" b="1" dirty="0" smtClean="0"/>
              <a:t>*</a:t>
            </a:r>
            <a:endParaRPr lang="en-US" sz="2800" b="1" dirty="0"/>
          </a:p>
        </p:txBody>
      </p:sp>
      <p:sp>
        <p:nvSpPr>
          <p:cNvPr id="7" name="TextBox 6"/>
          <p:cNvSpPr txBox="1"/>
          <p:nvPr/>
        </p:nvSpPr>
        <p:spPr>
          <a:xfrm>
            <a:off x="3958255"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8" name="TextBox 7"/>
          <p:cNvSpPr txBox="1"/>
          <p:nvPr/>
        </p:nvSpPr>
        <p:spPr>
          <a:xfrm>
            <a:off x="5257800" y="3657600"/>
            <a:ext cx="324128" cy="523220"/>
          </a:xfrm>
          <a:prstGeom prst="rect">
            <a:avLst/>
          </a:prstGeom>
          <a:noFill/>
        </p:spPr>
        <p:txBody>
          <a:bodyPr wrap="none" rtlCol="0">
            <a:spAutoFit/>
          </a:bodyPr>
          <a:lstStyle/>
          <a:p>
            <a:r>
              <a:rPr lang="en-US" sz="2800" b="1" dirty="0" smtClean="0"/>
              <a:t>*</a:t>
            </a:r>
            <a:endParaRPr lang="en-US" sz="2800" b="1" dirty="0"/>
          </a:p>
        </p:txBody>
      </p:sp>
    </p:spTree>
    <p:extLst>
      <p:ext uri="{BB962C8B-B14F-4D97-AF65-F5344CB8AC3E}">
        <p14:creationId xmlns:p14="http://schemas.microsoft.com/office/powerpoint/2010/main" val="109483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 cont.</a:t>
            </a:r>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520383" y="3091934"/>
            <a:ext cx="324128" cy="523220"/>
          </a:xfrm>
          <a:prstGeom prst="rect">
            <a:avLst/>
          </a:prstGeom>
          <a:noFill/>
        </p:spPr>
        <p:txBody>
          <a:bodyPr wrap="none" rtlCol="0">
            <a:spAutoFit/>
          </a:bodyPr>
          <a:lstStyle/>
          <a:p>
            <a:r>
              <a:rPr lang="en-US" sz="2800" b="1" dirty="0" smtClean="0"/>
              <a:t>*</a:t>
            </a:r>
            <a:endParaRPr lang="en-US" sz="2800" b="1" dirty="0"/>
          </a:p>
        </p:txBody>
      </p:sp>
      <p:sp>
        <p:nvSpPr>
          <p:cNvPr id="10" name="TextBox 9"/>
          <p:cNvSpPr txBox="1"/>
          <p:nvPr/>
        </p:nvSpPr>
        <p:spPr>
          <a:xfrm>
            <a:off x="5867400" y="3134380"/>
            <a:ext cx="324128" cy="523220"/>
          </a:xfrm>
          <a:prstGeom prst="rect">
            <a:avLst/>
          </a:prstGeom>
          <a:noFill/>
        </p:spPr>
        <p:txBody>
          <a:bodyPr wrap="none" rtlCol="0">
            <a:spAutoFit/>
          </a:bodyPr>
          <a:lstStyle/>
          <a:p>
            <a:r>
              <a:rPr lang="en-US" sz="2800" b="1" dirty="0" smtClean="0"/>
              <a:t>*</a:t>
            </a:r>
            <a:endParaRPr lang="en-US" sz="2800" b="1" dirty="0"/>
          </a:p>
        </p:txBody>
      </p:sp>
      <p:sp>
        <p:nvSpPr>
          <p:cNvPr id="11" name="TextBox 10"/>
          <p:cNvSpPr txBox="1"/>
          <p:nvPr/>
        </p:nvSpPr>
        <p:spPr>
          <a:xfrm>
            <a:off x="3958255"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12" name="TextBox 11"/>
          <p:cNvSpPr txBox="1"/>
          <p:nvPr/>
        </p:nvSpPr>
        <p:spPr>
          <a:xfrm>
            <a:off x="5257800" y="3657600"/>
            <a:ext cx="324128" cy="523220"/>
          </a:xfrm>
          <a:prstGeom prst="rect">
            <a:avLst/>
          </a:prstGeom>
          <a:noFill/>
        </p:spPr>
        <p:txBody>
          <a:bodyPr wrap="none" rtlCol="0">
            <a:spAutoFit/>
          </a:bodyPr>
          <a:lstStyle/>
          <a:p>
            <a:r>
              <a:rPr lang="en-US" sz="2800" b="1" dirty="0" smtClean="0"/>
              <a:t>*</a:t>
            </a:r>
            <a:endParaRPr lang="en-US" sz="2800" b="1" dirty="0"/>
          </a:p>
        </p:txBody>
      </p:sp>
    </p:spTree>
    <p:extLst>
      <p:ext uri="{BB962C8B-B14F-4D97-AF65-F5344CB8AC3E}">
        <p14:creationId xmlns:p14="http://schemas.microsoft.com/office/powerpoint/2010/main" val="6229313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 cont.</a:t>
            </a:r>
            <a:endParaRPr lang="en-US" b="1"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495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20383" y="3091934"/>
            <a:ext cx="324128" cy="523220"/>
          </a:xfrm>
          <a:prstGeom prst="rect">
            <a:avLst/>
          </a:prstGeom>
          <a:noFill/>
        </p:spPr>
        <p:txBody>
          <a:bodyPr wrap="none" rtlCol="0">
            <a:spAutoFit/>
          </a:bodyPr>
          <a:lstStyle/>
          <a:p>
            <a:r>
              <a:rPr lang="en-US" sz="2800" b="1" dirty="0" smtClean="0"/>
              <a:t>*</a:t>
            </a:r>
            <a:endParaRPr lang="en-US" sz="2800" b="1" dirty="0"/>
          </a:p>
        </p:txBody>
      </p:sp>
      <p:sp>
        <p:nvSpPr>
          <p:cNvPr id="6" name="TextBox 5"/>
          <p:cNvSpPr txBox="1"/>
          <p:nvPr/>
        </p:nvSpPr>
        <p:spPr>
          <a:xfrm>
            <a:off x="5867400" y="3134380"/>
            <a:ext cx="324128" cy="523220"/>
          </a:xfrm>
          <a:prstGeom prst="rect">
            <a:avLst/>
          </a:prstGeom>
          <a:noFill/>
        </p:spPr>
        <p:txBody>
          <a:bodyPr wrap="none" rtlCol="0">
            <a:spAutoFit/>
          </a:bodyPr>
          <a:lstStyle/>
          <a:p>
            <a:r>
              <a:rPr lang="en-US" sz="2800" b="1" dirty="0" smtClean="0"/>
              <a:t>*</a:t>
            </a:r>
            <a:endParaRPr lang="en-US" sz="2800" b="1" dirty="0"/>
          </a:p>
        </p:txBody>
      </p:sp>
      <p:sp>
        <p:nvSpPr>
          <p:cNvPr id="7" name="TextBox 6"/>
          <p:cNvSpPr txBox="1"/>
          <p:nvPr/>
        </p:nvSpPr>
        <p:spPr>
          <a:xfrm>
            <a:off x="3958255"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8" name="TextBox 7"/>
          <p:cNvSpPr txBox="1"/>
          <p:nvPr/>
        </p:nvSpPr>
        <p:spPr>
          <a:xfrm>
            <a:off x="5257800"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4" name="TextBox 3"/>
          <p:cNvSpPr txBox="1"/>
          <p:nvPr/>
        </p:nvSpPr>
        <p:spPr>
          <a:xfrm>
            <a:off x="3646782" y="4648200"/>
            <a:ext cx="1534818" cy="646331"/>
          </a:xfrm>
          <a:prstGeom prst="rect">
            <a:avLst/>
          </a:prstGeom>
          <a:noFill/>
        </p:spPr>
        <p:txBody>
          <a:bodyPr wrap="square" rtlCol="0">
            <a:spAutoFit/>
          </a:bodyPr>
          <a:lstStyle/>
          <a:p>
            <a:r>
              <a:rPr lang="en-US" sz="1200" dirty="0" smtClean="0"/>
              <a:t>Managed by</a:t>
            </a:r>
          </a:p>
          <a:p>
            <a:endParaRPr lang="en-US" sz="1200" dirty="0"/>
          </a:p>
          <a:p>
            <a:r>
              <a:rPr lang="en-US" sz="1200" b="1" dirty="0" smtClean="0"/>
              <a:t>1</a:t>
            </a:r>
            <a:r>
              <a:rPr lang="en-US" sz="1200" dirty="0" smtClean="0"/>
              <a:t> </a:t>
            </a:r>
            <a:endParaRPr lang="en-US" sz="1200" dirty="0"/>
          </a:p>
        </p:txBody>
      </p:sp>
      <p:sp>
        <p:nvSpPr>
          <p:cNvPr id="9" name="TextBox 8"/>
          <p:cNvSpPr txBox="1"/>
          <p:nvPr/>
        </p:nvSpPr>
        <p:spPr>
          <a:xfrm>
            <a:off x="2743200" y="4980801"/>
            <a:ext cx="502061" cy="276999"/>
          </a:xfrm>
          <a:prstGeom prst="rect">
            <a:avLst/>
          </a:prstGeom>
          <a:noFill/>
        </p:spPr>
        <p:txBody>
          <a:bodyPr wrap="none" rtlCol="0">
            <a:spAutoFit/>
          </a:bodyPr>
          <a:lstStyle/>
          <a:p>
            <a:r>
              <a:rPr lang="en-US" sz="1200" b="1" dirty="0" smtClean="0"/>
              <a:t>1 .. *</a:t>
            </a:r>
            <a:endParaRPr lang="en-US" sz="1200" b="1" dirty="0"/>
          </a:p>
        </p:txBody>
      </p:sp>
    </p:spTree>
    <p:extLst>
      <p:ext uri="{BB962C8B-B14F-4D97-AF65-F5344CB8AC3E}">
        <p14:creationId xmlns:p14="http://schemas.microsoft.com/office/powerpoint/2010/main" val="4105836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 cont.</a:t>
            </a:r>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81150"/>
            <a:ext cx="449580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20383" y="3091934"/>
            <a:ext cx="324128" cy="523220"/>
          </a:xfrm>
          <a:prstGeom prst="rect">
            <a:avLst/>
          </a:prstGeom>
          <a:noFill/>
        </p:spPr>
        <p:txBody>
          <a:bodyPr wrap="none" rtlCol="0">
            <a:spAutoFit/>
          </a:bodyPr>
          <a:lstStyle/>
          <a:p>
            <a:r>
              <a:rPr lang="en-US" sz="2800" b="1" dirty="0" smtClean="0"/>
              <a:t>*</a:t>
            </a:r>
            <a:endParaRPr lang="en-US" sz="2800" b="1" dirty="0"/>
          </a:p>
        </p:txBody>
      </p:sp>
      <p:sp>
        <p:nvSpPr>
          <p:cNvPr id="6" name="TextBox 5"/>
          <p:cNvSpPr txBox="1"/>
          <p:nvPr/>
        </p:nvSpPr>
        <p:spPr>
          <a:xfrm>
            <a:off x="5867400" y="3134380"/>
            <a:ext cx="324128" cy="523220"/>
          </a:xfrm>
          <a:prstGeom prst="rect">
            <a:avLst/>
          </a:prstGeom>
          <a:noFill/>
        </p:spPr>
        <p:txBody>
          <a:bodyPr wrap="none" rtlCol="0">
            <a:spAutoFit/>
          </a:bodyPr>
          <a:lstStyle/>
          <a:p>
            <a:r>
              <a:rPr lang="en-US" sz="2800" b="1" dirty="0" smtClean="0"/>
              <a:t>*</a:t>
            </a:r>
            <a:endParaRPr lang="en-US" sz="2800" b="1" dirty="0"/>
          </a:p>
        </p:txBody>
      </p:sp>
      <p:sp>
        <p:nvSpPr>
          <p:cNvPr id="7" name="TextBox 6"/>
          <p:cNvSpPr txBox="1"/>
          <p:nvPr/>
        </p:nvSpPr>
        <p:spPr>
          <a:xfrm>
            <a:off x="3958255"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8" name="TextBox 7"/>
          <p:cNvSpPr txBox="1"/>
          <p:nvPr/>
        </p:nvSpPr>
        <p:spPr>
          <a:xfrm>
            <a:off x="5257800" y="3657600"/>
            <a:ext cx="324128" cy="523220"/>
          </a:xfrm>
          <a:prstGeom prst="rect">
            <a:avLst/>
          </a:prstGeom>
          <a:noFill/>
        </p:spPr>
        <p:txBody>
          <a:bodyPr wrap="none" rtlCol="0">
            <a:spAutoFit/>
          </a:bodyPr>
          <a:lstStyle/>
          <a:p>
            <a:r>
              <a:rPr lang="en-US" sz="2800" b="1" dirty="0" smtClean="0"/>
              <a:t>*</a:t>
            </a:r>
            <a:endParaRPr lang="en-US" sz="2800" b="1" dirty="0"/>
          </a:p>
        </p:txBody>
      </p:sp>
      <p:sp>
        <p:nvSpPr>
          <p:cNvPr id="9" name="TextBox 8"/>
          <p:cNvSpPr txBox="1"/>
          <p:nvPr/>
        </p:nvSpPr>
        <p:spPr>
          <a:xfrm>
            <a:off x="3646782" y="4648200"/>
            <a:ext cx="1534818" cy="646331"/>
          </a:xfrm>
          <a:prstGeom prst="rect">
            <a:avLst/>
          </a:prstGeom>
          <a:noFill/>
        </p:spPr>
        <p:txBody>
          <a:bodyPr wrap="square" rtlCol="0">
            <a:spAutoFit/>
          </a:bodyPr>
          <a:lstStyle/>
          <a:p>
            <a:r>
              <a:rPr lang="en-US" sz="1200" dirty="0" smtClean="0"/>
              <a:t>Managed by</a:t>
            </a:r>
          </a:p>
          <a:p>
            <a:endParaRPr lang="en-US" sz="1200" dirty="0"/>
          </a:p>
          <a:p>
            <a:r>
              <a:rPr lang="en-US" sz="1200" b="1" dirty="0" smtClean="0"/>
              <a:t>1</a:t>
            </a:r>
            <a:r>
              <a:rPr lang="en-US" sz="1200" dirty="0" smtClean="0"/>
              <a:t> </a:t>
            </a:r>
            <a:endParaRPr lang="en-US" sz="1200" dirty="0"/>
          </a:p>
        </p:txBody>
      </p:sp>
      <p:sp>
        <p:nvSpPr>
          <p:cNvPr id="10" name="TextBox 9"/>
          <p:cNvSpPr txBox="1"/>
          <p:nvPr/>
        </p:nvSpPr>
        <p:spPr>
          <a:xfrm>
            <a:off x="2743200" y="4980801"/>
            <a:ext cx="502061" cy="276999"/>
          </a:xfrm>
          <a:prstGeom prst="rect">
            <a:avLst/>
          </a:prstGeom>
          <a:noFill/>
        </p:spPr>
        <p:txBody>
          <a:bodyPr wrap="none" rtlCol="0">
            <a:spAutoFit/>
          </a:bodyPr>
          <a:lstStyle/>
          <a:p>
            <a:r>
              <a:rPr lang="en-US" sz="1200" b="1" dirty="0" smtClean="0"/>
              <a:t>1 .. *</a:t>
            </a:r>
            <a:endParaRPr lang="en-US" sz="1200" b="1" dirty="0"/>
          </a:p>
        </p:txBody>
      </p:sp>
    </p:spTree>
    <p:extLst>
      <p:ext uri="{BB962C8B-B14F-4D97-AF65-F5344CB8AC3E}">
        <p14:creationId xmlns:p14="http://schemas.microsoft.com/office/powerpoint/2010/main" val="60269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3.b</a:t>
            </a:r>
            <a:endParaRPr lang="en-US" dirty="0"/>
          </a:p>
        </p:txBody>
      </p:sp>
      <p:sp>
        <p:nvSpPr>
          <p:cNvPr id="3" name="Content Placeholder 2"/>
          <p:cNvSpPr>
            <a:spLocks noGrp="1"/>
          </p:cNvSpPr>
          <p:nvPr>
            <p:ph idx="1"/>
          </p:nvPr>
        </p:nvSpPr>
        <p:spPr/>
        <p:txBody>
          <a:bodyPr/>
          <a:lstStyle/>
          <a:p>
            <a:r>
              <a:rPr lang="en-US" dirty="0"/>
              <a:t>Draw a class diagram for </a:t>
            </a:r>
            <a:r>
              <a:rPr lang="en-US" dirty="0" smtClean="0"/>
              <a:t>a </a:t>
            </a:r>
            <a:r>
              <a:rPr lang="en-US" dirty="0"/>
              <a:t>house may have any number of pets living in it. The two possible types of pets that can live in a house are dogs and cats. Each dog or cat has a name. An animal’s house is its one and only home. You can tell an animal to make noise and it will do its thing.</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448696"/>
            <a:ext cx="3962400" cy="354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6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 cont. </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465" y="1657350"/>
            <a:ext cx="504993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67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3.b </a:t>
            </a:r>
            <a:r>
              <a:rPr lang="en-US" dirty="0"/>
              <a:t>cont.</a:t>
            </a:r>
          </a:p>
        </p:txBody>
      </p:sp>
      <p:sp>
        <p:nvSpPr>
          <p:cNvPr id="3" name="Content Placeholder 2"/>
          <p:cNvSpPr>
            <a:spLocks noGrp="1"/>
          </p:cNvSpPr>
          <p:nvPr>
            <p:ph idx="1"/>
          </p:nvPr>
        </p:nvSpPr>
        <p:spPr/>
        <p:txBody>
          <a:bodyPr/>
          <a:lstStyle/>
          <a:p>
            <a:endParaRPr 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63" y="1724025"/>
            <a:ext cx="5657037"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43400" y="2677180"/>
            <a:ext cx="1428596" cy="523220"/>
          </a:xfrm>
          <a:prstGeom prst="rect">
            <a:avLst/>
          </a:prstGeom>
          <a:noFill/>
        </p:spPr>
        <p:txBody>
          <a:bodyPr wrap="none" rtlCol="0">
            <a:spAutoFit/>
          </a:bodyPr>
          <a:lstStyle/>
          <a:p>
            <a:r>
              <a:rPr lang="en-US" sz="2800" b="1" dirty="0" smtClean="0"/>
              <a:t>*</a:t>
            </a:r>
            <a:r>
              <a:rPr lang="en-US" b="1" dirty="0" smtClean="0"/>
              <a:t>	   1</a:t>
            </a:r>
            <a:endParaRPr lang="en-US" b="1" dirty="0"/>
          </a:p>
        </p:txBody>
      </p:sp>
    </p:spTree>
    <p:extLst>
      <p:ext uri="{BB962C8B-B14F-4D97-AF65-F5344CB8AC3E}">
        <p14:creationId xmlns:p14="http://schemas.microsoft.com/office/powerpoint/2010/main" val="2138844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3.b cont.</a:t>
            </a:r>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00224"/>
            <a:ext cx="5486582" cy="490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43400" y="2677180"/>
            <a:ext cx="1428596" cy="523220"/>
          </a:xfrm>
          <a:prstGeom prst="rect">
            <a:avLst/>
          </a:prstGeom>
          <a:noFill/>
        </p:spPr>
        <p:txBody>
          <a:bodyPr wrap="none" rtlCol="0">
            <a:spAutoFit/>
          </a:bodyPr>
          <a:lstStyle/>
          <a:p>
            <a:r>
              <a:rPr lang="en-US" sz="2800" b="1" dirty="0" smtClean="0"/>
              <a:t>*</a:t>
            </a:r>
            <a:r>
              <a:rPr lang="en-US" b="1" dirty="0" smtClean="0"/>
              <a:t>	   1</a:t>
            </a:r>
            <a:endParaRPr lang="en-US" b="1" dirty="0"/>
          </a:p>
        </p:txBody>
      </p:sp>
    </p:spTree>
    <p:extLst>
      <p:ext uri="{BB962C8B-B14F-4D97-AF65-F5344CB8AC3E}">
        <p14:creationId xmlns:p14="http://schemas.microsoft.com/office/powerpoint/2010/main" val="1521282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3.b cont.</a:t>
            </a:r>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00224"/>
            <a:ext cx="5571810" cy="498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43400" y="2677180"/>
            <a:ext cx="1428596" cy="523220"/>
          </a:xfrm>
          <a:prstGeom prst="rect">
            <a:avLst/>
          </a:prstGeom>
          <a:noFill/>
        </p:spPr>
        <p:txBody>
          <a:bodyPr wrap="none" rtlCol="0">
            <a:spAutoFit/>
          </a:bodyPr>
          <a:lstStyle/>
          <a:p>
            <a:r>
              <a:rPr lang="en-US" sz="2800" b="1" dirty="0" smtClean="0"/>
              <a:t>*</a:t>
            </a:r>
            <a:r>
              <a:rPr lang="en-US" b="1" dirty="0" smtClean="0"/>
              <a:t>	   1</a:t>
            </a:r>
            <a:endParaRPr lang="en-US" b="1" dirty="0"/>
          </a:p>
        </p:txBody>
      </p:sp>
    </p:spTree>
    <p:extLst>
      <p:ext uri="{BB962C8B-B14F-4D97-AF65-F5344CB8AC3E}">
        <p14:creationId xmlns:p14="http://schemas.microsoft.com/office/powerpoint/2010/main" val="96365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Entity-Relationship Diagram</a:t>
            </a:r>
            <a:endParaRPr lang="en-US" dirty="0"/>
          </a:p>
        </p:txBody>
      </p:sp>
      <p:sp>
        <p:nvSpPr>
          <p:cNvPr id="3" name="Content Placeholder 2"/>
          <p:cNvSpPr>
            <a:spLocks noGrp="1"/>
          </p:cNvSpPr>
          <p:nvPr>
            <p:ph idx="1"/>
          </p:nvPr>
        </p:nvSpPr>
        <p:spPr>
          <a:xfrm>
            <a:off x="457200" y="1600200"/>
            <a:ext cx="8534400" cy="4876800"/>
          </a:xfrm>
        </p:spPr>
        <p:txBody>
          <a:bodyPr/>
          <a:lstStyle/>
          <a:p>
            <a:endParaRPr lang="en-US" dirty="0" smtClean="0"/>
          </a:p>
          <a:p>
            <a:r>
              <a:rPr lang="en-US" dirty="0"/>
              <a:t>T</a:t>
            </a:r>
            <a:r>
              <a:rPr lang="en-US" dirty="0" smtClean="0"/>
              <a:t>he </a:t>
            </a:r>
            <a:r>
              <a:rPr lang="en-US" dirty="0"/>
              <a:t>overall logical structure of a database </a:t>
            </a:r>
            <a:r>
              <a:rPr lang="en-US" b="1" dirty="0" smtClean="0"/>
              <a:t>graphically </a:t>
            </a:r>
            <a:r>
              <a:rPr lang="en-US" dirty="0"/>
              <a:t>is expressed </a:t>
            </a:r>
            <a:r>
              <a:rPr lang="en-US" dirty="0" smtClean="0"/>
              <a:t>with </a:t>
            </a:r>
            <a:r>
              <a:rPr lang="en-US" dirty="0"/>
              <a:t>an E-R </a:t>
            </a:r>
            <a:r>
              <a:rPr lang="en-US" dirty="0" smtClean="0"/>
              <a:t>diagram</a:t>
            </a:r>
          </a:p>
          <a:p>
            <a:r>
              <a:rPr lang="en-US" dirty="0"/>
              <a:t>Its components are:</a:t>
            </a:r>
          </a:p>
          <a:p>
            <a:pPr marL="274320" lvl="1" indent="0">
              <a:buNone/>
            </a:pPr>
            <a:r>
              <a:rPr lang="en-US" dirty="0"/>
              <a:t>•</a:t>
            </a:r>
            <a:r>
              <a:rPr lang="en-US" b="1" dirty="0" smtClean="0"/>
              <a:t>rectangles </a:t>
            </a:r>
            <a:r>
              <a:rPr lang="en-US" dirty="0" smtClean="0"/>
              <a:t>representing </a:t>
            </a:r>
            <a:r>
              <a:rPr lang="en-US" dirty="0"/>
              <a:t>entity sets.</a:t>
            </a:r>
          </a:p>
          <a:p>
            <a:pPr marL="274320" lvl="1" indent="0">
              <a:buNone/>
            </a:pPr>
            <a:r>
              <a:rPr lang="en-US" dirty="0"/>
              <a:t>•</a:t>
            </a:r>
            <a:r>
              <a:rPr lang="en-US" b="1" dirty="0" smtClean="0"/>
              <a:t>ellipses </a:t>
            </a:r>
            <a:r>
              <a:rPr lang="en-US" dirty="0" smtClean="0"/>
              <a:t>representing </a:t>
            </a:r>
            <a:r>
              <a:rPr lang="en-US" dirty="0"/>
              <a:t>attributes.</a:t>
            </a:r>
          </a:p>
          <a:p>
            <a:pPr marL="274320" lvl="1" indent="0">
              <a:buNone/>
            </a:pPr>
            <a:r>
              <a:rPr lang="en-US" dirty="0"/>
              <a:t>•</a:t>
            </a:r>
            <a:r>
              <a:rPr lang="en-US" b="1" dirty="0" smtClean="0"/>
              <a:t>diamonds </a:t>
            </a:r>
            <a:r>
              <a:rPr lang="en-US" dirty="0" smtClean="0"/>
              <a:t>representing </a:t>
            </a:r>
            <a:r>
              <a:rPr lang="en-US" b="1" dirty="0" smtClean="0"/>
              <a:t>relationship </a:t>
            </a:r>
            <a:r>
              <a:rPr lang="en-US" dirty="0" smtClean="0"/>
              <a:t>sets</a:t>
            </a:r>
            <a:r>
              <a:rPr lang="en-US" dirty="0"/>
              <a:t>.</a:t>
            </a:r>
          </a:p>
          <a:p>
            <a:pPr marL="274320" lvl="1" indent="0">
              <a:buNone/>
            </a:pPr>
            <a:r>
              <a:rPr lang="en-US" dirty="0"/>
              <a:t>•</a:t>
            </a:r>
            <a:r>
              <a:rPr lang="en-US" b="1" dirty="0" smtClean="0"/>
              <a:t>lines </a:t>
            </a:r>
            <a:r>
              <a:rPr lang="en-US" dirty="0" smtClean="0"/>
              <a:t>linking </a:t>
            </a:r>
            <a:r>
              <a:rPr lang="en-US" dirty="0"/>
              <a:t>attributes to entity sets and entity sets to relationship sets.</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57775"/>
            <a:ext cx="76962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467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a:t>
            </a:r>
            <a:endParaRPr lang="en-US" dirty="0"/>
          </a:p>
        </p:txBody>
      </p:sp>
      <p:sp>
        <p:nvSpPr>
          <p:cNvPr id="3" name="Content Placeholder 2"/>
          <p:cNvSpPr>
            <a:spLocks noGrp="1"/>
          </p:cNvSpPr>
          <p:nvPr>
            <p:ph idx="1"/>
          </p:nvPr>
        </p:nvSpPr>
        <p:spPr/>
        <p:txBody>
          <a:bodyPr>
            <a:normAutofit/>
          </a:bodyPr>
          <a:lstStyle/>
          <a:p>
            <a:r>
              <a:rPr lang="en-US" sz="2000" dirty="0"/>
              <a:t>A company specializes in IT training. The Company has 30 instructors and can handle up to 100 trainees per training session. The Company offers five advanced technology courses, each of which is taught by a teaching team of two or more instructors. Each instructor is assigned to a maximum of two teaching teams or may be assigned to do research. Each trainee undertakes one advanced technology course per training session.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038600"/>
            <a:ext cx="5943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7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 cont</a:t>
            </a:r>
            <a:r>
              <a:rPr lang="en-US" dirty="0"/>
              <a:t>.</a:t>
            </a:r>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85988"/>
            <a:ext cx="8225220" cy="337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0297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 cont.</a:t>
            </a:r>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63" y="2181224"/>
            <a:ext cx="8234837" cy="345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897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 cont.</a:t>
            </a:r>
          </a:p>
        </p:txBody>
      </p:sp>
      <p:sp>
        <p:nvSpPr>
          <p:cNvPr id="3" name="Content Placeholder 2"/>
          <p:cNvSpPr>
            <a:spLocks noGrp="1"/>
          </p:cNvSpPr>
          <p:nvPr>
            <p:ph idx="1"/>
          </p:nvPr>
        </p:nvSpPr>
        <p:spPr/>
        <p:txBody>
          <a:bodyPr/>
          <a:lstStyle/>
          <a:p>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81224"/>
            <a:ext cx="8229600" cy="345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625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4.b</a:t>
            </a:r>
            <a:endParaRPr lang="en-US" dirty="0"/>
          </a:p>
        </p:txBody>
      </p:sp>
      <p:sp>
        <p:nvSpPr>
          <p:cNvPr id="3" name="Content Placeholder 2"/>
          <p:cNvSpPr>
            <a:spLocks noGrp="1"/>
          </p:cNvSpPr>
          <p:nvPr>
            <p:ph idx="1"/>
          </p:nvPr>
        </p:nvSpPr>
        <p:spPr/>
        <p:txBody>
          <a:bodyPr>
            <a:normAutofit/>
          </a:bodyPr>
          <a:lstStyle/>
          <a:p>
            <a:r>
              <a:rPr lang="en-US" sz="2000" dirty="0"/>
              <a:t>The video rental company has several branches throughout the USA. The data held on each branch is the branch address and the telephone number. Each branch is given a branch number, which is unique throughout the company. Each branch is allocated staff which includes a Manager. The data held on a member of staff is his or her name, position, and salary. Each member of staff is given a staff number, which is unique throughout the company. Each branch has a stock of videos. The data held on a video is the catalog number, title, status and cost. The catalog number uniquely identifies each video</a:t>
            </a:r>
            <a:r>
              <a:rPr lang="en-US" sz="2000" dirty="0" smtClean="0"/>
              <a:t>. </a:t>
            </a:r>
            <a:r>
              <a:rPr lang="en-US" sz="2000" dirty="0"/>
              <a:t>Before hiring a video from the company, a customer must first register as a member of a local branch. The data held on a member is the first name, last name, and address. Each member is given a member number, which is unique throughout all branches of the company. Once registered, a member is free to rent videos.</a:t>
            </a:r>
          </a:p>
        </p:txBody>
      </p:sp>
    </p:spTree>
    <p:extLst>
      <p:ext uri="{BB962C8B-B14F-4D97-AF65-F5344CB8AC3E}">
        <p14:creationId xmlns:p14="http://schemas.microsoft.com/office/powerpoint/2010/main" val="41678704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4.b </a:t>
            </a:r>
            <a:r>
              <a:rPr lang="en-US" dirty="0"/>
              <a:t>cont.</a:t>
            </a:r>
          </a:p>
        </p:txBody>
      </p:sp>
      <p:sp>
        <p:nvSpPr>
          <p:cNvPr id="3" name="Content Placeholder 2"/>
          <p:cNvSpPr>
            <a:spLocks noGrp="1"/>
          </p:cNvSpPr>
          <p:nvPr>
            <p:ph idx="1"/>
          </p:nvPr>
        </p:nvSpPr>
        <p:spPr/>
        <p:txBody>
          <a:bodyPr>
            <a:normAutofit/>
          </a:bodyPr>
          <a:lstStyle/>
          <a:p>
            <a:r>
              <a:rPr lang="en-US" sz="2000" dirty="0"/>
              <a:t>The video rental company has several branches throughout the USA. The data held on each </a:t>
            </a:r>
            <a:r>
              <a:rPr lang="en-US" sz="2000" b="1" dirty="0"/>
              <a:t>branch</a:t>
            </a:r>
            <a:r>
              <a:rPr lang="en-US" sz="2000" dirty="0"/>
              <a:t> is the branch </a:t>
            </a:r>
            <a:r>
              <a:rPr lang="en-US" sz="2000" i="1" dirty="0"/>
              <a:t>address</a:t>
            </a:r>
            <a:r>
              <a:rPr lang="en-US" sz="2000" dirty="0"/>
              <a:t> and the </a:t>
            </a:r>
            <a:r>
              <a:rPr lang="en-US" sz="2000" i="1" dirty="0"/>
              <a:t>telephone</a:t>
            </a:r>
            <a:r>
              <a:rPr lang="en-US" sz="2000" dirty="0"/>
              <a:t> number. Each branch is given a </a:t>
            </a:r>
            <a:r>
              <a:rPr lang="en-US" sz="2000" i="1" u="sng" dirty="0"/>
              <a:t>branch number</a:t>
            </a:r>
            <a:r>
              <a:rPr lang="en-US" sz="2000" dirty="0"/>
              <a:t>, which is unique throughout the company. Each branch is allocated staff which includes a Manager. The data held on a member of </a:t>
            </a:r>
            <a:r>
              <a:rPr lang="en-US" sz="2000" b="1" dirty="0"/>
              <a:t>staff</a:t>
            </a:r>
            <a:r>
              <a:rPr lang="en-US" sz="2000" dirty="0"/>
              <a:t> is his or her </a:t>
            </a:r>
            <a:r>
              <a:rPr lang="en-US" sz="2000" i="1" dirty="0"/>
              <a:t>name</a:t>
            </a:r>
            <a:r>
              <a:rPr lang="en-US" sz="2000" dirty="0"/>
              <a:t>, </a:t>
            </a:r>
            <a:r>
              <a:rPr lang="en-US" sz="2000" i="1" dirty="0"/>
              <a:t>position</a:t>
            </a:r>
            <a:r>
              <a:rPr lang="en-US" sz="2000" dirty="0"/>
              <a:t>, and </a:t>
            </a:r>
            <a:r>
              <a:rPr lang="en-US" sz="2000" i="1" dirty="0"/>
              <a:t>salary</a:t>
            </a:r>
            <a:r>
              <a:rPr lang="en-US" sz="2000" dirty="0"/>
              <a:t>. Each member of staff is given a </a:t>
            </a:r>
            <a:r>
              <a:rPr lang="en-US" sz="2000" i="1" u="sng" dirty="0"/>
              <a:t>staff number</a:t>
            </a:r>
            <a:r>
              <a:rPr lang="en-US" sz="2000" dirty="0"/>
              <a:t>, which is unique throughout the company. Each branch has a stock of videos. The data held on a </a:t>
            </a:r>
            <a:r>
              <a:rPr lang="en-US" sz="2000" b="1" dirty="0"/>
              <a:t>video</a:t>
            </a:r>
            <a:r>
              <a:rPr lang="en-US" sz="2000" dirty="0"/>
              <a:t> is the </a:t>
            </a:r>
            <a:r>
              <a:rPr lang="en-US" sz="2000" i="1" u="sng" dirty="0"/>
              <a:t>catalog number</a:t>
            </a:r>
            <a:r>
              <a:rPr lang="en-US" sz="2000" dirty="0"/>
              <a:t>, </a:t>
            </a:r>
            <a:r>
              <a:rPr lang="en-US" sz="2000" i="1" dirty="0" smtClean="0"/>
              <a:t>title</a:t>
            </a:r>
            <a:r>
              <a:rPr lang="en-US" sz="2000" dirty="0" smtClean="0"/>
              <a:t>, </a:t>
            </a:r>
            <a:r>
              <a:rPr lang="en-US" sz="2000" i="1" dirty="0" smtClean="0"/>
              <a:t>status</a:t>
            </a:r>
            <a:r>
              <a:rPr lang="en-US" sz="2000" dirty="0" smtClean="0"/>
              <a:t> </a:t>
            </a:r>
            <a:r>
              <a:rPr lang="en-US" sz="2000" dirty="0"/>
              <a:t>and </a:t>
            </a:r>
            <a:r>
              <a:rPr lang="en-US" sz="2000" i="1" dirty="0"/>
              <a:t>cost</a:t>
            </a:r>
            <a:r>
              <a:rPr lang="en-US" sz="2000" dirty="0"/>
              <a:t>. The catalog number uniquely identifies each video. </a:t>
            </a:r>
            <a:r>
              <a:rPr lang="en-US" sz="2000" dirty="0" smtClean="0"/>
              <a:t>Before </a:t>
            </a:r>
            <a:r>
              <a:rPr lang="en-US" sz="2000" dirty="0"/>
              <a:t>hiring a video from the company, a customer must first register as a </a:t>
            </a:r>
            <a:r>
              <a:rPr lang="en-US" sz="2000" b="1" dirty="0"/>
              <a:t>member</a:t>
            </a:r>
            <a:r>
              <a:rPr lang="en-US" sz="2000" dirty="0"/>
              <a:t> of a local branch. The data held on a member is the </a:t>
            </a:r>
            <a:r>
              <a:rPr lang="en-US" sz="2000" i="1" dirty="0"/>
              <a:t>first</a:t>
            </a:r>
            <a:r>
              <a:rPr lang="en-US" sz="2000" dirty="0"/>
              <a:t> </a:t>
            </a:r>
            <a:r>
              <a:rPr lang="en-US" sz="2000" i="1" dirty="0" smtClean="0"/>
              <a:t>name</a:t>
            </a:r>
            <a:r>
              <a:rPr lang="en-US" sz="2000" dirty="0" smtClean="0"/>
              <a:t>, </a:t>
            </a:r>
            <a:r>
              <a:rPr lang="en-US" sz="2000" i="1" dirty="0" smtClean="0"/>
              <a:t>last </a:t>
            </a:r>
            <a:r>
              <a:rPr lang="en-US" sz="2000" i="1" dirty="0"/>
              <a:t>name</a:t>
            </a:r>
            <a:r>
              <a:rPr lang="en-US" sz="2000" dirty="0" smtClean="0"/>
              <a:t>, and </a:t>
            </a:r>
            <a:r>
              <a:rPr lang="en-US" sz="2000" i="1" dirty="0"/>
              <a:t>address</a:t>
            </a:r>
            <a:r>
              <a:rPr lang="en-US" sz="2000" dirty="0"/>
              <a:t>. Each member is given a </a:t>
            </a:r>
            <a:r>
              <a:rPr lang="en-US" sz="2000" i="1" u="sng" dirty="0"/>
              <a:t>member number</a:t>
            </a:r>
            <a:r>
              <a:rPr lang="en-US" sz="2000" dirty="0"/>
              <a:t>, which is unique throughout all branches of the company. Once registered, a member is free to rent </a:t>
            </a:r>
            <a:r>
              <a:rPr lang="en-US" sz="2000" dirty="0" smtClean="0"/>
              <a:t>videos.</a:t>
            </a:r>
            <a:endParaRPr lang="en-US" sz="2000" dirty="0"/>
          </a:p>
        </p:txBody>
      </p:sp>
    </p:spTree>
    <p:extLst>
      <p:ext uri="{BB962C8B-B14F-4D97-AF65-F5344CB8AC3E}">
        <p14:creationId xmlns:p14="http://schemas.microsoft.com/office/powerpoint/2010/main" val="3516717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 cont. </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697" y="1681163"/>
            <a:ext cx="4342503"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98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8229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311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405063"/>
            <a:ext cx="82391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170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819275"/>
            <a:ext cx="82391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16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819275"/>
            <a:ext cx="82391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450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1895475"/>
            <a:ext cx="82391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4875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4107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3795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4.b cont.</a:t>
            </a:r>
          </a:p>
        </p:txBody>
      </p:sp>
      <p:sp>
        <p:nvSpPr>
          <p:cNvPr id="3" name="Content Placeholder 2"/>
          <p:cNvSpPr>
            <a:spLocks noGrp="1"/>
          </p:cNvSpPr>
          <p:nvPr>
            <p:ph idx="1"/>
          </p:nvPr>
        </p:nvSpPr>
        <p:spPr/>
        <p:txBody>
          <a:bodyPr/>
          <a:lstStyle/>
          <a:p>
            <a:endParaRPr 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1150"/>
            <a:ext cx="94107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505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 cont. </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2" y="1694733"/>
            <a:ext cx="4414838" cy="424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48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 cont. </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343400" cy="490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889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 cont. </a:t>
            </a:r>
          </a:p>
        </p:txBody>
      </p:sp>
      <p:sp>
        <p:nvSpPr>
          <p:cNvPr id="3" name="Content Placeholder 2"/>
          <p:cNvSpPr>
            <a:spLocks noGrp="1"/>
          </p:cNvSpPr>
          <p:nvPr>
            <p:ph idx="1"/>
          </p:nvPr>
        </p:nvSpPr>
        <p:spPr/>
        <p:txBody>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628" y="623888"/>
            <a:ext cx="4582972" cy="623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9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1.b</a:t>
            </a:r>
            <a:endParaRPr lang="en-US" dirty="0"/>
          </a:p>
        </p:txBody>
      </p:sp>
      <p:sp>
        <p:nvSpPr>
          <p:cNvPr id="3" name="Content Placeholder 2"/>
          <p:cNvSpPr>
            <a:spLocks noGrp="1"/>
          </p:cNvSpPr>
          <p:nvPr>
            <p:ph idx="1"/>
          </p:nvPr>
        </p:nvSpPr>
        <p:spPr/>
        <p:txBody>
          <a:bodyPr/>
          <a:lstStyle/>
          <a:p>
            <a:r>
              <a:rPr lang="en-US" dirty="0"/>
              <a:t>Draw a sequence diagram </a:t>
            </a:r>
            <a:r>
              <a:rPr lang="en-US" dirty="0" smtClean="0"/>
              <a:t>for </a:t>
            </a:r>
            <a:r>
              <a:rPr lang="en-US" dirty="0"/>
              <a:t>An emotion based music </a:t>
            </a:r>
            <a:r>
              <a:rPr lang="en-US" dirty="0" smtClean="0"/>
              <a:t>player.</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6" y="3048000"/>
            <a:ext cx="720436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090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994</TotalTime>
  <Words>948</Words>
  <Application>Microsoft Office PowerPoint</Application>
  <PresentationFormat>On-screen Show (4:3)</PresentationFormat>
  <Paragraphs>111</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Clarity</vt:lpstr>
      <vt:lpstr>Web software</vt:lpstr>
      <vt:lpstr> Sequence Diagram </vt:lpstr>
      <vt:lpstr>Question 1.a</vt:lpstr>
      <vt:lpstr>Question 1.a cont. </vt:lpstr>
      <vt:lpstr>Question 1.a cont. </vt:lpstr>
      <vt:lpstr>Question 1.a cont. </vt:lpstr>
      <vt:lpstr>Question 1.a cont. </vt:lpstr>
      <vt:lpstr>Question 1.a cont. </vt:lpstr>
      <vt:lpstr>Question 1.b</vt:lpstr>
      <vt:lpstr>Question 1.b cont.</vt:lpstr>
      <vt:lpstr>Question 1.b cont.</vt:lpstr>
      <vt:lpstr>Question 1.b cont.</vt:lpstr>
      <vt:lpstr>Question 1.b cont.</vt:lpstr>
      <vt:lpstr>Question 1.b cont.</vt:lpstr>
      <vt:lpstr>Question 1.b cont.</vt:lpstr>
      <vt:lpstr>State Diagram</vt:lpstr>
      <vt:lpstr>Question 2.a </vt:lpstr>
      <vt:lpstr>Question 2.a cont.</vt:lpstr>
      <vt:lpstr>Question 2.a cont.</vt:lpstr>
      <vt:lpstr>Question 2.a cont.</vt:lpstr>
      <vt:lpstr>Question 2.a cont.</vt:lpstr>
      <vt:lpstr>Question 2.a cont.</vt:lpstr>
      <vt:lpstr>Question 2.a cont.</vt:lpstr>
      <vt:lpstr>Question 2.a cont.</vt:lpstr>
      <vt:lpstr>Question 2.b</vt:lpstr>
      <vt:lpstr>Question 2.b cont.</vt:lpstr>
      <vt:lpstr>Question 2.b cont.</vt:lpstr>
      <vt:lpstr>Question 2.b cont.</vt:lpstr>
      <vt:lpstr>Question 2.b cont.</vt:lpstr>
      <vt:lpstr>Question 2.b cont.</vt:lpstr>
      <vt:lpstr>Question 2.b cont.</vt:lpstr>
      <vt:lpstr> Class Diagram</vt:lpstr>
      <vt:lpstr>Question 3.a </vt:lpstr>
      <vt:lpstr>Question 3.a cont.</vt:lpstr>
      <vt:lpstr>Question 3.a cont.</vt:lpstr>
      <vt:lpstr>Question 3.a cont.</vt:lpstr>
      <vt:lpstr>Question 3.a cont.</vt:lpstr>
      <vt:lpstr>Question 3.a cont.</vt:lpstr>
      <vt:lpstr>Question 3.b</vt:lpstr>
      <vt:lpstr>Question 3.b cont.</vt:lpstr>
      <vt:lpstr>Question 3.b cont.</vt:lpstr>
      <vt:lpstr>Question 3.b cont.</vt:lpstr>
      <vt:lpstr>Entity-Relationship Diagram</vt:lpstr>
      <vt:lpstr>Question 4.a</vt:lpstr>
      <vt:lpstr>Question 4.a cont.</vt:lpstr>
      <vt:lpstr>Question 4.a cont.</vt:lpstr>
      <vt:lpstr>Question 4.a cont.</vt:lpstr>
      <vt:lpstr>Question 4.b</vt:lpstr>
      <vt:lpstr>Question 4.b cont.</vt:lpstr>
      <vt:lpstr>Question 4.b cont.</vt:lpstr>
      <vt:lpstr>Question 4.b cont.</vt:lpstr>
      <vt:lpstr>Question 4.b cont.</vt:lpstr>
      <vt:lpstr>Question 4.b cont.</vt:lpstr>
      <vt:lpstr>Question 4.b cont.</vt:lpstr>
      <vt:lpstr>Question 4.b cont.</vt:lpstr>
      <vt:lpstr>Question 4.b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software</dc:title>
  <dc:creator>Windows User</dc:creator>
  <cp:lastModifiedBy>Windows User</cp:lastModifiedBy>
  <cp:revision>75</cp:revision>
  <dcterms:created xsi:type="dcterms:W3CDTF">2020-03-30T10:58:30Z</dcterms:created>
  <dcterms:modified xsi:type="dcterms:W3CDTF">2020-04-01T11:17:39Z</dcterms:modified>
</cp:coreProperties>
</file>