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73" d="100"/>
          <a:sy n="73" d="100"/>
        </p:scale>
        <p:origin x="-129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0356D-EABA-487A-909A-9B59B5617D24}" type="datetimeFigureOut">
              <a:rPr lang="ar-EG" smtClean="0"/>
              <a:t>20/08/1441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0356D-EABA-487A-909A-9B59B5617D24}" type="datetimeFigureOut">
              <a:rPr lang="ar-EG" smtClean="0"/>
              <a:t>20/08/1441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0356D-EABA-487A-909A-9B59B5617D24}" type="datetimeFigureOut">
              <a:rPr lang="ar-EG" smtClean="0"/>
              <a:t>20/08/1441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0356D-EABA-487A-909A-9B59B5617D24}" type="datetimeFigureOut">
              <a:rPr lang="ar-EG" smtClean="0"/>
              <a:t>20/08/1441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0356D-EABA-487A-909A-9B59B5617D24}" type="datetimeFigureOut">
              <a:rPr lang="ar-EG" smtClean="0"/>
              <a:t>20/08/1441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05E6DD-7EBE-4AA9-9E31-7A08862A98CA}"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E0356D-EABA-487A-909A-9B59B5617D24}" type="datetimeFigureOut">
              <a:rPr lang="ar-EG" smtClean="0"/>
              <a:t>20/08/1441</a:t>
            </a:fld>
            <a:endParaRPr lang="ar-EG"/>
          </a:p>
        </p:txBody>
      </p:sp>
      <p:sp>
        <p:nvSpPr>
          <p:cNvPr id="9" name="Slide Number Placeholder 8"/>
          <p:cNvSpPr>
            <a:spLocks noGrp="1"/>
          </p:cNvSpPr>
          <p:nvPr>
            <p:ph type="sldNum" sz="quarter" idx="11"/>
          </p:nvPr>
        </p:nvSpPr>
        <p:spPr/>
        <p:txBody>
          <a:bodyPr/>
          <a:lstStyle/>
          <a:p>
            <a:fld id="{3805E6DD-7EBE-4AA9-9E31-7A08862A98CA}"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805E6DD-7EBE-4AA9-9E31-7A08862A98CA}"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E0356D-EABA-487A-909A-9B59B5617D24}" type="datetimeFigureOut">
              <a:rPr lang="ar-EG" smtClean="0"/>
              <a:t>20/08/1441</a:t>
            </a:fld>
            <a:endParaRPr lang="ar-E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543800" cy="2520279"/>
          </a:xfrm>
        </p:spPr>
        <p:txBody>
          <a:bodyPr/>
          <a:lstStyle/>
          <a:p>
            <a:r>
              <a:rPr lang="en-GB" sz="3600" b="1" dirty="0"/>
              <a:t>Experimental design and analysis</a:t>
            </a:r>
            <a:br>
              <a:rPr lang="en-GB" sz="3600" b="1" dirty="0"/>
            </a:br>
            <a:r>
              <a:rPr lang="en-GB" sz="3600" b="1" dirty="0"/>
              <a:t>in software engineering</a:t>
            </a:r>
            <a:endParaRPr lang="ar-EG" sz="3600" dirty="0"/>
          </a:p>
        </p:txBody>
      </p:sp>
      <p:sp>
        <p:nvSpPr>
          <p:cNvPr id="3" name="Subtitle 2"/>
          <p:cNvSpPr>
            <a:spLocks noGrp="1"/>
          </p:cNvSpPr>
          <p:nvPr>
            <p:ph type="subTitle" idx="1"/>
          </p:nvPr>
        </p:nvSpPr>
        <p:spPr>
          <a:xfrm>
            <a:off x="685800" y="3573016"/>
            <a:ext cx="6461760" cy="2065784"/>
          </a:xfrm>
        </p:spPr>
        <p:txBody>
          <a:bodyPr>
            <a:normAutofit/>
          </a:bodyPr>
          <a:lstStyle/>
          <a:p>
            <a:r>
              <a:rPr lang="ar-EG" sz="2400" dirty="0" smtClean="0"/>
              <a:t> </a:t>
            </a:r>
            <a:r>
              <a:rPr lang="en-US" sz="2400" dirty="0" smtClean="0"/>
              <a:t> By </a:t>
            </a:r>
            <a:r>
              <a:rPr lang="en-US" sz="2400" dirty="0" smtClean="0"/>
              <a:t>: </a:t>
            </a:r>
            <a:r>
              <a:rPr lang="en-US" sz="2400" dirty="0" err="1" smtClean="0"/>
              <a:t>Rewan</a:t>
            </a:r>
            <a:r>
              <a:rPr lang="en-US" sz="2400" dirty="0" smtClean="0"/>
              <a:t> </a:t>
            </a:r>
            <a:r>
              <a:rPr lang="en-US" sz="2400" dirty="0" smtClean="0"/>
              <a:t>Ahmed </a:t>
            </a:r>
            <a:r>
              <a:rPr lang="en-US" sz="2400" dirty="0" err="1" smtClean="0"/>
              <a:t>Abd-Elstar</a:t>
            </a:r>
            <a:endParaRPr lang="en-US" sz="2400" dirty="0" smtClean="0"/>
          </a:p>
          <a:p>
            <a:r>
              <a:rPr lang="en-US" sz="2400" dirty="0"/>
              <a:t> </a:t>
            </a:r>
            <a:r>
              <a:rPr lang="en-US" sz="2400" dirty="0" smtClean="0"/>
              <a:t>      </a:t>
            </a:r>
            <a:r>
              <a:rPr lang="en-US" sz="2400" dirty="0" err="1" smtClean="0"/>
              <a:t>Hadeer</a:t>
            </a:r>
            <a:r>
              <a:rPr lang="en-US" sz="2400" dirty="0" smtClean="0"/>
              <a:t> </a:t>
            </a:r>
            <a:r>
              <a:rPr lang="en-US" sz="2400" dirty="0" err="1" smtClean="0"/>
              <a:t>Yousry</a:t>
            </a:r>
            <a:endParaRPr lang="en-US" sz="2400" dirty="0" smtClean="0"/>
          </a:p>
          <a:p>
            <a:r>
              <a:rPr lang="en-US" sz="2400" dirty="0"/>
              <a:t> </a:t>
            </a:r>
            <a:r>
              <a:rPr lang="en-US" sz="2400" dirty="0" smtClean="0"/>
              <a:t>      Samar </a:t>
            </a:r>
            <a:r>
              <a:rPr lang="en-US" sz="2400" dirty="0" err="1" smtClean="0"/>
              <a:t>Alaa</a:t>
            </a:r>
            <a:r>
              <a:rPr lang="en-US" sz="2400" dirty="0" smtClean="0"/>
              <a:t> El-din </a:t>
            </a:r>
            <a:r>
              <a:rPr lang="en-US" sz="2400" dirty="0" err="1" smtClean="0"/>
              <a:t>yaqout</a:t>
            </a:r>
            <a:endParaRPr lang="ar-EG" sz="2400" dirty="0"/>
          </a:p>
        </p:txBody>
      </p:sp>
    </p:spTree>
    <p:extLst>
      <p:ext uri="{BB962C8B-B14F-4D97-AF65-F5344CB8AC3E}">
        <p14:creationId xmlns:p14="http://schemas.microsoft.com/office/powerpoint/2010/main" val="376033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2"/>
            </a:pPr>
            <a:r>
              <a:rPr lang="en-GB" b="1" dirty="0"/>
              <a:t>Principles of Experimental </a:t>
            </a:r>
            <a:r>
              <a:rPr lang="en-GB" b="1" dirty="0" smtClean="0"/>
              <a:t>Design</a:t>
            </a:r>
          </a:p>
          <a:p>
            <a:pPr lvl="1" algn="l" rtl="0"/>
            <a:r>
              <a:rPr lang="en-US" dirty="0"/>
              <a:t>we examine the principles that you must consider in designing </a:t>
            </a:r>
            <a:r>
              <a:rPr lang="en-US" dirty="0" smtClean="0"/>
              <a:t>your experiment</a:t>
            </a:r>
            <a:r>
              <a:rPr lang="en-US" dirty="0"/>
              <a:t>. Each principle addresses the need for simplicity and for </a:t>
            </a:r>
            <a:r>
              <a:rPr lang="en-US" dirty="0" smtClean="0"/>
              <a:t>maximizing </a:t>
            </a:r>
            <a:r>
              <a:rPr lang="en-GB" dirty="0" smtClean="0"/>
              <a:t>information.</a:t>
            </a:r>
          </a:p>
          <a:p>
            <a:pPr lvl="1" algn="l" rtl="0"/>
            <a:r>
              <a:rPr lang="en-US" dirty="0"/>
              <a:t>in the experimental design are two important concepts: </a:t>
            </a:r>
            <a:r>
              <a:rPr lang="en-US" dirty="0" smtClean="0"/>
              <a:t>experimental </a:t>
            </a:r>
            <a:r>
              <a:rPr lang="en-GB" dirty="0" smtClean="0"/>
              <a:t>units </a:t>
            </a:r>
            <a:r>
              <a:rPr lang="en-GB" dirty="0"/>
              <a:t>and experimental error</a:t>
            </a:r>
            <a:r>
              <a:rPr lang="en-GB" dirty="0" smtClean="0"/>
              <a:t>.</a:t>
            </a:r>
          </a:p>
          <a:p>
            <a:pPr lvl="1" algn="l" rtl="0"/>
            <a:r>
              <a:rPr lang="en-US" dirty="0"/>
              <a:t>an </a:t>
            </a:r>
            <a:r>
              <a:rPr lang="en-US" b="1" dirty="0" smtClean="0"/>
              <a:t>Experimental </a:t>
            </a:r>
            <a:r>
              <a:rPr lang="en-US" b="1" dirty="0"/>
              <a:t>unit </a:t>
            </a:r>
            <a:r>
              <a:rPr lang="en-US" dirty="0"/>
              <a:t>is the </a:t>
            </a:r>
            <a:r>
              <a:rPr lang="en-US" dirty="0" smtClean="0"/>
              <a:t>experimental object </a:t>
            </a:r>
            <a:r>
              <a:rPr lang="en-US" dirty="0"/>
              <a:t>to which a single treatment is applied</a:t>
            </a:r>
            <a:r>
              <a:rPr lang="en-US" dirty="0" smtClean="0"/>
              <a:t>.</a:t>
            </a:r>
            <a:r>
              <a:rPr lang="en-GB" dirty="0"/>
              <a:t> </a:t>
            </a:r>
            <a:r>
              <a:rPr lang="en-GB" b="1" dirty="0"/>
              <a:t>Experimental </a:t>
            </a:r>
            <a:r>
              <a:rPr lang="en-US" b="1" dirty="0"/>
              <a:t>error </a:t>
            </a:r>
            <a:r>
              <a:rPr lang="en-US" dirty="0"/>
              <a:t>describes the failure of two identically treated experimental units to yield </a:t>
            </a:r>
            <a:r>
              <a:rPr lang="en-GB" dirty="0"/>
              <a:t>identical results</a:t>
            </a:r>
            <a:r>
              <a:rPr lang="en-GB" dirty="0" smtClean="0"/>
              <a:t>.</a:t>
            </a:r>
          </a:p>
          <a:p>
            <a:pPr lvl="1" algn="l" rtl="0"/>
            <a:r>
              <a:rPr lang="en-US" dirty="0"/>
              <a:t>The aim of a good experimental design is to control for as many variables </a:t>
            </a:r>
            <a:r>
              <a:rPr lang="en-US" dirty="0" smtClean="0"/>
              <a:t>as possible</a:t>
            </a:r>
            <a:r>
              <a:rPr lang="en-US" dirty="0"/>
              <a:t>, both to minimize variability among participants and to minimize the </a:t>
            </a:r>
            <a:r>
              <a:rPr lang="en-US" dirty="0" smtClean="0"/>
              <a:t>effects </a:t>
            </a:r>
            <a:r>
              <a:rPr lang="en-GB" dirty="0" smtClean="0"/>
              <a:t>of </a:t>
            </a:r>
            <a:r>
              <a:rPr lang="en-GB" dirty="0"/>
              <a:t>irrelevant </a:t>
            </a:r>
            <a:r>
              <a:rPr lang="en-GB" dirty="0" smtClean="0"/>
              <a:t>variables</a:t>
            </a:r>
          </a:p>
          <a:p>
            <a:pPr lvl="1" algn="l" rtl="0"/>
            <a:r>
              <a:rPr lang="en-GB" b="1" dirty="0" smtClean="0"/>
              <a:t>Replication : </a:t>
            </a:r>
            <a:r>
              <a:rPr lang="en-US" dirty="0"/>
              <a:t>is the repetition of the basic experiment</a:t>
            </a:r>
            <a:r>
              <a:rPr lang="en-US" dirty="0" smtClean="0"/>
              <a:t>.</a:t>
            </a:r>
          </a:p>
          <a:p>
            <a:pPr marL="411480" lvl="1" indent="0" algn="l" rtl="0">
              <a:buNone/>
            </a:pPr>
            <a:r>
              <a:rPr lang="en-US" b="1" dirty="0" smtClean="0"/>
              <a:t>                          </a:t>
            </a:r>
            <a:r>
              <a:rPr lang="en-US" dirty="0" smtClean="0"/>
              <a:t>replication </a:t>
            </a:r>
            <a:r>
              <a:rPr lang="en-US" dirty="0"/>
              <a:t>involves repeating an experiment </a:t>
            </a:r>
            <a:r>
              <a:rPr lang="en-US" dirty="0" smtClean="0"/>
              <a:t>under</a:t>
            </a:r>
          </a:p>
          <a:p>
            <a:pPr marL="411480" lvl="1" indent="0" algn="l" rtl="0">
              <a:buNone/>
            </a:pPr>
            <a:r>
              <a:rPr lang="en-US" b="1" dirty="0"/>
              <a:t> </a:t>
            </a:r>
            <a:r>
              <a:rPr lang="en-US" b="1" dirty="0" smtClean="0"/>
              <a:t>                      </a:t>
            </a:r>
            <a:r>
              <a:rPr lang="en-US" dirty="0" smtClean="0"/>
              <a:t>identical </a:t>
            </a:r>
            <a:r>
              <a:rPr lang="en-US" dirty="0"/>
              <a:t>conditions, rather than </a:t>
            </a:r>
            <a:r>
              <a:rPr lang="en-US" dirty="0" smtClean="0"/>
              <a:t>repeating</a:t>
            </a:r>
          </a:p>
          <a:p>
            <a:pPr marL="411480" lvl="1" indent="0" algn="l" rtl="0">
              <a:buNone/>
            </a:pPr>
            <a:r>
              <a:rPr lang="en-US" b="1" dirty="0"/>
              <a:t> </a:t>
            </a:r>
            <a:r>
              <a:rPr lang="en-US" b="1" dirty="0" smtClean="0"/>
              <a:t>                        </a:t>
            </a:r>
            <a:r>
              <a:rPr lang="en-US" dirty="0"/>
              <a:t>measurements on the same experimental unit.</a:t>
            </a:r>
            <a:endParaRPr lang="ar-EG" b="1" dirty="0"/>
          </a:p>
        </p:txBody>
      </p:sp>
    </p:spTree>
    <p:extLst>
      <p:ext uri="{BB962C8B-B14F-4D97-AF65-F5344CB8AC3E}">
        <p14:creationId xmlns:p14="http://schemas.microsoft.com/office/powerpoint/2010/main" val="14623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7620000" cy="6284168"/>
          </a:xfrm>
        </p:spPr>
        <p:txBody>
          <a:bodyPr>
            <a:normAutofit/>
          </a:bodyPr>
          <a:lstStyle/>
          <a:p>
            <a:pPr marL="114300" indent="0" algn="l">
              <a:buNone/>
            </a:pPr>
            <a:r>
              <a:rPr lang="en-US" dirty="0" smtClean="0"/>
              <a:t>*</a:t>
            </a:r>
            <a:r>
              <a:rPr lang="en-US" b="1" dirty="0" smtClean="0"/>
              <a:t>Randomization</a:t>
            </a:r>
            <a:r>
              <a:rPr lang="en-US" dirty="0" smtClean="0"/>
              <a:t> : is </a:t>
            </a:r>
            <a:r>
              <a:rPr lang="en-US" dirty="0"/>
              <a:t>the random assignment of subjects to </a:t>
            </a:r>
            <a:r>
              <a:rPr lang="en-US" dirty="0" smtClean="0"/>
              <a:t>    </a:t>
            </a:r>
          </a:p>
          <a:p>
            <a:pPr marL="114300" indent="0" algn="l">
              <a:buNone/>
            </a:pPr>
            <a:r>
              <a:rPr lang="en-US" dirty="0" smtClean="0"/>
              <a:t>groups </a:t>
            </a:r>
            <a:r>
              <a:rPr lang="en-US" dirty="0"/>
              <a:t>or of treatments to experimental </a:t>
            </a:r>
            <a:r>
              <a:rPr lang="en-US" dirty="0" smtClean="0"/>
              <a:t>units</a:t>
            </a:r>
          </a:p>
          <a:p>
            <a:pPr marL="114300" indent="0" algn="l">
              <a:buNone/>
            </a:pPr>
            <a:endParaRPr lang="en-US" dirty="0" smtClean="0"/>
          </a:p>
          <a:p>
            <a:pPr marL="114300" indent="0" algn="l">
              <a:buNone/>
            </a:pPr>
            <a:r>
              <a:rPr lang="en-US" dirty="0" smtClean="0"/>
              <a:t>*</a:t>
            </a:r>
            <a:r>
              <a:rPr lang="en-US" b="1" dirty="0"/>
              <a:t>Randomization</a:t>
            </a:r>
            <a:r>
              <a:rPr lang="en-US" dirty="0"/>
              <a:t> does not guarantee independence, but it allows us to assume that the correlation on any comparison of treatment is as small as possible</a:t>
            </a:r>
            <a:r>
              <a:rPr lang="en-US" dirty="0" smtClean="0"/>
              <a:t>.</a:t>
            </a:r>
          </a:p>
          <a:p>
            <a:pPr marL="114300" indent="0" algn="l">
              <a:buNone/>
            </a:pPr>
            <a:endParaRPr lang="en-US" dirty="0" smtClean="0"/>
          </a:p>
          <a:p>
            <a:pPr marL="114300" indent="0" algn="l">
              <a:buNone/>
            </a:pPr>
            <a:endParaRPr lang="en-US" dirty="0"/>
          </a:p>
          <a:p>
            <a:pPr marL="114300" indent="0" algn="l">
              <a:buNone/>
            </a:pPr>
            <a:r>
              <a:rPr lang="en-US" dirty="0" smtClean="0"/>
              <a:t>*</a:t>
            </a:r>
            <a:r>
              <a:rPr lang="en-US" b="1" dirty="0"/>
              <a:t>Local control </a:t>
            </a:r>
            <a:r>
              <a:rPr lang="en-US" dirty="0"/>
              <a:t>is the aspect of the experimental design that reflects how much control you have over the placement of subjects in experimental units and the organization of those </a:t>
            </a:r>
            <a:r>
              <a:rPr lang="en-US" dirty="0" smtClean="0"/>
              <a:t>units.</a:t>
            </a:r>
          </a:p>
          <a:p>
            <a:pPr marL="114300" indent="0" algn="l">
              <a:buNone/>
            </a:pPr>
            <a:endParaRPr lang="en-US" dirty="0" smtClean="0"/>
          </a:p>
          <a:p>
            <a:pPr marL="114300" indent="0" algn="l">
              <a:buNone/>
            </a:pPr>
            <a:r>
              <a:rPr lang="en-US" dirty="0" smtClean="0"/>
              <a:t>*</a:t>
            </a:r>
            <a:r>
              <a:rPr lang="en-US" b="1" dirty="0"/>
              <a:t>Local control </a:t>
            </a:r>
            <a:r>
              <a:rPr lang="en-US" dirty="0"/>
              <a:t>is usually discussed in terms of two characteristics of the design</a:t>
            </a:r>
            <a:r>
              <a:rPr lang="en-US" dirty="0" smtClean="0"/>
              <a:t>:</a:t>
            </a:r>
          </a:p>
          <a:p>
            <a:pPr marL="114300" indent="0" algn="l">
              <a:buNone/>
            </a:pPr>
            <a:r>
              <a:rPr lang="en-US" dirty="0"/>
              <a:t> </a:t>
            </a:r>
            <a:r>
              <a:rPr lang="en-US" dirty="0" smtClean="0"/>
              <a:t>                                                - blocking </a:t>
            </a:r>
            <a:r>
              <a:rPr lang="en-US" dirty="0"/>
              <a:t>&amp;</a:t>
            </a:r>
            <a:r>
              <a:rPr lang="en-US" dirty="0" smtClean="0"/>
              <a:t> </a:t>
            </a:r>
            <a:r>
              <a:rPr lang="en-US" dirty="0"/>
              <a:t>balancing the </a:t>
            </a:r>
            <a:r>
              <a:rPr lang="en-US" dirty="0" smtClean="0"/>
              <a:t>units</a:t>
            </a:r>
          </a:p>
          <a:p>
            <a:pPr marL="114300" indent="0" algn="l">
              <a:buNone/>
            </a:pPr>
            <a:endParaRPr lang="ar-EG" dirty="0"/>
          </a:p>
        </p:txBody>
      </p:sp>
    </p:spTree>
    <p:extLst>
      <p:ext uri="{BB962C8B-B14F-4D97-AF65-F5344CB8AC3E}">
        <p14:creationId xmlns:p14="http://schemas.microsoft.com/office/powerpoint/2010/main" val="3552630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114300" indent="0" algn="l">
              <a:buNone/>
            </a:pPr>
            <a:endParaRPr lang="en-US" b="1" dirty="0" smtClean="0"/>
          </a:p>
          <a:p>
            <a:pPr marL="114300" indent="0" algn="l">
              <a:buNone/>
            </a:pPr>
            <a:r>
              <a:rPr lang="en-US" b="1" dirty="0" smtClean="0"/>
              <a:t>* Blocking</a:t>
            </a:r>
            <a:r>
              <a:rPr lang="en-US" dirty="0" smtClean="0"/>
              <a:t> </a:t>
            </a:r>
            <a:r>
              <a:rPr lang="en-US" dirty="0"/>
              <a:t>means allocating experimental units to blocks or groups so the units within a block are relatively homogeneous</a:t>
            </a:r>
            <a:r>
              <a:rPr lang="en-US" dirty="0" smtClean="0"/>
              <a:t>.</a:t>
            </a:r>
            <a:endParaRPr lang="en-US" b="1" dirty="0" smtClean="0"/>
          </a:p>
          <a:p>
            <a:pPr marL="114300" indent="0" algn="l">
              <a:buNone/>
            </a:pPr>
            <a:r>
              <a:rPr lang="en-US" b="1" dirty="0" smtClean="0"/>
              <a:t>* </a:t>
            </a:r>
            <a:r>
              <a:rPr lang="en-US" b="1" dirty="0"/>
              <a:t>Balancing </a:t>
            </a:r>
            <a:r>
              <a:rPr lang="en-US" dirty="0"/>
              <a:t>is the blocking and assignment of treatments so that an equal number of subjects is assigned to each treatment, wherever possible. Balancing is desirable because it simplifies the statistical analysis, but it is not necessary </a:t>
            </a:r>
            <a:endParaRPr lang="en-US" dirty="0" smtClean="0"/>
          </a:p>
          <a:p>
            <a:pPr marL="114300" indent="0" algn="l">
              <a:buNone/>
            </a:pP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3.</a:t>
            </a:r>
            <a:r>
              <a:rPr lang="en-US" b="1" dirty="0"/>
              <a:t> Types of Experimental </a:t>
            </a:r>
            <a:r>
              <a:rPr lang="en-US" b="1" dirty="0" smtClean="0"/>
              <a:t>Designs :-</a:t>
            </a:r>
          </a:p>
          <a:p>
            <a:pPr marL="114300" indent="0" algn="l">
              <a:buNone/>
            </a:pPr>
            <a:r>
              <a:rPr lang="ar-EG" dirty="0" smtClean="0"/>
              <a:t>                                 </a:t>
            </a:r>
            <a:r>
              <a:rPr lang="en-US" dirty="0" smtClean="0"/>
              <a:t>                                                         - Crossing             </a:t>
            </a:r>
          </a:p>
          <a:p>
            <a:pPr marL="114300" indent="0" algn="l">
              <a:buNone/>
            </a:pPr>
            <a:r>
              <a:rPr lang="en-US" dirty="0"/>
              <a:t> </a:t>
            </a:r>
            <a:r>
              <a:rPr lang="en-US" dirty="0" smtClean="0"/>
              <a:t>                                                        - Nesting</a:t>
            </a:r>
          </a:p>
          <a:p>
            <a:pPr marL="114300" indent="0" algn="l">
              <a:buNone/>
            </a:pPr>
            <a:r>
              <a:rPr lang="en-US" dirty="0"/>
              <a:t> </a:t>
            </a:r>
            <a:r>
              <a:rPr lang="en-US" dirty="0" smtClean="0"/>
              <a:t>                     </a:t>
            </a:r>
            <a:endParaRPr lang="en-US" dirty="0"/>
          </a:p>
          <a:p>
            <a:pPr marL="114300" indent="0" algn="l">
              <a:buNone/>
            </a:pPr>
            <a:endParaRPr lang="ar-EG" dirty="0"/>
          </a:p>
        </p:txBody>
      </p:sp>
    </p:spTree>
    <p:extLst>
      <p:ext uri="{BB962C8B-B14F-4D97-AF65-F5344CB8AC3E}">
        <p14:creationId xmlns:p14="http://schemas.microsoft.com/office/powerpoint/2010/main" val="1130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lgn="l">
              <a:buNone/>
            </a:pP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a:t>
            </a:r>
            <a:r>
              <a:rPr lang="en-US" b="1" dirty="0" smtClean="0"/>
              <a:t> Crossing Experimental Design:-</a:t>
            </a:r>
          </a:p>
          <a:p>
            <a:pPr marL="114300" indent="0" algn="l">
              <a:buNone/>
            </a:pPr>
            <a:r>
              <a:rPr lang="en-US" dirty="0"/>
              <a:t> The design of an experiment can be expressed in a notation that reflects the number of factors and how they relate to the different treatments. Expressing the design in terms of factors, called the factorial design, tells you how many different treatment combinations are required</a:t>
            </a:r>
            <a:r>
              <a:rPr lang="en-US" dirty="0" smtClean="0"/>
              <a:t>.</a:t>
            </a:r>
          </a:p>
          <a:p>
            <a:pPr marL="114300" indent="0" algn="l">
              <a:buNone/>
            </a:pPr>
            <a:endParaRPr lang="en-US" b="1" dirty="0">
              <a:solidFill>
                <a:schemeClr val="tx2">
                  <a:lumMod val="60000"/>
                  <a:lumOff val="40000"/>
                </a:schemeClr>
              </a:solidFill>
            </a:endParaRPr>
          </a:p>
          <a:p>
            <a:pPr marL="114300" indent="0" algn="l">
              <a:buNone/>
            </a:pPr>
            <a:r>
              <a:rPr lang="en-US" b="1" dirty="0" smtClean="0">
                <a:solidFill>
                  <a:schemeClr val="tx2">
                    <a:lumMod val="60000"/>
                    <a:lumOff val="40000"/>
                  </a:schemeClr>
                </a:solidFill>
              </a:rPr>
              <a:t>-</a:t>
            </a:r>
            <a:r>
              <a:rPr lang="en-US" b="1" dirty="0" smtClean="0"/>
              <a:t> Nesting </a:t>
            </a:r>
            <a:r>
              <a:rPr lang="en-US" b="1" dirty="0"/>
              <a:t>Experimental </a:t>
            </a:r>
            <a:r>
              <a:rPr lang="en-US" b="1" dirty="0" smtClean="0"/>
              <a:t>Design:-</a:t>
            </a:r>
          </a:p>
          <a:p>
            <a:pPr marL="114300" indent="0" algn="l">
              <a:buNone/>
            </a:pPr>
            <a:r>
              <a:rPr lang="en-US" dirty="0"/>
              <a:t>Nesting can involve more than two factors</a:t>
            </a:r>
            <a:r>
              <a:rPr lang="en-US" dirty="0" smtClean="0"/>
              <a:t>.</a:t>
            </a:r>
          </a:p>
          <a:p>
            <a:pPr marL="114300" indent="0" algn="l">
              <a:buNone/>
            </a:pPr>
            <a:r>
              <a:rPr lang="en-US" dirty="0" smtClean="0"/>
              <a:t>*more </a:t>
            </a:r>
            <a:r>
              <a:rPr lang="en-US" dirty="0"/>
              <a:t>complex designs can be created as nesting and crossing </a:t>
            </a:r>
            <a:r>
              <a:rPr lang="en-US" dirty="0" smtClean="0"/>
              <a:t>are </a:t>
            </a:r>
            <a:r>
              <a:rPr lang="en-US" dirty="0"/>
              <a:t>combined</a:t>
            </a:r>
            <a:r>
              <a:rPr lang="en-US" dirty="0" smtClean="0"/>
              <a:t>.</a:t>
            </a:r>
          </a:p>
          <a:p>
            <a:pPr marL="114300" indent="0" algn="l">
              <a:buNone/>
            </a:pPr>
            <a:endParaRPr lang="en-US" dirty="0" smtClean="0"/>
          </a:p>
          <a:p>
            <a:pPr marL="114300" indent="0" algn="l">
              <a:buNone/>
            </a:pPr>
            <a:endParaRPr lang="en-US" b="1" dirty="0" smtClean="0"/>
          </a:p>
          <a:p>
            <a:pPr marL="114300" indent="0" algn="l">
              <a:buNone/>
            </a:pPr>
            <a:r>
              <a:rPr lang="en-US" dirty="0" smtClean="0"/>
              <a:t>  </a:t>
            </a:r>
          </a:p>
          <a:p>
            <a:pPr marL="114300" indent="0" algn="l">
              <a:buNone/>
            </a:pPr>
            <a:r>
              <a:rPr lang="en-US" dirty="0"/>
              <a:t> </a:t>
            </a:r>
            <a:r>
              <a:rPr lang="en-US" dirty="0" smtClean="0"/>
              <a:t>          </a:t>
            </a:r>
            <a:endParaRPr lang="ar-EG" dirty="0"/>
          </a:p>
        </p:txBody>
      </p:sp>
    </p:spTree>
    <p:extLst>
      <p:ext uri="{BB962C8B-B14F-4D97-AF65-F5344CB8AC3E}">
        <p14:creationId xmlns:p14="http://schemas.microsoft.com/office/powerpoint/2010/main" val="2616918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114300" indent="0" algn="l">
              <a:buNone/>
            </a:pPr>
            <a:r>
              <a:rPr lang="en-US" b="1" dirty="0">
                <a:solidFill>
                  <a:schemeClr val="tx2">
                    <a:lumMod val="60000"/>
                    <a:lumOff val="40000"/>
                  </a:schemeClr>
                </a:solidFill>
              </a:rPr>
              <a:t> </a:t>
            </a: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4-</a:t>
            </a:r>
            <a:r>
              <a:rPr lang="en-US" b="1" dirty="0" smtClean="0"/>
              <a:t> </a:t>
            </a:r>
            <a:r>
              <a:rPr lang="en-US" b="1" dirty="0"/>
              <a:t>Selecting an Experimental Design </a:t>
            </a:r>
            <a:r>
              <a:rPr lang="en-US" b="1" dirty="0" smtClean="0"/>
              <a:t>:-</a:t>
            </a:r>
          </a:p>
          <a:p>
            <a:pPr marL="114300" indent="0" algn="l">
              <a:buNone/>
            </a:pPr>
            <a:r>
              <a:rPr lang="en-US" dirty="0"/>
              <a:t>            - Choosing the Number of </a:t>
            </a:r>
            <a:r>
              <a:rPr lang="en-US" dirty="0" smtClean="0"/>
              <a:t>Factors</a:t>
            </a:r>
          </a:p>
          <a:p>
            <a:pPr marL="114300" indent="0" algn="l">
              <a:buNone/>
            </a:pPr>
            <a:r>
              <a:rPr lang="en-US" dirty="0"/>
              <a:t>            - Factors vs. Blocks </a:t>
            </a:r>
            <a:endParaRPr lang="en-US" dirty="0" smtClean="0"/>
          </a:p>
          <a:p>
            <a:pPr marL="114300" indent="0" algn="l">
              <a:buNone/>
            </a:pPr>
            <a:r>
              <a:rPr lang="en-US" dirty="0"/>
              <a:t>            - Choosing between Nested and Crossed Designs </a:t>
            </a:r>
            <a:endParaRPr lang="en-US" dirty="0" smtClean="0"/>
          </a:p>
          <a:p>
            <a:pPr marL="114300" indent="0" algn="l">
              <a:buNone/>
            </a:pPr>
            <a:r>
              <a:rPr lang="en-US" dirty="0"/>
              <a:t>            - Fixed and Random Effects </a:t>
            </a:r>
            <a:endParaRPr lang="en-US" dirty="0" smtClean="0"/>
          </a:p>
          <a:p>
            <a:pPr marL="114300" indent="0" algn="l">
              <a:buNone/>
            </a:pPr>
            <a:r>
              <a:rPr lang="en-US" dirty="0"/>
              <a:t>            - Matched or Same Subject Designs </a:t>
            </a:r>
            <a:endParaRPr lang="en-US" dirty="0" smtClean="0"/>
          </a:p>
          <a:p>
            <a:pPr marL="114300" indent="0" algn="l">
              <a:buNone/>
            </a:pPr>
            <a:r>
              <a:rPr lang="en-US" dirty="0" smtClean="0"/>
              <a:t>            </a:t>
            </a:r>
            <a:r>
              <a:rPr lang="en-US" dirty="0"/>
              <a:t>- Repeated </a:t>
            </a:r>
            <a:r>
              <a:rPr lang="en-US" dirty="0" smtClean="0"/>
              <a:t>Measurements</a:t>
            </a:r>
          </a:p>
          <a:p>
            <a:pPr marL="114300" indent="0" algn="l">
              <a:buNone/>
            </a:pPr>
            <a:r>
              <a:rPr lang="en-US" b="1" dirty="0"/>
              <a:t> </a:t>
            </a:r>
            <a:r>
              <a:rPr lang="en-US" b="1" dirty="0" smtClean="0"/>
              <a:t>    </a:t>
            </a:r>
            <a:r>
              <a:rPr lang="en-US" b="1" dirty="0" smtClean="0">
                <a:solidFill>
                  <a:schemeClr val="tx2">
                    <a:lumMod val="60000"/>
                    <a:lumOff val="40000"/>
                  </a:schemeClr>
                </a:solidFill>
              </a:rPr>
              <a:t>1. </a:t>
            </a:r>
            <a:r>
              <a:rPr lang="en-US" b="1" dirty="0" smtClean="0"/>
              <a:t>Choosing the number of factors :</a:t>
            </a:r>
          </a:p>
          <a:p>
            <a:pPr marL="114300" indent="0" algn="l">
              <a:buNone/>
            </a:pPr>
            <a:r>
              <a:rPr lang="en-US" dirty="0"/>
              <a:t>                    - Many experiments involve only one variable factor</a:t>
            </a:r>
            <a:r>
              <a:rPr lang="en-US" dirty="0" smtClean="0"/>
              <a:t>.</a:t>
            </a:r>
          </a:p>
          <a:p>
            <a:pPr marL="114300" indent="0" algn="l">
              <a:buNone/>
            </a:pPr>
            <a:r>
              <a:rPr lang="en-US" dirty="0"/>
              <a:t>                    - The experiments may be quite complex, in </a:t>
            </a:r>
            <a:r>
              <a:rPr lang="en-US" dirty="0" smtClean="0"/>
              <a:t>that</a:t>
            </a:r>
          </a:p>
          <a:p>
            <a:pPr marL="114300" indent="0" algn="l">
              <a:buNone/>
            </a:pPr>
            <a:r>
              <a:rPr lang="en-US" dirty="0"/>
              <a:t> </a:t>
            </a:r>
            <a:r>
              <a:rPr lang="en-US" dirty="0" smtClean="0"/>
              <a:t>                      there </a:t>
            </a:r>
            <a:r>
              <a:rPr lang="en-US" dirty="0"/>
              <a:t>may be many levels of the variable that </a:t>
            </a:r>
            <a:r>
              <a:rPr lang="en-US" dirty="0" smtClean="0"/>
              <a:t>are  </a:t>
            </a:r>
          </a:p>
          <a:p>
            <a:pPr marL="114300" indent="0" algn="l">
              <a:buNone/>
            </a:pPr>
            <a:r>
              <a:rPr lang="en-US" dirty="0"/>
              <a:t> </a:t>
            </a:r>
            <a:r>
              <a:rPr lang="en-US" dirty="0" smtClean="0"/>
              <a:t>                      compared</a:t>
            </a:r>
          </a:p>
          <a:p>
            <a:pPr marL="114300" indent="0" algn="l">
              <a:buNone/>
            </a:pPr>
            <a:r>
              <a:rPr lang="en-US" dirty="0"/>
              <a:t> </a:t>
            </a:r>
            <a:r>
              <a:rPr lang="en-US" dirty="0" smtClean="0"/>
              <a:t>            </a:t>
            </a:r>
            <a:endParaRPr lang="ar-EG" dirty="0"/>
          </a:p>
        </p:txBody>
      </p:sp>
    </p:spTree>
    <p:extLst>
      <p:ext uri="{BB962C8B-B14F-4D97-AF65-F5344CB8AC3E}">
        <p14:creationId xmlns:p14="http://schemas.microsoft.com/office/powerpoint/2010/main" val="20481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normAutofit fontScale="92500" lnSpcReduction="10000"/>
          </a:bodyPr>
          <a:lstStyle/>
          <a:p>
            <a:pPr marL="114300" indent="0" algn="l">
              <a:buNone/>
            </a:pPr>
            <a:r>
              <a:rPr lang="en-US" b="1" dirty="0"/>
              <a:t> </a:t>
            </a:r>
            <a:r>
              <a:rPr lang="en-US" b="1" dirty="0" smtClean="0">
                <a:solidFill>
                  <a:schemeClr val="tx2">
                    <a:lumMod val="60000"/>
                    <a:lumOff val="40000"/>
                  </a:schemeClr>
                </a:solidFill>
              </a:rPr>
              <a:t>2-</a:t>
            </a:r>
            <a:r>
              <a:rPr lang="en-US" b="1" dirty="0" smtClean="0"/>
              <a:t> Factors &amp; Blocks :</a:t>
            </a:r>
          </a:p>
          <a:p>
            <a:pPr marL="114300" indent="0" algn="l">
              <a:buNone/>
            </a:pPr>
            <a:r>
              <a:rPr lang="en-US" b="1" dirty="0"/>
              <a:t> </a:t>
            </a:r>
            <a:r>
              <a:rPr lang="en-US" b="1" dirty="0" smtClean="0"/>
              <a:t>        -</a:t>
            </a:r>
            <a:r>
              <a:rPr lang="en-US" dirty="0"/>
              <a:t> use blocks to eliminate bias; use factors to </a:t>
            </a:r>
            <a:r>
              <a:rPr lang="en-US" dirty="0" smtClean="0"/>
              <a:t>distinguish</a:t>
            </a:r>
          </a:p>
          <a:p>
            <a:pPr marL="114300" indent="0" algn="l">
              <a:buNone/>
            </a:pPr>
            <a:r>
              <a:rPr lang="en-US" b="1" dirty="0"/>
              <a:t> </a:t>
            </a:r>
            <a:r>
              <a:rPr lang="en-US" b="1" dirty="0" smtClean="0"/>
              <a:t>           </a:t>
            </a:r>
            <a:r>
              <a:rPr lang="en-US" dirty="0" smtClean="0"/>
              <a:t>cases </a:t>
            </a:r>
            <a:r>
              <a:rPr lang="en-US" dirty="0"/>
              <a:t>or circumstances</a:t>
            </a:r>
            <a:r>
              <a:rPr lang="en-US" dirty="0" smtClean="0"/>
              <a:t>.</a:t>
            </a:r>
          </a:p>
          <a:p>
            <a:pPr marL="114300" indent="0" algn="l">
              <a:buNone/>
            </a:pPr>
            <a:r>
              <a:rPr lang="en-US" b="1" dirty="0"/>
              <a:t> </a:t>
            </a:r>
            <a:r>
              <a:rPr lang="en-US" b="1" dirty="0" smtClean="0">
                <a:solidFill>
                  <a:schemeClr val="tx2">
                    <a:lumMod val="60000"/>
                    <a:lumOff val="40000"/>
                  </a:schemeClr>
                </a:solidFill>
              </a:rPr>
              <a:t>3-</a:t>
            </a:r>
            <a:r>
              <a:rPr lang="en-US" b="1" dirty="0" smtClean="0"/>
              <a:t> </a:t>
            </a:r>
            <a:r>
              <a:rPr lang="en-US" b="1" dirty="0"/>
              <a:t>Choosing between Nested and Crossed </a:t>
            </a:r>
            <a:r>
              <a:rPr lang="en-US" b="1" dirty="0" smtClean="0"/>
              <a:t>Designs :</a:t>
            </a:r>
          </a:p>
          <a:p>
            <a:pPr marL="114300" indent="0" algn="l">
              <a:buNone/>
            </a:pPr>
            <a:r>
              <a:rPr lang="en-US" b="1" dirty="0"/>
              <a:t> </a:t>
            </a:r>
            <a:r>
              <a:rPr lang="en-US" b="1" dirty="0" smtClean="0"/>
              <a:t>        -</a:t>
            </a:r>
            <a:r>
              <a:rPr lang="en-US" dirty="0"/>
              <a:t> The nested design is analyzed differently from the </a:t>
            </a:r>
            <a:r>
              <a:rPr lang="en-US" dirty="0" smtClean="0"/>
              <a:t>crossed</a:t>
            </a:r>
            <a:endParaRPr lang="en-US" b="1" dirty="0" smtClean="0"/>
          </a:p>
          <a:p>
            <a:pPr marL="114300" indent="0" algn="l">
              <a:buNone/>
            </a:pPr>
            <a:r>
              <a:rPr lang="en-US" b="1" dirty="0" smtClean="0"/>
              <a:t>           </a:t>
            </a:r>
            <a:r>
              <a:rPr lang="en-US" dirty="0" smtClean="0"/>
              <a:t>design </a:t>
            </a:r>
            <a:r>
              <a:rPr lang="en-US" dirty="0"/>
              <a:t>(a one-way analysis of variance, as opposed to </a:t>
            </a:r>
            <a:r>
              <a:rPr lang="en-US" dirty="0" smtClean="0"/>
              <a:t>a</a:t>
            </a:r>
          </a:p>
          <a:p>
            <a:pPr marL="114300" indent="0" algn="l">
              <a:buNone/>
            </a:pPr>
            <a:r>
              <a:rPr lang="en-US" b="1" dirty="0"/>
              <a:t> </a:t>
            </a:r>
            <a:r>
              <a:rPr lang="en-US" b="1" dirty="0" smtClean="0"/>
              <a:t>               </a:t>
            </a:r>
            <a:r>
              <a:rPr lang="en-US" dirty="0" smtClean="0"/>
              <a:t>two-way </a:t>
            </a:r>
            <a:r>
              <a:rPr lang="en-US" dirty="0"/>
              <a:t>analysis of variance), so there is no risk </a:t>
            </a:r>
            <a:r>
              <a:rPr lang="en-US" dirty="0" smtClean="0"/>
              <a:t>of </a:t>
            </a:r>
          </a:p>
          <a:p>
            <a:pPr marL="114300" indent="0" algn="l">
              <a:buNone/>
            </a:pPr>
            <a:r>
              <a:rPr lang="en-US" b="1" dirty="0"/>
              <a:t> </a:t>
            </a:r>
            <a:r>
              <a:rPr lang="en-US" b="1" dirty="0" smtClean="0"/>
              <a:t>              </a:t>
            </a:r>
            <a:r>
              <a:rPr lang="en-US" dirty="0" smtClean="0"/>
              <a:t>meaningless </a:t>
            </a:r>
            <a:r>
              <a:rPr lang="en-US" dirty="0"/>
              <a:t>interaction effects, as there was with </a:t>
            </a:r>
            <a:r>
              <a:rPr lang="en-US" dirty="0" smtClean="0"/>
              <a:t>the</a:t>
            </a:r>
          </a:p>
          <a:p>
            <a:pPr marL="114300" indent="0" algn="l">
              <a:buNone/>
            </a:pPr>
            <a:r>
              <a:rPr lang="en-US" b="1" dirty="0"/>
              <a:t> </a:t>
            </a:r>
            <a:r>
              <a:rPr lang="en-US" b="1" dirty="0" smtClean="0"/>
              <a:t>              </a:t>
            </a:r>
            <a:r>
              <a:rPr lang="en-US" dirty="0"/>
              <a:t>crossed </a:t>
            </a:r>
            <a:r>
              <a:rPr lang="en-US" dirty="0" smtClean="0"/>
              <a:t>design</a:t>
            </a:r>
          </a:p>
          <a:p>
            <a:pPr marL="114300" indent="0" algn="l">
              <a:buNone/>
            </a:pPr>
            <a:r>
              <a:rPr lang="en-US" b="1" dirty="0" smtClean="0">
                <a:solidFill>
                  <a:schemeClr val="tx2">
                    <a:lumMod val="60000"/>
                    <a:lumOff val="40000"/>
                  </a:schemeClr>
                </a:solidFill>
              </a:rPr>
              <a:t>4-</a:t>
            </a:r>
            <a:r>
              <a:rPr lang="en-US" b="1" dirty="0" smtClean="0"/>
              <a:t> </a:t>
            </a:r>
            <a:r>
              <a:rPr lang="en-US" b="1" dirty="0"/>
              <a:t>Fixed and Random </a:t>
            </a:r>
            <a:r>
              <a:rPr lang="en-US" b="1" dirty="0" smtClean="0"/>
              <a:t>Effects :</a:t>
            </a:r>
          </a:p>
          <a:p>
            <a:pPr marL="114300" indent="0" algn="l">
              <a:buNone/>
            </a:pPr>
            <a:r>
              <a:rPr lang="en-US" b="1" dirty="0"/>
              <a:t> </a:t>
            </a:r>
            <a:r>
              <a:rPr lang="en-US" b="1" dirty="0" smtClean="0"/>
              <a:t>         -</a:t>
            </a:r>
            <a:r>
              <a:rPr lang="en-US" dirty="0"/>
              <a:t>The difference between fixed- and random-effects models </a:t>
            </a:r>
            <a:r>
              <a:rPr lang="en-US" dirty="0" smtClean="0"/>
              <a:t> affects </a:t>
            </a:r>
            <a:r>
              <a:rPr lang="en-US" dirty="0"/>
              <a:t>the way the resulting data is analyzed. For completely randomized experiments, there is no difference in analysis. But for more complex designs, the difference affects the statistical methods to assess the results. If you are not using a completely randomized experiment, you should consult a statistician to verify that you are planning to use techniques appropriate to the type of effects in your model. </a:t>
            </a:r>
            <a:endParaRPr lang="ar-EG" b="1" dirty="0"/>
          </a:p>
          <a:p>
            <a:pPr marL="114300" indent="0" algn="l">
              <a:buNone/>
            </a:pPr>
            <a:endParaRPr lang="ar-EG" b="1" dirty="0"/>
          </a:p>
        </p:txBody>
      </p:sp>
    </p:spTree>
    <p:extLst>
      <p:ext uri="{BB962C8B-B14F-4D97-AF65-F5344CB8AC3E}">
        <p14:creationId xmlns:p14="http://schemas.microsoft.com/office/powerpoint/2010/main" val="1321162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lgn="l">
              <a:buNone/>
            </a:pPr>
            <a:endParaRPr lang="en-US" dirty="0" smtClean="0"/>
          </a:p>
          <a:p>
            <a:pPr marL="114300" indent="0" algn="l">
              <a:buNone/>
            </a:pPr>
            <a:r>
              <a:rPr lang="en-US" b="1" dirty="0">
                <a:solidFill>
                  <a:schemeClr val="tx2">
                    <a:lumMod val="60000"/>
                    <a:lumOff val="40000"/>
                  </a:schemeClr>
                </a:solidFill>
              </a:rPr>
              <a:t>5-</a:t>
            </a:r>
            <a:r>
              <a:rPr lang="en-US" b="1" dirty="0"/>
              <a:t> Matched or Same Subject </a:t>
            </a:r>
            <a:r>
              <a:rPr lang="en-US" b="1" dirty="0" smtClean="0"/>
              <a:t>Designs :</a:t>
            </a:r>
          </a:p>
          <a:p>
            <a:pPr marL="114300" indent="0" algn="l">
              <a:buNone/>
            </a:pPr>
            <a:r>
              <a:rPr lang="en-US" b="1" dirty="0"/>
              <a:t> </a:t>
            </a:r>
            <a:r>
              <a:rPr lang="en-US" b="1" dirty="0" smtClean="0"/>
              <a:t>        -</a:t>
            </a:r>
            <a:r>
              <a:rPr lang="en-US" dirty="0"/>
              <a:t>We can use the same subjects for different treatments, or we can try to match subjects according to their characteristics in order to reduce the scale and cost of the experiments. </a:t>
            </a:r>
            <a:endParaRPr lang="en-US" dirty="0" smtClean="0"/>
          </a:p>
          <a:p>
            <a:pPr marL="114300" indent="0" algn="l">
              <a:buNone/>
            </a:pPr>
            <a:endParaRPr lang="en-US" b="1" dirty="0"/>
          </a:p>
          <a:p>
            <a:pPr marL="114300" indent="0" algn="l">
              <a:buNone/>
            </a:pPr>
            <a:r>
              <a:rPr lang="en-US" b="1" dirty="0" smtClean="0">
                <a:solidFill>
                  <a:schemeClr val="tx2">
                    <a:lumMod val="60000"/>
                    <a:lumOff val="40000"/>
                  </a:schemeClr>
                </a:solidFill>
              </a:rPr>
              <a:t>6-</a:t>
            </a:r>
            <a:r>
              <a:rPr lang="en-US" b="1" dirty="0" smtClean="0"/>
              <a:t> </a:t>
            </a:r>
            <a:r>
              <a:rPr lang="en-US" b="1" dirty="0"/>
              <a:t>Repeated Measurements </a:t>
            </a:r>
            <a:r>
              <a:rPr lang="en-US" b="1" dirty="0" smtClean="0"/>
              <a:t>:</a:t>
            </a:r>
          </a:p>
          <a:p>
            <a:pPr marL="114300" indent="0" algn="l">
              <a:buNone/>
            </a:pPr>
            <a:r>
              <a:rPr lang="en-US" b="1"/>
              <a:t> </a:t>
            </a:r>
            <a:r>
              <a:rPr lang="en-US" b="1" smtClean="0"/>
              <a:t>       -</a:t>
            </a:r>
            <a:r>
              <a:rPr lang="en-US"/>
              <a:t>Each developer was asked to calculate the number of function points in the product at each of three different times during development: after the specification was completed, after the design was finished, and after the code was done</a:t>
            </a:r>
            <a:endParaRPr lang="ar-EG" b="1" dirty="0"/>
          </a:p>
        </p:txBody>
      </p:sp>
    </p:spTree>
    <p:extLst>
      <p:ext uri="{BB962C8B-B14F-4D97-AF65-F5344CB8AC3E}">
        <p14:creationId xmlns:p14="http://schemas.microsoft.com/office/powerpoint/2010/main" val="3082951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RESULTS OF EXPERIMENTS</a:t>
            </a:r>
            <a:endParaRPr lang="ar-EG" dirty="0"/>
          </a:p>
        </p:txBody>
      </p:sp>
      <p:sp>
        <p:nvSpPr>
          <p:cNvPr id="3" name="Content Placeholder 2"/>
          <p:cNvSpPr>
            <a:spLocks noGrp="1"/>
          </p:cNvSpPr>
          <p:nvPr>
            <p:ph idx="1"/>
          </p:nvPr>
        </p:nvSpPr>
        <p:spPr>
          <a:xfrm>
            <a:off x="457200" y="1600200"/>
            <a:ext cx="8003232" cy="4800600"/>
          </a:xfrm>
        </p:spPr>
        <p:txBody>
          <a:bodyPr/>
          <a:lstStyle/>
          <a:p>
            <a:pPr marL="114300" indent="0" algn="l">
              <a:buNone/>
            </a:pPr>
            <a:endParaRPr lang="en-US" dirty="0"/>
          </a:p>
          <a:p>
            <a:pPr marL="114300" indent="0" algn="l">
              <a:buNone/>
            </a:pPr>
            <a:r>
              <a:rPr lang="en-US" dirty="0"/>
              <a:t> This section describes the items you must consider in </a:t>
            </a:r>
            <a:r>
              <a:rPr lang="en-US" dirty="0" smtClean="0"/>
              <a:t>choosing</a:t>
            </a:r>
          </a:p>
          <a:p>
            <a:pPr marL="114300" indent="0" algn="l">
              <a:buNone/>
            </a:pPr>
            <a:r>
              <a:rPr lang="en-US" dirty="0" smtClean="0"/>
              <a:t> </a:t>
            </a:r>
            <a:r>
              <a:rPr lang="en-US" dirty="0"/>
              <a:t>the </a:t>
            </a:r>
            <a:r>
              <a:rPr lang="en-US" dirty="0" smtClean="0"/>
              <a:t>analysis techniques</a:t>
            </a:r>
            <a:r>
              <a:rPr lang="en-US" dirty="0"/>
              <a:t>. </a:t>
            </a:r>
            <a:r>
              <a:rPr lang="en-US" dirty="0" smtClean="0"/>
              <a:t>Specific statistical </a:t>
            </a:r>
            <a:r>
              <a:rPr lang="en-US" dirty="0"/>
              <a:t>techniques </a:t>
            </a:r>
            <a:r>
              <a:rPr lang="en-US" dirty="0" smtClean="0"/>
              <a:t>are described </a:t>
            </a:r>
            <a:r>
              <a:rPr lang="en-US" dirty="0"/>
              <a:t>and used in the </a:t>
            </a:r>
            <a:r>
              <a:rPr lang="en-US" dirty="0" smtClean="0"/>
              <a:t>discussion are </a:t>
            </a:r>
            <a:r>
              <a:rPr lang="en-US" dirty="0"/>
              <a:t>found in [</a:t>
            </a:r>
            <a:r>
              <a:rPr lang="en-US" dirty="0" err="1"/>
              <a:t>Kitchenham</a:t>
            </a:r>
            <a:r>
              <a:rPr lang="en-US" dirty="0"/>
              <a:t> 1992; </a:t>
            </a:r>
            <a:r>
              <a:rPr lang="en-US" dirty="0" err="1"/>
              <a:t>Caulcutt</a:t>
            </a:r>
            <a:r>
              <a:rPr lang="en-US" dirty="0"/>
              <a:t> 1993; Chatfield 1993</a:t>
            </a:r>
            <a:r>
              <a:rPr lang="en-US" dirty="0" smtClean="0"/>
              <a:t>].</a:t>
            </a:r>
            <a:endParaRPr lang="en-US" dirty="0"/>
          </a:p>
          <a:p>
            <a:pPr marL="114300" indent="0" algn="l">
              <a:buNone/>
            </a:pPr>
            <a:r>
              <a:rPr lang="en-US" dirty="0"/>
              <a:t>There are three major items to consider when choosing your analysis techniques:</a:t>
            </a:r>
          </a:p>
          <a:p>
            <a:pPr marL="114300" indent="0" algn="l">
              <a:buNone/>
            </a:pPr>
            <a:r>
              <a:rPr lang="en-US" dirty="0"/>
              <a:t>the nature of the data you collected, why you performed the experiments, and </a:t>
            </a:r>
            <a:r>
              <a:rPr lang="en-US" dirty="0" smtClean="0"/>
              <a:t>the type </a:t>
            </a:r>
            <a:r>
              <a:rPr lang="en-US" dirty="0"/>
              <a:t>of experimental design you used. </a:t>
            </a:r>
            <a:endParaRPr lang="ar-EG" dirty="0"/>
          </a:p>
        </p:txBody>
      </p:sp>
    </p:spTree>
    <p:extLst>
      <p:ext uri="{BB962C8B-B14F-4D97-AF65-F5344CB8AC3E}">
        <p14:creationId xmlns:p14="http://schemas.microsoft.com/office/powerpoint/2010/main" val="1133757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200" b="1" dirty="0" smtClean="0"/>
              <a:t>Distribution </a:t>
            </a:r>
            <a:r>
              <a:rPr lang="en-US" sz="3200" b="1" dirty="0"/>
              <a:t>of Data</a:t>
            </a:r>
            <a:endParaRPr lang="ar-EG" sz="3200" dirty="0"/>
          </a:p>
        </p:txBody>
      </p:sp>
      <p:sp>
        <p:nvSpPr>
          <p:cNvPr id="3" name="Content Placeholder 2"/>
          <p:cNvSpPr>
            <a:spLocks noGrp="1"/>
          </p:cNvSpPr>
          <p:nvPr>
            <p:ph idx="1"/>
          </p:nvPr>
        </p:nvSpPr>
        <p:spPr>
          <a:xfrm>
            <a:off x="457200" y="1417638"/>
            <a:ext cx="7715200" cy="4983162"/>
          </a:xfrm>
        </p:spPr>
        <p:txBody>
          <a:bodyPr>
            <a:normAutofit/>
          </a:bodyPr>
          <a:lstStyle/>
          <a:p>
            <a:pPr marL="114300" indent="0" algn="l">
              <a:buNone/>
            </a:pPr>
            <a:r>
              <a:rPr lang="en-US" dirty="0"/>
              <a:t>The nature of your data will help you to decide which analysis techniques </a:t>
            </a:r>
            <a:r>
              <a:rPr lang="en-US" dirty="0" smtClean="0"/>
              <a:t>are available </a:t>
            </a:r>
            <a:r>
              <a:rPr lang="en-US" dirty="0"/>
              <a:t>to you.  Because you do not have infinite resources, you are using </a:t>
            </a:r>
            <a:r>
              <a:rPr lang="en-US" dirty="0" smtClean="0"/>
              <a:t>your relatively </a:t>
            </a:r>
            <a:r>
              <a:rPr lang="en-US" dirty="0"/>
              <a:t>small sample to generalize to that larger population, so the </a:t>
            </a:r>
            <a:r>
              <a:rPr lang="en-US" dirty="0" smtClean="0"/>
              <a:t>characteristics of </a:t>
            </a:r>
            <a:r>
              <a:rPr lang="en-US" dirty="0"/>
              <a:t>the population are important. Many statistical techniques assume that the data </a:t>
            </a:r>
            <a:r>
              <a:rPr lang="en-US" dirty="0" smtClean="0"/>
              <a:t>is normally </a:t>
            </a:r>
            <a:r>
              <a:rPr lang="en-US" dirty="0"/>
              <a:t>distributed, and your sample is randomly chosen from that larger distribution.</a:t>
            </a:r>
          </a:p>
          <a:p>
            <a:pPr marL="114300" indent="0" algn="l">
              <a:buNone/>
            </a:pPr>
            <a:r>
              <a:rPr lang="en-US" dirty="0"/>
              <a:t>However, most software-related measurements are not normally distributed.</a:t>
            </a:r>
          </a:p>
          <a:p>
            <a:pPr marL="114300" indent="0" algn="l">
              <a:buNone/>
            </a:pPr>
            <a:r>
              <a:rPr lang="en-US" dirty="0"/>
              <a:t>Whereas a normal distribution is continuous and symmetric about its mean, </a:t>
            </a:r>
            <a:r>
              <a:rPr lang="en-US" dirty="0" smtClean="0"/>
              <a:t>much software </a:t>
            </a:r>
            <a:r>
              <a:rPr lang="en-US" dirty="0"/>
              <a:t>data is discrete and </a:t>
            </a:r>
            <a:r>
              <a:rPr lang="en-US" dirty="0" smtClean="0"/>
              <a:t>not symmetric</a:t>
            </a:r>
            <a:r>
              <a:rPr lang="en-US" dirty="0"/>
              <a:t>. In fact, it is unusual for software data</a:t>
            </a:r>
          </a:p>
          <a:p>
            <a:pPr marL="114300" indent="0" algn="l">
              <a:buNone/>
            </a:pPr>
            <a:r>
              <a:rPr lang="en-US" dirty="0"/>
              <a:t>to be a random sample from a well-defined population.</a:t>
            </a:r>
            <a:endParaRPr lang="ar-EG" dirty="0"/>
          </a:p>
        </p:txBody>
      </p:sp>
    </p:spTree>
    <p:extLst>
      <p:ext uri="{BB962C8B-B14F-4D97-AF65-F5344CB8AC3E}">
        <p14:creationId xmlns:p14="http://schemas.microsoft.com/office/powerpoint/2010/main" val="1764888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a:xfrm>
            <a:off x="457200" y="1124744"/>
            <a:ext cx="7859216" cy="6140152"/>
          </a:xfrm>
        </p:spPr>
        <p:txBody>
          <a:bodyPr/>
          <a:lstStyle/>
          <a:p>
            <a:pPr marL="114300" indent="0" algn="l">
              <a:buNone/>
            </a:pPr>
            <a:r>
              <a:rPr lang="en-US" sz="2400" dirty="0">
                <a:solidFill>
                  <a:srgbClr val="0070C0"/>
                </a:solidFill>
              </a:rPr>
              <a:t>There are several ways to analyze data that is non-normal</a:t>
            </a:r>
            <a:r>
              <a:rPr lang="en-US" sz="2400" dirty="0" smtClean="0">
                <a:solidFill>
                  <a:srgbClr val="0070C0"/>
                </a:solidFill>
              </a:rPr>
              <a:t>:</a:t>
            </a:r>
          </a:p>
          <a:p>
            <a:pPr algn="l" rtl="0">
              <a:buFont typeface="Wingdings" panose="05000000000000000000" pitchFamily="2" charset="2"/>
              <a:buChar char="Ø"/>
            </a:pPr>
            <a:r>
              <a:rPr lang="en-US" sz="2400" dirty="0" smtClean="0"/>
              <a:t> Use </a:t>
            </a:r>
            <a:r>
              <a:rPr lang="en-US" sz="2400" dirty="0"/>
              <a:t>robust statistics and non-parametric </a:t>
            </a:r>
            <a:r>
              <a:rPr lang="en-US" sz="2400" dirty="0" smtClean="0"/>
              <a:t>analysis methods</a:t>
            </a:r>
            <a:r>
              <a:rPr lang="en-US" sz="2400" dirty="0"/>
              <a:t>.</a:t>
            </a:r>
          </a:p>
          <a:p>
            <a:pPr algn="l" rtl="0">
              <a:buFont typeface="Wingdings" panose="05000000000000000000" pitchFamily="2" charset="2"/>
              <a:buChar char="Ø"/>
            </a:pPr>
            <a:r>
              <a:rPr lang="en-US" sz="2400" dirty="0" smtClean="0"/>
              <a:t> Transform </a:t>
            </a:r>
            <a:r>
              <a:rPr lang="en-US" sz="2400" dirty="0"/>
              <a:t>your measurements to a scale (such as the </a:t>
            </a:r>
            <a:r>
              <a:rPr lang="en-US" sz="2400" dirty="0" smtClean="0"/>
              <a:t>    logarithmic </a:t>
            </a:r>
            <a:r>
              <a:rPr lang="en-US" sz="2400" dirty="0"/>
              <a:t>scale) </a:t>
            </a:r>
            <a:r>
              <a:rPr lang="en-US" sz="2400" dirty="0" smtClean="0"/>
              <a:t>that conforms </a:t>
            </a:r>
            <a:r>
              <a:rPr lang="en-US" sz="2400" dirty="0"/>
              <a:t>more closely to a normal distribution.</a:t>
            </a:r>
          </a:p>
          <a:p>
            <a:pPr algn="l" rtl="0">
              <a:buFont typeface="Wingdings" panose="05000000000000000000" pitchFamily="2" charset="2"/>
              <a:buChar char="Ø"/>
            </a:pPr>
            <a:r>
              <a:rPr lang="en-US" sz="2400" dirty="0" smtClean="0"/>
              <a:t> Determine </a:t>
            </a:r>
            <a:r>
              <a:rPr lang="en-US" sz="2400" dirty="0"/>
              <a:t>the true underlying distribution and choose techniques </a:t>
            </a:r>
            <a:r>
              <a:rPr lang="en-US" sz="2400" dirty="0" smtClean="0"/>
              <a:t>appropriate to </a:t>
            </a:r>
            <a:r>
              <a:rPr lang="en-US" sz="2400" dirty="0"/>
              <a:t>it</a:t>
            </a:r>
            <a:r>
              <a:rPr lang="en-US" sz="2400" dirty="0" smtClean="0"/>
              <a:t>.</a:t>
            </a:r>
          </a:p>
          <a:p>
            <a:pPr marL="114300" indent="0" algn="l">
              <a:buNone/>
            </a:pPr>
            <a:r>
              <a:rPr lang="en-US" sz="2400" dirty="0" smtClean="0">
                <a:solidFill>
                  <a:srgbClr val="0070C0"/>
                </a:solidFill>
              </a:rPr>
              <a:t>(In </a:t>
            </a:r>
            <a:r>
              <a:rPr lang="en-US" sz="2400" dirty="0">
                <a:solidFill>
                  <a:srgbClr val="0070C0"/>
                </a:solidFill>
              </a:rPr>
              <a:t>the examples that follow, we will consider both normal and non-normal </a:t>
            </a:r>
            <a:r>
              <a:rPr lang="en-US" sz="2400" dirty="0" err="1" smtClean="0">
                <a:solidFill>
                  <a:srgbClr val="0070C0"/>
                </a:solidFill>
              </a:rPr>
              <a:t>cases,depending</a:t>
            </a:r>
            <a:r>
              <a:rPr lang="en-US" sz="2400" dirty="0" smtClean="0">
                <a:solidFill>
                  <a:srgbClr val="0070C0"/>
                </a:solidFill>
              </a:rPr>
              <a:t> </a:t>
            </a:r>
            <a:r>
              <a:rPr lang="en-US" sz="2400" dirty="0">
                <a:solidFill>
                  <a:srgbClr val="0070C0"/>
                </a:solidFill>
              </a:rPr>
              <a:t>on the type of </a:t>
            </a:r>
            <a:r>
              <a:rPr lang="en-US" sz="2400" dirty="0" smtClean="0">
                <a:solidFill>
                  <a:srgbClr val="0070C0"/>
                </a:solidFill>
              </a:rPr>
              <a:t>data)</a:t>
            </a:r>
            <a:endParaRPr lang="ar-EG" sz="2400" dirty="0">
              <a:solidFill>
                <a:srgbClr val="0070C0"/>
              </a:solidFill>
            </a:endParaRPr>
          </a:p>
        </p:txBody>
      </p:sp>
    </p:spTree>
    <p:extLst>
      <p:ext uri="{BB962C8B-B14F-4D97-AF65-F5344CB8AC3E}">
        <p14:creationId xmlns:p14="http://schemas.microsoft.com/office/powerpoint/2010/main" val="321305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3600" b="1" dirty="0" smtClean="0"/>
              <a:t>Introduction</a:t>
            </a:r>
            <a:endParaRPr lang="ar-EG" sz="3600" b="1" dirty="0"/>
          </a:p>
        </p:txBody>
      </p:sp>
      <p:sp>
        <p:nvSpPr>
          <p:cNvPr id="3" name="Content Placeholder 2"/>
          <p:cNvSpPr>
            <a:spLocks noGrp="1"/>
          </p:cNvSpPr>
          <p:nvPr>
            <p:ph idx="1"/>
          </p:nvPr>
        </p:nvSpPr>
        <p:spPr/>
        <p:txBody>
          <a:bodyPr/>
          <a:lstStyle/>
          <a:p>
            <a:pPr algn="l" rtl="0"/>
            <a:r>
              <a:rPr lang="en-US" dirty="0"/>
              <a:t>As a software practitioner, it </a:t>
            </a:r>
            <a:r>
              <a:rPr lang="en-US" dirty="0" smtClean="0"/>
              <a:t>is important </a:t>
            </a:r>
            <a:r>
              <a:rPr lang="en-US" dirty="0"/>
              <a:t>to make key decisions or assessments in an objective and scientific way.</a:t>
            </a:r>
            <a:endParaRPr lang="en-US" dirty="0" smtClean="0"/>
          </a:p>
          <a:p>
            <a:pPr marL="411480" lvl="1" indent="0" algn="l" rtl="0">
              <a:buNone/>
            </a:pPr>
            <a:r>
              <a:rPr lang="en-US" dirty="0" smtClean="0"/>
              <a:t>   -&gt;So we </a:t>
            </a:r>
            <a:r>
              <a:rPr lang="en-US" dirty="0"/>
              <a:t>need to know two things: what </a:t>
            </a:r>
            <a:r>
              <a:rPr lang="en-US" dirty="0" smtClean="0"/>
              <a:t>assessment techniques </a:t>
            </a:r>
            <a:r>
              <a:rPr lang="en-US" dirty="0"/>
              <a:t>are available to us, and which should be used in a given situation</a:t>
            </a:r>
            <a:r>
              <a:rPr lang="en-US" dirty="0" smtClean="0"/>
              <a:t>?</a:t>
            </a:r>
          </a:p>
          <a:p>
            <a:pPr marL="411480" lvl="1" indent="0" algn="l" rtl="0">
              <a:buNone/>
            </a:pPr>
            <a:endParaRPr lang="en-US" dirty="0" smtClean="0"/>
          </a:p>
          <a:p>
            <a:pPr algn="l" rtl="0"/>
            <a:r>
              <a:rPr lang="en-US" dirty="0"/>
              <a:t>the paper will help you to determine whether an experiment is </a:t>
            </a:r>
            <a:r>
              <a:rPr lang="en-US" dirty="0" smtClean="0"/>
              <a:t>appropriate for </a:t>
            </a:r>
            <a:r>
              <a:rPr lang="en-US" dirty="0"/>
              <a:t>your evaluation, to design the experiment, and to derive meaningful results </a:t>
            </a:r>
            <a:r>
              <a:rPr lang="en-US" dirty="0" smtClean="0"/>
              <a:t>from </a:t>
            </a:r>
            <a:r>
              <a:rPr lang="en-GB" dirty="0" smtClean="0"/>
              <a:t>it</a:t>
            </a:r>
            <a:r>
              <a:rPr lang="en-GB" dirty="0"/>
              <a:t>.</a:t>
            </a:r>
            <a:endParaRPr lang="en-US" dirty="0"/>
          </a:p>
        </p:txBody>
      </p:sp>
    </p:spTree>
    <p:extLst>
      <p:ext uri="{BB962C8B-B14F-4D97-AF65-F5344CB8AC3E}">
        <p14:creationId xmlns:p14="http://schemas.microsoft.com/office/powerpoint/2010/main" val="2357205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600" b="1" dirty="0"/>
              <a:t>Purpose of the Experiment</a:t>
            </a:r>
            <a:endParaRPr lang="ar-EG" sz="3600" dirty="0"/>
          </a:p>
        </p:txBody>
      </p:sp>
      <p:sp>
        <p:nvSpPr>
          <p:cNvPr id="3" name="Content Placeholder 2"/>
          <p:cNvSpPr>
            <a:spLocks noGrp="1"/>
          </p:cNvSpPr>
          <p:nvPr>
            <p:ph idx="1"/>
          </p:nvPr>
        </p:nvSpPr>
        <p:spPr>
          <a:xfrm>
            <a:off x="457200" y="1052736"/>
            <a:ext cx="7931224" cy="5348064"/>
          </a:xfrm>
        </p:spPr>
        <p:txBody>
          <a:bodyPr>
            <a:normAutofit lnSpcReduction="10000"/>
          </a:bodyPr>
          <a:lstStyle/>
          <a:p>
            <a:pPr marL="114300" indent="0" algn="l" rtl="0">
              <a:buNone/>
            </a:pPr>
            <a:r>
              <a:rPr lang="en-US" dirty="0" smtClean="0"/>
              <a:t> </a:t>
            </a:r>
            <a:r>
              <a:rPr lang="en-US" dirty="0"/>
              <a:t>four </a:t>
            </a:r>
            <a:r>
              <a:rPr lang="en-US" dirty="0" smtClean="0"/>
              <a:t>major </a:t>
            </a:r>
            <a:r>
              <a:rPr lang="en-US" dirty="0"/>
              <a:t>reasons to conduct a formal experiment</a:t>
            </a:r>
            <a:r>
              <a:rPr lang="en-US" dirty="0" smtClean="0"/>
              <a:t>:</a:t>
            </a:r>
          </a:p>
          <a:p>
            <a:pPr marL="571500" indent="-457200" algn="l" rtl="0">
              <a:buFont typeface="+mj-lt"/>
              <a:buAutoNum type="arabicPeriod"/>
            </a:pPr>
            <a:r>
              <a:rPr lang="en-US" dirty="0" smtClean="0"/>
              <a:t> to </a:t>
            </a:r>
            <a:r>
              <a:rPr lang="en-US" dirty="0"/>
              <a:t>confirm a </a:t>
            </a:r>
            <a:r>
              <a:rPr lang="en-US" dirty="0" smtClean="0"/>
              <a:t>theory.</a:t>
            </a:r>
          </a:p>
          <a:p>
            <a:pPr marL="571500" indent="-457200" algn="l" rtl="0">
              <a:buFont typeface="+mj-lt"/>
              <a:buAutoNum type="arabicPeriod"/>
            </a:pPr>
            <a:r>
              <a:rPr lang="en-US" dirty="0" smtClean="0"/>
              <a:t> </a:t>
            </a:r>
            <a:r>
              <a:rPr lang="en-US" dirty="0"/>
              <a:t>to explore a </a:t>
            </a:r>
            <a:r>
              <a:rPr lang="en-US" dirty="0" smtClean="0"/>
              <a:t>relationship.</a:t>
            </a:r>
            <a:endParaRPr lang="en-US" dirty="0"/>
          </a:p>
          <a:p>
            <a:pPr marL="571500" indent="-457200" algn="l" rtl="0">
              <a:buFont typeface="+mj-lt"/>
              <a:buAutoNum type="arabicPeriod"/>
            </a:pPr>
            <a:r>
              <a:rPr lang="en-US" dirty="0" smtClean="0"/>
              <a:t> </a:t>
            </a:r>
            <a:r>
              <a:rPr lang="en-US" dirty="0"/>
              <a:t>to evaluate the accuracy of a </a:t>
            </a:r>
            <a:r>
              <a:rPr lang="en-US" dirty="0" smtClean="0"/>
              <a:t>model.</a:t>
            </a:r>
            <a:endParaRPr lang="en-US" dirty="0"/>
          </a:p>
          <a:p>
            <a:pPr marL="571500" indent="-457200" algn="l" rtl="0">
              <a:buFont typeface="+mj-lt"/>
              <a:buAutoNum type="arabicPeriod"/>
            </a:pPr>
            <a:r>
              <a:rPr lang="en-US" dirty="0"/>
              <a:t> </a:t>
            </a:r>
            <a:r>
              <a:rPr lang="en-US" dirty="0" smtClean="0"/>
              <a:t>to </a:t>
            </a:r>
            <a:r>
              <a:rPr lang="en-US" dirty="0"/>
              <a:t>validate a </a:t>
            </a:r>
            <a:r>
              <a:rPr lang="en-US" dirty="0" smtClean="0"/>
              <a:t>measure.</a:t>
            </a:r>
          </a:p>
          <a:p>
            <a:pPr algn="l" rtl="0">
              <a:buFont typeface="Wingdings" panose="05000000000000000000" pitchFamily="2" charset="2"/>
              <a:buChar char="Ø"/>
            </a:pPr>
            <a:r>
              <a:rPr lang="en-US" sz="2400" i="1" dirty="0" smtClean="0">
                <a:solidFill>
                  <a:srgbClr val="0070C0"/>
                </a:solidFill>
              </a:rPr>
              <a:t>Confirming </a:t>
            </a:r>
            <a:r>
              <a:rPr lang="en-US" sz="2400" i="1" dirty="0">
                <a:solidFill>
                  <a:srgbClr val="0070C0"/>
                </a:solidFill>
              </a:rPr>
              <a:t>a Theory</a:t>
            </a:r>
            <a:endParaRPr lang="en-US" sz="2400" dirty="0" smtClean="0">
              <a:solidFill>
                <a:srgbClr val="0070C0"/>
              </a:solidFill>
            </a:endParaRPr>
          </a:p>
          <a:p>
            <a:pPr marL="114300" indent="0" algn="l" rtl="0">
              <a:buNone/>
            </a:pPr>
            <a:r>
              <a:rPr lang="en-US" dirty="0"/>
              <a:t>The </a:t>
            </a:r>
            <a:r>
              <a:rPr lang="en-US" dirty="0" smtClean="0"/>
              <a:t>theory usually </a:t>
            </a:r>
            <a:r>
              <a:rPr lang="en-US" dirty="0"/>
              <a:t>states that use of a certain method, tool or technique (the treatment) has </a:t>
            </a:r>
            <a:r>
              <a:rPr lang="en-US" dirty="0" smtClean="0"/>
              <a:t>a particular </a:t>
            </a:r>
            <a:r>
              <a:rPr lang="en-US" dirty="0"/>
              <a:t>effect on the experimental subjects, making it better in some way </a:t>
            </a:r>
            <a:r>
              <a:rPr lang="en-US" dirty="0" smtClean="0"/>
              <a:t>than another </a:t>
            </a:r>
            <a:r>
              <a:rPr lang="en-US" dirty="0"/>
              <a:t>treatment . </a:t>
            </a:r>
            <a:endParaRPr lang="en-US" dirty="0" smtClean="0"/>
          </a:p>
          <a:p>
            <a:pPr marL="114300" indent="0" algn="l" rtl="0">
              <a:buNone/>
            </a:pPr>
            <a:r>
              <a:rPr lang="en-US" dirty="0"/>
              <a:t>There are two cases to consider: normal data and non-normal data. If the </a:t>
            </a:r>
            <a:r>
              <a:rPr lang="en-US" dirty="0" smtClean="0"/>
              <a:t>data comes </a:t>
            </a:r>
            <a:r>
              <a:rPr lang="en-US" dirty="0"/>
              <a:t>from a normal distribution and you are comparing two groups, you can </a:t>
            </a:r>
            <a:r>
              <a:rPr lang="en-US" dirty="0" smtClean="0"/>
              <a:t>use the </a:t>
            </a:r>
            <a:r>
              <a:rPr lang="en-US" dirty="0"/>
              <a:t>Student's t-test to analyze the effects of the two </a:t>
            </a:r>
            <a:r>
              <a:rPr lang="en-US" dirty="0" smtClean="0"/>
              <a:t>treatments, </a:t>
            </a:r>
            <a:r>
              <a:rPr lang="en-US" dirty="0"/>
              <a:t>If you have more </a:t>
            </a:r>
            <a:r>
              <a:rPr lang="en-US" dirty="0" smtClean="0"/>
              <a:t>than two </a:t>
            </a:r>
            <a:r>
              <a:rPr lang="en-US" dirty="0"/>
              <a:t>groups to compare, a more general analysis </a:t>
            </a:r>
            <a:r>
              <a:rPr lang="en-US" dirty="0" smtClean="0"/>
              <a:t>.</a:t>
            </a:r>
          </a:p>
          <a:p>
            <a:pPr marL="114300" indent="0" algn="l" rtl="0">
              <a:buNone/>
            </a:pPr>
            <a:endParaRPr lang="ar-EG" dirty="0"/>
          </a:p>
        </p:txBody>
      </p:sp>
    </p:spTree>
    <p:extLst>
      <p:ext uri="{BB962C8B-B14F-4D97-AF65-F5344CB8AC3E}">
        <p14:creationId xmlns:p14="http://schemas.microsoft.com/office/powerpoint/2010/main" val="478788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a:xfrm>
            <a:off x="457200" y="404664"/>
            <a:ext cx="7620000" cy="6264696"/>
          </a:xfrm>
        </p:spPr>
        <p:txBody>
          <a:bodyPr>
            <a:normAutofit/>
          </a:bodyPr>
          <a:lstStyle/>
          <a:p>
            <a:pPr algn="l" rtl="0">
              <a:buFont typeface="Wingdings" panose="05000000000000000000" pitchFamily="2" charset="2"/>
              <a:buChar char="Ø"/>
            </a:pPr>
            <a:r>
              <a:rPr lang="en-US" sz="2400" i="1" dirty="0">
                <a:solidFill>
                  <a:srgbClr val="0070C0"/>
                </a:solidFill>
              </a:rPr>
              <a:t>Exploring a Relationship</a:t>
            </a:r>
            <a:endParaRPr lang="en-US" sz="2400" dirty="0" smtClean="0">
              <a:solidFill>
                <a:srgbClr val="0070C0"/>
              </a:solidFill>
            </a:endParaRPr>
          </a:p>
          <a:p>
            <a:pPr marL="114300" indent="0" algn="l" rtl="0">
              <a:buNone/>
            </a:pPr>
            <a:r>
              <a:rPr lang="en-US" dirty="0" smtClean="0"/>
              <a:t>Often</a:t>
            </a:r>
            <a:r>
              <a:rPr lang="en-US" dirty="0"/>
              <a:t>, an experiment is designed to determine the relationship among </a:t>
            </a:r>
            <a:r>
              <a:rPr lang="en-US" dirty="0" smtClean="0"/>
              <a:t>data points </a:t>
            </a:r>
            <a:r>
              <a:rPr lang="en-US" dirty="0"/>
              <a:t>describing one variable or across multiple variables. For example, you </a:t>
            </a:r>
            <a:r>
              <a:rPr lang="en-US" dirty="0" smtClean="0"/>
              <a:t>may be </a:t>
            </a:r>
            <a:r>
              <a:rPr lang="en-US" dirty="0"/>
              <a:t>interested in knowing the normal ranges of productivity or quality on your projects,</a:t>
            </a:r>
          </a:p>
          <a:p>
            <a:pPr marL="114300" indent="0" algn="l" rtl="0">
              <a:buNone/>
            </a:pPr>
            <a:r>
              <a:rPr lang="en-US" dirty="0"/>
              <a:t>so that you have a baseline to compare for the future</a:t>
            </a:r>
            <a:r>
              <a:rPr lang="en-US" dirty="0" smtClean="0"/>
              <a:t>.</a:t>
            </a:r>
          </a:p>
          <a:p>
            <a:pPr algn="l" rtl="0">
              <a:buFont typeface="Wingdings" panose="05000000000000000000" pitchFamily="2" charset="2"/>
              <a:buChar char="Ø"/>
            </a:pPr>
            <a:r>
              <a:rPr lang="en-US" sz="2400" i="1" dirty="0">
                <a:solidFill>
                  <a:srgbClr val="0070C0"/>
                </a:solidFill>
              </a:rPr>
              <a:t>Evaluating the Accuracy of a Model</a:t>
            </a:r>
            <a:endParaRPr lang="en-US" sz="2400" dirty="0" smtClean="0">
              <a:solidFill>
                <a:srgbClr val="0070C0"/>
              </a:solidFill>
            </a:endParaRPr>
          </a:p>
          <a:p>
            <a:pPr marL="114300" indent="0" algn="l" rtl="0">
              <a:buNone/>
            </a:pPr>
            <a:r>
              <a:rPr lang="en-US" dirty="0"/>
              <a:t> a model of behavior is used to </a:t>
            </a:r>
            <a:r>
              <a:rPr lang="en-US" dirty="0" smtClean="0"/>
              <a:t>predict what </a:t>
            </a:r>
            <a:r>
              <a:rPr lang="en-US" dirty="0"/>
              <a:t>should happen. These predictions aid the project manager in making </a:t>
            </a:r>
            <a:r>
              <a:rPr lang="en-US" dirty="0" smtClean="0"/>
              <a:t>major decisions </a:t>
            </a:r>
            <a:r>
              <a:rPr lang="en-US" dirty="0"/>
              <a:t>about resource planning and the duration or extent of activities. </a:t>
            </a:r>
            <a:endParaRPr lang="en-US" dirty="0" smtClean="0"/>
          </a:p>
          <a:p>
            <a:pPr algn="l" rtl="0">
              <a:buFont typeface="Wingdings" panose="05000000000000000000" pitchFamily="2" charset="2"/>
              <a:buChar char="Ø"/>
            </a:pPr>
            <a:r>
              <a:rPr lang="en-US" sz="2400" i="1" dirty="0">
                <a:solidFill>
                  <a:srgbClr val="0070C0"/>
                </a:solidFill>
              </a:rPr>
              <a:t>Validating a Measure</a:t>
            </a:r>
            <a:endParaRPr lang="en-US" sz="2400" dirty="0" smtClean="0">
              <a:solidFill>
                <a:srgbClr val="0070C0"/>
              </a:solidFill>
            </a:endParaRPr>
          </a:p>
          <a:p>
            <a:pPr marL="114300" indent="0" algn="l" rtl="0">
              <a:buNone/>
            </a:pPr>
            <a:r>
              <a:rPr lang="en-US" dirty="0"/>
              <a:t>Validating a measure means verifying that the measure actually captures </a:t>
            </a:r>
            <a:r>
              <a:rPr lang="en-US" dirty="0" smtClean="0"/>
              <a:t>the attribute </a:t>
            </a:r>
            <a:r>
              <a:rPr lang="en-US" dirty="0"/>
              <a:t>it claims to reflect. For example, the McCabe </a:t>
            </a:r>
            <a:r>
              <a:rPr lang="en-US" dirty="0" err="1"/>
              <a:t>cyclomatic</a:t>
            </a:r>
            <a:r>
              <a:rPr lang="en-US" dirty="0"/>
              <a:t> </a:t>
            </a:r>
            <a:r>
              <a:rPr lang="en-US" dirty="0" smtClean="0"/>
              <a:t>complexity measure </a:t>
            </a:r>
            <a:r>
              <a:rPr lang="en-US" dirty="0"/>
              <a:t>[McCabe 1976] claims to capture the complexity of source </a:t>
            </a:r>
            <a:r>
              <a:rPr lang="en-US" dirty="0" smtClean="0"/>
              <a:t>code</a:t>
            </a:r>
            <a:r>
              <a:rPr lang="en-US" dirty="0"/>
              <a:t>.</a:t>
            </a:r>
            <a:endParaRPr lang="en-US" dirty="0" smtClean="0"/>
          </a:p>
          <a:p>
            <a:pPr marL="114300" indent="0" algn="l" rtl="0">
              <a:buNone/>
            </a:pPr>
            <a:endParaRPr lang="ar-EG" dirty="0"/>
          </a:p>
        </p:txBody>
      </p:sp>
    </p:spTree>
    <p:extLst>
      <p:ext uri="{BB962C8B-B14F-4D97-AF65-F5344CB8AC3E}">
        <p14:creationId xmlns:p14="http://schemas.microsoft.com/office/powerpoint/2010/main" val="803419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457200" y="476672"/>
            <a:ext cx="7620000" cy="5924128"/>
          </a:xfrm>
        </p:spPr>
        <p:txBody>
          <a:bodyPr/>
          <a:lstStyle/>
          <a:p>
            <a:pPr marL="114300" indent="0" algn="l" rtl="0">
              <a:buNone/>
            </a:pPr>
            <a:r>
              <a:rPr lang="en-US" sz="2800" b="1" dirty="0">
                <a:solidFill>
                  <a:srgbClr val="0070C0"/>
                </a:solidFill>
              </a:rPr>
              <a:t>Design Considerations</a:t>
            </a:r>
            <a:endParaRPr lang="en-US" sz="2800" dirty="0" smtClean="0">
              <a:solidFill>
                <a:srgbClr val="0070C0"/>
              </a:solidFill>
            </a:endParaRPr>
          </a:p>
          <a:p>
            <a:pPr marL="114300" indent="0" algn="l" rtl="0">
              <a:buNone/>
            </a:pPr>
            <a:r>
              <a:rPr lang="en-US" dirty="0"/>
              <a:t>The experimental design must be considered in choosing the analysis </a:t>
            </a:r>
            <a:r>
              <a:rPr lang="en-US" dirty="0" err="1"/>
              <a:t>techniques.For</a:t>
            </a:r>
            <a:r>
              <a:rPr lang="en-US" dirty="0"/>
              <a:t> complex factorial designs with more than two factors, more </a:t>
            </a:r>
            <a:r>
              <a:rPr lang="en-US" dirty="0" smtClean="0"/>
              <a:t>sophisticated tests </a:t>
            </a:r>
            <a:r>
              <a:rPr lang="en-US" dirty="0"/>
              <a:t>of association and significance must be used. These techniques are beyond the scope of this paper, </a:t>
            </a:r>
            <a:r>
              <a:rPr lang="en-US" dirty="0" smtClean="0"/>
              <a:t>and you </a:t>
            </a:r>
            <a:r>
              <a:rPr lang="en-US" dirty="0"/>
              <a:t>should consult a statistician for help with this type of design</a:t>
            </a:r>
            <a:r>
              <a:rPr lang="en-US" dirty="0" smtClean="0"/>
              <a:t>.</a:t>
            </a:r>
          </a:p>
          <a:p>
            <a:pPr marL="114300" indent="0" algn="l" rtl="0">
              <a:buNone/>
            </a:pPr>
            <a:r>
              <a:rPr lang="en-US" sz="2800" b="1" dirty="0">
                <a:solidFill>
                  <a:srgbClr val="0070C0"/>
                </a:solidFill>
              </a:rPr>
              <a:t>Decision Tree</a:t>
            </a:r>
          </a:p>
          <a:p>
            <a:pPr marL="114300" indent="0" algn="l" rtl="0">
              <a:buNone/>
            </a:pPr>
            <a:r>
              <a:rPr lang="en-US" dirty="0"/>
              <a:t>To help you understand when to use one analysis technique or another, </a:t>
            </a:r>
            <a:r>
              <a:rPr lang="en-US" dirty="0" smtClean="0"/>
              <a:t>we have </a:t>
            </a:r>
            <a:r>
              <a:rPr lang="en-US" dirty="0"/>
              <a:t>constructed a decision tree to take into account the major </a:t>
            </a:r>
            <a:r>
              <a:rPr lang="en-US" dirty="0" smtClean="0"/>
              <a:t>considerations discussed </a:t>
            </a:r>
            <a:r>
              <a:rPr lang="en-US" dirty="0"/>
              <a:t>in this section (see table 2</a:t>
            </a:r>
            <a:r>
              <a:rPr lang="en-US" dirty="0" smtClean="0"/>
              <a:t>).</a:t>
            </a:r>
          </a:p>
          <a:p>
            <a:pPr marL="114300" indent="0" algn="l" rtl="0">
              <a:buNone/>
            </a:pPr>
            <a:r>
              <a:rPr lang="en-US" dirty="0" smtClean="0"/>
              <a:t>The </a:t>
            </a:r>
            <a:r>
              <a:rPr lang="en-US" dirty="0"/>
              <a:t>decision tree is to be read from left </a:t>
            </a:r>
            <a:r>
              <a:rPr lang="en-US" dirty="0" err="1" smtClean="0"/>
              <a:t>toright</a:t>
            </a:r>
            <a:r>
              <a:rPr lang="en-US" dirty="0"/>
              <a:t>.</a:t>
            </a:r>
            <a:endParaRPr lang="ar-EG" dirty="0"/>
          </a:p>
        </p:txBody>
      </p:sp>
    </p:spTree>
    <p:extLst>
      <p:ext uri="{BB962C8B-B14F-4D97-AF65-F5344CB8AC3E}">
        <p14:creationId xmlns:p14="http://schemas.microsoft.com/office/powerpoint/2010/main" val="837178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755"/>
            <a:ext cx="7553548" cy="6775820"/>
          </a:xfrm>
          <a:prstGeom prst="rect">
            <a:avLst/>
          </a:prstGeom>
        </p:spPr>
      </p:pic>
    </p:spTree>
    <p:extLst>
      <p:ext uri="{BB962C8B-B14F-4D97-AF65-F5344CB8AC3E}">
        <p14:creationId xmlns:p14="http://schemas.microsoft.com/office/powerpoint/2010/main" val="2550136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Summary</a:t>
            </a:r>
            <a:endParaRPr lang="ar-EG" sz="4400" dirty="0"/>
          </a:p>
        </p:txBody>
      </p:sp>
      <p:sp>
        <p:nvSpPr>
          <p:cNvPr id="3" name="Content Placeholder 2"/>
          <p:cNvSpPr>
            <a:spLocks noGrp="1"/>
          </p:cNvSpPr>
          <p:nvPr>
            <p:ph idx="1"/>
          </p:nvPr>
        </p:nvSpPr>
        <p:spPr/>
        <p:txBody>
          <a:bodyPr>
            <a:normAutofit/>
          </a:bodyPr>
          <a:lstStyle/>
          <a:p>
            <a:pPr marL="114300" indent="0" algn="l" rtl="0">
              <a:buNone/>
            </a:pPr>
            <a:r>
              <a:rPr lang="en-US" dirty="0"/>
              <a:t>We have described the key activities necessary for designing and analyzing </a:t>
            </a:r>
            <a:r>
              <a:rPr lang="en-US" dirty="0" smtClean="0"/>
              <a:t>an experiment </a:t>
            </a:r>
            <a:r>
              <a:rPr lang="en-US" dirty="0"/>
              <a:t>in software </a:t>
            </a:r>
            <a:r>
              <a:rPr lang="en-US" dirty="0" smtClean="0"/>
              <a:t>engineering, </a:t>
            </a:r>
            <a:r>
              <a:rPr lang="en-US" dirty="0"/>
              <a:t>We began by explaining how to choose </a:t>
            </a:r>
            <a:r>
              <a:rPr lang="en-US" dirty="0" smtClean="0"/>
              <a:t>an appropriate </a:t>
            </a:r>
            <a:r>
              <a:rPr lang="en-US" dirty="0"/>
              <a:t>research technique to fit the goals of your project. In particular, we </a:t>
            </a:r>
            <a:r>
              <a:rPr lang="en-US" dirty="0" smtClean="0"/>
              <a:t>taught you </a:t>
            </a:r>
            <a:r>
              <a:rPr lang="en-US" dirty="0"/>
              <a:t>how to state your hypothesis and determine how much control you need </a:t>
            </a:r>
            <a:r>
              <a:rPr lang="en-US" dirty="0" smtClean="0"/>
              <a:t>over the </a:t>
            </a:r>
            <a:r>
              <a:rPr lang="en-US" dirty="0"/>
              <a:t>variables </a:t>
            </a:r>
            <a:r>
              <a:rPr lang="en-US" dirty="0" smtClean="0"/>
              <a:t>involved. </a:t>
            </a:r>
            <a:r>
              <a:rPr lang="en-US" dirty="0"/>
              <a:t>If control is not possible, then a formal experiment is </a:t>
            </a:r>
            <a:r>
              <a:rPr lang="en-US" dirty="0" smtClean="0"/>
              <a:t>not possible</a:t>
            </a:r>
            <a:r>
              <a:rPr lang="en-US" dirty="0"/>
              <a:t>; a case study may be a better </a:t>
            </a:r>
            <a:r>
              <a:rPr lang="en-US" dirty="0" smtClean="0"/>
              <a:t>approach.</a:t>
            </a:r>
          </a:p>
          <a:p>
            <a:pPr marL="114300" indent="0" algn="l" rtl="0">
              <a:buNone/>
            </a:pPr>
            <a:r>
              <a:rPr lang="en-US" dirty="0" smtClean="0"/>
              <a:t>Next</a:t>
            </a:r>
            <a:r>
              <a:rPr lang="en-US" dirty="0"/>
              <a:t>, we explained the principles of formal experimentation. We listed the </a:t>
            </a:r>
            <a:r>
              <a:rPr lang="en-US" dirty="0" smtClean="0"/>
              <a:t>six stages </a:t>
            </a:r>
            <a:r>
              <a:rPr lang="en-US" dirty="0"/>
              <a:t>of an experiment: conception, design, preparation, execution, analysis </a:t>
            </a:r>
            <a:r>
              <a:rPr lang="en-US" dirty="0" smtClean="0"/>
              <a:t>and dissemination</a:t>
            </a:r>
            <a:r>
              <a:rPr lang="en-US" dirty="0"/>
              <a:t>. </a:t>
            </a:r>
            <a:endParaRPr lang="ar-EG" dirty="0"/>
          </a:p>
        </p:txBody>
      </p:sp>
    </p:spTree>
    <p:extLst>
      <p:ext uri="{BB962C8B-B14F-4D97-AF65-F5344CB8AC3E}">
        <p14:creationId xmlns:p14="http://schemas.microsoft.com/office/powerpoint/2010/main" val="59452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CHOOSING A RESEARCH TECHNIQUE</a:t>
            </a:r>
            <a:endParaRPr lang="ar-EG" sz="3600" b="1" dirty="0"/>
          </a:p>
        </p:txBody>
      </p:sp>
      <p:sp>
        <p:nvSpPr>
          <p:cNvPr id="3" name="Content Placeholder 2"/>
          <p:cNvSpPr>
            <a:spLocks noGrp="1"/>
          </p:cNvSpPr>
          <p:nvPr>
            <p:ph idx="1"/>
          </p:nvPr>
        </p:nvSpPr>
        <p:spPr/>
        <p:txBody>
          <a:bodyPr/>
          <a:lstStyle/>
          <a:p>
            <a:pPr algn="l" rtl="0"/>
            <a:r>
              <a:rPr lang="en-GB" dirty="0"/>
              <a:t>This section </a:t>
            </a:r>
            <a:r>
              <a:rPr lang="en-GB" dirty="0" smtClean="0"/>
              <a:t>addresses </a:t>
            </a:r>
            <a:r>
              <a:rPr lang="en-US" dirty="0" smtClean="0"/>
              <a:t>the </a:t>
            </a:r>
            <a:r>
              <a:rPr lang="en-US" dirty="0"/>
              <a:t>differences between case studies and formal </a:t>
            </a:r>
            <a:r>
              <a:rPr lang="en-US" dirty="0" smtClean="0"/>
              <a:t>experiments.</a:t>
            </a:r>
          </a:p>
          <a:p>
            <a:pPr marL="571500" indent="-457200" algn="l" rtl="0">
              <a:buFont typeface="+mj-lt"/>
              <a:buAutoNum type="arabicPeriod"/>
            </a:pPr>
            <a:r>
              <a:rPr lang="en-GB" b="1" dirty="0"/>
              <a:t>Stating the </a:t>
            </a:r>
            <a:r>
              <a:rPr lang="en-GB" b="1" dirty="0" smtClean="0"/>
              <a:t>Hypothesis</a:t>
            </a:r>
          </a:p>
          <a:p>
            <a:pPr marL="114300" indent="0" algn="l" rtl="0">
              <a:buNone/>
            </a:pPr>
            <a:r>
              <a:rPr lang="en-US" dirty="0" smtClean="0"/>
              <a:t>decide </a:t>
            </a:r>
            <a:r>
              <a:rPr lang="en-US" dirty="0"/>
              <a:t>what you want to </a:t>
            </a:r>
            <a:r>
              <a:rPr lang="en-US" dirty="0" smtClean="0"/>
              <a:t>investigate.</a:t>
            </a:r>
          </a:p>
          <a:p>
            <a:pPr algn="l" rtl="0"/>
            <a:r>
              <a:rPr lang="en-US" dirty="0"/>
              <a:t>The hypothesis is the tentative theory or supposition that you think explains </a:t>
            </a:r>
            <a:r>
              <a:rPr lang="en-US" dirty="0" smtClean="0"/>
              <a:t>the behavior </a:t>
            </a:r>
            <a:r>
              <a:rPr lang="en-US" dirty="0"/>
              <a:t>you want to explore. </a:t>
            </a:r>
            <a:endParaRPr lang="en-US" dirty="0" smtClean="0"/>
          </a:p>
          <a:p>
            <a:pPr algn="l" rtl="0"/>
            <a:r>
              <a:rPr lang="en-US" dirty="0"/>
              <a:t>you are testing to see if the data you collect will confirm </a:t>
            </a:r>
            <a:r>
              <a:rPr lang="en-US" dirty="0" smtClean="0"/>
              <a:t>or refute </a:t>
            </a:r>
            <a:r>
              <a:rPr lang="en-US" dirty="0"/>
              <a:t>the hypothesis you have stated</a:t>
            </a:r>
            <a:r>
              <a:rPr lang="en-US" dirty="0" smtClean="0"/>
              <a:t>.</a:t>
            </a:r>
          </a:p>
          <a:p>
            <a:pPr algn="l" rtl="0"/>
            <a:r>
              <a:rPr lang="en-US" dirty="0"/>
              <a:t>It is important to recognize that quantifying the hypothesis often leads to </a:t>
            </a:r>
            <a:r>
              <a:rPr lang="en-US" dirty="0" smtClean="0"/>
              <a:t>the </a:t>
            </a:r>
            <a:r>
              <a:rPr lang="en-GB" dirty="0" smtClean="0"/>
              <a:t>use </a:t>
            </a:r>
            <a:r>
              <a:rPr lang="en-GB" dirty="0"/>
              <a:t>of surrogate </a:t>
            </a:r>
            <a:r>
              <a:rPr lang="en-GB" dirty="0" smtClean="0"/>
              <a:t>measures so </a:t>
            </a:r>
            <a:r>
              <a:rPr lang="en-US" dirty="0"/>
              <a:t>you should document the relationship between </a:t>
            </a:r>
            <a:r>
              <a:rPr lang="en-US" dirty="0" smtClean="0"/>
              <a:t>the measures </a:t>
            </a:r>
            <a:r>
              <a:rPr lang="en-US" dirty="0"/>
              <a:t>and the factors they intend to reflect.</a:t>
            </a:r>
            <a:endParaRPr lang="ar-EG" dirty="0"/>
          </a:p>
        </p:txBody>
      </p:sp>
    </p:spTree>
    <p:extLst>
      <p:ext uri="{BB962C8B-B14F-4D97-AF65-F5344CB8AC3E}">
        <p14:creationId xmlns:p14="http://schemas.microsoft.com/office/powerpoint/2010/main" val="369662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lnSpcReduction="10000"/>
          </a:bodyPr>
          <a:lstStyle/>
          <a:p>
            <a:pPr marL="571500" indent="-457200" algn="l" rtl="0">
              <a:buFont typeface="+mj-lt"/>
              <a:buAutoNum type="arabicPeriod" startAt="2"/>
            </a:pPr>
            <a:r>
              <a:rPr lang="en-GB" b="1" dirty="0"/>
              <a:t>Control over </a:t>
            </a:r>
            <a:r>
              <a:rPr lang="en-GB" b="1" dirty="0" smtClean="0"/>
              <a:t>Variables</a:t>
            </a:r>
          </a:p>
          <a:p>
            <a:pPr marL="114300" indent="0" algn="l" rtl="0">
              <a:buNone/>
            </a:pPr>
            <a:r>
              <a:rPr lang="en-US" dirty="0"/>
              <a:t>you must decide which variables </a:t>
            </a:r>
            <a:r>
              <a:rPr lang="en-US" dirty="0" smtClean="0"/>
              <a:t>can affect </a:t>
            </a:r>
            <a:r>
              <a:rPr lang="en-US" dirty="0"/>
              <a:t>its truth, and how much control you have over each variable</a:t>
            </a:r>
            <a:r>
              <a:rPr lang="en-US" dirty="0" smtClean="0"/>
              <a:t>.</a:t>
            </a:r>
          </a:p>
          <a:p>
            <a:pPr algn="l" rtl="0"/>
            <a:r>
              <a:rPr lang="en-GB" dirty="0"/>
              <a:t>The key </a:t>
            </a:r>
            <a:r>
              <a:rPr lang="en-GB" dirty="0" smtClean="0"/>
              <a:t>discriminator </a:t>
            </a:r>
            <a:r>
              <a:rPr lang="en-US" dirty="0" smtClean="0"/>
              <a:t>between </a:t>
            </a:r>
            <a:r>
              <a:rPr lang="en-US" dirty="0"/>
              <a:t>experiments and case studies is the degree of control over behavioral </a:t>
            </a:r>
            <a:r>
              <a:rPr lang="en-US" dirty="0" smtClean="0"/>
              <a:t>events and </a:t>
            </a:r>
            <a:r>
              <a:rPr lang="en-US" dirty="0"/>
              <a:t>the variables they present</a:t>
            </a:r>
            <a:r>
              <a:rPr lang="en-US" dirty="0" smtClean="0"/>
              <a:t>.</a:t>
            </a:r>
          </a:p>
          <a:p>
            <a:pPr algn="l" rtl="0"/>
            <a:r>
              <a:rPr lang="en-US" dirty="0"/>
              <a:t>A </a:t>
            </a:r>
            <a:r>
              <a:rPr lang="en-US" b="1" dirty="0"/>
              <a:t>case study </a:t>
            </a:r>
            <a:r>
              <a:rPr lang="en-US" dirty="0"/>
              <a:t>is preferable when you are </a:t>
            </a:r>
            <a:r>
              <a:rPr lang="en-US" dirty="0" smtClean="0"/>
              <a:t>examining events </a:t>
            </a:r>
            <a:r>
              <a:rPr lang="en-US" dirty="0"/>
              <a:t>where relevant behaviors cannot be manipulated</a:t>
            </a:r>
            <a:r>
              <a:rPr lang="en-US" dirty="0" smtClean="0"/>
              <a:t>.</a:t>
            </a:r>
          </a:p>
          <a:p>
            <a:pPr algn="l" rtl="0"/>
            <a:r>
              <a:rPr lang="en-US" b="1" dirty="0"/>
              <a:t>Experiments</a:t>
            </a:r>
            <a:r>
              <a:rPr lang="en-US" dirty="0"/>
              <a:t> are done when you </a:t>
            </a:r>
            <a:r>
              <a:rPr lang="en-US" dirty="0" smtClean="0"/>
              <a:t>can manipulate </a:t>
            </a:r>
            <a:r>
              <a:rPr lang="en-US" dirty="0"/>
              <a:t>behavior directly, precisely and systematically</a:t>
            </a:r>
            <a:r>
              <a:rPr lang="en-US" dirty="0" smtClean="0"/>
              <a:t>.</a:t>
            </a:r>
          </a:p>
          <a:p>
            <a:pPr algn="l" rtl="0"/>
            <a:r>
              <a:rPr lang="en-US" dirty="0"/>
              <a:t>This difference between case studies and formal experiments can be </a:t>
            </a:r>
            <a:r>
              <a:rPr lang="en-US" dirty="0" smtClean="0"/>
              <a:t>stated more </a:t>
            </a:r>
            <a:r>
              <a:rPr lang="en-US" dirty="0"/>
              <a:t>rigorously by considering the notion of a state variable</a:t>
            </a:r>
            <a:r>
              <a:rPr lang="en-US" dirty="0" smtClean="0"/>
              <a:t>.</a:t>
            </a:r>
          </a:p>
          <a:p>
            <a:pPr algn="l" rtl="0"/>
            <a:r>
              <a:rPr lang="en-US" dirty="0" smtClean="0"/>
              <a:t> </a:t>
            </a:r>
            <a:r>
              <a:rPr lang="en-US" dirty="0"/>
              <a:t>A </a:t>
            </a:r>
            <a:r>
              <a:rPr lang="en-US" b="1" dirty="0"/>
              <a:t>state variable </a:t>
            </a:r>
            <a:r>
              <a:rPr lang="en-US" dirty="0"/>
              <a:t>is </a:t>
            </a:r>
            <a:r>
              <a:rPr lang="en-US" dirty="0" smtClean="0"/>
              <a:t>a factor </a:t>
            </a:r>
            <a:r>
              <a:rPr lang="en-US" dirty="0"/>
              <a:t>that can characterize your project and influence your evaluation results</a:t>
            </a:r>
            <a:r>
              <a:rPr lang="en-US" dirty="0" smtClean="0"/>
              <a:t>.</a:t>
            </a:r>
          </a:p>
          <a:p>
            <a:pPr algn="l" rtl="0"/>
            <a:r>
              <a:rPr lang="en-US" dirty="0"/>
              <a:t>a state variable is used to distinguish the "control" situation from </a:t>
            </a:r>
            <a:r>
              <a:rPr lang="en-US" dirty="0" smtClean="0"/>
              <a:t>the "experimental</a:t>
            </a:r>
            <a:r>
              <a:rPr lang="en-US" dirty="0"/>
              <a:t>" one in a formal experiment.</a:t>
            </a:r>
            <a:endParaRPr lang="ar-EG" dirty="0"/>
          </a:p>
        </p:txBody>
      </p:sp>
    </p:spTree>
    <p:extLst>
      <p:ext uri="{BB962C8B-B14F-4D97-AF65-F5344CB8AC3E}">
        <p14:creationId xmlns:p14="http://schemas.microsoft.com/office/powerpoint/2010/main" val="3131603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lstStyle/>
          <a:p>
            <a:pPr marL="571500" indent="-457200" algn="l" rtl="0">
              <a:buFont typeface="+mj-lt"/>
              <a:buAutoNum type="arabicPeriod" startAt="3"/>
            </a:pPr>
            <a:r>
              <a:rPr lang="en-GB" b="1" dirty="0"/>
              <a:t>Uses of Formal </a:t>
            </a:r>
            <a:r>
              <a:rPr lang="en-GB" b="1" dirty="0" smtClean="0"/>
              <a:t>Experiments</a:t>
            </a:r>
          </a:p>
          <a:p>
            <a:pPr marL="571500" indent="-457200" algn="l" rtl="0">
              <a:buFont typeface="+mj-lt"/>
              <a:buAutoNum type="arabicPeriod"/>
            </a:pPr>
            <a:r>
              <a:rPr lang="en-US" i="1" dirty="0"/>
              <a:t>Confirming Theories and "Conventional </a:t>
            </a:r>
            <a:r>
              <a:rPr lang="en-US" i="1" dirty="0" smtClean="0"/>
              <a:t>Wisdom“</a:t>
            </a:r>
          </a:p>
          <a:p>
            <a:pPr lvl="1" algn="l" rtl="0"/>
            <a:r>
              <a:rPr lang="en-GB" dirty="0" smtClean="0"/>
              <a:t>Formal </a:t>
            </a:r>
            <a:r>
              <a:rPr lang="en-US" dirty="0" smtClean="0"/>
              <a:t>experiments </a:t>
            </a:r>
            <a:r>
              <a:rPr lang="en-US" dirty="0"/>
              <a:t>can be used to provide a context in which certain standards, </a:t>
            </a:r>
            <a:r>
              <a:rPr lang="en-US" dirty="0" smtClean="0"/>
              <a:t>methods and </a:t>
            </a:r>
            <a:r>
              <a:rPr lang="en-US" dirty="0"/>
              <a:t>tools are recommended for use</a:t>
            </a:r>
            <a:r>
              <a:rPr lang="en-US" dirty="0" smtClean="0"/>
              <a:t>.</a:t>
            </a:r>
          </a:p>
          <a:p>
            <a:pPr marL="114300" indent="0" algn="l" rtl="0">
              <a:buNone/>
            </a:pPr>
            <a:endParaRPr lang="en-US" dirty="0" smtClean="0"/>
          </a:p>
          <a:p>
            <a:pPr marL="571500" indent="-457200" algn="l" rtl="0">
              <a:buFont typeface="+mj-lt"/>
              <a:buAutoNum type="arabicPeriod" startAt="2"/>
            </a:pPr>
            <a:r>
              <a:rPr lang="en-GB" i="1" dirty="0"/>
              <a:t>Exploring </a:t>
            </a:r>
            <a:r>
              <a:rPr lang="en-GB" i="1" dirty="0" smtClean="0"/>
              <a:t>Relationships</a:t>
            </a:r>
          </a:p>
          <a:p>
            <a:pPr lvl="1" algn="l" rtl="0"/>
            <a:r>
              <a:rPr lang="en-US" dirty="0" smtClean="0"/>
              <a:t>Understanding relationships </a:t>
            </a:r>
            <a:r>
              <a:rPr lang="en-US" dirty="0"/>
              <a:t>is crucial to the success of any project. </a:t>
            </a:r>
            <a:r>
              <a:rPr lang="en-US" dirty="0" smtClean="0"/>
              <a:t>Each relationship </a:t>
            </a:r>
            <a:r>
              <a:rPr lang="en-US" dirty="0"/>
              <a:t>can be expressed as a hypothesis, and a formal experiment can </a:t>
            </a:r>
            <a:r>
              <a:rPr lang="en-US" dirty="0" smtClean="0"/>
              <a:t>be designed </a:t>
            </a:r>
            <a:r>
              <a:rPr lang="en-US" dirty="0"/>
              <a:t>to test the degree to which the relationship holds</a:t>
            </a:r>
            <a:r>
              <a:rPr lang="en-US" dirty="0" smtClean="0"/>
              <a:t>.</a:t>
            </a:r>
          </a:p>
          <a:p>
            <a:pPr lvl="1" algn="l" rtl="0"/>
            <a:r>
              <a:rPr lang="en-US" dirty="0"/>
              <a:t>a good experimental design </a:t>
            </a:r>
            <a:r>
              <a:rPr lang="en-US" dirty="0" smtClean="0"/>
              <a:t>would ensure </a:t>
            </a:r>
            <a:r>
              <a:rPr lang="en-US" dirty="0"/>
              <a:t>that factors such as programmer experience, application type, or </a:t>
            </a:r>
            <a:r>
              <a:rPr lang="en-US" dirty="0" smtClean="0"/>
              <a:t>development environment </a:t>
            </a:r>
            <a:r>
              <a:rPr lang="en-US" dirty="0"/>
              <a:t>were controlled so that they would not confuse the results</a:t>
            </a:r>
            <a:r>
              <a:rPr lang="en-US" dirty="0" smtClean="0"/>
              <a:t>.</a:t>
            </a:r>
          </a:p>
          <a:p>
            <a:pPr marL="114300" indent="0" algn="l" rtl="0">
              <a:buNone/>
            </a:pPr>
            <a:endParaRPr lang="ar-EG" dirty="0"/>
          </a:p>
        </p:txBody>
      </p:sp>
    </p:spTree>
    <p:extLst>
      <p:ext uri="{BB962C8B-B14F-4D97-AF65-F5344CB8AC3E}">
        <p14:creationId xmlns:p14="http://schemas.microsoft.com/office/powerpoint/2010/main" val="801481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3"/>
            </a:pPr>
            <a:r>
              <a:rPr lang="en-US" i="1" dirty="0"/>
              <a:t>Evaluating the Accuracy of </a:t>
            </a:r>
            <a:r>
              <a:rPr lang="en-US" i="1" dirty="0" smtClean="0"/>
              <a:t>Models</a:t>
            </a:r>
          </a:p>
          <a:p>
            <a:pPr lvl="1" algn="l" rtl="0"/>
            <a:r>
              <a:rPr lang="en-US" dirty="0"/>
              <a:t>Models are often used to predict the outcome of an activity or to guide the </a:t>
            </a:r>
            <a:r>
              <a:rPr lang="en-US" dirty="0" smtClean="0"/>
              <a:t>use of </a:t>
            </a:r>
            <a:r>
              <a:rPr lang="en-US" dirty="0"/>
              <a:t>a method or tool. </a:t>
            </a:r>
            <a:endParaRPr lang="en-US" dirty="0" smtClean="0"/>
          </a:p>
          <a:p>
            <a:pPr marL="114300" indent="0" algn="l" rtl="0">
              <a:buNone/>
            </a:pPr>
            <a:endParaRPr lang="en-US" dirty="0"/>
          </a:p>
          <a:p>
            <a:pPr marL="571500" indent="-457200" algn="l" rtl="0">
              <a:buFont typeface="+mj-lt"/>
              <a:buAutoNum type="arabicPeriod" startAt="4"/>
            </a:pPr>
            <a:r>
              <a:rPr lang="en-GB" i="1" dirty="0"/>
              <a:t>Validating </a:t>
            </a:r>
            <a:r>
              <a:rPr lang="en-GB" i="1" dirty="0" smtClean="0"/>
              <a:t>Measures</a:t>
            </a:r>
          </a:p>
          <a:p>
            <a:pPr lvl="1" algn="l" rtl="0"/>
            <a:r>
              <a:rPr lang="en-US" dirty="0"/>
              <a:t>Many software measures have been proposed to capture the value of a </a:t>
            </a:r>
            <a:r>
              <a:rPr lang="en-US" dirty="0" smtClean="0"/>
              <a:t>particular </a:t>
            </a:r>
            <a:r>
              <a:rPr lang="en-GB" dirty="0" smtClean="0"/>
              <a:t>attribute.</a:t>
            </a:r>
          </a:p>
          <a:p>
            <a:pPr lvl="1" algn="l" rtl="0"/>
            <a:r>
              <a:rPr lang="en-US" dirty="0"/>
              <a:t>Validating measures is fraught with problems</a:t>
            </a:r>
            <a:r>
              <a:rPr lang="en-US" dirty="0" smtClean="0"/>
              <a:t>.</a:t>
            </a:r>
          </a:p>
          <a:p>
            <a:pPr marL="868680" lvl="1" indent="-457200" algn="l" rtl="0">
              <a:buFont typeface="+mj-lt"/>
              <a:buAutoNum type="arabicPeriod"/>
            </a:pPr>
            <a:r>
              <a:rPr lang="en-GB" dirty="0" smtClean="0"/>
              <a:t> validation </a:t>
            </a:r>
            <a:r>
              <a:rPr lang="en-GB" dirty="0"/>
              <a:t>is </a:t>
            </a:r>
            <a:r>
              <a:rPr lang="en-GB" dirty="0" smtClean="0"/>
              <a:t>performed </a:t>
            </a:r>
            <a:r>
              <a:rPr lang="en-US" dirty="0" smtClean="0"/>
              <a:t>by </a:t>
            </a:r>
            <a:r>
              <a:rPr lang="en-US" dirty="0"/>
              <a:t>correlating one measure </a:t>
            </a:r>
            <a:r>
              <a:rPr lang="en-US" dirty="0" smtClean="0"/>
              <a:t>with another.</a:t>
            </a:r>
          </a:p>
          <a:p>
            <a:pPr marL="868680" lvl="1" indent="-457200" algn="l" rtl="0">
              <a:buFont typeface="+mj-lt"/>
              <a:buAutoNum type="arabicPeriod"/>
            </a:pPr>
            <a:r>
              <a:rPr lang="en-GB" dirty="0" smtClean="0"/>
              <a:t> the measures </a:t>
            </a:r>
            <a:r>
              <a:rPr lang="en-US" dirty="0" smtClean="0"/>
              <a:t>used </a:t>
            </a:r>
            <a:r>
              <a:rPr lang="en-US" dirty="0"/>
              <a:t>must conform to human notions of the factor being measured.</a:t>
            </a:r>
            <a:endParaRPr lang="ar-EG" dirty="0"/>
          </a:p>
        </p:txBody>
      </p:sp>
    </p:spTree>
    <p:extLst>
      <p:ext uri="{BB962C8B-B14F-4D97-AF65-F5344CB8AC3E}">
        <p14:creationId xmlns:p14="http://schemas.microsoft.com/office/powerpoint/2010/main" val="3908747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a:bodyPr>
          <a:lstStyle/>
          <a:p>
            <a:pPr marL="571500" indent="-457200" algn="l" rtl="0">
              <a:buFont typeface="+mj-lt"/>
              <a:buAutoNum type="arabicPeriod" startAt="4"/>
            </a:pPr>
            <a:r>
              <a:rPr lang="en-US" b="1" dirty="0"/>
              <a:t>Factors to Consider when Choosing Formal </a:t>
            </a:r>
            <a:r>
              <a:rPr lang="en-US" b="1" dirty="0" smtClean="0"/>
              <a:t>Experiments</a:t>
            </a:r>
          </a:p>
          <a:p>
            <a:pPr lvl="1" algn="l" rtl="0"/>
            <a:r>
              <a:rPr lang="en-US" dirty="0"/>
              <a:t>the central factor is the level </a:t>
            </a:r>
            <a:r>
              <a:rPr lang="en-US" dirty="0" smtClean="0"/>
              <a:t>of control </a:t>
            </a:r>
            <a:r>
              <a:rPr lang="en-US" dirty="0"/>
              <a:t>needed for a formal experiment</a:t>
            </a:r>
            <a:r>
              <a:rPr lang="en-US" dirty="0" smtClean="0"/>
              <a:t>.</a:t>
            </a:r>
          </a:p>
          <a:p>
            <a:pPr lvl="1" algn="l" rtl="0"/>
            <a:r>
              <a:rPr lang="en-US" dirty="0"/>
              <a:t>the degree to which you can replicate </a:t>
            </a:r>
            <a:r>
              <a:rPr lang="en-US" dirty="0" smtClean="0"/>
              <a:t>the basic </a:t>
            </a:r>
            <a:r>
              <a:rPr lang="en-US" dirty="0"/>
              <a:t>situation you are investigating</a:t>
            </a:r>
            <a:r>
              <a:rPr lang="en-US" dirty="0" smtClean="0"/>
              <a:t>.</a:t>
            </a:r>
          </a:p>
          <a:p>
            <a:pPr marL="114300" indent="0" algn="l" rtl="0">
              <a:buNone/>
            </a:pPr>
            <a:endParaRPr lang="en-US" dirty="0" smtClean="0"/>
          </a:p>
          <a:p>
            <a:pPr marL="114300" indent="0" algn="l" rtl="0">
              <a:buNone/>
            </a:pPr>
            <a:r>
              <a:rPr lang="en-GB" sz="3600" b="1" dirty="0">
                <a:solidFill>
                  <a:schemeClr val="tx2"/>
                </a:solidFill>
              </a:rPr>
              <a:t>PRINCIPLES OF FORMAL </a:t>
            </a:r>
            <a:r>
              <a:rPr lang="en-GB" sz="3600" b="1" dirty="0" smtClean="0">
                <a:solidFill>
                  <a:schemeClr val="tx2"/>
                </a:solidFill>
              </a:rPr>
              <a:t>EXPERIMENTS</a:t>
            </a:r>
          </a:p>
          <a:p>
            <a:pPr algn="l" rtl="0"/>
            <a:r>
              <a:rPr lang="en-GB" dirty="0"/>
              <a:t>This </a:t>
            </a:r>
            <a:r>
              <a:rPr lang="en-GB" dirty="0" smtClean="0"/>
              <a:t>section </a:t>
            </a:r>
            <a:r>
              <a:rPr lang="en-US" dirty="0" smtClean="0"/>
              <a:t>discusses </a:t>
            </a:r>
            <a:r>
              <a:rPr lang="en-US" dirty="0"/>
              <a:t>the planning needed to define and run a formal </a:t>
            </a:r>
            <a:r>
              <a:rPr lang="en-US" dirty="0" smtClean="0"/>
              <a:t>experiment.</a:t>
            </a:r>
            <a:endParaRPr lang="en-GB" dirty="0"/>
          </a:p>
          <a:p>
            <a:pPr marL="571500" indent="-457200" algn="l" rtl="0">
              <a:buFont typeface="+mj-lt"/>
              <a:buAutoNum type="arabicPeriod"/>
            </a:pPr>
            <a:r>
              <a:rPr lang="en-GB" b="1" dirty="0"/>
              <a:t>Procedures for Performing </a:t>
            </a:r>
            <a:r>
              <a:rPr lang="en-GB" b="1" dirty="0" smtClean="0"/>
              <a:t>Experiments</a:t>
            </a:r>
          </a:p>
          <a:p>
            <a:pPr marL="114300" indent="0" algn="l" rtl="0">
              <a:buNone/>
            </a:pPr>
            <a:r>
              <a:rPr lang="en-GB" dirty="0"/>
              <a:t>There are several </a:t>
            </a:r>
            <a:r>
              <a:rPr lang="en-GB" dirty="0" smtClean="0"/>
              <a:t>steps</a:t>
            </a:r>
          </a:p>
          <a:p>
            <a:pPr marL="114300" indent="0" algn="l" rtl="0">
              <a:buNone/>
            </a:pPr>
            <a:r>
              <a:rPr lang="en-GB" dirty="0"/>
              <a:t>• </a:t>
            </a:r>
            <a:r>
              <a:rPr lang="en-GB" dirty="0" smtClean="0"/>
              <a:t>conception                           • </a:t>
            </a:r>
            <a:r>
              <a:rPr lang="en-GB" dirty="0"/>
              <a:t>design</a:t>
            </a:r>
          </a:p>
          <a:p>
            <a:pPr marL="114300" indent="0" algn="l" rtl="0">
              <a:buNone/>
            </a:pPr>
            <a:r>
              <a:rPr lang="en-GB" dirty="0"/>
              <a:t>• </a:t>
            </a:r>
            <a:r>
              <a:rPr lang="en-GB" dirty="0" smtClean="0"/>
              <a:t>preparation                         • </a:t>
            </a:r>
            <a:r>
              <a:rPr lang="en-GB" dirty="0"/>
              <a:t>execution</a:t>
            </a:r>
          </a:p>
          <a:p>
            <a:pPr marL="114300" indent="0" algn="l" rtl="0">
              <a:buNone/>
            </a:pPr>
            <a:r>
              <a:rPr lang="en-GB" dirty="0"/>
              <a:t>• </a:t>
            </a:r>
            <a:r>
              <a:rPr lang="en-GB" dirty="0" smtClean="0"/>
              <a:t>analysis                                • dissemination and decision-making</a:t>
            </a:r>
            <a:endParaRPr lang="en-GB" b="1" dirty="0" smtClean="0"/>
          </a:p>
          <a:p>
            <a:pPr marL="571500" indent="-457200" algn="l" rtl="0">
              <a:buFont typeface="+mj-lt"/>
              <a:buAutoNum type="arabicPeriod"/>
            </a:pPr>
            <a:endParaRPr lang="ar-EG" dirty="0"/>
          </a:p>
        </p:txBody>
      </p:sp>
    </p:spTree>
    <p:extLst>
      <p:ext uri="{BB962C8B-B14F-4D97-AF65-F5344CB8AC3E}">
        <p14:creationId xmlns:p14="http://schemas.microsoft.com/office/powerpoint/2010/main" val="716612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a:pPr>
            <a:r>
              <a:rPr lang="en-GB" i="1" dirty="0"/>
              <a:t>Conception</a:t>
            </a:r>
            <a:endParaRPr lang="en-GB" dirty="0" smtClean="0"/>
          </a:p>
          <a:p>
            <a:pPr lvl="1" algn="l" rtl="0"/>
            <a:r>
              <a:rPr lang="en-US" dirty="0"/>
              <a:t>The first step is to decide what you want to learn more about, and define </a:t>
            </a:r>
            <a:r>
              <a:rPr lang="en-US" dirty="0" smtClean="0"/>
              <a:t>the </a:t>
            </a:r>
            <a:r>
              <a:rPr lang="en-GB" dirty="0" smtClean="0"/>
              <a:t>goals </a:t>
            </a:r>
            <a:r>
              <a:rPr lang="en-GB" dirty="0"/>
              <a:t>of your experiment</a:t>
            </a:r>
            <a:r>
              <a:rPr lang="en-GB" dirty="0" smtClean="0"/>
              <a:t>.</a:t>
            </a:r>
            <a:r>
              <a:rPr lang="en-US" dirty="0"/>
              <a:t> Next, you must state clearly and precisely the objective </a:t>
            </a:r>
            <a:r>
              <a:rPr lang="en-US" dirty="0" smtClean="0"/>
              <a:t>of </a:t>
            </a:r>
            <a:r>
              <a:rPr lang="en-GB" dirty="0" smtClean="0"/>
              <a:t>your </a:t>
            </a:r>
            <a:r>
              <a:rPr lang="en-GB" dirty="0"/>
              <a:t>study</a:t>
            </a:r>
            <a:r>
              <a:rPr lang="en-GB" dirty="0" smtClean="0"/>
              <a:t>.</a:t>
            </a:r>
          </a:p>
          <a:p>
            <a:pPr marL="571500" indent="-457200" algn="l" rtl="0">
              <a:buFont typeface="+mj-lt"/>
              <a:buAutoNum type="arabicPeriod"/>
            </a:pPr>
            <a:r>
              <a:rPr lang="en-GB" i="1" dirty="0" smtClean="0"/>
              <a:t>Design</a:t>
            </a:r>
          </a:p>
          <a:p>
            <a:pPr lvl="1" algn="l" rtl="0"/>
            <a:r>
              <a:rPr lang="en-US" dirty="0"/>
              <a:t>you </a:t>
            </a:r>
            <a:r>
              <a:rPr lang="en-US" dirty="0" smtClean="0"/>
              <a:t>must </a:t>
            </a:r>
            <a:r>
              <a:rPr lang="en-US" dirty="0"/>
              <a:t>translate the objective into a </a:t>
            </a:r>
            <a:r>
              <a:rPr lang="en-GB" dirty="0"/>
              <a:t>formal </a:t>
            </a:r>
            <a:r>
              <a:rPr lang="en-GB" dirty="0" smtClean="0"/>
              <a:t>hypothesis,</a:t>
            </a:r>
            <a:r>
              <a:rPr lang="en-GB" dirty="0"/>
              <a:t> there are two </a:t>
            </a:r>
            <a:r>
              <a:rPr lang="en-GB" dirty="0" smtClean="0"/>
              <a:t>hypotheses :</a:t>
            </a:r>
            <a:r>
              <a:rPr lang="en-US" dirty="0" smtClean="0"/>
              <a:t> null </a:t>
            </a:r>
            <a:r>
              <a:rPr lang="en-US" dirty="0"/>
              <a:t>hypothesis and the experimental (or alternative) hypothesis</a:t>
            </a:r>
            <a:r>
              <a:rPr lang="en-US" dirty="0" smtClean="0"/>
              <a:t>.</a:t>
            </a:r>
          </a:p>
          <a:p>
            <a:pPr lvl="1" algn="l" rtl="0"/>
            <a:r>
              <a:rPr lang="en-GB" dirty="0"/>
              <a:t>The null </a:t>
            </a:r>
            <a:r>
              <a:rPr lang="en-GB" dirty="0" smtClean="0"/>
              <a:t>hypothesis </a:t>
            </a:r>
            <a:r>
              <a:rPr lang="en-US" dirty="0" smtClean="0"/>
              <a:t>is </a:t>
            </a:r>
            <a:r>
              <a:rPr lang="en-US" dirty="0"/>
              <a:t>the one that assumes that there is no difference between two </a:t>
            </a:r>
            <a:r>
              <a:rPr lang="en-US" dirty="0" smtClean="0"/>
              <a:t>treatments ,</a:t>
            </a:r>
            <a:r>
              <a:rPr lang="en-US" dirty="0"/>
              <a:t> The alternative hypothesis posits that </a:t>
            </a:r>
            <a:r>
              <a:rPr lang="en-US" dirty="0" smtClean="0"/>
              <a:t>there is </a:t>
            </a:r>
            <a:r>
              <a:rPr lang="en-US" dirty="0"/>
              <a:t>a significant difference between the two treatments.</a:t>
            </a:r>
            <a:endParaRPr lang="en-US" dirty="0" smtClean="0"/>
          </a:p>
          <a:p>
            <a:pPr lvl="1" algn="l" rtl="0"/>
            <a:r>
              <a:rPr lang="en-US" dirty="0"/>
              <a:t>Hypothesis definition is followed by the generation of a formal design to </a:t>
            </a:r>
            <a:r>
              <a:rPr lang="en-US" dirty="0" smtClean="0"/>
              <a:t>test the </a:t>
            </a:r>
            <a:r>
              <a:rPr lang="en-US" dirty="0"/>
              <a:t>hypothesis. The experimental design is a complete plan for applying </a:t>
            </a:r>
            <a:r>
              <a:rPr lang="en-US" dirty="0" smtClean="0"/>
              <a:t>differing experimental </a:t>
            </a:r>
            <a:r>
              <a:rPr lang="en-US" dirty="0"/>
              <a:t>conditions to your experimental subjects</a:t>
            </a:r>
            <a:endParaRPr lang="en-GB" dirty="0"/>
          </a:p>
        </p:txBody>
      </p:sp>
    </p:spTree>
    <p:extLst>
      <p:ext uri="{BB962C8B-B14F-4D97-AF65-F5344CB8AC3E}">
        <p14:creationId xmlns:p14="http://schemas.microsoft.com/office/powerpoint/2010/main" val="195872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3"/>
            </a:pPr>
            <a:r>
              <a:rPr lang="en-GB" i="1" dirty="0" smtClean="0"/>
              <a:t>Preparation</a:t>
            </a:r>
          </a:p>
          <a:p>
            <a:pPr lvl="1" algn="l" rtl="0"/>
            <a:r>
              <a:rPr lang="en-US" dirty="0"/>
              <a:t>Preparation involves readying the subjects for application of the treatment</a:t>
            </a:r>
            <a:r>
              <a:rPr lang="en-US" dirty="0" smtClean="0"/>
              <a:t>.</a:t>
            </a:r>
          </a:p>
          <a:p>
            <a:pPr marL="571500" indent="-457200" algn="l" rtl="0">
              <a:buFont typeface="+mj-lt"/>
              <a:buAutoNum type="arabicPeriod" startAt="3"/>
            </a:pPr>
            <a:r>
              <a:rPr lang="en-GB" i="1" dirty="0" smtClean="0"/>
              <a:t>Execution</a:t>
            </a:r>
          </a:p>
          <a:p>
            <a:pPr lvl="1" algn="l" rtl="0"/>
            <a:r>
              <a:rPr lang="en-US" dirty="0"/>
              <a:t>the experiment can be executed</a:t>
            </a:r>
            <a:r>
              <a:rPr lang="en-US" dirty="0" smtClean="0"/>
              <a:t>.</a:t>
            </a:r>
          </a:p>
          <a:p>
            <a:pPr marL="571500" indent="-457200" algn="l" rtl="0">
              <a:buFont typeface="+mj-lt"/>
              <a:buAutoNum type="arabicPeriod" startAt="3"/>
            </a:pPr>
            <a:r>
              <a:rPr lang="en-GB" i="1" dirty="0" smtClean="0"/>
              <a:t>Analysis</a:t>
            </a:r>
          </a:p>
          <a:p>
            <a:pPr lvl="1" algn="l" rtl="0"/>
            <a:r>
              <a:rPr lang="en-US" dirty="0"/>
              <a:t>The analysis phase has two parts. First, you must review all the </a:t>
            </a:r>
            <a:r>
              <a:rPr lang="en-US" dirty="0" smtClean="0"/>
              <a:t>measurements taken </a:t>
            </a:r>
            <a:r>
              <a:rPr lang="en-US" dirty="0"/>
              <a:t>to make sure that they are valid and useful</a:t>
            </a:r>
            <a:r>
              <a:rPr lang="en-US" dirty="0" smtClean="0"/>
              <a:t>.</a:t>
            </a:r>
            <a:r>
              <a:rPr lang="en-US" dirty="0"/>
              <a:t> Second, you analyze the sets of data according to the statistical </a:t>
            </a:r>
            <a:r>
              <a:rPr lang="en-US" dirty="0" smtClean="0"/>
              <a:t>principles</a:t>
            </a:r>
          </a:p>
          <a:p>
            <a:pPr marL="571500" indent="-457200" algn="l" rtl="0">
              <a:buFont typeface="+mj-lt"/>
              <a:buAutoNum type="arabicPeriod" startAt="3"/>
            </a:pPr>
            <a:r>
              <a:rPr lang="en-GB" i="1" dirty="0"/>
              <a:t>Dissemination and </a:t>
            </a:r>
            <a:r>
              <a:rPr lang="en-GB" i="1" dirty="0" smtClean="0"/>
              <a:t>Decision-Making</a:t>
            </a:r>
          </a:p>
          <a:p>
            <a:pPr lvl="1" algn="l" rtl="0"/>
            <a:r>
              <a:rPr lang="en-GB" dirty="0"/>
              <a:t>It is important </a:t>
            </a:r>
            <a:r>
              <a:rPr lang="en-GB" dirty="0" smtClean="0"/>
              <a:t>to </a:t>
            </a:r>
            <a:r>
              <a:rPr lang="en-US" dirty="0" smtClean="0"/>
              <a:t>document </a:t>
            </a:r>
            <a:r>
              <a:rPr lang="en-US" dirty="0"/>
              <a:t>both methods and conclusions in a way that will allow your colleagues </a:t>
            </a:r>
            <a:r>
              <a:rPr lang="en-US" dirty="0" smtClean="0"/>
              <a:t>to duplicate </a:t>
            </a:r>
            <a:r>
              <a:rPr lang="en-US" dirty="0"/>
              <a:t>your experiment and confirm your conclusions in a similar setting.</a:t>
            </a:r>
            <a:endParaRPr lang="en-US" dirty="0" smtClean="0"/>
          </a:p>
        </p:txBody>
      </p:sp>
    </p:spTree>
    <p:extLst>
      <p:ext uri="{BB962C8B-B14F-4D97-AF65-F5344CB8AC3E}">
        <p14:creationId xmlns:p14="http://schemas.microsoft.com/office/powerpoint/2010/main" val="4035516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500</TotalTime>
  <Words>2325</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Experimental design and analysis in software engineering</vt:lpstr>
      <vt:lpstr>Introduction</vt:lpstr>
      <vt:lpstr>CHOOSING A RESEARCH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THE RESULTS OF EXPERIMENTS</vt:lpstr>
      <vt:lpstr>Distribution of Data</vt:lpstr>
      <vt:lpstr>PowerPoint Presentation</vt:lpstr>
      <vt:lpstr>Purpose of the Experiment</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and analysis in software engineering</dc:title>
  <dc:creator>M3MO</dc:creator>
  <cp:lastModifiedBy>M3MO</cp:lastModifiedBy>
  <cp:revision>40</cp:revision>
  <dcterms:created xsi:type="dcterms:W3CDTF">2020-04-03T21:38:52Z</dcterms:created>
  <dcterms:modified xsi:type="dcterms:W3CDTF">2020-04-13T21:33:27Z</dcterms:modified>
</cp:coreProperties>
</file>