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900" r:id="rId1"/>
  </p:sldMasterIdLst>
  <p:sldIdLst>
    <p:sldId id="256" r:id="rId2"/>
    <p:sldId id="259" r:id="rId3"/>
    <p:sldId id="260" r:id="rId4"/>
    <p:sldId id="261" r:id="rId5"/>
    <p:sldId id="263" r:id="rId6"/>
    <p:sldId id="262" r:id="rId7"/>
    <p:sldId id="266" r:id="rId8"/>
    <p:sldId id="268" r:id="rId9"/>
    <p:sldId id="265" r:id="rId10"/>
    <p:sldId id="267" r:id="rId11"/>
    <p:sldId id="269" r:id="rId12"/>
    <p:sldId id="270" r:id="rId13"/>
    <p:sldId id="271" r:id="rId14"/>
    <p:sldId id="278" r:id="rId15"/>
    <p:sldId id="277" r:id="rId16"/>
    <p:sldId id="276" r:id="rId17"/>
    <p:sldId id="275" r:id="rId18"/>
    <p:sldId id="274" r:id="rId19"/>
    <p:sldId id="273" r:id="rId20"/>
    <p:sldId id="272" r:id="rId21"/>
    <p:sldId id="279" r:id="rId22"/>
  </p:sldIdLst>
  <p:sldSz cx="9144000" cy="6858000" type="screen4x3"/>
  <p:notesSz cx="6858000" cy="9144000"/>
  <p:defaultTextStyle>
    <a:defPPr>
      <a:defRPr lang="ar-EG"/>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80"/>
    <p:restoredTop sz="94660"/>
  </p:normalViewPr>
  <p:slideViewPr>
    <p:cSldViewPr>
      <p:cViewPr>
        <p:scale>
          <a:sx n="73" d="100"/>
          <a:sy n="73" d="100"/>
        </p:scale>
        <p:origin x="-1296" y="1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50E1D2B5-DC5C-4FD8-8B0E-419E54D4D712}" type="datetimeFigureOut">
              <a:rPr lang="ar-EG" smtClean="0"/>
              <a:t>12/08/1441</a:t>
            </a:fld>
            <a:endParaRPr lang="ar-EG"/>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ar-EG"/>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299230DB-965A-4CE0-AD6F-FB211254BE5B}" type="slidenum">
              <a:rPr lang="ar-EG" smtClean="0"/>
              <a:t>‹#›</a:t>
            </a:fld>
            <a:endParaRPr lang="ar-EG"/>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0E1D2B5-DC5C-4FD8-8B0E-419E54D4D712}" type="datetimeFigureOut">
              <a:rPr lang="ar-EG" smtClean="0"/>
              <a:t>12/08/1441</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299230DB-965A-4CE0-AD6F-FB211254BE5B}" type="slidenum">
              <a:rPr lang="ar-EG" smtClean="0"/>
              <a:t>‹#›</a:t>
            </a:fld>
            <a:endParaRPr lang="ar-E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0E1D2B5-DC5C-4FD8-8B0E-419E54D4D712}" type="datetimeFigureOut">
              <a:rPr lang="ar-EG" smtClean="0"/>
              <a:t>12/08/1441</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299230DB-965A-4CE0-AD6F-FB211254BE5B}" type="slidenum">
              <a:rPr lang="ar-EG" smtClean="0"/>
              <a:t>‹#›</a:t>
            </a:fld>
            <a:endParaRPr lang="ar-E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50E1D2B5-DC5C-4FD8-8B0E-419E54D4D712}" type="datetimeFigureOut">
              <a:rPr lang="ar-EG" smtClean="0"/>
              <a:t>12/08/1441</a:t>
            </a:fld>
            <a:endParaRPr lang="ar-EG"/>
          </a:p>
        </p:txBody>
      </p:sp>
      <p:sp>
        <p:nvSpPr>
          <p:cNvPr id="9" name="Slide Number Placeholder 8"/>
          <p:cNvSpPr>
            <a:spLocks noGrp="1"/>
          </p:cNvSpPr>
          <p:nvPr>
            <p:ph type="sldNum" sz="quarter" idx="15"/>
          </p:nvPr>
        </p:nvSpPr>
        <p:spPr/>
        <p:txBody>
          <a:bodyPr rtlCol="0"/>
          <a:lstStyle/>
          <a:p>
            <a:fld id="{299230DB-965A-4CE0-AD6F-FB211254BE5B}" type="slidenum">
              <a:rPr lang="ar-EG" smtClean="0"/>
              <a:t>‹#›</a:t>
            </a:fld>
            <a:endParaRPr lang="ar-EG"/>
          </a:p>
        </p:txBody>
      </p:sp>
      <p:sp>
        <p:nvSpPr>
          <p:cNvPr id="10" name="Footer Placeholder 9"/>
          <p:cNvSpPr>
            <a:spLocks noGrp="1"/>
          </p:cNvSpPr>
          <p:nvPr>
            <p:ph type="ftr" sz="quarter" idx="16"/>
          </p:nvPr>
        </p:nvSpPr>
        <p:spPr/>
        <p:txBody>
          <a:bodyPr rtlCol="0"/>
          <a:lstStyle/>
          <a:p>
            <a:endParaRPr lang="ar-E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50E1D2B5-DC5C-4FD8-8B0E-419E54D4D712}" type="datetimeFigureOut">
              <a:rPr lang="ar-EG" smtClean="0"/>
              <a:t>12/08/1441</a:t>
            </a:fld>
            <a:endParaRPr lang="ar-EG"/>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ar-EG"/>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299230DB-965A-4CE0-AD6F-FB211254BE5B}" type="slidenum">
              <a:rPr lang="ar-EG" smtClean="0"/>
              <a:t>‹#›</a:t>
            </a:fld>
            <a:endParaRPr lang="ar-EG"/>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0E1D2B5-DC5C-4FD8-8B0E-419E54D4D712}" type="datetimeFigureOut">
              <a:rPr lang="ar-EG" smtClean="0"/>
              <a:t>12/08/1441</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299230DB-965A-4CE0-AD6F-FB211254BE5B}" type="slidenum">
              <a:rPr lang="ar-EG" smtClean="0"/>
              <a:t>‹#›</a:t>
            </a:fld>
            <a:endParaRPr lang="ar-EG"/>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50E1D2B5-DC5C-4FD8-8B0E-419E54D4D712}" type="datetimeFigureOut">
              <a:rPr lang="ar-EG" smtClean="0"/>
              <a:t>12/08/1441</a:t>
            </a:fld>
            <a:endParaRPr lang="ar-EG"/>
          </a:p>
        </p:txBody>
      </p:sp>
      <p:sp>
        <p:nvSpPr>
          <p:cNvPr id="8" name="Footer Placeholder 7"/>
          <p:cNvSpPr>
            <a:spLocks noGrp="1"/>
          </p:cNvSpPr>
          <p:nvPr>
            <p:ph type="ftr" sz="quarter" idx="11"/>
          </p:nvPr>
        </p:nvSpPr>
        <p:spPr/>
        <p:txBody>
          <a:bodyPr/>
          <a:lstStyle/>
          <a:p>
            <a:endParaRPr lang="ar-EG"/>
          </a:p>
        </p:txBody>
      </p:sp>
      <p:sp>
        <p:nvSpPr>
          <p:cNvPr id="9" name="Slide Number Placeholder 8"/>
          <p:cNvSpPr>
            <a:spLocks noGrp="1"/>
          </p:cNvSpPr>
          <p:nvPr>
            <p:ph type="sldNum" sz="quarter" idx="12"/>
          </p:nvPr>
        </p:nvSpPr>
        <p:spPr/>
        <p:txBody>
          <a:bodyPr/>
          <a:lstStyle/>
          <a:p>
            <a:fld id="{299230DB-965A-4CE0-AD6F-FB211254BE5B}" type="slidenum">
              <a:rPr lang="ar-EG" smtClean="0"/>
              <a:t>‹#›</a:t>
            </a:fld>
            <a:endParaRPr lang="ar-EG"/>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50E1D2B5-DC5C-4FD8-8B0E-419E54D4D712}" type="datetimeFigureOut">
              <a:rPr lang="ar-EG" smtClean="0"/>
              <a:t>12/08/1441</a:t>
            </a:fld>
            <a:endParaRPr lang="ar-EG"/>
          </a:p>
        </p:txBody>
      </p:sp>
      <p:sp>
        <p:nvSpPr>
          <p:cNvPr id="7" name="Slide Number Placeholder 6"/>
          <p:cNvSpPr>
            <a:spLocks noGrp="1"/>
          </p:cNvSpPr>
          <p:nvPr>
            <p:ph type="sldNum" sz="quarter" idx="11"/>
          </p:nvPr>
        </p:nvSpPr>
        <p:spPr/>
        <p:txBody>
          <a:bodyPr rtlCol="0"/>
          <a:lstStyle/>
          <a:p>
            <a:fld id="{299230DB-965A-4CE0-AD6F-FB211254BE5B}" type="slidenum">
              <a:rPr lang="ar-EG" smtClean="0"/>
              <a:t>‹#›</a:t>
            </a:fld>
            <a:endParaRPr lang="ar-EG"/>
          </a:p>
        </p:txBody>
      </p:sp>
      <p:sp>
        <p:nvSpPr>
          <p:cNvPr id="8" name="Footer Placeholder 7"/>
          <p:cNvSpPr>
            <a:spLocks noGrp="1"/>
          </p:cNvSpPr>
          <p:nvPr>
            <p:ph type="ftr" sz="quarter" idx="12"/>
          </p:nvPr>
        </p:nvSpPr>
        <p:spPr/>
        <p:txBody>
          <a:bodyPr rtlCol="0"/>
          <a:lstStyle/>
          <a:p>
            <a:endParaRPr lang="ar-E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E1D2B5-DC5C-4FD8-8B0E-419E54D4D712}" type="datetimeFigureOut">
              <a:rPr lang="ar-EG" smtClean="0"/>
              <a:t>12/08/1441</a:t>
            </a:fld>
            <a:endParaRPr lang="ar-EG"/>
          </a:p>
        </p:txBody>
      </p:sp>
      <p:sp>
        <p:nvSpPr>
          <p:cNvPr id="3" name="Footer Placeholder 2"/>
          <p:cNvSpPr>
            <a:spLocks noGrp="1"/>
          </p:cNvSpPr>
          <p:nvPr>
            <p:ph type="ftr" sz="quarter" idx="11"/>
          </p:nvPr>
        </p:nvSpPr>
        <p:spPr/>
        <p:txBody>
          <a:bodyPr/>
          <a:lstStyle/>
          <a:p>
            <a:endParaRPr lang="ar-EG"/>
          </a:p>
        </p:txBody>
      </p:sp>
      <p:sp>
        <p:nvSpPr>
          <p:cNvPr id="4" name="Slide Number Placeholder 3"/>
          <p:cNvSpPr>
            <a:spLocks noGrp="1"/>
          </p:cNvSpPr>
          <p:nvPr>
            <p:ph type="sldNum" sz="quarter" idx="12"/>
          </p:nvPr>
        </p:nvSpPr>
        <p:spPr/>
        <p:txBody>
          <a:bodyPr/>
          <a:lstStyle/>
          <a:p>
            <a:fld id="{299230DB-965A-4CE0-AD6F-FB211254BE5B}" type="slidenum">
              <a:rPr lang="ar-EG" smtClean="0"/>
              <a:t>‹#›</a:t>
            </a:fld>
            <a:endParaRPr lang="ar-E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50E1D2B5-DC5C-4FD8-8B0E-419E54D4D712}" type="datetimeFigureOut">
              <a:rPr lang="ar-EG" smtClean="0"/>
              <a:t>12/08/1441</a:t>
            </a:fld>
            <a:endParaRPr lang="ar-EG"/>
          </a:p>
        </p:txBody>
      </p:sp>
      <p:sp>
        <p:nvSpPr>
          <p:cNvPr id="22" name="Slide Number Placeholder 21"/>
          <p:cNvSpPr>
            <a:spLocks noGrp="1"/>
          </p:cNvSpPr>
          <p:nvPr>
            <p:ph type="sldNum" sz="quarter" idx="15"/>
          </p:nvPr>
        </p:nvSpPr>
        <p:spPr/>
        <p:txBody>
          <a:bodyPr rtlCol="0"/>
          <a:lstStyle/>
          <a:p>
            <a:fld id="{299230DB-965A-4CE0-AD6F-FB211254BE5B}" type="slidenum">
              <a:rPr lang="ar-EG" smtClean="0"/>
              <a:t>‹#›</a:t>
            </a:fld>
            <a:endParaRPr lang="ar-EG"/>
          </a:p>
        </p:txBody>
      </p:sp>
      <p:sp>
        <p:nvSpPr>
          <p:cNvPr id="23" name="Footer Placeholder 22"/>
          <p:cNvSpPr>
            <a:spLocks noGrp="1"/>
          </p:cNvSpPr>
          <p:nvPr>
            <p:ph type="ftr" sz="quarter" idx="16"/>
          </p:nvPr>
        </p:nvSpPr>
        <p:spPr/>
        <p:txBody>
          <a:bodyPr rtlCol="0"/>
          <a:lstStyle/>
          <a:p>
            <a:endParaRPr lang="ar-EG"/>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50E1D2B5-DC5C-4FD8-8B0E-419E54D4D712}" type="datetimeFigureOut">
              <a:rPr lang="ar-EG" smtClean="0"/>
              <a:t>12/08/1441</a:t>
            </a:fld>
            <a:endParaRPr lang="ar-EG"/>
          </a:p>
        </p:txBody>
      </p:sp>
      <p:sp>
        <p:nvSpPr>
          <p:cNvPr id="18" name="Slide Number Placeholder 17"/>
          <p:cNvSpPr>
            <a:spLocks noGrp="1"/>
          </p:cNvSpPr>
          <p:nvPr>
            <p:ph type="sldNum" sz="quarter" idx="11"/>
          </p:nvPr>
        </p:nvSpPr>
        <p:spPr/>
        <p:txBody>
          <a:bodyPr rtlCol="0"/>
          <a:lstStyle/>
          <a:p>
            <a:fld id="{299230DB-965A-4CE0-AD6F-FB211254BE5B}" type="slidenum">
              <a:rPr lang="ar-EG" smtClean="0"/>
              <a:t>‹#›</a:t>
            </a:fld>
            <a:endParaRPr lang="ar-EG"/>
          </a:p>
        </p:txBody>
      </p:sp>
      <p:sp>
        <p:nvSpPr>
          <p:cNvPr id="21" name="Footer Placeholder 20"/>
          <p:cNvSpPr>
            <a:spLocks noGrp="1"/>
          </p:cNvSpPr>
          <p:nvPr>
            <p:ph type="ftr" sz="quarter" idx="12"/>
          </p:nvPr>
        </p:nvSpPr>
        <p:spPr/>
        <p:txBody>
          <a:bodyPr rtlCol="0"/>
          <a:lstStyle/>
          <a:p>
            <a:endParaRPr lang="ar-EG"/>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50E1D2B5-DC5C-4FD8-8B0E-419E54D4D712}" type="datetimeFigureOut">
              <a:rPr lang="ar-EG" smtClean="0"/>
              <a:t>12/08/1441</a:t>
            </a:fld>
            <a:endParaRPr lang="ar-EG"/>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ar-EG"/>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299230DB-965A-4CE0-AD6F-FB211254BE5B}" type="slidenum">
              <a:rPr lang="ar-EG" smtClean="0"/>
              <a:t>‹#›</a:t>
            </a:fld>
            <a:endParaRPr lang="ar-EG"/>
          </a:p>
        </p:txBody>
      </p:sp>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xStyles>
    <p:titleStyle>
      <a:lvl1pPr algn="l" rtl="1"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r" rtl="1"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r" rtl="1"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r" rtl="1"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r" rtl="1"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r" rtl="1"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r" rtl="1"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r" rtl="1"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r" rtl="1"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r" rtl="1"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504" y="116632"/>
            <a:ext cx="9252520" cy="2808312"/>
          </a:xfrm>
        </p:spPr>
        <p:txBody>
          <a:bodyPr/>
          <a:lstStyle/>
          <a:p>
            <a:pPr marL="182880" indent="0" algn="ctr">
              <a:buNone/>
            </a:pPr>
            <a:r>
              <a:rPr lang="en-US" sz="6600" dirty="0" smtClean="0">
                <a:solidFill>
                  <a:schemeClr val="accent1">
                    <a:lumMod val="50000"/>
                  </a:schemeClr>
                </a:solidFill>
              </a:rPr>
              <a:t>Software Engineering</a:t>
            </a:r>
            <a:endParaRPr lang="ar-EG" sz="6600" dirty="0">
              <a:solidFill>
                <a:schemeClr val="accent1">
                  <a:lumMod val="50000"/>
                </a:schemeClr>
              </a:solidFill>
            </a:endParaRPr>
          </a:p>
        </p:txBody>
      </p:sp>
      <p:sp>
        <p:nvSpPr>
          <p:cNvPr id="3" name="Subtitle 2"/>
          <p:cNvSpPr>
            <a:spLocks noGrp="1"/>
          </p:cNvSpPr>
          <p:nvPr>
            <p:ph type="subTitle" idx="1"/>
          </p:nvPr>
        </p:nvSpPr>
        <p:spPr>
          <a:xfrm>
            <a:off x="2339752" y="3501008"/>
            <a:ext cx="5637010" cy="882119"/>
          </a:xfrm>
        </p:spPr>
        <p:txBody>
          <a:bodyPr>
            <a:noAutofit/>
          </a:bodyPr>
          <a:lstStyle/>
          <a:p>
            <a:r>
              <a:rPr lang="en-US" sz="4000" dirty="0" smtClean="0"/>
              <a:t>Automated Parking Garage System</a:t>
            </a:r>
            <a:endParaRPr lang="ar-EG" sz="4000" dirty="0"/>
          </a:p>
        </p:txBody>
      </p:sp>
    </p:spTree>
    <p:extLst>
      <p:ext uri="{BB962C8B-B14F-4D97-AF65-F5344CB8AC3E}">
        <p14:creationId xmlns:p14="http://schemas.microsoft.com/office/powerpoint/2010/main" val="18080463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23528" y="188640"/>
            <a:ext cx="8136904" cy="6669360"/>
          </a:xfrm>
        </p:spPr>
        <p:txBody>
          <a:bodyPr>
            <a:normAutofit fontScale="62500" lnSpcReduction="20000"/>
          </a:bodyPr>
          <a:lstStyle/>
          <a:p>
            <a:pPr marL="0" indent="0" algn="l">
              <a:buNone/>
            </a:pPr>
            <a:r>
              <a:rPr lang="en-US" sz="3800" dirty="0">
                <a:solidFill>
                  <a:schemeClr val="bg1">
                    <a:lumMod val="65000"/>
                  </a:schemeClr>
                </a:solidFill>
              </a:rPr>
              <a:t>Phase 1– </a:t>
            </a:r>
            <a:r>
              <a:rPr lang="en-US" sz="3800" dirty="0" smtClean="0">
                <a:solidFill>
                  <a:schemeClr val="bg1">
                    <a:lumMod val="65000"/>
                  </a:schemeClr>
                </a:solidFill>
              </a:rPr>
              <a:t>ERROR 404</a:t>
            </a:r>
            <a:endParaRPr lang="en-US" sz="3800" dirty="0">
              <a:solidFill>
                <a:schemeClr val="bg1">
                  <a:lumMod val="65000"/>
                </a:schemeClr>
              </a:solidFill>
            </a:endParaRPr>
          </a:p>
          <a:p>
            <a:pPr marL="0" indent="0" algn="l">
              <a:buNone/>
            </a:pPr>
            <a:r>
              <a:rPr lang="en-US" sz="3800" dirty="0">
                <a:solidFill>
                  <a:schemeClr val="bg1">
                    <a:lumMod val="65000"/>
                  </a:schemeClr>
                </a:solidFill>
              </a:rPr>
              <a:t>Project : &lt; Automated Parking Garage System </a:t>
            </a:r>
            <a:r>
              <a:rPr lang="en-US" sz="3800" dirty="0" smtClean="0">
                <a:solidFill>
                  <a:schemeClr val="bg1">
                    <a:lumMod val="65000"/>
                  </a:schemeClr>
                </a:solidFill>
              </a:rPr>
              <a:t>&gt;</a:t>
            </a:r>
          </a:p>
          <a:p>
            <a:pPr marL="0" indent="0" algn="l">
              <a:buNone/>
            </a:pPr>
            <a:endParaRPr lang="en-US" dirty="0">
              <a:solidFill>
                <a:schemeClr val="bg1">
                  <a:lumMod val="65000"/>
                </a:schemeClr>
              </a:solidFill>
            </a:endParaRPr>
          </a:p>
          <a:p>
            <a:pPr marL="0" indent="0" algn="l">
              <a:buNone/>
            </a:pPr>
            <a:r>
              <a:rPr lang="en-US" sz="3800" dirty="0">
                <a:solidFill>
                  <a:schemeClr val="accent2">
                    <a:lumMod val="75000"/>
                  </a:schemeClr>
                </a:solidFill>
              </a:rPr>
              <a:t>Second case:</a:t>
            </a:r>
          </a:p>
          <a:p>
            <a:pPr marL="0" indent="0" algn="l">
              <a:buNone/>
            </a:pPr>
            <a:r>
              <a:rPr lang="en-US" sz="2900" dirty="0"/>
              <a:t>The bulb is lit green:</a:t>
            </a:r>
          </a:p>
          <a:p>
            <a:pPr marL="0" indent="0" algn="l">
              <a:buNone/>
            </a:pPr>
            <a:r>
              <a:rPr lang="en-US" sz="2900" dirty="0"/>
              <a:t>If a customer comes and wants to put the car in the garage, the software enters the car number, and as soon as the unlock button is pressed, the automatic timer does his job, and the customer ID is given say in range 1-300 (Scope is determined by location capacity), it will be given to the customer so that the time spent by that number is easily spent.</a:t>
            </a:r>
          </a:p>
          <a:p>
            <a:pPr marL="0" indent="0" algn="l">
              <a:buNone/>
            </a:pPr>
            <a:r>
              <a:rPr lang="ar-EG" dirty="0"/>
              <a:t> </a:t>
            </a:r>
            <a:endParaRPr lang="en-US" dirty="0"/>
          </a:p>
          <a:p>
            <a:pPr marL="0" indent="0" algn="l">
              <a:buNone/>
            </a:pPr>
            <a:r>
              <a:rPr lang="en-US" sz="3800" dirty="0">
                <a:solidFill>
                  <a:schemeClr val="accent2">
                    <a:lumMod val="75000"/>
                  </a:schemeClr>
                </a:solidFill>
              </a:rPr>
              <a:t>Third case:</a:t>
            </a:r>
          </a:p>
          <a:p>
            <a:pPr marL="0" indent="0" algn="l">
              <a:buNone/>
            </a:pPr>
            <a:r>
              <a:rPr lang="en-US" sz="2900" dirty="0"/>
              <a:t>The bulb is lit red:</a:t>
            </a:r>
          </a:p>
          <a:p>
            <a:pPr marL="0" indent="0" algn="l">
              <a:buNone/>
            </a:pPr>
            <a:r>
              <a:rPr lang="en-US" sz="2900" dirty="0"/>
              <a:t>If one of the customers wants to exit the garage, Once he gives the customer his temporary number, Software calculates the number of hours that the car has set up in the garage and by multiplying the number of hours by the one-hour residence value; the worker shows the value of the entire stay, And the ID number is released at that moment.</a:t>
            </a:r>
          </a:p>
          <a:p>
            <a:pPr marL="0" indent="0" algn="l">
              <a:buNone/>
            </a:pPr>
            <a:r>
              <a:rPr lang="ar-EG" dirty="0"/>
              <a:t> </a:t>
            </a:r>
            <a:endParaRPr lang="en-US" dirty="0"/>
          </a:p>
          <a:p>
            <a:pPr marL="0" indent="0" algn="l">
              <a:buNone/>
            </a:pPr>
            <a:r>
              <a:rPr lang="en-US" sz="3800" dirty="0">
                <a:solidFill>
                  <a:schemeClr val="accent2">
                    <a:lumMod val="75000"/>
                  </a:schemeClr>
                </a:solidFill>
              </a:rPr>
              <a:t>Fourth case:</a:t>
            </a:r>
          </a:p>
          <a:p>
            <a:pPr marL="0" indent="0" algn="l">
              <a:buNone/>
            </a:pPr>
            <a:r>
              <a:rPr lang="en-US" sz="2900" dirty="0"/>
              <a:t>If a customer wants to leave the garage and does not cross the half hour barrier, the system will alert and raise the time to the minimum limit (an hour</a:t>
            </a:r>
            <a:r>
              <a:rPr lang="ar-EG" sz="2900" dirty="0"/>
              <a:t>)</a:t>
            </a:r>
            <a:endParaRPr lang="en-US" sz="2900" dirty="0"/>
          </a:p>
          <a:p>
            <a:pPr marL="0" indent="0" algn="l">
              <a:buNone/>
            </a:pPr>
            <a:r>
              <a:rPr lang="ar-EG" dirty="0"/>
              <a:t> </a:t>
            </a:r>
            <a:endParaRPr lang="en-US" dirty="0"/>
          </a:p>
          <a:p>
            <a:pPr marL="0" indent="0" algn="l">
              <a:buNone/>
            </a:pPr>
            <a:endParaRPr lang="en-US" dirty="0" smtClean="0">
              <a:solidFill>
                <a:schemeClr val="accent1">
                  <a:lumMod val="75000"/>
                </a:schemeClr>
              </a:solidFill>
            </a:endParaRPr>
          </a:p>
          <a:p>
            <a:pPr marL="0" indent="0" algn="l">
              <a:buNone/>
            </a:pPr>
            <a:endParaRPr lang="ar-EG" dirty="0"/>
          </a:p>
        </p:txBody>
      </p:sp>
    </p:spTree>
    <p:extLst>
      <p:ext uri="{BB962C8B-B14F-4D97-AF65-F5344CB8AC3E}">
        <p14:creationId xmlns:p14="http://schemas.microsoft.com/office/powerpoint/2010/main" val="34359399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95536" y="0"/>
            <a:ext cx="7992888" cy="6473952"/>
          </a:xfrm>
        </p:spPr>
        <p:txBody>
          <a:bodyPr/>
          <a:lstStyle/>
          <a:p>
            <a:pPr marL="0" indent="0" algn="l">
              <a:buNone/>
            </a:pPr>
            <a:r>
              <a:rPr lang="en-US" dirty="0">
                <a:solidFill>
                  <a:schemeClr val="bg1">
                    <a:lumMod val="65000"/>
                  </a:schemeClr>
                </a:solidFill>
              </a:rPr>
              <a:t>Phase 1– ERROR 404</a:t>
            </a:r>
          </a:p>
          <a:p>
            <a:pPr marL="0" indent="0" algn="l">
              <a:buNone/>
            </a:pPr>
            <a:r>
              <a:rPr lang="en-US" dirty="0">
                <a:solidFill>
                  <a:schemeClr val="bg1">
                    <a:lumMod val="65000"/>
                  </a:schemeClr>
                </a:solidFill>
              </a:rPr>
              <a:t>Project : &lt; Automated Parking Garage System </a:t>
            </a:r>
            <a:r>
              <a:rPr lang="en-US" dirty="0" smtClean="0">
                <a:solidFill>
                  <a:schemeClr val="bg1">
                    <a:lumMod val="65000"/>
                  </a:schemeClr>
                </a:solidFill>
              </a:rPr>
              <a:t>&gt;</a:t>
            </a:r>
          </a:p>
          <a:p>
            <a:pPr marL="0" indent="0" algn="l">
              <a:buNone/>
            </a:pPr>
            <a:r>
              <a:rPr lang="en-US" sz="3600" dirty="0">
                <a:solidFill>
                  <a:schemeClr val="accent1">
                    <a:lumMod val="75000"/>
                  </a:schemeClr>
                </a:solidFill>
              </a:rPr>
              <a:t>System Models</a:t>
            </a:r>
          </a:p>
          <a:p>
            <a:pPr marL="0" indent="0" algn="l">
              <a:buNone/>
            </a:pPr>
            <a:r>
              <a:rPr lang="en-US" dirty="0">
                <a:solidFill>
                  <a:schemeClr val="accent2">
                    <a:lumMod val="75000"/>
                  </a:schemeClr>
                </a:solidFill>
              </a:rPr>
              <a:t>Use Case Model</a:t>
            </a:r>
          </a:p>
          <a:p>
            <a:pPr marL="0" indent="0" algn="l">
              <a:buNone/>
            </a:pPr>
            <a:endParaRPr lang="en-US" dirty="0">
              <a:solidFill>
                <a:schemeClr val="bg1">
                  <a:lumMod val="65000"/>
                </a:schemeClr>
              </a:solidFill>
            </a:endParaRP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988840"/>
            <a:ext cx="8640960" cy="4746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0240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32656"/>
            <a:ext cx="8003232" cy="6141296"/>
          </a:xfrm>
        </p:spPr>
        <p:txBody>
          <a:bodyPr/>
          <a:lstStyle/>
          <a:p>
            <a:pPr marL="0" indent="0" algn="l">
              <a:buNone/>
            </a:pPr>
            <a:r>
              <a:rPr lang="en-US" dirty="0">
                <a:solidFill>
                  <a:schemeClr val="bg1">
                    <a:lumMod val="65000"/>
                  </a:schemeClr>
                </a:solidFill>
              </a:rPr>
              <a:t>Phase 1– ERROR 404</a:t>
            </a:r>
          </a:p>
          <a:p>
            <a:pPr marL="0" indent="0" algn="l">
              <a:buNone/>
            </a:pPr>
            <a:r>
              <a:rPr lang="en-US" dirty="0">
                <a:solidFill>
                  <a:schemeClr val="bg1">
                    <a:lumMod val="65000"/>
                  </a:schemeClr>
                </a:solidFill>
              </a:rPr>
              <a:t>Project : &lt; Automated Parking Garage System &gt;</a:t>
            </a:r>
          </a:p>
          <a:p>
            <a:pPr marL="0" indent="0" algn="l">
              <a:buNone/>
            </a:pPr>
            <a:endParaRPr lang="ar-EG"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714500"/>
            <a:ext cx="8568952" cy="4941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6362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95536" y="332656"/>
            <a:ext cx="8136904" cy="6141296"/>
          </a:xfrm>
        </p:spPr>
        <p:txBody>
          <a:bodyPr/>
          <a:lstStyle/>
          <a:p>
            <a:pPr marL="0" indent="0" algn="l">
              <a:buNone/>
            </a:pPr>
            <a:r>
              <a:rPr lang="en-US" dirty="0">
                <a:solidFill>
                  <a:schemeClr val="bg1">
                    <a:lumMod val="65000"/>
                  </a:schemeClr>
                </a:solidFill>
              </a:rPr>
              <a:t>Phase 1– ERROR 404</a:t>
            </a:r>
          </a:p>
          <a:p>
            <a:pPr marL="0" indent="0" algn="l">
              <a:buNone/>
            </a:pPr>
            <a:r>
              <a:rPr lang="en-US" dirty="0">
                <a:solidFill>
                  <a:schemeClr val="bg1">
                    <a:lumMod val="65000"/>
                  </a:schemeClr>
                </a:solidFill>
              </a:rPr>
              <a:t>Project : &lt; Automated Parking Garage System </a:t>
            </a:r>
            <a:r>
              <a:rPr lang="en-US" dirty="0" smtClean="0">
                <a:solidFill>
                  <a:schemeClr val="bg1">
                    <a:lumMod val="65000"/>
                  </a:schemeClr>
                </a:solidFill>
              </a:rPr>
              <a:t>&gt;</a:t>
            </a:r>
          </a:p>
          <a:p>
            <a:pPr marL="0" indent="0" algn="l">
              <a:buNone/>
            </a:pPr>
            <a:r>
              <a:rPr lang="en-US" dirty="0">
                <a:solidFill>
                  <a:schemeClr val="accent2">
                    <a:lumMod val="75000"/>
                  </a:schemeClr>
                </a:solidFill>
              </a:rPr>
              <a:t>Use Case </a:t>
            </a:r>
            <a:r>
              <a:rPr lang="en-US" dirty="0" smtClean="0">
                <a:solidFill>
                  <a:schemeClr val="accent2">
                    <a:lumMod val="75000"/>
                  </a:schemeClr>
                </a:solidFill>
              </a:rPr>
              <a:t>Tables</a:t>
            </a:r>
          </a:p>
          <a:p>
            <a:pPr marL="0" indent="0" algn="l">
              <a:buNone/>
            </a:pPr>
            <a:endParaRPr lang="en-US" dirty="0">
              <a:solidFill>
                <a:schemeClr val="accent2">
                  <a:lumMod val="75000"/>
                </a:schemeClr>
              </a:solidFill>
            </a:endParaRPr>
          </a:p>
          <a:p>
            <a:pPr marL="0" indent="0" algn="l">
              <a:buNone/>
            </a:pPr>
            <a:endParaRPr lang="en-US" dirty="0">
              <a:solidFill>
                <a:schemeClr val="bg1">
                  <a:lumMod val="65000"/>
                </a:schemeClr>
              </a:solidFill>
            </a:endParaRPr>
          </a:p>
          <a:p>
            <a:pPr marL="0" indent="0" algn="l">
              <a:buNone/>
            </a:pPr>
            <a:endParaRPr lang="ar-EG" dirty="0"/>
          </a:p>
        </p:txBody>
      </p:sp>
      <p:graphicFrame>
        <p:nvGraphicFramePr>
          <p:cNvPr id="4" name="Table 3"/>
          <p:cNvGraphicFramePr>
            <a:graphicFrameLocks noGrp="1"/>
          </p:cNvGraphicFramePr>
          <p:nvPr>
            <p:extLst>
              <p:ext uri="{D42A27DB-BD31-4B8C-83A1-F6EECF244321}">
                <p14:modId xmlns:p14="http://schemas.microsoft.com/office/powerpoint/2010/main" val="860395076"/>
              </p:ext>
            </p:extLst>
          </p:nvPr>
        </p:nvGraphicFramePr>
        <p:xfrm>
          <a:off x="827584" y="1700808"/>
          <a:ext cx="7128792" cy="4709552"/>
        </p:xfrm>
        <a:graphic>
          <a:graphicData uri="http://schemas.openxmlformats.org/drawingml/2006/table">
            <a:tbl>
              <a:tblPr/>
              <a:tblGrid>
                <a:gridCol w="2375808"/>
                <a:gridCol w="2376492"/>
                <a:gridCol w="2376492"/>
              </a:tblGrid>
              <a:tr h="216024">
                <a:tc>
                  <a:txBody>
                    <a:bodyPr/>
                    <a:lstStyle/>
                    <a:p>
                      <a:pPr algn="l">
                        <a:lnSpc>
                          <a:spcPct val="115000"/>
                        </a:lnSpc>
                        <a:spcAft>
                          <a:spcPts val="1000"/>
                        </a:spcAft>
                      </a:pPr>
                      <a:r>
                        <a:rPr lang="en-US" sz="1100" dirty="0">
                          <a:effectLst/>
                          <a:latin typeface="Calibri"/>
                          <a:ea typeface="Calibri"/>
                          <a:cs typeface="Arial"/>
                        </a:rPr>
                        <a:t>Use Case ID:</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a:lnSpc>
                          <a:spcPct val="115000"/>
                        </a:lnSpc>
                        <a:spcAft>
                          <a:spcPts val="1000"/>
                        </a:spcAft>
                      </a:pPr>
                      <a:r>
                        <a:rPr lang="en-US" sz="1100" dirty="0" smtClean="0">
                          <a:effectLst/>
                          <a:latin typeface="Calibri"/>
                          <a:ea typeface="Calibri"/>
                          <a:cs typeface="Arial"/>
                        </a:rPr>
                        <a:t>1</a:t>
                      </a:r>
                      <a:r>
                        <a:rPr lang="en-US" sz="1100" dirty="0">
                          <a:effectLst/>
                          <a:latin typeface="Calibri"/>
                          <a:ea typeface="Calibri"/>
                          <a:cs typeface="Arial"/>
                        </a:rPr>
                        <a:t> </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rtl="1"/>
                      <a:endParaRPr lang="ar-EG"/>
                    </a:p>
                  </a:txBody>
                  <a:tcPr/>
                </a:tc>
              </a:tr>
              <a:tr h="219237">
                <a:tc>
                  <a:txBody>
                    <a:bodyPr/>
                    <a:lstStyle/>
                    <a:p>
                      <a:pPr algn="l">
                        <a:lnSpc>
                          <a:spcPct val="115000"/>
                        </a:lnSpc>
                        <a:spcAft>
                          <a:spcPts val="1000"/>
                        </a:spcAft>
                      </a:pPr>
                      <a:r>
                        <a:rPr lang="en-US" sz="1100">
                          <a:effectLst/>
                          <a:latin typeface="Calibri"/>
                          <a:ea typeface="Calibri"/>
                          <a:cs typeface="Arial"/>
                        </a:rPr>
                        <a:t>Use Case Name:</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a:lnSpc>
                          <a:spcPct val="115000"/>
                        </a:lnSpc>
                        <a:spcAft>
                          <a:spcPts val="1000"/>
                        </a:spcAft>
                      </a:pPr>
                      <a:r>
                        <a:rPr lang="en-US" sz="1100" dirty="0" smtClean="0">
                          <a:effectLst/>
                          <a:latin typeface="Calibri"/>
                          <a:ea typeface="Calibri"/>
                          <a:cs typeface="Arial"/>
                        </a:rPr>
                        <a:t>License-plate reader</a:t>
                      </a:r>
                      <a:r>
                        <a:rPr lang="en-US" sz="1100" dirty="0">
                          <a:effectLst/>
                          <a:latin typeface="Calibri"/>
                          <a:ea typeface="Calibri"/>
                          <a:cs typeface="Arial"/>
                        </a:rPr>
                        <a:t> </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rtl="1"/>
                      <a:endParaRPr lang="ar-EG"/>
                    </a:p>
                  </a:txBody>
                  <a:tcPr/>
                </a:tc>
              </a:tr>
              <a:tr h="219237">
                <a:tc>
                  <a:txBody>
                    <a:bodyPr/>
                    <a:lstStyle/>
                    <a:p>
                      <a:pPr algn="l">
                        <a:lnSpc>
                          <a:spcPct val="115000"/>
                        </a:lnSpc>
                        <a:spcAft>
                          <a:spcPts val="1000"/>
                        </a:spcAft>
                      </a:pPr>
                      <a:r>
                        <a:rPr lang="en-US" sz="1100">
                          <a:effectLst/>
                          <a:latin typeface="Calibri"/>
                          <a:ea typeface="Calibri"/>
                          <a:cs typeface="Arial"/>
                        </a:rPr>
                        <a:t>Actors:</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a:lnSpc>
                          <a:spcPct val="115000"/>
                        </a:lnSpc>
                        <a:spcAft>
                          <a:spcPts val="1000"/>
                        </a:spcAft>
                      </a:pPr>
                      <a:r>
                        <a:rPr lang="en-US" sz="1100" dirty="0" smtClean="0">
                          <a:effectLst/>
                          <a:latin typeface="Calibri"/>
                          <a:ea typeface="Calibri"/>
                          <a:cs typeface="Arial"/>
                        </a:rPr>
                        <a:t>License reader</a:t>
                      </a:r>
                      <a:r>
                        <a:rPr lang="en-US" sz="1100" dirty="0">
                          <a:effectLst/>
                          <a:latin typeface="Calibri"/>
                          <a:ea typeface="Calibri"/>
                          <a:cs typeface="Arial"/>
                        </a:rPr>
                        <a:t> </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rtl="1"/>
                      <a:endParaRPr lang="ar-EG"/>
                    </a:p>
                  </a:txBody>
                  <a:tcPr/>
                </a:tc>
              </a:tr>
              <a:tr h="219237">
                <a:tc>
                  <a:txBody>
                    <a:bodyPr/>
                    <a:lstStyle/>
                    <a:p>
                      <a:pPr algn="l">
                        <a:lnSpc>
                          <a:spcPct val="115000"/>
                        </a:lnSpc>
                        <a:spcAft>
                          <a:spcPts val="1000"/>
                        </a:spcAft>
                      </a:pPr>
                      <a:r>
                        <a:rPr lang="en-US" sz="1100" dirty="0">
                          <a:effectLst/>
                          <a:latin typeface="Calibri"/>
                          <a:ea typeface="Calibri"/>
                          <a:cs typeface="Arial"/>
                        </a:rPr>
                        <a:t>Pre-conditions:</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a:lnSpc>
                          <a:spcPct val="115000"/>
                        </a:lnSpc>
                        <a:spcAft>
                          <a:spcPts val="1000"/>
                        </a:spcAft>
                      </a:pPr>
                      <a:r>
                        <a:rPr lang="en-US" sz="1100" dirty="0" smtClean="0">
                          <a:effectLst/>
                          <a:latin typeface="Calibri"/>
                          <a:ea typeface="Calibri"/>
                          <a:cs typeface="Arial"/>
                        </a:rPr>
                        <a:t>Passing vehicles  through gates</a:t>
                      </a:r>
                      <a:r>
                        <a:rPr lang="en-US" sz="1100" baseline="0" dirty="0" smtClean="0">
                          <a:effectLst/>
                          <a:latin typeface="Calibri"/>
                          <a:ea typeface="Calibri"/>
                          <a:cs typeface="Arial"/>
                        </a:rPr>
                        <a:t> </a:t>
                      </a:r>
                      <a:r>
                        <a:rPr lang="en-US" sz="1100" dirty="0" smtClean="0">
                          <a:effectLst/>
                          <a:latin typeface="Calibri"/>
                          <a:ea typeface="Calibri"/>
                          <a:cs typeface="Arial"/>
                        </a:rPr>
                        <a:t>of</a:t>
                      </a:r>
                      <a:r>
                        <a:rPr lang="en-US" sz="1100" baseline="0" dirty="0" smtClean="0">
                          <a:effectLst/>
                          <a:latin typeface="Calibri"/>
                          <a:ea typeface="Calibri"/>
                          <a:cs typeface="Arial"/>
                        </a:rPr>
                        <a:t> garage</a:t>
                      </a:r>
                      <a:r>
                        <a:rPr lang="en-US" sz="1100" dirty="0">
                          <a:effectLst/>
                          <a:latin typeface="Calibri"/>
                          <a:ea typeface="Calibri"/>
                          <a:cs typeface="Arial"/>
                        </a:rPr>
                        <a:t> </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rtl="1"/>
                      <a:endParaRPr lang="ar-EG"/>
                    </a:p>
                  </a:txBody>
                  <a:tcPr/>
                </a:tc>
              </a:tr>
              <a:tr h="219237">
                <a:tc>
                  <a:txBody>
                    <a:bodyPr/>
                    <a:lstStyle/>
                    <a:p>
                      <a:pPr algn="l">
                        <a:lnSpc>
                          <a:spcPct val="115000"/>
                        </a:lnSpc>
                        <a:spcAft>
                          <a:spcPts val="1000"/>
                        </a:spcAft>
                      </a:pPr>
                      <a:r>
                        <a:rPr lang="en-US" sz="1100">
                          <a:effectLst/>
                          <a:latin typeface="Calibri"/>
                          <a:ea typeface="Calibri"/>
                          <a:cs typeface="Arial"/>
                        </a:rPr>
                        <a:t>Post-conditions:</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a:lnSpc>
                          <a:spcPct val="115000"/>
                        </a:lnSpc>
                        <a:spcAft>
                          <a:spcPts val="1000"/>
                        </a:spcAft>
                      </a:pPr>
                      <a:r>
                        <a:rPr lang="en-US" sz="1100" dirty="0" smtClean="0">
                          <a:effectLst/>
                          <a:latin typeface="Calibri"/>
                          <a:ea typeface="Calibri"/>
                          <a:cs typeface="Arial"/>
                        </a:rPr>
                        <a:t>Read</a:t>
                      </a:r>
                      <a:r>
                        <a:rPr lang="en-US" sz="1100" baseline="0" dirty="0" smtClean="0">
                          <a:effectLst/>
                          <a:latin typeface="Calibri"/>
                          <a:ea typeface="Calibri"/>
                          <a:cs typeface="Arial"/>
                        </a:rPr>
                        <a:t> and record the vehicles  reservation number </a:t>
                      </a:r>
                      <a:r>
                        <a:rPr lang="en-US" sz="1100" dirty="0">
                          <a:effectLst/>
                          <a:latin typeface="Calibri"/>
                          <a:ea typeface="Calibri"/>
                          <a:cs typeface="Arial"/>
                        </a:rPr>
                        <a:t> </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rtl="1"/>
                      <a:endParaRPr lang="ar-EG"/>
                    </a:p>
                  </a:txBody>
                  <a:tcPr/>
                </a:tc>
              </a:tr>
              <a:tr h="219237">
                <a:tc rowSpan="4">
                  <a:txBody>
                    <a:bodyPr/>
                    <a:lstStyle/>
                    <a:p>
                      <a:pPr algn="l">
                        <a:lnSpc>
                          <a:spcPct val="115000"/>
                        </a:lnSpc>
                        <a:spcAft>
                          <a:spcPts val="1000"/>
                        </a:spcAft>
                      </a:pPr>
                      <a:r>
                        <a:rPr lang="en-US" sz="1100" dirty="0">
                          <a:effectLst/>
                          <a:latin typeface="Calibri"/>
                          <a:ea typeface="Calibri"/>
                          <a:cs typeface="Arial"/>
                        </a:rPr>
                        <a:t>Flow of events:</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100" b="1" dirty="0">
                          <a:effectLst/>
                          <a:latin typeface="Calibri"/>
                          <a:ea typeface="Calibri"/>
                          <a:cs typeface="Arial"/>
                        </a:rPr>
                        <a:t>User Action</a:t>
                      </a:r>
                      <a:endParaRPr lang="en-US" sz="1100" dirty="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ctr">
                        <a:lnSpc>
                          <a:spcPct val="115000"/>
                        </a:lnSpc>
                        <a:spcAft>
                          <a:spcPts val="1000"/>
                        </a:spcAft>
                      </a:pPr>
                      <a:r>
                        <a:rPr lang="en-US" sz="1100" b="1">
                          <a:effectLst/>
                          <a:latin typeface="Calibri"/>
                          <a:ea typeface="Calibri"/>
                          <a:cs typeface="Arial"/>
                        </a:rPr>
                        <a:t>System Action</a:t>
                      </a:r>
                      <a:endParaRPr lang="en-US" sz="1100">
                        <a:effectLst/>
                        <a:latin typeface="Calibri"/>
                        <a:ea typeface="Calibri"/>
                        <a:cs typeface="Arial"/>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r>
              <a:tr h="438475">
                <a:tc vMerge="1">
                  <a:txBody>
                    <a:bodyPr/>
                    <a:lstStyle/>
                    <a:p>
                      <a:pPr rtl="1"/>
                      <a:endParaRPr lang="ar-EG"/>
                    </a:p>
                  </a:txBody>
                  <a:tcPr/>
                </a:tc>
                <a:tc>
                  <a:txBody>
                    <a:bodyPr/>
                    <a:lstStyle/>
                    <a:p>
                      <a:pPr algn="l">
                        <a:lnSpc>
                          <a:spcPct val="115000"/>
                        </a:lnSpc>
                        <a:spcAft>
                          <a:spcPts val="1000"/>
                        </a:spcAft>
                      </a:pPr>
                      <a:r>
                        <a:rPr lang="en-US" sz="1100" dirty="0" smtClean="0">
                          <a:effectLst/>
                          <a:latin typeface="Calibri"/>
                          <a:ea typeface="Calibri"/>
                          <a:cs typeface="Arial"/>
                        </a:rPr>
                        <a:t>1-vehicles  pass  through enter or exit  gates  of garage with</a:t>
                      </a:r>
                      <a:r>
                        <a:rPr lang="en-US" sz="1100" baseline="0" dirty="0" smtClean="0">
                          <a:effectLst/>
                          <a:latin typeface="Calibri"/>
                          <a:ea typeface="Calibri"/>
                          <a:cs typeface="Arial"/>
                        </a:rPr>
                        <a:t> </a:t>
                      </a:r>
                      <a:r>
                        <a:rPr lang="en-US" sz="1100" dirty="0" smtClean="0">
                          <a:effectLst/>
                          <a:latin typeface="Calibri"/>
                          <a:ea typeface="Calibri"/>
                          <a:cs typeface="Arial"/>
                        </a:rPr>
                        <a:t> license</a:t>
                      </a:r>
                      <a:endParaRPr lang="en-US" sz="1100" dirty="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en-US" sz="1100" dirty="0">
                          <a:effectLst/>
                          <a:latin typeface="Calibri"/>
                          <a:ea typeface="Calibri"/>
                          <a:cs typeface="Arial"/>
                        </a:rPr>
                        <a:t> </a:t>
                      </a: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9596">
                <a:tc vMerge="1">
                  <a:txBody>
                    <a:bodyPr/>
                    <a:lstStyle/>
                    <a:p>
                      <a:pPr rtl="1"/>
                      <a:endParaRPr lang="ar-EG"/>
                    </a:p>
                  </a:txBody>
                  <a:tcPr/>
                </a:tc>
                <a:tc>
                  <a:txBody>
                    <a:bodyPr/>
                    <a:lstStyle/>
                    <a:p>
                      <a:pPr algn="l">
                        <a:lnSpc>
                          <a:spcPct val="115000"/>
                        </a:lnSpc>
                        <a:spcAft>
                          <a:spcPts val="1000"/>
                        </a:spcAft>
                      </a:pPr>
                      <a:r>
                        <a:rPr lang="en-US" sz="1100">
                          <a:effectLst/>
                          <a:latin typeface="Calibri"/>
                          <a:ea typeface="Calibri"/>
                          <a:cs typeface="Arial"/>
                        </a:rPr>
                        <a:t> </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en-US" sz="1100" dirty="0">
                          <a:effectLst/>
                          <a:latin typeface="Calibri"/>
                          <a:ea typeface="Calibri"/>
                          <a:cs typeface="Arial"/>
                        </a:rPr>
                        <a:t>2- </a:t>
                      </a:r>
                      <a:r>
                        <a:rPr lang="en-US" sz="1100" dirty="0" smtClean="0">
                          <a:effectLst/>
                          <a:latin typeface="Calibri"/>
                          <a:ea typeface="Calibri"/>
                          <a:cs typeface="Arial"/>
                        </a:rPr>
                        <a:t>digital</a:t>
                      </a:r>
                      <a:r>
                        <a:rPr lang="en-US" sz="1100" baseline="0" dirty="0" smtClean="0">
                          <a:effectLst/>
                          <a:latin typeface="Calibri"/>
                          <a:ea typeface="Calibri"/>
                          <a:cs typeface="Arial"/>
                        </a:rPr>
                        <a:t> camera take photo                 </a:t>
                      </a:r>
                      <a:r>
                        <a:rPr lang="en-US" sz="1100" dirty="0" smtClean="0">
                          <a:effectLst/>
                          <a:latin typeface="Calibri"/>
                          <a:ea typeface="Calibri"/>
                          <a:cs typeface="Arial"/>
                        </a:rPr>
                        <a:t>3- use recognition system</a:t>
                      </a:r>
                      <a:r>
                        <a:rPr lang="en-US" sz="1100" baseline="0" dirty="0" smtClean="0">
                          <a:effectLst/>
                          <a:latin typeface="Calibri"/>
                          <a:ea typeface="Calibri"/>
                          <a:cs typeface="Arial"/>
                        </a:rPr>
                        <a:t>                      </a:t>
                      </a:r>
                      <a:r>
                        <a:rPr lang="en-US" sz="1100" dirty="0" smtClean="0">
                          <a:effectLst/>
                          <a:latin typeface="Calibri"/>
                          <a:ea typeface="Calibri"/>
                          <a:cs typeface="Arial"/>
                        </a:rPr>
                        <a:t>4- system record</a:t>
                      </a:r>
                      <a:r>
                        <a:rPr lang="en-US" sz="1100" baseline="0" dirty="0" smtClean="0">
                          <a:effectLst/>
                          <a:latin typeface="Calibri"/>
                          <a:ea typeface="Calibri"/>
                          <a:cs typeface="Arial"/>
                        </a:rPr>
                        <a:t>  vehicles</a:t>
                      </a:r>
                      <a:endParaRPr lang="en-US" sz="1100" dirty="0" smtClean="0">
                        <a:effectLst/>
                        <a:latin typeface="Calibri"/>
                        <a:ea typeface="Calibri"/>
                        <a:cs typeface="Arial"/>
                      </a:endParaRPr>
                    </a:p>
                    <a:p>
                      <a:pPr algn="l">
                        <a:lnSpc>
                          <a:spcPct val="115000"/>
                        </a:lnSpc>
                        <a:spcAft>
                          <a:spcPts val="1000"/>
                        </a:spcAft>
                      </a:pPr>
                      <a:endParaRPr lang="en-US" sz="1100" dirty="0">
                        <a:effectLst/>
                        <a:latin typeface="Calibri"/>
                        <a:ea typeface="Calibri"/>
                        <a:cs typeface="Arial"/>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237">
                <a:tc vMerge="1">
                  <a:txBody>
                    <a:bodyPr/>
                    <a:lstStyle/>
                    <a:p>
                      <a:pPr rtl="1"/>
                      <a:endParaRPr lang="ar-EG"/>
                    </a:p>
                  </a:txBody>
                  <a:tcPr/>
                </a:tc>
                <a:tc>
                  <a:txBody>
                    <a:bodyPr/>
                    <a:lstStyle/>
                    <a:p>
                      <a:pPr algn="l">
                        <a:lnSpc>
                          <a:spcPct val="115000"/>
                        </a:lnSpc>
                        <a:spcAft>
                          <a:spcPts val="1000"/>
                        </a:spcAft>
                      </a:pPr>
                      <a:r>
                        <a:rPr lang="en-US" sz="1100">
                          <a:effectLst/>
                          <a:latin typeface="Calibri"/>
                          <a:ea typeface="Calibri"/>
                          <a:cs typeface="Arial"/>
                        </a:rPr>
                        <a:t>and so on</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en-US" sz="1100">
                          <a:effectLst/>
                          <a:latin typeface="Calibri"/>
                          <a:ea typeface="Calibri"/>
                          <a:cs typeface="Arial"/>
                        </a:rPr>
                        <a:t> </a:t>
                      </a: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237">
                <a:tc rowSpan="3">
                  <a:txBody>
                    <a:bodyPr/>
                    <a:lstStyle/>
                    <a:p>
                      <a:pPr algn="l">
                        <a:lnSpc>
                          <a:spcPct val="115000"/>
                        </a:lnSpc>
                        <a:spcAft>
                          <a:spcPts val="1000"/>
                        </a:spcAft>
                      </a:pPr>
                      <a:r>
                        <a:rPr lang="en-US" sz="1100" dirty="0">
                          <a:effectLst/>
                          <a:latin typeface="Calibri"/>
                          <a:ea typeface="Calibri"/>
                          <a:cs typeface="Arial"/>
                        </a:rPr>
                        <a:t>Exceptions:</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100" b="1" dirty="0">
                          <a:effectLst/>
                          <a:latin typeface="Calibri"/>
                          <a:ea typeface="Calibri"/>
                          <a:cs typeface="Arial"/>
                        </a:rPr>
                        <a:t>User Action</a:t>
                      </a:r>
                      <a:endParaRPr lang="en-US" sz="1100" dirty="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ctr">
                        <a:lnSpc>
                          <a:spcPct val="115000"/>
                        </a:lnSpc>
                        <a:spcAft>
                          <a:spcPts val="1000"/>
                        </a:spcAft>
                      </a:pPr>
                      <a:r>
                        <a:rPr lang="en-US" sz="1100" b="1" dirty="0">
                          <a:effectLst/>
                          <a:latin typeface="Calibri"/>
                          <a:ea typeface="Calibri"/>
                          <a:cs typeface="Arial"/>
                        </a:rPr>
                        <a:t>System Action</a:t>
                      </a:r>
                      <a:endParaRPr lang="en-US" sz="1100" dirty="0">
                        <a:effectLst/>
                        <a:latin typeface="Calibri"/>
                        <a:ea typeface="Calibri"/>
                        <a:cs typeface="Arial"/>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r>
              <a:tr h="438475">
                <a:tc vMerge="1">
                  <a:txBody>
                    <a:bodyPr/>
                    <a:lstStyle/>
                    <a:p>
                      <a:pPr rtl="1"/>
                      <a:endParaRPr lang="ar-EG"/>
                    </a:p>
                  </a:txBody>
                  <a:tcPr/>
                </a:tc>
                <a:tc>
                  <a:txBody>
                    <a:bodyPr/>
                    <a:lstStyle/>
                    <a:p>
                      <a:pPr marL="0" marR="0" indent="0" algn="l" defTabSz="914400" rtl="1" eaLnBrk="1" fontAlgn="auto" latinLnBrk="0" hangingPunct="1">
                        <a:lnSpc>
                          <a:spcPct val="115000"/>
                        </a:lnSpc>
                        <a:spcBef>
                          <a:spcPts val="0"/>
                        </a:spcBef>
                        <a:spcAft>
                          <a:spcPts val="1000"/>
                        </a:spcAft>
                        <a:buClrTx/>
                        <a:buSzTx/>
                        <a:buFontTx/>
                        <a:buNone/>
                        <a:tabLst/>
                        <a:defRPr/>
                      </a:pPr>
                      <a:r>
                        <a:rPr lang="en-US" sz="1100" dirty="0" smtClean="0">
                          <a:effectLst/>
                          <a:latin typeface="Calibri"/>
                          <a:ea typeface="Calibri"/>
                          <a:cs typeface="Arial"/>
                        </a:rPr>
                        <a:t>1-vehicles  pass  through enter or exit  gates  of garage without license</a:t>
                      </a:r>
                    </a:p>
                    <a:p>
                      <a:pPr algn="l">
                        <a:lnSpc>
                          <a:spcPct val="115000"/>
                        </a:lnSpc>
                        <a:spcAft>
                          <a:spcPts val="1000"/>
                        </a:spcAft>
                      </a:pPr>
                      <a:r>
                        <a:rPr lang="en-US" sz="1100" dirty="0" smtClean="0">
                          <a:effectLst/>
                          <a:latin typeface="Calibri"/>
                          <a:ea typeface="Calibri"/>
                          <a:cs typeface="Arial"/>
                        </a:rPr>
                        <a:t> </a:t>
                      </a:r>
                      <a:endParaRPr lang="en-US" sz="1100" dirty="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en-US" sz="1100" dirty="0">
                          <a:effectLst/>
                          <a:latin typeface="Calibri"/>
                          <a:ea typeface="Calibri"/>
                          <a:cs typeface="Arial"/>
                        </a:rPr>
                        <a:t> </a:t>
                      </a: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8418">
                <a:tc vMerge="1">
                  <a:txBody>
                    <a:bodyPr/>
                    <a:lstStyle/>
                    <a:p>
                      <a:pPr rtl="1"/>
                      <a:endParaRPr lang="ar-EG"/>
                    </a:p>
                  </a:txBody>
                  <a:tcPr/>
                </a:tc>
                <a:tc>
                  <a:txBody>
                    <a:bodyPr/>
                    <a:lstStyle/>
                    <a:p>
                      <a:pPr algn="l">
                        <a:lnSpc>
                          <a:spcPct val="115000"/>
                        </a:lnSpc>
                        <a:spcAft>
                          <a:spcPts val="1000"/>
                        </a:spcAft>
                      </a:pPr>
                      <a:r>
                        <a:rPr lang="en-US" sz="1100" dirty="0">
                          <a:effectLst/>
                          <a:latin typeface="Calibri"/>
                          <a:ea typeface="Calibri"/>
                          <a:cs typeface="Arial"/>
                        </a:rPr>
                        <a:t> </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200"/>
                        </a:spcAft>
                      </a:pPr>
                      <a:r>
                        <a:rPr lang="en-US" sz="1100" dirty="0">
                          <a:effectLst/>
                          <a:latin typeface="Calibri"/>
                          <a:ea typeface="Calibri"/>
                          <a:cs typeface="Arial"/>
                        </a:rPr>
                        <a:t>2- Card is invalid and unreadable.</a:t>
                      </a:r>
                    </a:p>
                    <a:p>
                      <a:pPr algn="l">
                        <a:lnSpc>
                          <a:spcPct val="115000"/>
                        </a:lnSpc>
                        <a:spcAft>
                          <a:spcPts val="200"/>
                        </a:spcAft>
                      </a:pPr>
                      <a:r>
                        <a:rPr lang="en-US" sz="1100" dirty="0">
                          <a:effectLst/>
                          <a:latin typeface="Calibri"/>
                          <a:ea typeface="Calibri"/>
                          <a:cs typeface="Arial"/>
                        </a:rPr>
                        <a:t>3- System rejects cars.</a:t>
                      </a: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237">
                <a:tc>
                  <a:txBody>
                    <a:bodyPr/>
                    <a:lstStyle/>
                    <a:p>
                      <a:pPr algn="l">
                        <a:lnSpc>
                          <a:spcPct val="115000"/>
                        </a:lnSpc>
                        <a:spcAft>
                          <a:spcPts val="1000"/>
                        </a:spcAft>
                      </a:pPr>
                      <a:r>
                        <a:rPr lang="en-US" sz="1100">
                          <a:effectLst/>
                          <a:latin typeface="Calibri"/>
                          <a:ea typeface="Calibri"/>
                          <a:cs typeface="Arial"/>
                        </a:rPr>
                        <a:t>Includes:</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a:lnSpc>
                          <a:spcPct val="115000"/>
                        </a:lnSpc>
                        <a:spcAft>
                          <a:spcPts val="1000"/>
                        </a:spcAft>
                      </a:pPr>
                      <a:r>
                        <a:rPr lang="en-US" sz="1100" dirty="0" smtClean="0">
                          <a:effectLst/>
                          <a:latin typeface="Calibri"/>
                          <a:ea typeface="Calibri"/>
                          <a:cs typeface="Arial"/>
                        </a:rPr>
                        <a:t>Digital</a:t>
                      </a:r>
                      <a:r>
                        <a:rPr lang="en-US" sz="1100" baseline="0" dirty="0" smtClean="0">
                          <a:effectLst/>
                          <a:latin typeface="Calibri"/>
                          <a:ea typeface="Calibri"/>
                          <a:cs typeface="Arial"/>
                        </a:rPr>
                        <a:t> camera and license recognition system</a:t>
                      </a:r>
                      <a:r>
                        <a:rPr lang="en-US" sz="1100" dirty="0">
                          <a:effectLst/>
                          <a:latin typeface="Calibri"/>
                          <a:ea typeface="Calibri"/>
                          <a:cs typeface="Arial"/>
                        </a:rPr>
                        <a:t> </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rtl="1"/>
                      <a:endParaRPr lang="ar-EG"/>
                    </a:p>
                  </a:txBody>
                  <a:tcPr/>
                </a:tc>
              </a:tr>
              <a:tr h="219237">
                <a:tc>
                  <a:txBody>
                    <a:bodyPr/>
                    <a:lstStyle/>
                    <a:p>
                      <a:pPr algn="l">
                        <a:lnSpc>
                          <a:spcPct val="115000"/>
                        </a:lnSpc>
                        <a:spcAft>
                          <a:spcPts val="1000"/>
                        </a:spcAft>
                      </a:pPr>
                      <a:r>
                        <a:rPr lang="en-US" sz="1100">
                          <a:effectLst/>
                          <a:latin typeface="Calibri"/>
                          <a:ea typeface="Calibri"/>
                          <a:cs typeface="Arial"/>
                        </a:rPr>
                        <a:t>Notes and Issues:</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gridSpan="2">
                  <a:txBody>
                    <a:bodyPr/>
                    <a:lstStyle/>
                    <a:p>
                      <a:pPr algn="l">
                        <a:lnSpc>
                          <a:spcPct val="115000"/>
                        </a:lnSpc>
                        <a:spcAft>
                          <a:spcPts val="1000"/>
                        </a:spcAft>
                      </a:pPr>
                      <a:r>
                        <a:rPr lang="en-US" sz="1100" dirty="0" smtClean="0">
                          <a:effectLst/>
                          <a:latin typeface="Calibri"/>
                          <a:ea typeface="Calibri"/>
                          <a:cs typeface="Arial"/>
                        </a:rPr>
                        <a:t>Required</a:t>
                      </a:r>
                      <a:r>
                        <a:rPr lang="en-US" sz="1100" baseline="0" dirty="0" smtClean="0">
                          <a:effectLst/>
                          <a:latin typeface="Calibri"/>
                          <a:ea typeface="Calibri"/>
                          <a:cs typeface="Arial"/>
                        </a:rPr>
                        <a:t> image should be clear to system </a:t>
                      </a:r>
                      <a:r>
                        <a:rPr lang="en-US" sz="1100" dirty="0">
                          <a:effectLst/>
                          <a:latin typeface="Calibri"/>
                          <a:ea typeface="Calibri"/>
                          <a:cs typeface="Arial"/>
                        </a:rPr>
                        <a:t> </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hMerge="1">
                  <a:txBody>
                    <a:bodyPr/>
                    <a:lstStyle/>
                    <a:p>
                      <a:pPr rtl="1"/>
                      <a:endParaRPr lang="ar-EG"/>
                    </a:p>
                  </a:txBody>
                  <a:tcPr/>
                </a:tc>
              </a:tr>
            </a:tbl>
          </a:graphicData>
        </a:graphic>
      </p:graphicFrame>
    </p:spTree>
    <p:extLst>
      <p:ext uri="{BB962C8B-B14F-4D97-AF65-F5344CB8AC3E}">
        <p14:creationId xmlns:p14="http://schemas.microsoft.com/office/powerpoint/2010/main" val="314549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95536" y="332656"/>
            <a:ext cx="8136904" cy="6141296"/>
          </a:xfrm>
        </p:spPr>
        <p:txBody>
          <a:bodyPr/>
          <a:lstStyle/>
          <a:p>
            <a:pPr marL="0" indent="0" algn="l">
              <a:buNone/>
            </a:pPr>
            <a:r>
              <a:rPr lang="en-US" dirty="0">
                <a:solidFill>
                  <a:schemeClr val="bg1">
                    <a:lumMod val="65000"/>
                  </a:schemeClr>
                </a:solidFill>
              </a:rPr>
              <a:t>Phase 1– ERROR 404</a:t>
            </a:r>
          </a:p>
          <a:p>
            <a:pPr marL="0" indent="0" algn="l">
              <a:buNone/>
            </a:pPr>
            <a:r>
              <a:rPr lang="en-US" dirty="0">
                <a:solidFill>
                  <a:schemeClr val="bg1">
                    <a:lumMod val="65000"/>
                  </a:schemeClr>
                </a:solidFill>
              </a:rPr>
              <a:t>Project : &lt; Automated Parking Garage System </a:t>
            </a:r>
            <a:r>
              <a:rPr lang="en-US" dirty="0" smtClean="0">
                <a:solidFill>
                  <a:schemeClr val="bg1">
                    <a:lumMod val="65000"/>
                  </a:schemeClr>
                </a:solidFill>
              </a:rPr>
              <a:t>&gt;</a:t>
            </a:r>
          </a:p>
          <a:p>
            <a:pPr marL="0" indent="0" algn="l">
              <a:buNone/>
            </a:pPr>
            <a:r>
              <a:rPr lang="en-US" dirty="0">
                <a:solidFill>
                  <a:schemeClr val="accent2">
                    <a:lumMod val="75000"/>
                  </a:schemeClr>
                </a:solidFill>
              </a:rPr>
              <a:t>Use Case </a:t>
            </a:r>
            <a:r>
              <a:rPr lang="en-US" dirty="0" smtClean="0">
                <a:solidFill>
                  <a:schemeClr val="accent2">
                    <a:lumMod val="75000"/>
                  </a:schemeClr>
                </a:solidFill>
              </a:rPr>
              <a:t>Tables</a:t>
            </a:r>
          </a:p>
          <a:p>
            <a:pPr marL="0" indent="0" algn="l">
              <a:buNone/>
            </a:pPr>
            <a:endParaRPr lang="en-US" dirty="0">
              <a:solidFill>
                <a:schemeClr val="accent2">
                  <a:lumMod val="75000"/>
                </a:schemeClr>
              </a:solidFill>
            </a:endParaRPr>
          </a:p>
          <a:p>
            <a:pPr marL="0" indent="0" algn="l">
              <a:buNone/>
            </a:pPr>
            <a:endParaRPr lang="en-US" dirty="0">
              <a:solidFill>
                <a:schemeClr val="bg1">
                  <a:lumMod val="65000"/>
                </a:schemeClr>
              </a:solidFill>
            </a:endParaRPr>
          </a:p>
          <a:p>
            <a:pPr marL="0" indent="0" algn="l">
              <a:buNone/>
            </a:pPr>
            <a:endParaRPr lang="ar-EG" dirty="0"/>
          </a:p>
        </p:txBody>
      </p:sp>
      <p:graphicFrame>
        <p:nvGraphicFramePr>
          <p:cNvPr id="4" name="Table 3"/>
          <p:cNvGraphicFramePr>
            <a:graphicFrameLocks noGrp="1"/>
          </p:cNvGraphicFramePr>
          <p:nvPr>
            <p:extLst>
              <p:ext uri="{D42A27DB-BD31-4B8C-83A1-F6EECF244321}">
                <p14:modId xmlns:p14="http://schemas.microsoft.com/office/powerpoint/2010/main" val="1172994547"/>
              </p:ext>
            </p:extLst>
          </p:nvPr>
        </p:nvGraphicFramePr>
        <p:xfrm>
          <a:off x="827584" y="1700808"/>
          <a:ext cx="7128792" cy="4542609"/>
        </p:xfrm>
        <a:graphic>
          <a:graphicData uri="http://schemas.openxmlformats.org/drawingml/2006/table">
            <a:tbl>
              <a:tblPr/>
              <a:tblGrid>
                <a:gridCol w="2375808"/>
                <a:gridCol w="2376492"/>
                <a:gridCol w="2376492"/>
              </a:tblGrid>
              <a:tr h="263669">
                <a:tc>
                  <a:txBody>
                    <a:bodyPr/>
                    <a:lstStyle/>
                    <a:p>
                      <a:pPr algn="l">
                        <a:lnSpc>
                          <a:spcPct val="115000"/>
                        </a:lnSpc>
                        <a:spcAft>
                          <a:spcPts val="1000"/>
                        </a:spcAft>
                      </a:pPr>
                      <a:r>
                        <a:rPr lang="en-US" sz="1100" dirty="0">
                          <a:effectLst/>
                          <a:latin typeface="Calibri"/>
                          <a:ea typeface="Calibri"/>
                          <a:cs typeface="Arial"/>
                        </a:rPr>
                        <a:t>Use Case ID:</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a:lnSpc>
                          <a:spcPct val="115000"/>
                        </a:lnSpc>
                        <a:spcAft>
                          <a:spcPts val="1000"/>
                        </a:spcAft>
                      </a:pPr>
                      <a:r>
                        <a:rPr lang="en-US" sz="1100" dirty="0" smtClean="0">
                          <a:effectLst/>
                          <a:latin typeface="Calibri"/>
                          <a:ea typeface="Calibri"/>
                          <a:cs typeface="Arial"/>
                        </a:rPr>
                        <a:t>2</a:t>
                      </a:r>
                      <a:r>
                        <a:rPr lang="en-US" sz="1100" dirty="0">
                          <a:effectLst/>
                          <a:latin typeface="Calibri"/>
                          <a:ea typeface="Calibri"/>
                          <a:cs typeface="Arial"/>
                        </a:rPr>
                        <a:t> </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rtl="1"/>
                      <a:endParaRPr lang="ar-EG"/>
                    </a:p>
                  </a:txBody>
                  <a:tcPr/>
                </a:tc>
              </a:tr>
              <a:tr h="219237">
                <a:tc>
                  <a:txBody>
                    <a:bodyPr/>
                    <a:lstStyle/>
                    <a:p>
                      <a:pPr algn="l">
                        <a:lnSpc>
                          <a:spcPct val="115000"/>
                        </a:lnSpc>
                        <a:spcAft>
                          <a:spcPts val="1000"/>
                        </a:spcAft>
                      </a:pPr>
                      <a:r>
                        <a:rPr lang="en-US" sz="1100">
                          <a:effectLst/>
                          <a:latin typeface="Calibri"/>
                          <a:ea typeface="Calibri"/>
                          <a:cs typeface="Arial"/>
                        </a:rPr>
                        <a:t>Use Case Name:</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a:lnSpc>
                          <a:spcPct val="115000"/>
                        </a:lnSpc>
                        <a:spcAft>
                          <a:spcPts val="1000"/>
                        </a:spcAft>
                      </a:pPr>
                      <a:r>
                        <a:rPr lang="en-US" sz="1100" dirty="0" smtClean="0">
                          <a:effectLst/>
                          <a:latin typeface="Calibri"/>
                          <a:ea typeface="Calibri"/>
                          <a:cs typeface="Arial"/>
                        </a:rPr>
                        <a:t>sensor</a:t>
                      </a:r>
                      <a:r>
                        <a:rPr lang="en-US" sz="1100" dirty="0">
                          <a:effectLst/>
                          <a:latin typeface="Calibri"/>
                          <a:ea typeface="Calibri"/>
                          <a:cs typeface="Arial"/>
                        </a:rPr>
                        <a:t> </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rtl="1"/>
                      <a:endParaRPr lang="ar-EG"/>
                    </a:p>
                  </a:txBody>
                  <a:tcPr/>
                </a:tc>
              </a:tr>
              <a:tr h="219237">
                <a:tc>
                  <a:txBody>
                    <a:bodyPr/>
                    <a:lstStyle/>
                    <a:p>
                      <a:pPr algn="l">
                        <a:lnSpc>
                          <a:spcPct val="115000"/>
                        </a:lnSpc>
                        <a:spcAft>
                          <a:spcPts val="1000"/>
                        </a:spcAft>
                      </a:pPr>
                      <a:r>
                        <a:rPr lang="en-US" sz="1100">
                          <a:effectLst/>
                          <a:latin typeface="Calibri"/>
                          <a:ea typeface="Calibri"/>
                          <a:cs typeface="Arial"/>
                        </a:rPr>
                        <a:t>Actors:</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a:lnSpc>
                          <a:spcPct val="115000"/>
                        </a:lnSpc>
                        <a:spcAft>
                          <a:spcPts val="1000"/>
                        </a:spcAft>
                      </a:pPr>
                      <a:r>
                        <a:rPr lang="en-US" sz="1100" dirty="0" smtClean="0">
                          <a:effectLst/>
                          <a:latin typeface="Calibri"/>
                          <a:ea typeface="Calibri"/>
                          <a:cs typeface="Arial"/>
                        </a:rPr>
                        <a:t>sensor</a:t>
                      </a:r>
                      <a:r>
                        <a:rPr lang="en-US" sz="1100" dirty="0">
                          <a:effectLst/>
                          <a:latin typeface="Calibri"/>
                          <a:ea typeface="Calibri"/>
                          <a:cs typeface="Arial"/>
                        </a:rPr>
                        <a:t> </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rtl="1"/>
                      <a:endParaRPr lang="ar-EG"/>
                    </a:p>
                  </a:txBody>
                  <a:tcPr/>
                </a:tc>
              </a:tr>
              <a:tr h="219237">
                <a:tc>
                  <a:txBody>
                    <a:bodyPr/>
                    <a:lstStyle/>
                    <a:p>
                      <a:pPr algn="l">
                        <a:lnSpc>
                          <a:spcPct val="115000"/>
                        </a:lnSpc>
                        <a:spcAft>
                          <a:spcPts val="1000"/>
                        </a:spcAft>
                      </a:pPr>
                      <a:r>
                        <a:rPr lang="en-US" sz="1100">
                          <a:effectLst/>
                          <a:latin typeface="Calibri"/>
                          <a:ea typeface="Calibri"/>
                          <a:cs typeface="Arial"/>
                        </a:rPr>
                        <a:t>Pre-conditions:</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a:lnSpc>
                          <a:spcPct val="115000"/>
                        </a:lnSpc>
                        <a:spcAft>
                          <a:spcPts val="1000"/>
                        </a:spcAft>
                      </a:pPr>
                      <a:r>
                        <a:rPr lang="en-US" sz="1100" dirty="0" smtClean="0">
                          <a:effectLst/>
                          <a:latin typeface="Calibri"/>
                          <a:ea typeface="Calibri"/>
                          <a:cs typeface="Arial"/>
                        </a:rPr>
                        <a:t>Vehicles</a:t>
                      </a:r>
                      <a:r>
                        <a:rPr lang="en-US" sz="1100" baseline="0" dirty="0" smtClean="0">
                          <a:effectLst/>
                          <a:latin typeface="Calibri"/>
                          <a:ea typeface="Calibri"/>
                          <a:cs typeface="Arial"/>
                        </a:rPr>
                        <a:t> are placed on this spot</a:t>
                      </a:r>
                      <a:r>
                        <a:rPr lang="en-US" sz="1100" dirty="0">
                          <a:effectLst/>
                          <a:latin typeface="Calibri"/>
                          <a:ea typeface="Calibri"/>
                          <a:cs typeface="Arial"/>
                        </a:rPr>
                        <a:t> </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rtl="1"/>
                      <a:endParaRPr lang="ar-EG"/>
                    </a:p>
                  </a:txBody>
                  <a:tcPr/>
                </a:tc>
              </a:tr>
              <a:tr h="219237">
                <a:tc>
                  <a:txBody>
                    <a:bodyPr/>
                    <a:lstStyle/>
                    <a:p>
                      <a:pPr algn="l">
                        <a:lnSpc>
                          <a:spcPct val="115000"/>
                        </a:lnSpc>
                        <a:spcAft>
                          <a:spcPts val="1000"/>
                        </a:spcAft>
                      </a:pPr>
                      <a:r>
                        <a:rPr lang="en-US" sz="1100">
                          <a:effectLst/>
                          <a:latin typeface="Calibri"/>
                          <a:ea typeface="Calibri"/>
                          <a:cs typeface="Arial"/>
                        </a:rPr>
                        <a:t>Post-conditions:</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a:lnSpc>
                          <a:spcPct val="115000"/>
                        </a:lnSpc>
                        <a:spcAft>
                          <a:spcPts val="1000"/>
                        </a:spcAft>
                      </a:pPr>
                      <a:r>
                        <a:rPr kumimoji="0" lang="en-US" sz="1100" kern="1200" dirty="0" smtClean="0">
                          <a:solidFill>
                            <a:schemeClr val="tx1"/>
                          </a:solidFill>
                          <a:effectLst/>
                          <a:latin typeface="+mn-lt"/>
                          <a:ea typeface="+mn-ea"/>
                          <a:cs typeface="+mn-cs"/>
                        </a:rPr>
                        <a:t>senses the occupancy of the spot by a vehicle</a:t>
                      </a:r>
                      <a:r>
                        <a:rPr kumimoji="0" lang="en-US" sz="1200" kern="1200" dirty="0" smtClean="0">
                          <a:solidFill>
                            <a:schemeClr val="tx1"/>
                          </a:solidFill>
                          <a:effectLst/>
                          <a:latin typeface="+mn-lt"/>
                          <a:ea typeface="+mn-ea"/>
                          <a:cs typeface="+mn-cs"/>
                        </a:rPr>
                        <a:t>.</a:t>
                      </a:r>
                      <a:r>
                        <a:rPr lang="en-US" sz="1100" dirty="0">
                          <a:effectLst/>
                          <a:latin typeface="Calibri"/>
                          <a:ea typeface="Calibri"/>
                          <a:cs typeface="Arial"/>
                        </a:rPr>
                        <a:t> </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rtl="1"/>
                      <a:endParaRPr lang="ar-EG"/>
                    </a:p>
                  </a:txBody>
                  <a:tcPr/>
                </a:tc>
              </a:tr>
              <a:tr h="219237">
                <a:tc rowSpan="6">
                  <a:txBody>
                    <a:bodyPr/>
                    <a:lstStyle/>
                    <a:p>
                      <a:pPr algn="l">
                        <a:lnSpc>
                          <a:spcPct val="115000"/>
                        </a:lnSpc>
                        <a:spcAft>
                          <a:spcPts val="1000"/>
                        </a:spcAft>
                      </a:pPr>
                      <a:r>
                        <a:rPr lang="en-US" sz="1100">
                          <a:effectLst/>
                          <a:latin typeface="Calibri"/>
                          <a:ea typeface="Calibri"/>
                          <a:cs typeface="Arial"/>
                        </a:rPr>
                        <a:t>Flow of events:</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100" b="1">
                          <a:effectLst/>
                          <a:latin typeface="Calibri"/>
                          <a:ea typeface="Calibri"/>
                          <a:cs typeface="Arial"/>
                        </a:rPr>
                        <a:t>User Action</a:t>
                      </a:r>
                      <a:endParaRPr lang="en-US"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ctr">
                        <a:lnSpc>
                          <a:spcPct val="115000"/>
                        </a:lnSpc>
                        <a:spcAft>
                          <a:spcPts val="1000"/>
                        </a:spcAft>
                      </a:pPr>
                      <a:r>
                        <a:rPr lang="en-US" sz="1100" b="1" dirty="0">
                          <a:effectLst/>
                          <a:latin typeface="Calibri"/>
                          <a:ea typeface="Calibri"/>
                          <a:cs typeface="Arial"/>
                        </a:rPr>
                        <a:t>System Action</a:t>
                      </a:r>
                      <a:endParaRPr lang="en-US" sz="1100" dirty="0">
                        <a:effectLst/>
                        <a:latin typeface="Calibri"/>
                        <a:ea typeface="Calibri"/>
                        <a:cs typeface="Arial"/>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r>
              <a:tr h="438475">
                <a:tc vMerge="1">
                  <a:txBody>
                    <a:bodyPr/>
                    <a:lstStyle/>
                    <a:p>
                      <a:pPr rtl="1"/>
                      <a:endParaRPr lang="ar-EG"/>
                    </a:p>
                  </a:txBody>
                  <a:tcPr/>
                </a:tc>
                <a:tc>
                  <a:txBody>
                    <a:bodyPr/>
                    <a:lstStyle/>
                    <a:p>
                      <a:pPr algn="l">
                        <a:lnSpc>
                          <a:spcPct val="115000"/>
                        </a:lnSpc>
                        <a:spcAft>
                          <a:spcPts val="1000"/>
                        </a:spcAft>
                      </a:pPr>
                      <a:r>
                        <a:rPr lang="en-US" sz="1100" dirty="0" smtClean="0">
                          <a:effectLst/>
                          <a:latin typeface="Calibri"/>
                          <a:ea typeface="Calibri"/>
                          <a:cs typeface="Arial"/>
                        </a:rPr>
                        <a:t>1-Vehicles</a:t>
                      </a:r>
                      <a:r>
                        <a:rPr lang="en-US" sz="1100" baseline="0" dirty="0" smtClean="0">
                          <a:effectLst/>
                          <a:latin typeface="Calibri"/>
                          <a:ea typeface="Calibri"/>
                          <a:cs typeface="Arial"/>
                        </a:rPr>
                        <a:t> are placed on this spot</a:t>
                      </a:r>
                      <a:endParaRPr lang="en-US" sz="1100" dirty="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en-US" sz="1100" dirty="0">
                          <a:effectLst/>
                          <a:latin typeface="Calibri"/>
                          <a:ea typeface="Calibri"/>
                          <a:cs typeface="Arial"/>
                        </a:rPr>
                        <a:t> </a:t>
                      </a: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237">
                <a:tc vMerge="1">
                  <a:txBody>
                    <a:bodyPr/>
                    <a:lstStyle/>
                    <a:p>
                      <a:pPr rtl="1"/>
                      <a:endParaRPr lang="ar-EG"/>
                    </a:p>
                  </a:txBody>
                  <a:tcPr/>
                </a:tc>
                <a:tc>
                  <a:txBody>
                    <a:bodyPr/>
                    <a:lstStyle/>
                    <a:p>
                      <a:pPr algn="l">
                        <a:lnSpc>
                          <a:spcPct val="115000"/>
                        </a:lnSpc>
                        <a:spcAft>
                          <a:spcPts val="1000"/>
                        </a:spcAft>
                      </a:pPr>
                      <a:r>
                        <a:rPr lang="en-US" sz="1100">
                          <a:effectLst/>
                          <a:latin typeface="Calibri"/>
                          <a:ea typeface="Calibri"/>
                          <a:cs typeface="Arial"/>
                        </a:rPr>
                        <a:t> </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en-US" sz="1100" dirty="0">
                          <a:effectLst/>
                          <a:latin typeface="Calibri"/>
                          <a:ea typeface="Calibri"/>
                          <a:cs typeface="Arial"/>
                        </a:rPr>
                        <a:t>2- System </a:t>
                      </a:r>
                      <a:r>
                        <a:rPr lang="en-US" sz="1100" dirty="0" smtClean="0">
                          <a:effectLst/>
                          <a:latin typeface="Calibri"/>
                          <a:ea typeface="Calibri"/>
                          <a:cs typeface="Arial"/>
                        </a:rPr>
                        <a:t>senses</a:t>
                      </a:r>
                      <a:r>
                        <a:rPr lang="en-US" sz="1100" baseline="0" dirty="0" smtClean="0">
                          <a:effectLst/>
                          <a:latin typeface="Calibri"/>
                          <a:ea typeface="Calibri"/>
                          <a:cs typeface="Arial"/>
                        </a:rPr>
                        <a:t> of presence of vehicles</a:t>
                      </a:r>
                      <a:endParaRPr lang="en-US" sz="1100" dirty="0">
                        <a:effectLst/>
                        <a:latin typeface="Calibri"/>
                        <a:ea typeface="Calibri"/>
                        <a:cs typeface="Arial"/>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8475">
                <a:tc vMerge="1">
                  <a:txBody>
                    <a:bodyPr/>
                    <a:lstStyle/>
                    <a:p>
                      <a:pPr rtl="1"/>
                      <a:endParaRPr lang="ar-EG"/>
                    </a:p>
                  </a:txBody>
                  <a:tcPr/>
                </a:tc>
                <a:tc>
                  <a:txBody>
                    <a:bodyPr/>
                    <a:lstStyle/>
                    <a:p>
                      <a:pPr algn="l">
                        <a:lnSpc>
                          <a:spcPct val="115000"/>
                        </a:lnSpc>
                        <a:spcAft>
                          <a:spcPts val="1000"/>
                        </a:spcAft>
                      </a:pPr>
                      <a:r>
                        <a:rPr lang="en-US" sz="1100" dirty="0" smtClean="0">
                          <a:effectLst/>
                          <a:latin typeface="Calibri"/>
                          <a:ea typeface="Calibri"/>
                          <a:cs typeface="Arial"/>
                        </a:rPr>
                        <a:t>3-vehicles</a:t>
                      </a:r>
                      <a:r>
                        <a:rPr lang="en-US" sz="1100" baseline="0" dirty="0" smtClean="0">
                          <a:effectLst/>
                          <a:latin typeface="Calibri"/>
                          <a:ea typeface="Calibri"/>
                          <a:cs typeface="Arial"/>
                        </a:rPr>
                        <a:t> left this spot</a:t>
                      </a:r>
                      <a:endParaRPr lang="en-US" sz="1100" dirty="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en-US" sz="1100">
                          <a:effectLst/>
                          <a:latin typeface="Calibri"/>
                          <a:ea typeface="Calibri"/>
                          <a:cs typeface="Arial"/>
                        </a:rPr>
                        <a:t> </a:t>
                      </a: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8475">
                <a:tc vMerge="1">
                  <a:txBody>
                    <a:bodyPr/>
                    <a:lstStyle/>
                    <a:p>
                      <a:pPr rtl="1"/>
                      <a:endParaRPr lang="ar-EG"/>
                    </a:p>
                  </a:txBody>
                  <a:tcPr/>
                </a:tc>
                <a:tc>
                  <a:txBody>
                    <a:bodyPr/>
                    <a:lstStyle/>
                    <a:p>
                      <a:pPr algn="l">
                        <a:lnSpc>
                          <a:spcPct val="115000"/>
                        </a:lnSpc>
                        <a:spcAft>
                          <a:spcPts val="1000"/>
                        </a:spcAft>
                      </a:pPr>
                      <a:r>
                        <a:rPr lang="en-US" sz="1100">
                          <a:effectLst/>
                          <a:latin typeface="Calibri"/>
                          <a:ea typeface="Calibri"/>
                          <a:cs typeface="Arial"/>
                        </a:rPr>
                        <a:t> </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en-US" sz="1100" dirty="0">
                          <a:effectLst/>
                          <a:latin typeface="Calibri"/>
                          <a:ea typeface="Calibri"/>
                          <a:cs typeface="Arial"/>
                        </a:rPr>
                        <a:t>4- </a:t>
                      </a:r>
                      <a:r>
                        <a:rPr lang="en-US" sz="1100" dirty="0" smtClean="0">
                          <a:effectLst/>
                          <a:latin typeface="Calibri"/>
                          <a:ea typeface="Calibri"/>
                          <a:cs typeface="Arial"/>
                        </a:rPr>
                        <a:t>System</a:t>
                      </a:r>
                      <a:r>
                        <a:rPr lang="en-US" sz="1100" baseline="0" dirty="0" smtClean="0">
                          <a:effectLst/>
                          <a:latin typeface="Calibri"/>
                          <a:ea typeface="Calibri"/>
                          <a:cs typeface="Arial"/>
                        </a:rPr>
                        <a:t> recognize that there are no vehicles</a:t>
                      </a:r>
                      <a:endParaRPr lang="en-US" sz="1100" dirty="0">
                        <a:effectLst/>
                        <a:latin typeface="Calibri"/>
                        <a:ea typeface="Calibri"/>
                        <a:cs typeface="Arial"/>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237">
                <a:tc vMerge="1">
                  <a:txBody>
                    <a:bodyPr/>
                    <a:lstStyle/>
                    <a:p>
                      <a:pPr rtl="1"/>
                      <a:endParaRPr lang="ar-EG"/>
                    </a:p>
                  </a:txBody>
                  <a:tcPr/>
                </a:tc>
                <a:tc>
                  <a:txBody>
                    <a:bodyPr/>
                    <a:lstStyle/>
                    <a:p>
                      <a:pPr algn="l">
                        <a:lnSpc>
                          <a:spcPct val="115000"/>
                        </a:lnSpc>
                        <a:spcAft>
                          <a:spcPts val="1000"/>
                        </a:spcAft>
                      </a:pPr>
                      <a:r>
                        <a:rPr lang="en-US" sz="1100">
                          <a:effectLst/>
                          <a:latin typeface="Calibri"/>
                          <a:ea typeface="Calibri"/>
                          <a:cs typeface="Arial"/>
                        </a:rPr>
                        <a:t>and so on</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en-US" sz="1100">
                          <a:effectLst/>
                          <a:latin typeface="Calibri"/>
                          <a:ea typeface="Calibri"/>
                          <a:cs typeface="Arial"/>
                        </a:rPr>
                        <a:t> </a:t>
                      </a: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237">
                <a:tc rowSpan="2">
                  <a:txBody>
                    <a:bodyPr/>
                    <a:lstStyle/>
                    <a:p>
                      <a:pPr algn="l">
                        <a:lnSpc>
                          <a:spcPct val="115000"/>
                        </a:lnSpc>
                        <a:spcAft>
                          <a:spcPts val="1000"/>
                        </a:spcAft>
                      </a:pPr>
                      <a:r>
                        <a:rPr lang="en-US" sz="1100">
                          <a:effectLst/>
                          <a:latin typeface="Calibri"/>
                          <a:ea typeface="Calibri"/>
                          <a:cs typeface="Arial"/>
                        </a:rPr>
                        <a:t>Exceptions:</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100" b="1">
                          <a:effectLst/>
                          <a:latin typeface="Calibri"/>
                          <a:ea typeface="Calibri"/>
                          <a:cs typeface="Arial"/>
                        </a:rPr>
                        <a:t>User Action</a:t>
                      </a:r>
                      <a:endParaRPr lang="en-US"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ctr">
                        <a:lnSpc>
                          <a:spcPct val="115000"/>
                        </a:lnSpc>
                        <a:spcAft>
                          <a:spcPts val="1000"/>
                        </a:spcAft>
                      </a:pPr>
                      <a:r>
                        <a:rPr lang="en-US" sz="1100" b="1" dirty="0">
                          <a:effectLst/>
                          <a:latin typeface="Calibri"/>
                          <a:ea typeface="Calibri"/>
                          <a:cs typeface="Arial"/>
                        </a:rPr>
                        <a:t>System Action</a:t>
                      </a:r>
                      <a:endParaRPr lang="en-US" sz="1100" dirty="0">
                        <a:effectLst/>
                        <a:latin typeface="Calibri"/>
                        <a:ea typeface="Calibri"/>
                        <a:cs typeface="Arial"/>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r>
              <a:tr h="438475">
                <a:tc vMerge="1">
                  <a:txBody>
                    <a:bodyPr/>
                    <a:lstStyle/>
                    <a:p>
                      <a:pPr rtl="1"/>
                      <a:endParaRPr lang="ar-EG"/>
                    </a:p>
                  </a:txBody>
                  <a:tcPr/>
                </a:tc>
                <a:tc>
                  <a:txBody>
                    <a:bodyPr/>
                    <a:lstStyle/>
                    <a:p>
                      <a:pPr algn="l">
                        <a:lnSpc>
                          <a:spcPct val="115000"/>
                        </a:lnSpc>
                        <a:spcAft>
                          <a:spcPts val="1000"/>
                        </a:spcAft>
                      </a:pPr>
                      <a:endParaRPr lang="en-US" sz="1100" dirty="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en-US" sz="1100" dirty="0" smtClean="0">
                          <a:effectLst/>
                          <a:latin typeface="Calibri"/>
                          <a:ea typeface="Calibri"/>
                          <a:cs typeface="Arial"/>
                        </a:rPr>
                        <a:t>1-System rejects cars</a:t>
                      </a:r>
                      <a:r>
                        <a:rPr lang="en-US" sz="1100" dirty="0">
                          <a:effectLst/>
                          <a:latin typeface="Calibri"/>
                          <a:ea typeface="Calibri"/>
                          <a:cs typeface="Arial"/>
                        </a:rPr>
                        <a:t> </a:t>
                      </a: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237">
                <a:tc>
                  <a:txBody>
                    <a:bodyPr/>
                    <a:lstStyle/>
                    <a:p>
                      <a:pPr algn="l">
                        <a:lnSpc>
                          <a:spcPct val="115000"/>
                        </a:lnSpc>
                        <a:spcAft>
                          <a:spcPts val="1000"/>
                        </a:spcAft>
                      </a:pPr>
                      <a:r>
                        <a:rPr lang="en-US" sz="1100" dirty="0">
                          <a:effectLst/>
                          <a:latin typeface="Calibri"/>
                          <a:ea typeface="Calibri"/>
                          <a:cs typeface="Arial"/>
                        </a:rPr>
                        <a:t>Includes:</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a:lnSpc>
                          <a:spcPct val="115000"/>
                        </a:lnSpc>
                        <a:spcAft>
                          <a:spcPts val="1000"/>
                        </a:spcAft>
                      </a:pPr>
                      <a:r>
                        <a:rPr lang="en-US" sz="1100" dirty="0" smtClean="0">
                          <a:effectLst/>
                          <a:latin typeface="Calibri"/>
                          <a:ea typeface="Calibri"/>
                          <a:cs typeface="Arial"/>
                        </a:rPr>
                        <a:t>Sensor</a:t>
                      </a:r>
                      <a:r>
                        <a:rPr lang="en-US" sz="1100" baseline="0" dirty="0" smtClean="0">
                          <a:effectLst/>
                          <a:latin typeface="Calibri"/>
                          <a:ea typeface="Calibri"/>
                          <a:cs typeface="Arial"/>
                        </a:rPr>
                        <a:t> and recognition system </a:t>
                      </a:r>
                      <a:r>
                        <a:rPr lang="en-US" sz="1100" dirty="0">
                          <a:effectLst/>
                          <a:latin typeface="Calibri"/>
                          <a:ea typeface="Calibri"/>
                          <a:cs typeface="Arial"/>
                        </a:rPr>
                        <a:t> </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rtl="1"/>
                      <a:endParaRPr lang="ar-EG"/>
                    </a:p>
                  </a:txBody>
                  <a:tcPr/>
                </a:tc>
              </a:tr>
              <a:tr h="219237">
                <a:tc>
                  <a:txBody>
                    <a:bodyPr/>
                    <a:lstStyle/>
                    <a:p>
                      <a:pPr algn="l">
                        <a:lnSpc>
                          <a:spcPct val="115000"/>
                        </a:lnSpc>
                        <a:spcAft>
                          <a:spcPts val="1000"/>
                        </a:spcAft>
                      </a:pPr>
                      <a:r>
                        <a:rPr lang="en-US" sz="1100">
                          <a:effectLst/>
                          <a:latin typeface="Calibri"/>
                          <a:ea typeface="Calibri"/>
                          <a:cs typeface="Arial"/>
                        </a:rPr>
                        <a:t>Notes and Issues:</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gridSpan="2">
                  <a:txBody>
                    <a:bodyPr/>
                    <a:lstStyle/>
                    <a:p>
                      <a:pPr algn="l">
                        <a:lnSpc>
                          <a:spcPct val="115000"/>
                        </a:lnSpc>
                        <a:spcAft>
                          <a:spcPts val="1000"/>
                        </a:spcAft>
                      </a:pPr>
                      <a:r>
                        <a:rPr lang="en-US" sz="1100" dirty="0" smtClean="0">
                          <a:effectLst/>
                          <a:latin typeface="Calibri"/>
                          <a:ea typeface="Calibri"/>
                          <a:cs typeface="Arial"/>
                        </a:rPr>
                        <a:t>If vehicles</a:t>
                      </a:r>
                      <a:r>
                        <a:rPr lang="en-US" sz="1100" baseline="0" dirty="0" smtClean="0">
                          <a:effectLst/>
                          <a:latin typeface="Calibri"/>
                          <a:ea typeface="Calibri"/>
                          <a:cs typeface="Arial"/>
                        </a:rPr>
                        <a:t> placed on this spot which is reserved by another one ,sensor can not </a:t>
                      </a:r>
                      <a:r>
                        <a:rPr lang="en-US" sz="1100" baseline="0" dirty="0" err="1" smtClean="0">
                          <a:effectLst/>
                          <a:latin typeface="Calibri"/>
                          <a:ea typeface="Calibri"/>
                          <a:cs typeface="Arial"/>
                        </a:rPr>
                        <a:t>differeniat</a:t>
                      </a:r>
                      <a:r>
                        <a:rPr lang="en-US" sz="1100" baseline="0" dirty="0" smtClean="0">
                          <a:effectLst/>
                          <a:latin typeface="Calibri"/>
                          <a:ea typeface="Calibri"/>
                          <a:cs typeface="Arial"/>
                        </a:rPr>
                        <a:t> between them</a:t>
                      </a:r>
                      <a:r>
                        <a:rPr lang="en-US" sz="1100" dirty="0">
                          <a:effectLst/>
                          <a:latin typeface="Calibri"/>
                          <a:ea typeface="Calibri"/>
                          <a:cs typeface="Arial"/>
                        </a:rPr>
                        <a:t> </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hMerge="1">
                  <a:txBody>
                    <a:bodyPr/>
                    <a:lstStyle/>
                    <a:p>
                      <a:pPr rtl="1"/>
                      <a:endParaRPr lang="ar-EG"/>
                    </a:p>
                  </a:txBody>
                  <a:tcPr/>
                </a:tc>
              </a:tr>
            </a:tbl>
          </a:graphicData>
        </a:graphic>
      </p:graphicFrame>
    </p:spTree>
    <p:extLst>
      <p:ext uri="{BB962C8B-B14F-4D97-AF65-F5344CB8AC3E}">
        <p14:creationId xmlns:p14="http://schemas.microsoft.com/office/powerpoint/2010/main" val="4109435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95536" y="332656"/>
            <a:ext cx="8136904" cy="6141296"/>
          </a:xfrm>
        </p:spPr>
        <p:txBody>
          <a:bodyPr/>
          <a:lstStyle/>
          <a:p>
            <a:pPr marL="0" indent="0" algn="l">
              <a:buNone/>
            </a:pPr>
            <a:r>
              <a:rPr lang="en-US" dirty="0">
                <a:solidFill>
                  <a:schemeClr val="bg1">
                    <a:lumMod val="65000"/>
                  </a:schemeClr>
                </a:solidFill>
              </a:rPr>
              <a:t>Phase 1– ERROR 404</a:t>
            </a:r>
          </a:p>
          <a:p>
            <a:pPr marL="0" indent="0" algn="l">
              <a:buNone/>
            </a:pPr>
            <a:r>
              <a:rPr lang="en-US" dirty="0">
                <a:solidFill>
                  <a:schemeClr val="bg1">
                    <a:lumMod val="65000"/>
                  </a:schemeClr>
                </a:solidFill>
              </a:rPr>
              <a:t>Project : &lt; Automated Parking Garage System </a:t>
            </a:r>
            <a:r>
              <a:rPr lang="en-US" dirty="0" smtClean="0">
                <a:solidFill>
                  <a:schemeClr val="bg1">
                    <a:lumMod val="65000"/>
                  </a:schemeClr>
                </a:solidFill>
              </a:rPr>
              <a:t>&gt;</a:t>
            </a:r>
          </a:p>
          <a:p>
            <a:pPr marL="0" indent="0" algn="l">
              <a:buNone/>
            </a:pPr>
            <a:r>
              <a:rPr lang="en-US" dirty="0">
                <a:solidFill>
                  <a:schemeClr val="accent2">
                    <a:lumMod val="75000"/>
                  </a:schemeClr>
                </a:solidFill>
              </a:rPr>
              <a:t>Use Case </a:t>
            </a:r>
            <a:r>
              <a:rPr lang="en-US" dirty="0" smtClean="0">
                <a:solidFill>
                  <a:schemeClr val="accent2">
                    <a:lumMod val="75000"/>
                  </a:schemeClr>
                </a:solidFill>
              </a:rPr>
              <a:t>Tables</a:t>
            </a:r>
          </a:p>
          <a:p>
            <a:pPr marL="0" indent="0" algn="l">
              <a:buNone/>
            </a:pPr>
            <a:endParaRPr lang="en-US" dirty="0">
              <a:solidFill>
                <a:schemeClr val="accent2">
                  <a:lumMod val="75000"/>
                </a:schemeClr>
              </a:solidFill>
            </a:endParaRPr>
          </a:p>
          <a:p>
            <a:pPr marL="0" indent="0" algn="l">
              <a:buNone/>
            </a:pPr>
            <a:endParaRPr lang="en-US" dirty="0">
              <a:solidFill>
                <a:schemeClr val="bg1">
                  <a:lumMod val="65000"/>
                </a:schemeClr>
              </a:solidFill>
            </a:endParaRPr>
          </a:p>
          <a:p>
            <a:pPr marL="0" indent="0" algn="l">
              <a:buNone/>
            </a:pPr>
            <a:endParaRPr lang="ar-EG" dirty="0"/>
          </a:p>
        </p:txBody>
      </p:sp>
      <p:graphicFrame>
        <p:nvGraphicFramePr>
          <p:cNvPr id="4" name="Table 3"/>
          <p:cNvGraphicFramePr>
            <a:graphicFrameLocks noGrp="1"/>
          </p:cNvGraphicFramePr>
          <p:nvPr>
            <p:extLst>
              <p:ext uri="{D42A27DB-BD31-4B8C-83A1-F6EECF244321}">
                <p14:modId xmlns:p14="http://schemas.microsoft.com/office/powerpoint/2010/main" val="3646688555"/>
              </p:ext>
            </p:extLst>
          </p:nvPr>
        </p:nvGraphicFramePr>
        <p:xfrm>
          <a:off x="827584" y="1844824"/>
          <a:ext cx="7200800" cy="4680737"/>
        </p:xfrm>
        <a:graphic>
          <a:graphicData uri="http://schemas.openxmlformats.org/drawingml/2006/table">
            <a:tbl>
              <a:tblPr/>
              <a:tblGrid>
                <a:gridCol w="2399806"/>
                <a:gridCol w="2400497"/>
                <a:gridCol w="2400497"/>
              </a:tblGrid>
              <a:tr h="325542">
                <a:tc>
                  <a:txBody>
                    <a:bodyPr/>
                    <a:lstStyle/>
                    <a:p>
                      <a:pPr algn="l">
                        <a:lnSpc>
                          <a:spcPct val="115000"/>
                        </a:lnSpc>
                        <a:spcAft>
                          <a:spcPts val="1000"/>
                        </a:spcAft>
                      </a:pPr>
                      <a:r>
                        <a:rPr lang="en-US" sz="1100" dirty="0">
                          <a:effectLst/>
                          <a:latin typeface="Calibri"/>
                          <a:ea typeface="Calibri"/>
                          <a:cs typeface="Arial"/>
                        </a:rPr>
                        <a:t>Use Case ID:</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a:lnSpc>
                          <a:spcPct val="115000"/>
                        </a:lnSpc>
                        <a:spcAft>
                          <a:spcPts val="1000"/>
                        </a:spcAft>
                      </a:pPr>
                      <a:r>
                        <a:rPr lang="en-US" sz="1100" dirty="0" smtClean="0">
                          <a:effectLst/>
                          <a:latin typeface="Calibri"/>
                          <a:ea typeface="Calibri"/>
                          <a:cs typeface="Arial"/>
                        </a:rPr>
                        <a:t>3</a:t>
                      </a:r>
                      <a:r>
                        <a:rPr lang="en-US" sz="1100" dirty="0">
                          <a:effectLst/>
                          <a:latin typeface="Calibri"/>
                          <a:ea typeface="Calibri"/>
                          <a:cs typeface="Arial"/>
                        </a:rPr>
                        <a:t> </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rtl="1"/>
                      <a:endParaRPr lang="ar-EG"/>
                    </a:p>
                  </a:txBody>
                  <a:tcPr/>
                </a:tc>
              </a:tr>
              <a:tr h="270684">
                <a:tc>
                  <a:txBody>
                    <a:bodyPr/>
                    <a:lstStyle/>
                    <a:p>
                      <a:pPr algn="l">
                        <a:lnSpc>
                          <a:spcPct val="115000"/>
                        </a:lnSpc>
                        <a:spcAft>
                          <a:spcPts val="1000"/>
                        </a:spcAft>
                      </a:pPr>
                      <a:r>
                        <a:rPr lang="en-US" sz="1100">
                          <a:effectLst/>
                          <a:latin typeface="Calibri"/>
                          <a:ea typeface="Calibri"/>
                          <a:cs typeface="Arial"/>
                        </a:rPr>
                        <a:t>Use Case Name:</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a:lnSpc>
                          <a:spcPct val="115000"/>
                        </a:lnSpc>
                        <a:spcAft>
                          <a:spcPts val="1000"/>
                        </a:spcAft>
                      </a:pPr>
                      <a:r>
                        <a:rPr lang="en-US" sz="1100" dirty="0" smtClean="0">
                          <a:effectLst/>
                          <a:latin typeface="Calibri"/>
                          <a:ea typeface="Calibri"/>
                          <a:cs typeface="Arial"/>
                        </a:rPr>
                        <a:t>Digital</a:t>
                      </a:r>
                      <a:r>
                        <a:rPr lang="en-US" sz="1100" baseline="0" dirty="0" smtClean="0">
                          <a:effectLst/>
                          <a:latin typeface="Calibri"/>
                          <a:ea typeface="Calibri"/>
                          <a:cs typeface="Arial"/>
                        </a:rPr>
                        <a:t> display</a:t>
                      </a:r>
                      <a:r>
                        <a:rPr lang="en-US" sz="1100" dirty="0">
                          <a:effectLst/>
                          <a:latin typeface="Calibri"/>
                          <a:ea typeface="Calibri"/>
                          <a:cs typeface="Arial"/>
                        </a:rPr>
                        <a:t> </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rtl="1"/>
                      <a:endParaRPr lang="ar-EG"/>
                    </a:p>
                  </a:txBody>
                  <a:tcPr/>
                </a:tc>
              </a:tr>
              <a:tr h="270684">
                <a:tc>
                  <a:txBody>
                    <a:bodyPr/>
                    <a:lstStyle/>
                    <a:p>
                      <a:pPr algn="l">
                        <a:lnSpc>
                          <a:spcPct val="115000"/>
                        </a:lnSpc>
                        <a:spcAft>
                          <a:spcPts val="1000"/>
                        </a:spcAft>
                      </a:pPr>
                      <a:r>
                        <a:rPr lang="en-US" sz="1100">
                          <a:effectLst/>
                          <a:latin typeface="Calibri"/>
                          <a:ea typeface="Calibri"/>
                          <a:cs typeface="Arial"/>
                        </a:rPr>
                        <a:t>Actors:</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a:lnSpc>
                          <a:spcPct val="115000"/>
                        </a:lnSpc>
                        <a:spcAft>
                          <a:spcPts val="1000"/>
                        </a:spcAft>
                      </a:pPr>
                      <a:r>
                        <a:rPr lang="en-US" sz="1100" dirty="0" smtClean="0">
                          <a:effectLst/>
                          <a:latin typeface="Calibri"/>
                          <a:ea typeface="Calibri"/>
                          <a:cs typeface="Arial"/>
                        </a:rPr>
                        <a:t>Digital</a:t>
                      </a:r>
                      <a:r>
                        <a:rPr lang="en-US" sz="1100" baseline="0" dirty="0" smtClean="0">
                          <a:effectLst/>
                          <a:latin typeface="Calibri"/>
                          <a:ea typeface="Calibri"/>
                          <a:cs typeface="Arial"/>
                        </a:rPr>
                        <a:t> displayer</a:t>
                      </a:r>
                      <a:r>
                        <a:rPr lang="en-US" sz="1100" dirty="0">
                          <a:effectLst/>
                          <a:latin typeface="Calibri"/>
                          <a:ea typeface="Calibri"/>
                          <a:cs typeface="Arial"/>
                        </a:rPr>
                        <a:t> </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rtl="1"/>
                      <a:endParaRPr lang="ar-EG"/>
                    </a:p>
                  </a:txBody>
                  <a:tcPr/>
                </a:tc>
              </a:tr>
              <a:tr h="270684">
                <a:tc>
                  <a:txBody>
                    <a:bodyPr/>
                    <a:lstStyle/>
                    <a:p>
                      <a:pPr algn="l">
                        <a:lnSpc>
                          <a:spcPct val="115000"/>
                        </a:lnSpc>
                        <a:spcAft>
                          <a:spcPts val="1000"/>
                        </a:spcAft>
                      </a:pPr>
                      <a:r>
                        <a:rPr lang="en-US" sz="1100">
                          <a:effectLst/>
                          <a:latin typeface="Calibri"/>
                          <a:ea typeface="Calibri"/>
                          <a:cs typeface="Arial"/>
                        </a:rPr>
                        <a:t>Pre-conditions:</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a:lnSpc>
                          <a:spcPct val="115000"/>
                        </a:lnSpc>
                        <a:spcAft>
                          <a:spcPts val="1000"/>
                        </a:spcAft>
                      </a:pPr>
                      <a:r>
                        <a:rPr lang="en-US" sz="1100" dirty="0" smtClean="0">
                          <a:effectLst/>
                          <a:latin typeface="Calibri"/>
                          <a:ea typeface="Calibri"/>
                          <a:cs typeface="Arial"/>
                        </a:rPr>
                        <a:t>Vehicles</a:t>
                      </a:r>
                      <a:r>
                        <a:rPr lang="en-US" sz="1100" baseline="0" dirty="0" smtClean="0">
                          <a:effectLst/>
                          <a:latin typeface="Calibri"/>
                          <a:ea typeface="Calibri"/>
                          <a:cs typeface="Arial"/>
                        </a:rPr>
                        <a:t> used elevator or spot on ground</a:t>
                      </a:r>
                      <a:r>
                        <a:rPr lang="en-US" sz="1100" dirty="0">
                          <a:effectLst/>
                          <a:latin typeface="Calibri"/>
                          <a:ea typeface="Calibri"/>
                          <a:cs typeface="Arial"/>
                        </a:rPr>
                        <a:t> </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rtl="1"/>
                      <a:endParaRPr lang="ar-EG"/>
                    </a:p>
                  </a:txBody>
                  <a:tcPr/>
                </a:tc>
              </a:tr>
              <a:tr h="270684">
                <a:tc>
                  <a:txBody>
                    <a:bodyPr/>
                    <a:lstStyle/>
                    <a:p>
                      <a:pPr algn="l">
                        <a:lnSpc>
                          <a:spcPct val="115000"/>
                        </a:lnSpc>
                        <a:spcAft>
                          <a:spcPts val="1000"/>
                        </a:spcAft>
                      </a:pPr>
                      <a:r>
                        <a:rPr lang="en-US" sz="1100">
                          <a:effectLst/>
                          <a:latin typeface="Calibri"/>
                          <a:ea typeface="Calibri"/>
                          <a:cs typeface="Arial"/>
                        </a:rPr>
                        <a:t>Post-conditions:</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a:lnSpc>
                          <a:spcPct val="115000"/>
                        </a:lnSpc>
                        <a:spcAft>
                          <a:spcPts val="1000"/>
                        </a:spcAft>
                      </a:pPr>
                      <a:r>
                        <a:rPr lang="en-US" sz="1100" dirty="0" smtClean="0">
                          <a:effectLst/>
                          <a:latin typeface="Calibri"/>
                          <a:ea typeface="Calibri"/>
                          <a:cs typeface="Arial"/>
                        </a:rPr>
                        <a:t>Display</a:t>
                      </a:r>
                      <a:r>
                        <a:rPr lang="en-US" sz="1100" baseline="0" dirty="0" smtClean="0">
                          <a:effectLst/>
                          <a:latin typeface="Calibri"/>
                          <a:ea typeface="Calibri"/>
                          <a:cs typeface="Arial"/>
                        </a:rPr>
                        <a:t>  various messages about vehicles either be reserved or not</a:t>
                      </a:r>
                      <a:r>
                        <a:rPr lang="en-US" sz="1100" dirty="0">
                          <a:effectLst/>
                          <a:latin typeface="Calibri"/>
                          <a:ea typeface="Calibri"/>
                          <a:cs typeface="Arial"/>
                        </a:rPr>
                        <a:t> </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rtl="1"/>
                      <a:endParaRPr lang="ar-EG"/>
                    </a:p>
                  </a:txBody>
                  <a:tcPr/>
                </a:tc>
              </a:tr>
              <a:tr h="270684">
                <a:tc rowSpan="4">
                  <a:txBody>
                    <a:bodyPr/>
                    <a:lstStyle/>
                    <a:p>
                      <a:pPr algn="l">
                        <a:lnSpc>
                          <a:spcPct val="115000"/>
                        </a:lnSpc>
                        <a:spcAft>
                          <a:spcPts val="1000"/>
                        </a:spcAft>
                      </a:pPr>
                      <a:r>
                        <a:rPr lang="en-US" sz="1100" dirty="0">
                          <a:effectLst/>
                          <a:latin typeface="Calibri"/>
                          <a:ea typeface="Calibri"/>
                          <a:cs typeface="Arial"/>
                        </a:rPr>
                        <a:t>Flow of events:</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100" b="1">
                          <a:effectLst/>
                          <a:latin typeface="Calibri"/>
                          <a:ea typeface="Calibri"/>
                          <a:cs typeface="Arial"/>
                        </a:rPr>
                        <a:t>User Action</a:t>
                      </a:r>
                      <a:endParaRPr lang="en-US"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ctr">
                        <a:lnSpc>
                          <a:spcPct val="115000"/>
                        </a:lnSpc>
                        <a:spcAft>
                          <a:spcPts val="1000"/>
                        </a:spcAft>
                      </a:pPr>
                      <a:r>
                        <a:rPr lang="en-US" sz="1100" b="1">
                          <a:effectLst/>
                          <a:latin typeface="Calibri"/>
                          <a:ea typeface="Calibri"/>
                          <a:cs typeface="Arial"/>
                        </a:rPr>
                        <a:t>System Action</a:t>
                      </a:r>
                      <a:endParaRPr lang="en-US" sz="1100">
                        <a:effectLst/>
                        <a:latin typeface="Calibri"/>
                        <a:ea typeface="Calibri"/>
                        <a:cs typeface="Arial"/>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r>
              <a:tr h="541368">
                <a:tc vMerge="1">
                  <a:txBody>
                    <a:bodyPr/>
                    <a:lstStyle/>
                    <a:p>
                      <a:pPr rtl="1"/>
                      <a:endParaRPr lang="ar-EG"/>
                    </a:p>
                  </a:txBody>
                  <a:tcPr/>
                </a:tc>
                <a:tc>
                  <a:txBody>
                    <a:bodyPr/>
                    <a:lstStyle/>
                    <a:p>
                      <a:pPr algn="l">
                        <a:lnSpc>
                          <a:spcPct val="115000"/>
                        </a:lnSpc>
                        <a:spcAft>
                          <a:spcPts val="1000"/>
                        </a:spcAft>
                      </a:pPr>
                      <a:r>
                        <a:rPr lang="en-US" sz="1100" dirty="0">
                          <a:effectLst/>
                          <a:latin typeface="Calibri"/>
                          <a:ea typeface="Calibri"/>
                          <a:cs typeface="Arial"/>
                        </a:rPr>
                        <a:t>1- </a:t>
                      </a:r>
                      <a:r>
                        <a:rPr lang="en-US" sz="1100" dirty="0" smtClean="0">
                          <a:effectLst/>
                          <a:latin typeface="Calibri"/>
                          <a:ea typeface="Calibri"/>
                          <a:cs typeface="Arial"/>
                        </a:rPr>
                        <a:t>Vehicles</a:t>
                      </a:r>
                      <a:r>
                        <a:rPr lang="en-US" sz="1100" baseline="0" dirty="0" smtClean="0">
                          <a:effectLst/>
                          <a:latin typeface="Calibri"/>
                          <a:ea typeface="Calibri"/>
                          <a:cs typeface="Arial"/>
                        </a:rPr>
                        <a:t> used elevator or spot on ground</a:t>
                      </a:r>
                      <a:r>
                        <a:rPr lang="en-US" sz="1100" dirty="0" smtClean="0">
                          <a:effectLst/>
                          <a:latin typeface="Calibri"/>
                          <a:ea typeface="Calibri"/>
                          <a:cs typeface="Arial"/>
                        </a:rPr>
                        <a:t>. </a:t>
                      </a:r>
                      <a:endParaRPr lang="en-US" sz="1100" dirty="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en-US" sz="1100" dirty="0">
                          <a:effectLst/>
                          <a:latin typeface="Calibri"/>
                          <a:ea typeface="Calibri"/>
                          <a:cs typeface="Arial"/>
                        </a:rPr>
                        <a:t> </a:t>
                      </a: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6051">
                <a:tc vMerge="1">
                  <a:txBody>
                    <a:bodyPr/>
                    <a:lstStyle/>
                    <a:p>
                      <a:pPr rtl="1"/>
                      <a:endParaRPr lang="ar-EG"/>
                    </a:p>
                  </a:txBody>
                  <a:tcPr/>
                </a:tc>
                <a:tc>
                  <a:txBody>
                    <a:bodyPr/>
                    <a:lstStyle/>
                    <a:p>
                      <a:pPr algn="l">
                        <a:lnSpc>
                          <a:spcPct val="115000"/>
                        </a:lnSpc>
                        <a:spcAft>
                          <a:spcPts val="1000"/>
                        </a:spcAft>
                      </a:pPr>
                      <a:r>
                        <a:rPr lang="en-US" sz="1100">
                          <a:effectLst/>
                          <a:latin typeface="Calibri"/>
                          <a:ea typeface="Calibri"/>
                          <a:cs typeface="Arial"/>
                        </a:rPr>
                        <a:t> </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en-US" sz="1100" dirty="0">
                          <a:effectLst/>
                          <a:latin typeface="Calibri"/>
                          <a:ea typeface="Calibri"/>
                          <a:cs typeface="Arial"/>
                        </a:rPr>
                        <a:t>2- System </a:t>
                      </a:r>
                      <a:r>
                        <a:rPr lang="en-US" sz="1100" dirty="0" smtClean="0">
                          <a:effectLst/>
                          <a:latin typeface="Calibri"/>
                          <a:ea typeface="Calibri"/>
                          <a:cs typeface="Arial"/>
                        </a:rPr>
                        <a:t>display</a:t>
                      </a:r>
                      <a:r>
                        <a:rPr lang="en-US" sz="1100" baseline="0" dirty="0" smtClean="0">
                          <a:effectLst/>
                          <a:latin typeface="Calibri"/>
                          <a:ea typeface="Calibri"/>
                          <a:cs typeface="Arial"/>
                        </a:rPr>
                        <a:t>  various messages about vehicles </a:t>
                      </a:r>
                      <a:endParaRPr lang="en-US" sz="1100" dirty="0">
                        <a:effectLst/>
                        <a:latin typeface="Calibri"/>
                        <a:ea typeface="Calibri"/>
                        <a:cs typeface="Arial"/>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684">
                <a:tc vMerge="1">
                  <a:txBody>
                    <a:bodyPr/>
                    <a:lstStyle/>
                    <a:p>
                      <a:pPr rtl="1"/>
                      <a:endParaRPr lang="ar-EG"/>
                    </a:p>
                  </a:txBody>
                  <a:tcPr/>
                </a:tc>
                <a:tc>
                  <a:txBody>
                    <a:bodyPr/>
                    <a:lstStyle/>
                    <a:p>
                      <a:pPr algn="l">
                        <a:lnSpc>
                          <a:spcPct val="115000"/>
                        </a:lnSpc>
                        <a:spcAft>
                          <a:spcPts val="1000"/>
                        </a:spcAft>
                      </a:pPr>
                      <a:r>
                        <a:rPr lang="en-US" sz="1100">
                          <a:effectLst/>
                          <a:latin typeface="Calibri"/>
                          <a:ea typeface="Calibri"/>
                          <a:cs typeface="Arial"/>
                        </a:rPr>
                        <a:t>and so on</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en-US" sz="1100">
                          <a:effectLst/>
                          <a:latin typeface="Calibri"/>
                          <a:ea typeface="Calibri"/>
                          <a:cs typeface="Arial"/>
                        </a:rPr>
                        <a:t> </a:t>
                      </a: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684">
                <a:tc rowSpan="2">
                  <a:txBody>
                    <a:bodyPr/>
                    <a:lstStyle/>
                    <a:p>
                      <a:pPr algn="l">
                        <a:lnSpc>
                          <a:spcPct val="115000"/>
                        </a:lnSpc>
                        <a:spcAft>
                          <a:spcPts val="1000"/>
                        </a:spcAft>
                      </a:pPr>
                      <a:r>
                        <a:rPr lang="en-US" sz="1100">
                          <a:effectLst/>
                          <a:latin typeface="Calibri"/>
                          <a:ea typeface="Calibri"/>
                          <a:cs typeface="Arial"/>
                        </a:rPr>
                        <a:t>Exceptions:</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100" b="1">
                          <a:effectLst/>
                          <a:latin typeface="Calibri"/>
                          <a:ea typeface="Calibri"/>
                          <a:cs typeface="Arial"/>
                        </a:rPr>
                        <a:t>User Action</a:t>
                      </a:r>
                      <a:endParaRPr lang="en-US"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ctr">
                        <a:lnSpc>
                          <a:spcPct val="115000"/>
                        </a:lnSpc>
                        <a:spcAft>
                          <a:spcPts val="1000"/>
                        </a:spcAft>
                      </a:pPr>
                      <a:r>
                        <a:rPr lang="en-US" sz="1100" b="1" dirty="0">
                          <a:effectLst/>
                          <a:latin typeface="Calibri"/>
                          <a:ea typeface="Calibri"/>
                          <a:cs typeface="Arial"/>
                        </a:rPr>
                        <a:t>System Action</a:t>
                      </a:r>
                      <a:endParaRPr lang="en-US" sz="1100" dirty="0">
                        <a:effectLst/>
                        <a:latin typeface="Calibri"/>
                        <a:ea typeface="Calibri"/>
                        <a:cs typeface="Arial"/>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r>
              <a:tr h="541368">
                <a:tc vMerge="1">
                  <a:txBody>
                    <a:bodyPr/>
                    <a:lstStyle/>
                    <a:p>
                      <a:pPr rtl="1"/>
                      <a:endParaRPr lang="ar-EG"/>
                    </a:p>
                  </a:txBody>
                  <a:tcPr/>
                </a:tc>
                <a:tc>
                  <a:txBody>
                    <a:bodyPr/>
                    <a:lstStyle/>
                    <a:p>
                      <a:pPr algn="l">
                        <a:lnSpc>
                          <a:spcPct val="115000"/>
                        </a:lnSpc>
                        <a:spcAft>
                          <a:spcPts val="1000"/>
                        </a:spcAft>
                      </a:pPr>
                      <a:r>
                        <a:rPr lang="en-US" sz="1100" dirty="0" smtClean="0">
                          <a:effectLst/>
                          <a:latin typeface="Calibri"/>
                          <a:ea typeface="Calibri"/>
                          <a:cs typeface="Arial"/>
                        </a:rPr>
                        <a:t> </a:t>
                      </a:r>
                      <a:endParaRPr lang="en-US" sz="1100" dirty="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en-US" sz="1100" dirty="0" smtClean="0">
                          <a:effectLst/>
                          <a:latin typeface="Calibri"/>
                          <a:ea typeface="Calibri"/>
                          <a:cs typeface="Arial"/>
                        </a:rPr>
                        <a:t>1-System rejects cars</a:t>
                      </a:r>
                      <a:endParaRPr lang="en-US" sz="1100" dirty="0">
                        <a:effectLst/>
                        <a:latin typeface="Calibri"/>
                        <a:ea typeface="Calibri"/>
                        <a:cs typeface="Arial"/>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684">
                <a:tc>
                  <a:txBody>
                    <a:bodyPr/>
                    <a:lstStyle/>
                    <a:p>
                      <a:pPr algn="l">
                        <a:lnSpc>
                          <a:spcPct val="115000"/>
                        </a:lnSpc>
                        <a:spcAft>
                          <a:spcPts val="1000"/>
                        </a:spcAft>
                      </a:pPr>
                      <a:r>
                        <a:rPr lang="en-US" sz="1100" dirty="0">
                          <a:effectLst/>
                          <a:latin typeface="Calibri"/>
                          <a:ea typeface="Calibri"/>
                          <a:cs typeface="Arial"/>
                        </a:rPr>
                        <a:t>Includes:</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a:lnSpc>
                          <a:spcPct val="115000"/>
                        </a:lnSpc>
                        <a:spcAft>
                          <a:spcPts val="1000"/>
                        </a:spcAft>
                      </a:pPr>
                      <a:r>
                        <a:rPr lang="en-US" sz="1100" dirty="0" smtClean="0">
                          <a:effectLst/>
                          <a:latin typeface="Calibri"/>
                          <a:ea typeface="Calibri"/>
                          <a:cs typeface="Arial"/>
                        </a:rPr>
                        <a:t>Data</a:t>
                      </a:r>
                      <a:r>
                        <a:rPr lang="en-US" sz="1100" baseline="0" dirty="0" smtClean="0">
                          <a:effectLst/>
                          <a:latin typeface="Calibri"/>
                          <a:ea typeface="Calibri"/>
                          <a:cs typeface="Arial"/>
                        </a:rPr>
                        <a:t> and some information about vehicles either be reserved or not</a:t>
                      </a:r>
                      <a:r>
                        <a:rPr lang="en-US" sz="1100" dirty="0">
                          <a:effectLst/>
                          <a:latin typeface="Calibri"/>
                          <a:ea typeface="Calibri"/>
                          <a:cs typeface="Arial"/>
                        </a:rPr>
                        <a:t> </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rtl="1"/>
                      <a:endParaRPr lang="ar-EG"/>
                    </a:p>
                  </a:txBody>
                  <a:tcPr/>
                </a:tc>
              </a:tr>
              <a:tr h="270684">
                <a:tc>
                  <a:txBody>
                    <a:bodyPr/>
                    <a:lstStyle/>
                    <a:p>
                      <a:pPr algn="l">
                        <a:lnSpc>
                          <a:spcPct val="115000"/>
                        </a:lnSpc>
                        <a:spcAft>
                          <a:spcPts val="1000"/>
                        </a:spcAft>
                      </a:pPr>
                      <a:r>
                        <a:rPr lang="en-US" sz="1100">
                          <a:effectLst/>
                          <a:latin typeface="Calibri"/>
                          <a:ea typeface="Calibri"/>
                          <a:cs typeface="Arial"/>
                        </a:rPr>
                        <a:t>Notes and Issues:</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gridSpan="2">
                  <a:txBody>
                    <a:bodyPr/>
                    <a:lstStyle/>
                    <a:p>
                      <a:pPr algn="l">
                        <a:lnSpc>
                          <a:spcPct val="115000"/>
                        </a:lnSpc>
                        <a:spcAft>
                          <a:spcPts val="1000"/>
                        </a:spcAft>
                      </a:pPr>
                      <a:r>
                        <a:rPr kumimoji="0" lang="en-US" sz="1200" kern="1200" dirty="0" smtClean="0">
                          <a:solidFill>
                            <a:schemeClr val="tx1"/>
                          </a:solidFill>
                          <a:effectLst/>
                          <a:latin typeface="+mn-lt"/>
                          <a:ea typeface="+mn-ea"/>
                          <a:cs typeface="+mn-cs"/>
                        </a:rPr>
                        <a:t>messages will include information for non-registered customers of a denied access to upper decks, or information for registered customers of changes in their reservation</a:t>
                      </a:r>
                      <a:r>
                        <a:rPr lang="en-US" sz="1100" dirty="0">
                          <a:effectLst/>
                          <a:latin typeface="Calibri"/>
                          <a:ea typeface="Calibri"/>
                          <a:cs typeface="Arial"/>
                        </a:rPr>
                        <a:t> </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hMerge="1">
                  <a:txBody>
                    <a:bodyPr/>
                    <a:lstStyle/>
                    <a:p>
                      <a:pPr rtl="1"/>
                      <a:endParaRPr lang="ar-EG"/>
                    </a:p>
                  </a:txBody>
                  <a:tcPr/>
                </a:tc>
              </a:tr>
            </a:tbl>
          </a:graphicData>
        </a:graphic>
      </p:graphicFrame>
    </p:spTree>
    <p:extLst>
      <p:ext uri="{BB962C8B-B14F-4D97-AF65-F5344CB8AC3E}">
        <p14:creationId xmlns:p14="http://schemas.microsoft.com/office/powerpoint/2010/main" val="2101311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95536" y="332656"/>
            <a:ext cx="8136904" cy="6141296"/>
          </a:xfrm>
        </p:spPr>
        <p:txBody>
          <a:bodyPr/>
          <a:lstStyle/>
          <a:p>
            <a:pPr marL="0" indent="0" algn="l">
              <a:buNone/>
            </a:pPr>
            <a:r>
              <a:rPr lang="en-US" dirty="0">
                <a:solidFill>
                  <a:schemeClr val="bg1">
                    <a:lumMod val="65000"/>
                  </a:schemeClr>
                </a:solidFill>
              </a:rPr>
              <a:t>Phase 1– ERROR 404</a:t>
            </a:r>
          </a:p>
          <a:p>
            <a:pPr marL="0" indent="0" algn="l">
              <a:buNone/>
            </a:pPr>
            <a:r>
              <a:rPr lang="en-US" dirty="0">
                <a:solidFill>
                  <a:schemeClr val="bg1">
                    <a:lumMod val="65000"/>
                  </a:schemeClr>
                </a:solidFill>
              </a:rPr>
              <a:t>Project : &lt; Automated Parking Garage System </a:t>
            </a:r>
            <a:r>
              <a:rPr lang="en-US" dirty="0" smtClean="0">
                <a:solidFill>
                  <a:schemeClr val="bg1">
                    <a:lumMod val="65000"/>
                  </a:schemeClr>
                </a:solidFill>
              </a:rPr>
              <a:t>&gt;</a:t>
            </a:r>
          </a:p>
          <a:p>
            <a:pPr marL="0" indent="0" algn="l">
              <a:buNone/>
            </a:pPr>
            <a:r>
              <a:rPr lang="en-US" dirty="0">
                <a:solidFill>
                  <a:schemeClr val="accent2">
                    <a:lumMod val="75000"/>
                  </a:schemeClr>
                </a:solidFill>
              </a:rPr>
              <a:t>Use Case </a:t>
            </a:r>
            <a:r>
              <a:rPr lang="en-US" dirty="0" smtClean="0">
                <a:solidFill>
                  <a:schemeClr val="accent2">
                    <a:lumMod val="75000"/>
                  </a:schemeClr>
                </a:solidFill>
              </a:rPr>
              <a:t>Tables</a:t>
            </a:r>
          </a:p>
          <a:p>
            <a:pPr marL="0" indent="0" algn="l">
              <a:buNone/>
            </a:pPr>
            <a:endParaRPr lang="en-US" dirty="0">
              <a:solidFill>
                <a:schemeClr val="accent2">
                  <a:lumMod val="75000"/>
                </a:schemeClr>
              </a:solidFill>
            </a:endParaRPr>
          </a:p>
          <a:p>
            <a:pPr marL="0" indent="0" algn="l">
              <a:buNone/>
            </a:pPr>
            <a:endParaRPr lang="en-US" dirty="0">
              <a:solidFill>
                <a:schemeClr val="bg1">
                  <a:lumMod val="65000"/>
                </a:schemeClr>
              </a:solidFill>
            </a:endParaRPr>
          </a:p>
          <a:p>
            <a:pPr marL="0" indent="0" algn="l">
              <a:buNone/>
            </a:pPr>
            <a:endParaRPr lang="ar-EG" dirty="0"/>
          </a:p>
        </p:txBody>
      </p:sp>
      <p:graphicFrame>
        <p:nvGraphicFramePr>
          <p:cNvPr id="4" name="Table 3"/>
          <p:cNvGraphicFramePr>
            <a:graphicFrameLocks noGrp="1"/>
          </p:cNvGraphicFramePr>
          <p:nvPr>
            <p:extLst>
              <p:ext uri="{D42A27DB-BD31-4B8C-83A1-F6EECF244321}">
                <p14:modId xmlns:p14="http://schemas.microsoft.com/office/powerpoint/2010/main" val="3447504534"/>
              </p:ext>
            </p:extLst>
          </p:nvPr>
        </p:nvGraphicFramePr>
        <p:xfrm>
          <a:off x="827584" y="1700808"/>
          <a:ext cx="7128792" cy="4344565"/>
        </p:xfrm>
        <a:graphic>
          <a:graphicData uri="http://schemas.openxmlformats.org/drawingml/2006/table">
            <a:tbl>
              <a:tblPr/>
              <a:tblGrid>
                <a:gridCol w="2375808"/>
                <a:gridCol w="2376492"/>
                <a:gridCol w="2376492"/>
              </a:tblGrid>
              <a:tr h="263669">
                <a:tc>
                  <a:txBody>
                    <a:bodyPr/>
                    <a:lstStyle/>
                    <a:p>
                      <a:pPr algn="l">
                        <a:lnSpc>
                          <a:spcPct val="115000"/>
                        </a:lnSpc>
                        <a:spcAft>
                          <a:spcPts val="1000"/>
                        </a:spcAft>
                      </a:pPr>
                      <a:r>
                        <a:rPr lang="en-US" sz="1100" dirty="0">
                          <a:effectLst/>
                          <a:latin typeface="Calibri"/>
                          <a:ea typeface="Calibri"/>
                          <a:cs typeface="Arial"/>
                        </a:rPr>
                        <a:t>Use Case ID:</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a:lnSpc>
                          <a:spcPct val="115000"/>
                        </a:lnSpc>
                        <a:spcAft>
                          <a:spcPts val="1000"/>
                        </a:spcAft>
                      </a:pPr>
                      <a:r>
                        <a:rPr lang="en-US" sz="1100" dirty="0" smtClean="0">
                          <a:effectLst/>
                          <a:latin typeface="Calibri"/>
                          <a:ea typeface="Calibri"/>
                          <a:cs typeface="Arial"/>
                        </a:rPr>
                        <a:t>4</a:t>
                      </a:r>
                      <a:r>
                        <a:rPr lang="en-US" sz="1100" dirty="0">
                          <a:effectLst/>
                          <a:latin typeface="Calibri"/>
                          <a:ea typeface="Calibri"/>
                          <a:cs typeface="Arial"/>
                        </a:rPr>
                        <a:t> </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rtl="1"/>
                      <a:endParaRPr lang="ar-EG"/>
                    </a:p>
                  </a:txBody>
                  <a:tcPr/>
                </a:tc>
              </a:tr>
              <a:tr h="219237">
                <a:tc>
                  <a:txBody>
                    <a:bodyPr/>
                    <a:lstStyle/>
                    <a:p>
                      <a:pPr algn="l">
                        <a:lnSpc>
                          <a:spcPct val="115000"/>
                        </a:lnSpc>
                        <a:spcAft>
                          <a:spcPts val="1000"/>
                        </a:spcAft>
                      </a:pPr>
                      <a:r>
                        <a:rPr lang="en-US" sz="1100">
                          <a:effectLst/>
                          <a:latin typeface="Calibri"/>
                          <a:ea typeface="Calibri"/>
                          <a:cs typeface="Arial"/>
                        </a:rPr>
                        <a:t>Use Case Name:</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a:lnSpc>
                          <a:spcPct val="115000"/>
                        </a:lnSpc>
                        <a:spcAft>
                          <a:spcPts val="1000"/>
                        </a:spcAft>
                      </a:pPr>
                      <a:r>
                        <a:rPr lang="en-US" sz="1100" dirty="0" smtClean="0">
                          <a:effectLst/>
                          <a:latin typeface="Calibri"/>
                          <a:ea typeface="Calibri"/>
                          <a:cs typeface="Arial"/>
                        </a:rPr>
                        <a:t>Customer’s data </a:t>
                      </a:r>
                      <a:r>
                        <a:rPr lang="en-US" sz="1100" dirty="0">
                          <a:effectLst/>
                          <a:latin typeface="Calibri"/>
                          <a:ea typeface="Calibri"/>
                          <a:cs typeface="Arial"/>
                        </a:rPr>
                        <a:t> </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rtl="1"/>
                      <a:endParaRPr lang="ar-EG"/>
                    </a:p>
                  </a:txBody>
                  <a:tcPr/>
                </a:tc>
              </a:tr>
              <a:tr h="219237">
                <a:tc>
                  <a:txBody>
                    <a:bodyPr/>
                    <a:lstStyle/>
                    <a:p>
                      <a:pPr algn="l">
                        <a:lnSpc>
                          <a:spcPct val="115000"/>
                        </a:lnSpc>
                        <a:spcAft>
                          <a:spcPts val="1000"/>
                        </a:spcAft>
                      </a:pPr>
                      <a:r>
                        <a:rPr lang="en-US" sz="1100">
                          <a:effectLst/>
                          <a:latin typeface="Calibri"/>
                          <a:ea typeface="Calibri"/>
                          <a:cs typeface="Arial"/>
                        </a:rPr>
                        <a:t>Actors:</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a:lnSpc>
                          <a:spcPct val="115000"/>
                        </a:lnSpc>
                        <a:spcAft>
                          <a:spcPts val="1000"/>
                        </a:spcAft>
                      </a:pPr>
                      <a:r>
                        <a:rPr lang="en-US" sz="1100" dirty="0" smtClean="0">
                          <a:effectLst/>
                          <a:latin typeface="Calibri"/>
                          <a:ea typeface="Calibri"/>
                          <a:cs typeface="Arial"/>
                        </a:rPr>
                        <a:t>customer</a:t>
                      </a:r>
                      <a:r>
                        <a:rPr lang="en-US" sz="1100" dirty="0">
                          <a:effectLst/>
                          <a:latin typeface="Calibri"/>
                          <a:ea typeface="Calibri"/>
                          <a:cs typeface="Arial"/>
                        </a:rPr>
                        <a:t> </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rtl="1"/>
                      <a:endParaRPr lang="ar-EG"/>
                    </a:p>
                  </a:txBody>
                  <a:tcPr/>
                </a:tc>
              </a:tr>
              <a:tr h="219237">
                <a:tc>
                  <a:txBody>
                    <a:bodyPr/>
                    <a:lstStyle/>
                    <a:p>
                      <a:pPr algn="l">
                        <a:lnSpc>
                          <a:spcPct val="115000"/>
                        </a:lnSpc>
                        <a:spcAft>
                          <a:spcPts val="1000"/>
                        </a:spcAft>
                      </a:pPr>
                      <a:r>
                        <a:rPr lang="en-US" sz="1100">
                          <a:effectLst/>
                          <a:latin typeface="Calibri"/>
                          <a:ea typeface="Calibri"/>
                          <a:cs typeface="Arial"/>
                        </a:rPr>
                        <a:t>Pre-conditions:</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a:lnSpc>
                          <a:spcPct val="115000"/>
                        </a:lnSpc>
                        <a:spcAft>
                          <a:spcPts val="1000"/>
                        </a:spcAft>
                      </a:pPr>
                      <a:r>
                        <a:rPr lang="en-US" sz="1100" dirty="0" smtClean="0">
                          <a:effectLst/>
                          <a:latin typeface="Calibri"/>
                          <a:ea typeface="Calibri"/>
                          <a:cs typeface="Arial"/>
                        </a:rPr>
                        <a:t>System ask about data of customer</a:t>
                      </a:r>
                      <a:r>
                        <a:rPr lang="en-US" sz="1100" dirty="0">
                          <a:effectLst/>
                          <a:latin typeface="Calibri"/>
                          <a:ea typeface="Calibri"/>
                          <a:cs typeface="Arial"/>
                        </a:rPr>
                        <a:t> </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rtl="1"/>
                      <a:endParaRPr lang="ar-EG"/>
                    </a:p>
                  </a:txBody>
                  <a:tcPr/>
                </a:tc>
              </a:tr>
              <a:tr h="219237">
                <a:tc>
                  <a:txBody>
                    <a:bodyPr/>
                    <a:lstStyle/>
                    <a:p>
                      <a:pPr algn="l">
                        <a:lnSpc>
                          <a:spcPct val="115000"/>
                        </a:lnSpc>
                        <a:spcAft>
                          <a:spcPts val="1000"/>
                        </a:spcAft>
                      </a:pPr>
                      <a:r>
                        <a:rPr lang="en-US" sz="1100">
                          <a:effectLst/>
                          <a:latin typeface="Calibri"/>
                          <a:ea typeface="Calibri"/>
                          <a:cs typeface="Arial"/>
                        </a:rPr>
                        <a:t>Post-conditions:</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a:lnSpc>
                          <a:spcPct val="115000"/>
                        </a:lnSpc>
                        <a:spcAft>
                          <a:spcPts val="1000"/>
                        </a:spcAft>
                      </a:pPr>
                      <a:r>
                        <a:rPr lang="en-US" sz="1100" dirty="0" smtClean="0">
                          <a:effectLst/>
                          <a:latin typeface="Calibri"/>
                          <a:ea typeface="Calibri"/>
                          <a:cs typeface="Arial"/>
                        </a:rPr>
                        <a:t>Providing</a:t>
                      </a:r>
                      <a:r>
                        <a:rPr lang="en-US" sz="1100" baseline="0" dirty="0" smtClean="0">
                          <a:effectLst/>
                          <a:latin typeface="Calibri"/>
                          <a:ea typeface="Calibri"/>
                          <a:cs typeface="Arial"/>
                        </a:rPr>
                        <a:t> all required data for system</a:t>
                      </a:r>
                      <a:r>
                        <a:rPr lang="en-US" sz="1100" dirty="0">
                          <a:effectLst/>
                          <a:latin typeface="Calibri"/>
                          <a:ea typeface="Calibri"/>
                          <a:cs typeface="Arial"/>
                        </a:rPr>
                        <a:t> </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rtl="1"/>
                      <a:endParaRPr lang="ar-EG"/>
                    </a:p>
                  </a:txBody>
                  <a:tcPr/>
                </a:tc>
              </a:tr>
              <a:tr h="219237">
                <a:tc rowSpan="4">
                  <a:txBody>
                    <a:bodyPr/>
                    <a:lstStyle/>
                    <a:p>
                      <a:pPr algn="l">
                        <a:lnSpc>
                          <a:spcPct val="115000"/>
                        </a:lnSpc>
                        <a:spcAft>
                          <a:spcPts val="1000"/>
                        </a:spcAft>
                      </a:pPr>
                      <a:r>
                        <a:rPr lang="en-US" sz="1100" dirty="0">
                          <a:effectLst/>
                          <a:latin typeface="Calibri"/>
                          <a:ea typeface="Calibri"/>
                          <a:cs typeface="Arial"/>
                        </a:rPr>
                        <a:t>Flow of events:</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100" b="1">
                          <a:effectLst/>
                          <a:latin typeface="Calibri"/>
                          <a:ea typeface="Calibri"/>
                          <a:cs typeface="Arial"/>
                        </a:rPr>
                        <a:t>User Action</a:t>
                      </a:r>
                      <a:endParaRPr lang="en-US"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ctr">
                        <a:lnSpc>
                          <a:spcPct val="115000"/>
                        </a:lnSpc>
                        <a:spcAft>
                          <a:spcPts val="1000"/>
                        </a:spcAft>
                      </a:pPr>
                      <a:r>
                        <a:rPr lang="en-US" sz="1100" b="1">
                          <a:effectLst/>
                          <a:latin typeface="Calibri"/>
                          <a:ea typeface="Calibri"/>
                          <a:cs typeface="Arial"/>
                        </a:rPr>
                        <a:t>System Action</a:t>
                      </a:r>
                      <a:endParaRPr lang="en-US" sz="1100">
                        <a:effectLst/>
                        <a:latin typeface="Calibri"/>
                        <a:ea typeface="Calibri"/>
                        <a:cs typeface="Arial"/>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r>
              <a:tr h="438475">
                <a:tc vMerge="1">
                  <a:txBody>
                    <a:bodyPr/>
                    <a:lstStyle/>
                    <a:p>
                      <a:pPr rtl="1"/>
                      <a:endParaRPr lang="ar-EG"/>
                    </a:p>
                  </a:txBody>
                  <a:tcPr/>
                </a:tc>
                <a:tc>
                  <a:txBody>
                    <a:bodyPr/>
                    <a:lstStyle/>
                    <a:p>
                      <a:pPr algn="l">
                        <a:lnSpc>
                          <a:spcPct val="115000"/>
                        </a:lnSpc>
                        <a:spcAft>
                          <a:spcPts val="1000"/>
                        </a:spcAft>
                      </a:pPr>
                      <a:r>
                        <a:rPr lang="en-US" sz="1100" dirty="0" smtClean="0">
                          <a:effectLst/>
                          <a:latin typeface="Calibri"/>
                          <a:ea typeface="Calibri"/>
                          <a:cs typeface="Arial"/>
                        </a:rPr>
                        <a:t>1-customer</a:t>
                      </a:r>
                      <a:r>
                        <a:rPr lang="en-US" sz="1100" baseline="0" dirty="0" smtClean="0">
                          <a:effectLst/>
                          <a:latin typeface="Calibri"/>
                          <a:ea typeface="Calibri"/>
                          <a:cs typeface="Arial"/>
                        </a:rPr>
                        <a:t> enter his number and </a:t>
                      </a:r>
                      <a:r>
                        <a:rPr kumimoji="0" lang="en-US" sz="1100" kern="1200" dirty="0" smtClean="0">
                          <a:solidFill>
                            <a:schemeClr val="tx1"/>
                          </a:solidFill>
                          <a:effectLst/>
                          <a:latin typeface="+mn-lt"/>
                          <a:ea typeface="+mn-ea"/>
                          <a:cs typeface="+mn-cs"/>
                        </a:rPr>
                        <a:t>demographic information and a valid email and his or her credit card number</a:t>
                      </a:r>
                      <a:r>
                        <a:rPr lang="en-US" sz="1100" dirty="0" smtClean="0">
                          <a:effectLst/>
                          <a:latin typeface="Calibri"/>
                          <a:ea typeface="Calibri"/>
                          <a:cs typeface="Arial"/>
                        </a:rPr>
                        <a:t>. </a:t>
                      </a:r>
                      <a:endParaRPr lang="en-US" sz="1100" dirty="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en-US" sz="1100" dirty="0">
                          <a:effectLst/>
                          <a:latin typeface="Calibri"/>
                          <a:ea typeface="Calibri"/>
                          <a:cs typeface="Arial"/>
                        </a:rPr>
                        <a:t> </a:t>
                      </a: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237">
                <a:tc vMerge="1">
                  <a:txBody>
                    <a:bodyPr/>
                    <a:lstStyle/>
                    <a:p>
                      <a:pPr rtl="1"/>
                      <a:endParaRPr lang="ar-EG"/>
                    </a:p>
                  </a:txBody>
                  <a:tcPr/>
                </a:tc>
                <a:tc>
                  <a:txBody>
                    <a:bodyPr/>
                    <a:lstStyle/>
                    <a:p>
                      <a:pPr algn="l">
                        <a:lnSpc>
                          <a:spcPct val="115000"/>
                        </a:lnSpc>
                        <a:spcAft>
                          <a:spcPts val="1000"/>
                        </a:spcAft>
                      </a:pPr>
                      <a:r>
                        <a:rPr lang="en-US" sz="1100" dirty="0">
                          <a:effectLst/>
                          <a:latin typeface="Calibri"/>
                          <a:ea typeface="Calibri"/>
                          <a:cs typeface="Arial"/>
                        </a:rPr>
                        <a:t> </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en-US" sz="1100" dirty="0">
                          <a:effectLst/>
                          <a:latin typeface="Calibri"/>
                          <a:ea typeface="Calibri"/>
                          <a:cs typeface="Arial"/>
                        </a:rPr>
                        <a:t>2- System Verify user data</a:t>
                      </a: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237">
                <a:tc vMerge="1">
                  <a:txBody>
                    <a:bodyPr/>
                    <a:lstStyle/>
                    <a:p>
                      <a:pPr rtl="1"/>
                      <a:endParaRPr lang="ar-EG"/>
                    </a:p>
                  </a:txBody>
                  <a:tcPr/>
                </a:tc>
                <a:tc>
                  <a:txBody>
                    <a:bodyPr/>
                    <a:lstStyle/>
                    <a:p>
                      <a:pPr algn="l">
                        <a:lnSpc>
                          <a:spcPct val="115000"/>
                        </a:lnSpc>
                        <a:spcAft>
                          <a:spcPts val="1000"/>
                        </a:spcAft>
                      </a:pPr>
                      <a:r>
                        <a:rPr lang="en-US" sz="1100">
                          <a:effectLst/>
                          <a:latin typeface="Calibri"/>
                          <a:ea typeface="Calibri"/>
                          <a:cs typeface="Arial"/>
                        </a:rPr>
                        <a:t>and so on</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en-US" sz="1100">
                          <a:effectLst/>
                          <a:latin typeface="Calibri"/>
                          <a:ea typeface="Calibri"/>
                          <a:cs typeface="Arial"/>
                        </a:rPr>
                        <a:t> </a:t>
                      </a: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237">
                <a:tc rowSpan="3">
                  <a:txBody>
                    <a:bodyPr/>
                    <a:lstStyle/>
                    <a:p>
                      <a:pPr algn="l">
                        <a:lnSpc>
                          <a:spcPct val="115000"/>
                        </a:lnSpc>
                        <a:spcAft>
                          <a:spcPts val="1000"/>
                        </a:spcAft>
                      </a:pPr>
                      <a:r>
                        <a:rPr lang="en-US" sz="1100">
                          <a:effectLst/>
                          <a:latin typeface="Calibri"/>
                          <a:ea typeface="Calibri"/>
                          <a:cs typeface="Arial"/>
                        </a:rPr>
                        <a:t>Exceptions:</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100" b="1">
                          <a:effectLst/>
                          <a:latin typeface="Calibri"/>
                          <a:ea typeface="Calibri"/>
                          <a:cs typeface="Arial"/>
                        </a:rPr>
                        <a:t>User Action</a:t>
                      </a:r>
                      <a:endParaRPr lang="en-US"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ctr">
                        <a:lnSpc>
                          <a:spcPct val="115000"/>
                        </a:lnSpc>
                        <a:spcAft>
                          <a:spcPts val="1000"/>
                        </a:spcAft>
                      </a:pPr>
                      <a:r>
                        <a:rPr lang="en-US" sz="1100" b="1" dirty="0">
                          <a:effectLst/>
                          <a:latin typeface="Calibri"/>
                          <a:ea typeface="Calibri"/>
                          <a:cs typeface="Arial"/>
                        </a:rPr>
                        <a:t>System Action</a:t>
                      </a:r>
                      <a:endParaRPr lang="en-US" sz="1100" dirty="0">
                        <a:effectLst/>
                        <a:latin typeface="Calibri"/>
                        <a:ea typeface="Calibri"/>
                        <a:cs typeface="Arial"/>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r>
              <a:tr h="438475">
                <a:tc vMerge="1">
                  <a:txBody>
                    <a:bodyPr/>
                    <a:lstStyle/>
                    <a:p>
                      <a:pPr rtl="1"/>
                      <a:endParaRPr lang="ar-EG"/>
                    </a:p>
                  </a:txBody>
                  <a:tcPr/>
                </a:tc>
                <a:tc>
                  <a:txBody>
                    <a:bodyPr/>
                    <a:lstStyle/>
                    <a:p>
                      <a:pPr algn="l">
                        <a:lnSpc>
                          <a:spcPct val="115000"/>
                        </a:lnSpc>
                        <a:spcAft>
                          <a:spcPts val="1000"/>
                        </a:spcAft>
                      </a:pPr>
                      <a:r>
                        <a:rPr lang="en-US" sz="1100" dirty="0">
                          <a:effectLst/>
                          <a:latin typeface="Calibri"/>
                          <a:ea typeface="Calibri"/>
                          <a:cs typeface="Arial"/>
                        </a:rPr>
                        <a:t>1- </a:t>
                      </a:r>
                      <a:r>
                        <a:rPr lang="en-US" sz="1100" dirty="0" smtClean="0">
                          <a:effectLst/>
                          <a:latin typeface="Calibri"/>
                          <a:ea typeface="Calibri"/>
                          <a:cs typeface="Arial"/>
                        </a:rPr>
                        <a:t>User</a:t>
                      </a:r>
                      <a:r>
                        <a:rPr lang="en-US" sz="1100" baseline="0" dirty="0" smtClean="0">
                          <a:effectLst/>
                          <a:latin typeface="Calibri"/>
                          <a:ea typeface="Calibri"/>
                          <a:cs typeface="Arial"/>
                        </a:rPr>
                        <a:t> may enter his phone or not</a:t>
                      </a:r>
                      <a:endParaRPr lang="en-US" sz="1100" dirty="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en-US" sz="1100">
                          <a:effectLst/>
                          <a:latin typeface="Calibri"/>
                          <a:ea typeface="Calibri"/>
                          <a:cs typeface="Arial"/>
                        </a:rPr>
                        <a:t> </a:t>
                      </a: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5224">
                <a:tc vMerge="1">
                  <a:txBody>
                    <a:bodyPr/>
                    <a:lstStyle/>
                    <a:p>
                      <a:pPr rtl="1"/>
                      <a:endParaRPr lang="ar-EG"/>
                    </a:p>
                  </a:txBody>
                  <a:tcPr/>
                </a:tc>
                <a:tc>
                  <a:txBody>
                    <a:bodyPr/>
                    <a:lstStyle/>
                    <a:p>
                      <a:pPr algn="l">
                        <a:lnSpc>
                          <a:spcPct val="115000"/>
                        </a:lnSpc>
                        <a:spcAft>
                          <a:spcPts val="1000"/>
                        </a:spcAft>
                      </a:pPr>
                      <a:r>
                        <a:rPr lang="en-US" sz="1100">
                          <a:effectLst/>
                          <a:latin typeface="Calibri"/>
                          <a:ea typeface="Calibri"/>
                          <a:cs typeface="Arial"/>
                        </a:rPr>
                        <a:t> </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en-US" sz="1100" dirty="0" smtClean="0">
                          <a:effectLst/>
                          <a:latin typeface="Calibri"/>
                          <a:ea typeface="Calibri"/>
                          <a:cs typeface="Arial"/>
                        </a:rPr>
                        <a:t>2- System Verify user data</a:t>
                      </a:r>
                    </a:p>
                    <a:p>
                      <a:pPr algn="l">
                        <a:lnSpc>
                          <a:spcPct val="115000"/>
                        </a:lnSpc>
                        <a:spcAft>
                          <a:spcPts val="200"/>
                        </a:spcAft>
                      </a:pPr>
                      <a:r>
                        <a:rPr lang="en-US" sz="1100" dirty="0" smtClean="0">
                          <a:effectLst/>
                          <a:latin typeface="Calibri"/>
                          <a:ea typeface="Calibri"/>
                          <a:cs typeface="Arial"/>
                        </a:rPr>
                        <a:t>.</a:t>
                      </a:r>
                      <a:endParaRPr lang="en-US" sz="1100" dirty="0">
                        <a:effectLst/>
                        <a:latin typeface="Calibri"/>
                        <a:ea typeface="Calibri"/>
                        <a:cs typeface="Arial"/>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237">
                <a:tc>
                  <a:txBody>
                    <a:bodyPr/>
                    <a:lstStyle/>
                    <a:p>
                      <a:pPr algn="l">
                        <a:lnSpc>
                          <a:spcPct val="115000"/>
                        </a:lnSpc>
                        <a:spcAft>
                          <a:spcPts val="1000"/>
                        </a:spcAft>
                      </a:pPr>
                      <a:r>
                        <a:rPr lang="en-US" sz="1100">
                          <a:effectLst/>
                          <a:latin typeface="Calibri"/>
                          <a:ea typeface="Calibri"/>
                          <a:cs typeface="Arial"/>
                        </a:rPr>
                        <a:t>Includes:</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a:lnSpc>
                          <a:spcPct val="115000"/>
                        </a:lnSpc>
                        <a:spcAft>
                          <a:spcPts val="1000"/>
                        </a:spcAft>
                      </a:pPr>
                      <a:r>
                        <a:rPr lang="en-US" sz="1100" baseline="0" dirty="0" smtClean="0">
                          <a:effectLst/>
                          <a:latin typeface="Calibri"/>
                          <a:ea typeface="Calibri"/>
                          <a:cs typeface="Arial"/>
                        </a:rPr>
                        <a:t>number and </a:t>
                      </a:r>
                      <a:r>
                        <a:rPr kumimoji="0" lang="en-US" sz="1100" kern="1200" dirty="0" smtClean="0">
                          <a:solidFill>
                            <a:schemeClr val="tx1"/>
                          </a:solidFill>
                          <a:effectLst/>
                          <a:latin typeface="+mn-lt"/>
                          <a:ea typeface="+mn-ea"/>
                          <a:cs typeface="+mn-cs"/>
                        </a:rPr>
                        <a:t>demographic information and a valid email and his or her credit card number</a:t>
                      </a:r>
                      <a:r>
                        <a:rPr lang="en-US" sz="1100" dirty="0">
                          <a:effectLst/>
                          <a:latin typeface="Calibri"/>
                          <a:ea typeface="Calibri"/>
                          <a:cs typeface="Arial"/>
                        </a:rPr>
                        <a:t> </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rtl="1"/>
                      <a:endParaRPr lang="ar-EG"/>
                    </a:p>
                  </a:txBody>
                  <a:tcPr/>
                </a:tc>
              </a:tr>
              <a:tr h="219237">
                <a:tc>
                  <a:txBody>
                    <a:bodyPr/>
                    <a:lstStyle/>
                    <a:p>
                      <a:pPr algn="l">
                        <a:lnSpc>
                          <a:spcPct val="115000"/>
                        </a:lnSpc>
                        <a:spcAft>
                          <a:spcPts val="1000"/>
                        </a:spcAft>
                      </a:pPr>
                      <a:r>
                        <a:rPr lang="en-US" sz="1100">
                          <a:effectLst/>
                          <a:latin typeface="Calibri"/>
                          <a:ea typeface="Calibri"/>
                          <a:cs typeface="Arial"/>
                        </a:rPr>
                        <a:t>Notes and Issues:</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gridSpan="2">
                  <a:txBody>
                    <a:bodyPr/>
                    <a:lstStyle/>
                    <a:p>
                      <a:pPr algn="l">
                        <a:lnSpc>
                          <a:spcPct val="115000"/>
                        </a:lnSpc>
                        <a:spcAft>
                          <a:spcPts val="1000"/>
                        </a:spcAft>
                      </a:pPr>
                      <a:r>
                        <a:rPr lang="en-US" sz="1100" dirty="0">
                          <a:effectLst/>
                          <a:latin typeface="Calibri"/>
                          <a:ea typeface="Calibri"/>
                          <a:cs typeface="Arial"/>
                        </a:rPr>
                        <a:t> </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hMerge="1">
                  <a:txBody>
                    <a:bodyPr/>
                    <a:lstStyle/>
                    <a:p>
                      <a:pPr rtl="1"/>
                      <a:endParaRPr lang="ar-EG"/>
                    </a:p>
                  </a:txBody>
                  <a:tcPr/>
                </a:tc>
              </a:tr>
            </a:tbl>
          </a:graphicData>
        </a:graphic>
      </p:graphicFrame>
    </p:spTree>
    <p:extLst>
      <p:ext uri="{BB962C8B-B14F-4D97-AF65-F5344CB8AC3E}">
        <p14:creationId xmlns:p14="http://schemas.microsoft.com/office/powerpoint/2010/main" val="30987896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95536" y="332656"/>
            <a:ext cx="8136904" cy="6141296"/>
          </a:xfrm>
        </p:spPr>
        <p:txBody>
          <a:bodyPr/>
          <a:lstStyle/>
          <a:p>
            <a:pPr marL="0" indent="0" algn="l">
              <a:buNone/>
            </a:pPr>
            <a:r>
              <a:rPr lang="en-US" dirty="0">
                <a:solidFill>
                  <a:schemeClr val="bg1">
                    <a:lumMod val="65000"/>
                  </a:schemeClr>
                </a:solidFill>
              </a:rPr>
              <a:t>Phase 1– ERROR 404</a:t>
            </a:r>
          </a:p>
          <a:p>
            <a:pPr marL="0" indent="0" algn="l">
              <a:buNone/>
            </a:pPr>
            <a:r>
              <a:rPr lang="en-US" dirty="0">
                <a:solidFill>
                  <a:schemeClr val="bg1">
                    <a:lumMod val="65000"/>
                  </a:schemeClr>
                </a:solidFill>
              </a:rPr>
              <a:t>Project : &lt; Automated Parking Garage System </a:t>
            </a:r>
            <a:r>
              <a:rPr lang="en-US" dirty="0" smtClean="0">
                <a:solidFill>
                  <a:schemeClr val="bg1">
                    <a:lumMod val="65000"/>
                  </a:schemeClr>
                </a:solidFill>
              </a:rPr>
              <a:t>&gt;</a:t>
            </a:r>
          </a:p>
          <a:p>
            <a:pPr marL="0" indent="0" algn="l">
              <a:buNone/>
            </a:pPr>
            <a:r>
              <a:rPr lang="en-US" dirty="0">
                <a:solidFill>
                  <a:schemeClr val="accent2">
                    <a:lumMod val="75000"/>
                  </a:schemeClr>
                </a:solidFill>
              </a:rPr>
              <a:t>Use Case </a:t>
            </a:r>
            <a:r>
              <a:rPr lang="en-US" dirty="0" smtClean="0">
                <a:solidFill>
                  <a:schemeClr val="accent2">
                    <a:lumMod val="75000"/>
                  </a:schemeClr>
                </a:solidFill>
              </a:rPr>
              <a:t>Tables</a:t>
            </a:r>
          </a:p>
          <a:p>
            <a:pPr marL="0" indent="0" algn="l">
              <a:buNone/>
            </a:pPr>
            <a:endParaRPr lang="en-US" dirty="0">
              <a:solidFill>
                <a:schemeClr val="accent2">
                  <a:lumMod val="75000"/>
                </a:schemeClr>
              </a:solidFill>
            </a:endParaRPr>
          </a:p>
          <a:p>
            <a:pPr marL="0" indent="0" algn="l">
              <a:buNone/>
            </a:pPr>
            <a:endParaRPr lang="en-US" dirty="0">
              <a:solidFill>
                <a:schemeClr val="bg1">
                  <a:lumMod val="65000"/>
                </a:schemeClr>
              </a:solidFill>
            </a:endParaRPr>
          </a:p>
          <a:p>
            <a:pPr marL="0" indent="0" algn="l">
              <a:buNone/>
            </a:pPr>
            <a:endParaRPr lang="ar-EG" dirty="0"/>
          </a:p>
        </p:txBody>
      </p:sp>
      <p:graphicFrame>
        <p:nvGraphicFramePr>
          <p:cNvPr id="4" name="Table 3"/>
          <p:cNvGraphicFramePr>
            <a:graphicFrameLocks noGrp="1"/>
          </p:cNvGraphicFramePr>
          <p:nvPr>
            <p:extLst>
              <p:ext uri="{D42A27DB-BD31-4B8C-83A1-F6EECF244321}">
                <p14:modId xmlns:p14="http://schemas.microsoft.com/office/powerpoint/2010/main" val="616073803"/>
              </p:ext>
            </p:extLst>
          </p:nvPr>
        </p:nvGraphicFramePr>
        <p:xfrm>
          <a:off x="827584" y="1772816"/>
          <a:ext cx="7488832" cy="5021407"/>
        </p:xfrm>
        <a:graphic>
          <a:graphicData uri="http://schemas.openxmlformats.org/drawingml/2006/table">
            <a:tbl>
              <a:tblPr/>
              <a:tblGrid>
                <a:gridCol w="1944216"/>
                <a:gridCol w="2952328"/>
                <a:gridCol w="2592288"/>
              </a:tblGrid>
              <a:tr h="240123">
                <a:tc>
                  <a:txBody>
                    <a:bodyPr/>
                    <a:lstStyle/>
                    <a:p>
                      <a:pPr algn="l">
                        <a:lnSpc>
                          <a:spcPct val="115000"/>
                        </a:lnSpc>
                        <a:spcAft>
                          <a:spcPts val="1000"/>
                        </a:spcAft>
                      </a:pPr>
                      <a:r>
                        <a:rPr lang="en-US" sz="1100" dirty="0">
                          <a:effectLst/>
                          <a:latin typeface="Calibri"/>
                          <a:ea typeface="Calibri"/>
                          <a:cs typeface="Arial"/>
                        </a:rPr>
                        <a:t>Use Case ID:</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a:lnSpc>
                          <a:spcPct val="115000"/>
                        </a:lnSpc>
                        <a:spcAft>
                          <a:spcPts val="1000"/>
                        </a:spcAft>
                      </a:pPr>
                      <a:r>
                        <a:rPr lang="en-US" sz="1100" dirty="0" smtClean="0">
                          <a:effectLst/>
                          <a:latin typeface="Calibri"/>
                          <a:ea typeface="Calibri"/>
                          <a:cs typeface="Arial"/>
                        </a:rPr>
                        <a:t>5</a:t>
                      </a:r>
                      <a:r>
                        <a:rPr lang="en-US" sz="1100" dirty="0">
                          <a:effectLst/>
                          <a:latin typeface="Calibri"/>
                          <a:ea typeface="Calibri"/>
                          <a:cs typeface="Arial"/>
                        </a:rPr>
                        <a:t> </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rtl="1"/>
                      <a:endParaRPr lang="ar-EG"/>
                    </a:p>
                  </a:txBody>
                  <a:tcPr/>
                </a:tc>
              </a:tr>
              <a:tr h="243695">
                <a:tc>
                  <a:txBody>
                    <a:bodyPr/>
                    <a:lstStyle/>
                    <a:p>
                      <a:pPr algn="l">
                        <a:lnSpc>
                          <a:spcPct val="115000"/>
                        </a:lnSpc>
                        <a:spcAft>
                          <a:spcPts val="1000"/>
                        </a:spcAft>
                      </a:pPr>
                      <a:r>
                        <a:rPr lang="en-US" sz="1100">
                          <a:effectLst/>
                          <a:latin typeface="Calibri"/>
                          <a:ea typeface="Calibri"/>
                          <a:cs typeface="Arial"/>
                        </a:rPr>
                        <a:t>Use Case Name:</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a:lnSpc>
                          <a:spcPct val="115000"/>
                        </a:lnSpc>
                        <a:spcAft>
                          <a:spcPts val="1000"/>
                        </a:spcAft>
                      </a:pPr>
                      <a:r>
                        <a:rPr lang="en-US" sz="1100" dirty="0" smtClean="0">
                          <a:effectLst/>
                          <a:latin typeface="Calibri"/>
                          <a:ea typeface="Calibri"/>
                          <a:cs typeface="Arial"/>
                        </a:rPr>
                        <a:t>Guaranteed reservation</a:t>
                      </a:r>
                      <a:r>
                        <a:rPr lang="en-US" sz="1100" dirty="0">
                          <a:effectLst/>
                          <a:latin typeface="Calibri"/>
                          <a:ea typeface="Calibri"/>
                          <a:cs typeface="Arial"/>
                        </a:rPr>
                        <a:t> </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rtl="1"/>
                      <a:endParaRPr lang="ar-EG"/>
                    </a:p>
                  </a:txBody>
                  <a:tcPr/>
                </a:tc>
              </a:tr>
              <a:tr h="243695">
                <a:tc>
                  <a:txBody>
                    <a:bodyPr/>
                    <a:lstStyle/>
                    <a:p>
                      <a:pPr algn="l">
                        <a:lnSpc>
                          <a:spcPct val="115000"/>
                        </a:lnSpc>
                        <a:spcAft>
                          <a:spcPts val="1000"/>
                        </a:spcAft>
                      </a:pPr>
                      <a:r>
                        <a:rPr lang="en-US" sz="1100">
                          <a:effectLst/>
                          <a:latin typeface="Calibri"/>
                          <a:ea typeface="Calibri"/>
                          <a:cs typeface="Arial"/>
                        </a:rPr>
                        <a:t>Actors:</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a:lnSpc>
                          <a:spcPct val="115000"/>
                        </a:lnSpc>
                        <a:spcAft>
                          <a:spcPts val="1000"/>
                        </a:spcAft>
                      </a:pPr>
                      <a:r>
                        <a:rPr lang="en-US" sz="1100" dirty="0" smtClean="0">
                          <a:effectLst/>
                          <a:latin typeface="Calibri"/>
                          <a:ea typeface="Calibri"/>
                          <a:cs typeface="Arial"/>
                        </a:rPr>
                        <a:t>customer</a:t>
                      </a:r>
                      <a:r>
                        <a:rPr lang="en-US" sz="1100" dirty="0">
                          <a:effectLst/>
                          <a:latin typeface="Calibri"/>
                          <a:ea typeface="Calibri"/>
                          <a:cs typeface="Arial"/>
                        </a:rPr>
                        <a:t> </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rtl="1"/>
                      <a:endParaRPr lang="ar-EG"/>
                    </a:p>
                  </a:txBody>
                  <a:tcPr/>
                </a:tc>
              </a:tr>
              <a:tr h="243695">
                <a:tc>
                  <a:txBody>
                    <a:bodyPr/>
                    <a:lstStyle/>
                    <a:p>
                      <a:pPr algn="l">
                        <a:lnSpc>
                          <a:spcPct val="115000"/>
                        </a:lnSpc>
                        <a:spcAft>
                          <a:spcPts val="1000"/>
                        </a:spcAft>
                      </a:pPr>
                      <a:r>
                        <a:rPr lang="en-US" sz="1100">
                          <a:effectLst/>
                          <a:latin typeface="Calibri"/>
                          <a:ea typeface="Calibri"/>
                          <a:cs typeface="Arial"/>
                        </a:rPr>
                        <a:t>Pre-conditions:</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a:lnSpc>
                          <a:spcPct val="115000"/>
                        </a:lnSpc>
                        <a:spcAft>
                          <a:spcPts val="1000"/>
                        </a:spcAft>
                      </a:pPr>
                      <a:r>
                        <a:rPr lang="en-US" sz="1100" dirty="0" smtClean="0">
                          <a:effectLst/>
                          <a:latin typeface="Calibri"/>
                          <a:ea typeface="Calibri"/>
                          <a:cs typeface="Arial"/>
                        </a:rPr>
                        <a:t>Customer</a:t>
                      </a:r>
                      <a:r>
                        <a:rPr lang="en-US" sz="1100" baseline="0" dirty="0" smtClean="0">
                          <a:effectLst/>
                          <a:latin typeface="Calibri"/>
                          <a:ea typeface="Calibri"/>
                          <a:cs typeface="Arial"/>
                        </a:rPr>
                        <a:t> press on button to reserve spot</a:t>
                      </a:r>
                      <a:r>
                        <a:rPr lang="en-US" sz="1100" dirty="0">
                          <a:effectLst/>
                          <a:latin typeface="Calibri"/>
                          <a:ea typeface="Calibri"/>
                          <a:cs typeface="Arial"/>
                        </a:rPr>
                        <a:t> </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rtl="1"/>
                      <a:endParaRPr lang="ar-EG"/>
                    </a:p>
                  </a:txBody>
                  <a:tcPr/>
                </a:tc>
              </a:tr>
              <a:tr h="243695">
                <a:tc>
                  <a:txBody>
                    <a:bodyPr/>
                    <a:lstStyle/>
                    <a:p>
                      <a:pPr algn="l">
                        <a:lnSpc>
                          <a:spcPct val="115000"/>
                        </a:lnSpc>
                        <a:spcAft>
                          <a:spcPts val="1000"/>
                        </a:spcAft>
                      </a:pPr>
                      <a:r>
                        <a:rPr lang="en-US" sz="1100">
                          <a:effectLst/>
                          <a:latin typeface="Calibri"/>
                          <a:ea typeface="Calibri"/>
                          <a:cs typeface="Arial"/>
                        </a:rPr>
                        <a:t>Post-conditions:</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a:lnSpc>
                          <a:spcPct val="115000"/>
                        </a:lnSpc>
                        <a:spcAft>
                          <a:spcPts val="1000"/>
                        </a:spcAft>
                      </a:pPr>
                      <a:r>
                        <a:rPr lang="en-US" sz="1100" dirty="0" smtClean="0">
                          <a:effectLst/>
                          <a:latin typeface="Calibri"/>
                          <a:ea typeface="Calibri"/>
                          <a:cs typeface="Arial"/>
                        </a:rPr>
                        <a:t>Customer</a:t>
                      </a:r>
                      <a:r>
                        <a:rPr lang="en-US" sz="1100" baseline="0" dirty="0" smtClean="0">
                          <a:effectLst/>
                          <a:latin typeface="Calibri"/>
                          <a:ea typeface="Calibri"/>
                          <a:cs typeface="Arial"/>
                        </a:rPr>
                        <a:t> guarantee spot in garage </a:t>
                      </a:r>
                      <a:r>
                        <a:rPr lang="en-US" sz="1100" dirty="0">
                          <a:effectLst/>
                          <a:latin typeface="Calibri"/>
                          <a:ea typeface="Calibri"/>
                          <a:cs typeface="Arial"/>
                        </a:rPr>
                        <a:t> </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rtl="1"/>
                      <a:endParaRPr lang="ar-EG"/>
                    </a:p>
                  </a:txBody>
                  <a:tcPr/>
                </a:tc>
              </a:tr>
              <a:tr h="243695">
                <a:tc rowSpan="6">
                  <a:txBody>
                    <a:bodyPr/>
                    <a:lstStyle/>
                    <a:p>
                      <a:pPr algn="l">
                        <a:lnSpc>
                          <a:spcPct val="115000"/>
                        </a:lnSpc>
                        <a:spcAft>
                          <a:spcPts val="1000"/>
                        </a:spcAft>
                      </a:pPr>
                      <a:r>
                        <a:rPr lang="en-US" sz="1100">
                          <a:effectLst/>
                          <a:latin typeface="Calibri"/>
                          <a:ea typeface="Calibri"/>
                          <a:cs typeface="Arial"/>
                        </a:rPr>
                        <a:t>Flow of events:</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100" b="1">
                          <a:effectLst/>
                          <a:latin typeface="Calibri"/>
                          <a:ea typeface="Calibri"/>
                          <a:cs typeface="Arial"/>
                        </a:rPr>
                        <a:t>User Action</a:t>
                      </a:r>
                      <a:endParaRPr lang="en-US"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ctr">
                        <a:lnSpc>
                          <a:spcPct val="115000"/>
                        </a:lnSpc>
                        <a:spcAft>
                          <a:spcPts val="1000"/>
                        </a:spcAft>
                      </a:pPr>
                      <a:r>
                        <a:rPr lang="en-US" sz="1100" b="1">
                          <a:effectLst/>
                          <a:latin typeface="Calibri"/>
                          <a:ea typeface="Calibri"/>
                          <a:cs typeface="Arial"/>
                        </a:rPr>
                        <a:t>System Action</a:t>
                      </a:r>
                      <a:endParaRPr lang="en-US" sz="1100">
                        <a:effectLst/>
                        <a:latin typeface="Calibri"/>
                        <a:ea typeface="Calibri"/>
                        <a:cs typeface="Arial"/>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r>
              <a:tr h="302307">
                <a:tc vMerge="1">
                  <a:txBody>
                    <a:bodyPr/>
                    <a:lstStyle/>
                    <a:p>
                      <a:pPr rtl="1"/>
                      <a:endParaRPr lang="ar-EG"/>
                    </a:p>
                  </a:txBody>
                  <a:tcPr/>
                </a:tc>
                <a:tc>
                  <a:txBody>
                    <a:bodyPr/>
                    <a:lstStyle/>
                    <a:p>
                      <a:pPr marL="0" marR="0" indent="0" algn="l" defTabSz="914400" rtl="1" eaLnBrk="1" fontAlgn="auto" latinLnBrk="0" hangingPunct="1">
                        <a:lnSpc>
                          <a:spcPct val="115000"/>
                        </a:lnSpc>
                        <a:spcBef>
                          <a:spcPts val="0"/>
                        </a:spcBef>
                        <a:spcAft>
                          <a:spcPts val="1000"/>
                        </a:spcAft>
                        <a:buClrTx/>
                        <a:buSzTx/>
                        <a:buFontTx/>
                        <a:buNone/>
                        <a:tabLst/>
                        <a:defRPr/>
                      </a:pPr>
                      <a:r>
                        <a:rPr lang="en-US" sz="1100" dirty="0" smtClean="0">
                          <a:effectLst/>
                          <a:latin typeface="Calibri"/>
                          <a:ea typeface="Calibri"/>
                          <a:cs typeface="Arial"/>
                        </a:rPr>
                        <a:t>1-Customer</a:t>
                      </a:r>
                      <a:r>
                        <a:rPr lang="en-US" sz="1100" baseline="0" dirty="0" smtClean="0">
                          <a:effectLst/>
                          <a:latin typeface="Calibri"/>
                          <a:ea typeface="Calibri"/>
                          <a:cs typeface="Arial"/>
                        </a:rPr>
                        <a:t> press on button to reserve spot</a:t>
                      </a:r>
                      <a:r>
                        <a:rPr lang="en-US" sz="1100" dirty="0" smtClean="0">
                          <a:effectLst/>
                          <a:latin typeface="Calibri"/>
                          <a:ea typeface="Calibri"/>
                          <a:cs typeface="Arial"/>
                        </a:rPr>
                        <a:t> </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en-US" sz="1100" dirty="0">
                          <a:effectLst/>
                          <a:latin typeface="Calibri"/>
                          <a:ea typeface="Calibri"/>
                          <a:cs typeface="Arial"/>
                        </a:rPr>
                        <a:t> </a:t>
                      </a: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2879">
                <a:tc vMerge="1">
                  <a:txBody>
                    <a:bodyPr/>
                    <a:lstStyle/>
                    <a:p>
                      <a:pPr rtl="1"/>
                      <a:endParaRPr lang="ar-EG"/>
                    </a:p>
                  </a:txBody>
                  <a:tcPr/>
                </a:tc>
                <a:tc>
                  <a:txBody>
                    <a:bodyPr/>
                    <a:lstStyle/>
                    <a:p>
                      <a:pPr algn="l">
                        <a:lnSpc>
                          <a:spcPct val="115000"/>
                        </a:lnSpc>
                        <a:spcAft>
                          <a:spcPts val="1000"/>
                        </a:spcAft>
                      </a:pPr>
                      <a:r>
                        <a:rPr lang="en-US" sz="1100">
                          <a:effectLst/>
                          <a:latin typeface="Calibri"/>
                          <a:ea typeface="Calibri"/>
                          <a:cs typeface="Arial"/>
                        </a:rPr>
                        <a:t> </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en-US" sz="1100" dirty="0">
                          <a:effectLst/>
                          <a:latin typeface="Calibri"/>
                          <a:ea typeface="Calibri"/>
                          <a:cs typeface="Arial"/>
                        </a:rPr>
                        <a:t>2- </a:t>
                      </a:r>
                      <a:r>
                        <a:rPr lang="en-US" sz="1100" dirty="0" smtClean="0">
                          <a:effectLst/>
                          <a:latin typeface="Calibri"/>
                          <a:ea typeface="Calibri"/>
                          <a:cs typeface="Arial"/>
                        </a:rPr>
                        <a:t>System</a:t>
                      </a:r>
                      <a:r>
                        <a:rPr lang="en-US" sz="1100" baseline="0" dirty="0" smtClean="0">
                          <a:effectLst/>
                          <a:latin typeface="Calibri"/>
                          <a:ea typeface="Calibri"/>
                          <a:cs typeface="Arial"/>
                        </a:rPr>
                        <a:t> asked for his data and time of reservation and how many days of reservation</a:t>
                      </a:r>
                      <a:endParaRPr lang="en-US" sz="1100" dirty="0">
                        <a:effectLst/>
                        <a:latin typeface="Calibri"/>
                        <a:ea typeface="Calibri"/>
                        <a:cs typeface="Arial"/>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7391">
                <a:tc vMerge="1">
                  <a:txBody>
                    <a:bodyPr/>
                    <a:lstStyle/>
                    <a:p>
                      <a:pPr rtl="1"/>
                      <a:endParaRPr lang="ar-EG"/>
                    </a:p>
                  </a:txBody>
                  <a:tcPr/>
                </a:tc>
                <a:tc>
                  <a:txBody>
                    <a:bodyPr/>
                    <a:lstStyle/>
                    <a:p>
                      <a:pPr algn="l">
                        <a:lnSpc>
                          <a:spcPct val="115000"/>
                        </a:lnSpc>
                        <a:spcAft>
                          <a:spcPts val="1000"/>
                        </a:spcAft>
                      </a:pPr>
                      <a:r>
                        <a:rPr lang="en-US" sz="1100" dirty="0" smtClean="0">
                          <a:effectLst/>
                          <a:latin typeface="Calibri"/>
                          <a:ea typeface="Calibri"/>
                          <a:cs typeface="Arial"/>
                        </a:rPr>
                        <a:t>3-Customer</a:t>
                      </a:r>
                      <a:r>
                        <a:rPr lang="en-US" sz="1100" baseline="0" dirty="0" smtClean="0">
                          <a:effectLst/>
                          <a:latin typeface="Calibri"/>
                          <a:ea typeface="Calibri"/>
                          <a:cs typeface="Arial"/>
                        </a:rPr>
                        <a:t> enter his data and ask for the required cost</a:t>
                      </a:r>
                      <a:endParaRPr lang="en-US" sz="1100" dirty="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en-US" sz="1100">
                          <a:effectLst/>
                          <a:latin typeface="Calibri"/>
                          <a:ea typeface="Calibri"/>
                          <a:cs typeface="Arial"/>
                        </a:rPr>
                        <a:t> </a:t>
                      </a: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7391">
                <a:tc vMerge="1">
                  <a:txBody>
                    <a:bodyPr/>
                    <a:lstStyle/>
                    <a:p>
                      <a:pPr rtl="1"/>
                      <a:endParaRPr lang="ar-EG"/>
                    </a:p>
                  </a:txBody>
                  <a:tcPr/>
                </a:tc>
                <a:tc>
                  <a:txBody>
                    <a:bodyPr/>
                    <a:lstStyle/>
                    <a:p>
                      <a:pPr algn="l">
                        <a:lnSpc>
                          <a:spcPct val="115000"/>
                        </a:lnSpc>
                        <a:spcAft>
                          <a:spcPts val="1000"/>
                        </a:spcAft>
                      </a:pPr>
                      <a:r>
                        <a:rPr lang="en-US" sz="1100">
                          <a:effectLst/>
                          <a:latin typeface="Calibri"/>
                          <a:ea typeface="Calibri"/>
                          <a:cs typeface="Arial"/>
                        </a:rPr>
                        <a:t> </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en-US" sz="1100" dirty="0">
                          <a:effectLst/>
                          <a:latin typeface="Calibri"/>
                          <a:ea typeface="Calibri"/>
                          <a:cs typeface="Arial"/>
                        </a:rPr>
                        <a:t>4- </a:t>
                      </a:r>
                      <a:r>
                        <a:rPr lang="en-US" sz="1100" dirty="0" smtClean="0">
                          <a:effectLst/>
                          <a:latin typeface="Calibri"/>
                          <a:ea typeface="Calibri"/>
                          <a:cs typeface="Arial"/>
                        </a:rPr>
                        <a:t>System</a:t>
                      </a:r>
                      <a:r>
                        <a:rPr lang="en-US" sz="1100" baseline="0" dirty="0" smtClean="0">
                          <a:effectLst/>
                          <a:latin typeface="Calibri"/>
                          <a:ea typeface="Calibri"/>
                          <a:cs typeface="Arial"/>
                        </a:rPr>
                        <a:t> display the cost and waiting confirmation</a:t>
                      </a:r>
                      <a:endParaRPr lang="en-US" sz="1100" dirty="0">
                        <a:effectLst/>
                        <a:latin typeface="Calibri"/>
                        <a:ea typeface="Calibri"/>
                        <a:cs typeface="Arial"/>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8586">
                <a:tc vMerge="1">
                  <a:txBody>
                    <a:bodyPr/>
                    <a:lstStyle/>
                    <a:p>
                      <a:pPr rtl="1"/>
                      <a:endParaRPr lang="ar-EG"/>
                    </a:p>
                  </a:txBody>
                  <a:tcPr/>
                </a:tc>
                <a:tc>
                  <a:txBody>
                    <a:bodyPr/>
                    <a:lstStyle/>
                    <a:p>
                      <a:pPr algn="l">
                        <a:lnSpc>
                          <a:spcPct val="115000"/>
                        </a:lnSpc>
                        <a:spcAft>
                          <a:spcPts val="1000"/>
                        </a:spcAft>
                      </a:pPr>
                      <a:r>
                        <a:rPr lang="en-US" sz="1100" dirty="0" smtClean="0">
                          <a:effectLst/>
                          <a:latin typeface="Calibri"/>
                          <a:ea typeface="Calibri"/>
                          <a:cs typeface="Arial"/>
                        </a:rPr>
                        <a:t>5-</a:t>
                      </a:r>
                      <a:r>
                        <a:rPr lang="en-US" sz="1100" baseline="0" dirty="0" smtClean="0">
                          <a:effectLst/>
                          <a:latin typeface="Calibri"/>
                          <a:ea typeface="Calibri"/>
                          <a:cs typeface="Arial"/>
                        </a:rPr>
                        <a:t> customer may accept or reject the confirmation</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en-US" sz="1100" dirty="0">
                          <a:effectLst/>
                          <a:latin typeface="Calibri"/>
                          <a:ea typeface="Calibri"/>
                          <a:cs typeface="Arial"/>
                        </a:rPr>
                        <a:t> </a:t>
                      </a: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3695">
                <a:tc rowSpan="2">
                  <a:txBody>
                    <a:bodyPr/>
                    <a:lstStyle/>
                    <a:p>
                      <a:pPr algn="l">
                        <a:lnSpc>
                          <a:spcPct val="115000"/>
                        </a:lnSpc>
                        <a:spcAft>
                          <a:spcPts val="1000"/>
                        </a:spcAft>
                      </a:pPr>
                      <a:r>
                        <a:rPr lang="en-US" sz="1100">
                          <a:effectLst/>
                          <a:latin typeface="Calibri"/>
                          <a:ea typeface="Calibri"/>
                          <a:cs typeface="Arial"/>
                        </a:rPr>
                        <a:t>Exceptions:</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100" b="1">
                          <a:effectLst/>
                          <a:latin typeface="Calibri"/>
                          <a:ea typeface="Calibri"/>
                          <a:cs typeface="Arial"/>
                        </a:rPr>
                        <a:t>User Action</a:t>
                      </a:r>
                      <a:endParaRPr lang="en-US"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ctr">
                        <a:lnSpc>
                          <a:spcPct val="115000"/>
                        </a:lnSpc>
                        <a:spcAft>
                          <a:spcPts val="1000"/>
                        </a:spcAft>
                      </a:pPr>
                      <a:r>
                        <a:rPr lang="en-US" sz="1100" b="1" dirty="0">
                          <a:effectLst/>
                          <a:latin typeface="Calibri"/>
                          <a:ea typeface="Calibri"/>
                          <a:cs typeface="Arial"/>
                        </a:rPr>
                        <a:t>System Action</a:t>
                      </a:r>
                      <a:endParaRPr lang="en-US" sz="1100" dirty="0">
                        <a:effectLst/>
                        <a:latin typeface="Calibri"/>
                        <a:ea typeface="Calibri"/>
                        <a:cs typeface="Arial"/>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r>
              <a:tr h="214293">
                <a:tc vMerge="1">
                  <a:txBody>
                    <a:bodyPr/>
                    <a:lstStyle/>
                    <a:p>
                      <a:pPr rtl="1"/>
                      <a:endParaRPr lang="ar-EG"/>
                    </a:p>
                  </a:txBody>
                  <a:tcPr/>
                </a:tc>
                <a:tc>
                  <a:txBody>
                    <a:bodyPr/>
                    <a:lstStyle/>
                    <a:p>
                      <a:pPr algn="l">
                        <a:lnSpc>
                          <a:spcPct val="115000"/>
                        </a:lnSpc>
                        <a:spcAft>
                          <a:spcPts val="1000"/>
                        </a:spcAft>
                      </a:pPr>
                      <a:r>
                        <a:rPr lang="en-US" sz="1100" dirty="0" smtClean="0">
                          <a:effectLst/>
                          <a:latin typeface="Calibri"/>
                          <a:ea typeface="Calibri"/>
                          <a:cs typeface="Arial"/>
                        </a:rPr>
                        <a:t> </a:t>
                      </a:r>
                      <a:endParaRPr lang="en-US" sz="1100" dirty="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en-US" sz="1100">
                          <a:effectLst/>
                          <a:latin typeface="Calibri"/>
                          <a:ea typeface="Calibri"/>
                          <a:cs typeface="Arial"/>
                        </a:rPr>
                        <a:t> </a:t>
                      </a: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3695">
                <a:tc>
                  <a:txBody>
                    <a:bodyPr/>
                    <a:lstStyle/>
                    <a:p>
                      <a:pPr algn="l">
                        <a:lnSpc>
                          <a:spcPct val="115000"/>
                        </a:lnSpc>
                        <a:spcAft>
                          <a:spcPts val="1000"/>
                        </a:spcAft>
                      </a:pPr>
                      <a:r>
                        <a:rPr lang="en-US" sz="1100" dirty="0">
                          <a:effectLst/>
                          <a:latin typeface="Calibri"/>
                          <a:ea typeface="Calibri"/>
                          <a:cs typeface="Arial"/>
                        </a:rPr>
                        <a:t>Includes:</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a:lnSpc>
                          <a:spcPct val="115000"/>
                        </a:lnSpc>
                        <a:spcAft>
                          <a:spcPts val="1000"/>
                        </a:spcAft>
                      </a:pPr>
                      <a:r>
                        <a:rPr lang="en-US" sz="1100" dirty="0" smtClean="0">
                          <a:effectLst/>
                          <a:latin typeface="Calibri"/>
                          <a:ea typeface="Calibri"/>
                          <a:cs typeface="Arial"/>
                        </a:rPr>
                        <a:t>Customer’s data , location of spot , time</a:t>
                      </a:r>
                      <a:r>
                        <a:rPr lang="en-US" sz="1100" baseline="0" dirty="0" smtClean="0">
                          <a:effectLst/>
                          <a:latin typeface="Calibri"/>
                          <a:ea typeface="Calibri"/>
                          <a:cs typeface="Arial"/>
                        </a:rPr>
                        <a:t> of reservation , days of reservation</a:t>
                      </a:r>
                      <a:r>
                        <a:rPr lang="en-US" sz="1100" dirty="0">
                          <a:effectLst/>
                          <a:latin typeface="Calibri"/>
                          <a:ea typeface="Calibri"/>
                          <a:cs typeface="Arial"/>
                        </a:rPr>
                        <a:t> </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rtl="1"/>
                      <a:endParaRPr lang="ar-EG"/>
                    </a:p>
                  </a:txBody>
                  <a:tcPr/>
                </a:tc>
              </a:tr>
              <a:tr h="243695">
                <a:tc>
                  <a:txBody>
                    <a:bodyPr/>
                    <a:lstStyle/>
                    <a:p>
                      <a:pPr algn="l">
                        <a:lnSpc>
                          <a:spcPct val="115000"/>
                        </a:lnSpc>
                        <a:spcAft>
                          <a:spcPts val="1000"/>
                        </a:spcAft>
                      </a:pPr>
                      <a:r>
                        <a:rPr lang="en-US" sz="1100">
                          <a:effectLst/>
                          <a:latin typeface="Calibri"/>
                          <a:ea typeface="Calibri"/>
                          <a:cs typeface="Arial"/>
                        </a:rPr>
                        <a:t>Notes and Issues:</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gridSpan="2">
                  <a:txBody>
                    <a:bodyPr/>
                    <a:lstStyle/>
                    <a:p>
                      <a:pPr marL="0" marR="0" indent="0" algn="l" defTabSz="914400" rtl="1" eaLnBrk="1" fontAlgn="auto" latinLnBrk="0" hangingPunct="1">
                        <a:lnSpc>
                          <a:spcPct val="115000"/>
                        </a:lnSpc>
                        <a:spcBef>
                          <a:spcPts val="0"/>
                        </a:spcBef>
                        <a:spcAft>
                          <a:spcPts val="1000"/>
                        </a:spcAft>
                        <a:buClrTx/>
                        <a:buSzTx/>
                        <a:buFontTx/>
                        <a:buNone/>
                        <a:tabLst/>
                        <a:defRPr/>
                      </a:pPr>
                      <a:r>
                        <a:rPr kumimoji="0" lang="en-US" sz="1100" kern="1200" dirty="0" smtClean="0">
                          <a:solidFill>
                            <a:schemeClr val="tx1"/>
                          </a:solidFill>
                          <a:effectLst/>
                          <a:latin typeface="+mn-lt"/>
                          <a:ea typeface="+mn-ea"/>
                          <a:cs typeface="+mn-cs"/>
                        </a:rPr>
                        <a:t>customers are desirable because they can provide predictable and steady income. </a:t>
                      </a:r>
                    </a:p>
                    <a:p>
                      <a:pPr algn="l">
                        <a:lnSpc>
                          <a:spcPct val="115000"/>
                        </a:lnSpc>
                        <a:spcAft>
                          <a:spcPts val="1000"/>
                        </a:spcAft>
                      </a:pPr>
                      <a:r>
                        <a:rPr lang="en-US" sz="1100" dirty="0">
                          <a:effectLst/>
                          <a:latin typeface="Calibri"/>
                          <a:ea typeface="Calibri"/>
                          <a:cs typeface="Arial"/>
                        </a:rPr>
                        <a:t> </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hMerge="1">
                  <a:txBody>
                    <a:bodyPr/>
                    <a:lstStyle/>
                    <a:p>
                      <a:pPr rtl="1"/>
                      <a:endParaRPr lang="ar-EG"/>
                    </a:p>
                  </a:txBody>
                  <a:tcPr/>
                </a:tc>
              </a:tr>
            </a:tbl>
          </a:graphicData>
        </a:graphic>
      </p:graphicFrame>
    </p:spTree>
    <p:extLst>
      <p:ext uri="{BB962C8B-B14F-4D97-AF65-F5344CB8AC3E}">
        <p14:creationId xmlns:p14="http://schemas.microsoft.com/office/powerpoint/2010/main" val="33840260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95536" y="332656"/>
            <a:ext cx="8136904" cy="6141296"/>
          </a:xfrm>
        </p:spPr>
        <p:txBody>
          <a:bodyPr/>
          <a:lstStyle/>
          <a:p>
            <a:pPr marL="0" indent="0" algn="l">
              <a:buNone/>
            </a:pPr>
            <a:r>
              <a:rPr lang="en-US" dirty="0">
                <a:solidFill>
                  <a:schemeClr val="bg1">
                    <a:lumMod val="65000"/>
                  </a:schemeClr>
                </a:solidFill>
              </a:rPr>
              <a:t>Phase 1– ERROR 404</a:t>
            </a:r>
          </a:p>
          <a:p>
            <a:pPr marL="0" indent="0" algn="l">
              <a:buNone/>
            </a:pPr>
            <a:r>
              <a:rPr lang="en-US" dirty="0">
                <a:solidFill>
                  <a:schemeClr val="bg1">
                    <a:lumMod val="65000"/>
                  </a:schemeClr>
                </a:solidFill>
              </a:rPr>
              <a:t>Project : &lt; Automated Parking Garage System </a:t>
            </a:r>
            <a:r>
              <a:rPr lang="en-US" dirty="0" smtClean="0">
                <a:solidFill>
                  <a:schemeClr val="bg1">
                    <a:lumMod val="65000"/>
                  </a:schemeClr>
                </a:solidFill>
              </a:rPr>
              <a:t>&gt;</a:t>
            </a:r>
          </a:p>
          <a:p>
            <a:pPr marL="0" indent="0" algn="l">
              <a:buNone/>
            </a:pPr>
            <a:r>
              <a:rPr lang="en-US" dirty="0">
                <a:solidFill>
                  <a:schemeClr val="accent2">
                    <a:lumMod val="75000"/>
                  </a:schemeClr>
                </a:solidFill>
              </a:rPr>
              <a:t>Use Case </a:t>
            </a:r>
            <a:r>
              <a:rPr lang="en-US" dirty="0" smtClean="0">
                <a:solidFill>
                  <a:schemeClr val="accent2">
                    <a:lumMod val="75000"/>
                  </a:schemeClr>
                </a:solidFill>
              </a:rPr>
              <a:t>Tables</a:t>
            </a:r>
          </a:p>
          <a:p>
            <a:pPr marL="0" indent="0" algn="l">
              <a:buNone/>
            </a:pPr>
            <a:endParaRPr lang="en-US" dirty="0">
              <a:solidFill>
                <a:schemeClr val="accent2">
                  <a:lumMod val="75000"/>
                </a:schemeClr>
              </a:solidFill>
            </a:endParaRPr>
          </a:p>
          <a:p>
            <a:pPr marL="0" indent="0" algn="l">
              <a:buNone/>
            </a:pPr>
            <a:endParaRPr lang="en-US" dirty="0">
              <a:solidFill>
                <a:schemeClr val="bg1">
                  <a:lumMod val="65000"/>
                </a:schemeClr>
              </a:solidFill>
            </a:endParaRPr>
          </a:p>
          <a:p>
            <a:pPr marL="0" indent="0" algn="l">
              <a:buNone/>
            </a:pPr>
            <a:endParaRPr lang="ar-EG" dirty="0"/>
          </a:p>
        </p:txBody>
      </p:sp>
      <p:graphicFrame>
        <p:nvGraphicFramePr>
          <p:cNvPr id="4" name="Table 3"/>
          <p:cNvGraphicFramePr>
            <a:graphicFrameLocks noGrp="1"/>
          </p:cNvGraphicFramePr>
          <p:nvPr>
            <p:extLst>
              <p:ext uri="{D42A27DB-BD31-4B8C-83A1-F6EECF244321}">
                <p14:modId xmlns:p14="http://schemas.microsoft.com/office/powerpoint/2010/main" val="1309540628"/>
              </p:ext>
            </p:extLst>
          </p:nvPr>
        </p:nvGraphicFramePr>
        <p:xfrm>
          <a:off x="827584" y="1700808"/>
          <a:ext cx="7128792" cy="4608509"/>
        </p:xfrm>
        <a:graphic>
          <a:graphicData uri="http://schemas.openxmlformats.org/drawingml/2006/table">
            <a:tbl>
              <a:tblPr/>
              <a:tblGrid>
                <a:gridCol w="2375808"/>
                <a:gridCol w="2376492"/>
                <a:gridCol w="2376492"/>
              </a:tblGrid>
              <a:tr h="277661">
                <a:tc>
                  <a:txBody>
                    <a:bodyPr/>
                    <a:lstStyle/>
                    <a:p>
                      <a:pPr algn="l">
                        <a:lnSpc>
                          <a:spcPct val="115000"/>
                        </a:lnSpc>
                        <a:spcAft>
                          <a:spcPts val="1000"/>
                        </a:spcAft>
                      </a:pPr>
                      <a:r>
                        <a:rPr lang="en-US" sz="1100" dirty="0">
                          <a:effectLst/>
                          <a:latin typeface="Calibri"/>
                          <a:ea typeface="Calibri"/>
                          <a:cs typeface="Arial"/>
                        </a:rPr>
                        <a:t>Use Case ID:</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a:lnSpc>
                          <a:spcPct val="115000"/>
                        </a:lnSpc>
                        <a:spcAft>
                          <a:spcPts val="1000"/>
                        </a:spcAft>
                      </a:pPr>
                      <a:r>
                        <a:rPr lang="en-US" sz="1100" dirty="0" smtClean="0">
                          <a:effectLst/>
                          <a:latin typeface="Calibri"/>
                          <a:ea typeface="Calibri"/>
                          <a:cs typeface="Arial"/>
                        </a:rPr>
                        <a:t>6</a:t>
                      </a:r>
                      <a:r>
                        <a:rPr lang="en-US" sz="1100" dirty="0">
                          <a:effectLst/>
                          <a:latin typeface="Calibri"/>
                          <a:ea typeface="Calibri"/>
                          <a:cs typeface="Arial"/>
                        </a:rPr>
                        <a:t> </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rtl="1"/>
                      <a:endParaRPr lang="ar-EG"/>
                    </a:p>
                  </a:txBody>
                  <a:tcPr/>
                </a:tc>
              </a:tr>
              <a:tr h="230871">
                <a:tc>
                  <a:txBody>
                    <a:bodyPr/>
                    <a:lstStyle/>
                    <a:p>
                      <a:pPr algn="l">
                        <a:lnSpc>
                          <a:spcPct val="115000"/>
                        </a:lnSpc>
                        <a:spcAft>
                          <a:spcPts val="1000"/>
                        </a:spcAft>
                      </a:pPr>
                      <a:r>
                        <a:rPr lang="en-US" sz="1100">
                          <a:effectLst/>
                          <a:latin typeface="Calibri"/>
                          <a:ea typeface="Calibri"/>
                          <a:cs typeface="Arial"/>
                        </a:rPr>
                        <a:t>Use Case Name:</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a:lnSpc>
                          <a:spcPct val="115000"/>
                        </a:lnSpc>
                        <a:spcAft>
                          <a:spcPts val="1000"/>
                        </a:spcAft>
                      </a:pPr>
                      <a:r>
                        <a:rPr lang="en-US" sz="1100" dirty="0" smtClean="0">
                          <a:effectLst/>
                          <a:latin typeface="Calibri"/>
                          <a:ea typeface="Calibri"/>
                          <a:cs typeface="Arial"/>
                        </a:rPr>
                        <a:t>Up date reservation</a:t>
                      </a:r>
                      <a:r>
                        <a:rPr lang="en-US" sz="1100" dirty="0">
                          <a:effectLst/>
                          <a:latin typeface="Calibri"/>
                          <a:ea typeface="Calibri"/>
                          <a:cs typeface="Arial"/>
                        </a:rPr>
                        <a:t> </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rtl="1"/>
                      <a:endParaRPr lang="ar-EG"/>
                    </a:p>
                  </a:txBody>
                  <a:tcPr/>
                </a:tc>
              </a:tr>
              <a:tr h="230871">
                <a:tc>
                  <a:txBody>
                    <a:bodyPr/>
                    <a:lstStyle/>
                    <a:p>
                      <a:pPr algn="l">
                        <a:lnSpc>
                          <a:spcPct val="115000"/>
                        </a:lnSpc>
                        <a:spcAft>
                          <a:spcPts val="1000"/>
                        </a:spcAft>
                      </a:pPr>
                      <a:r>
                        <a:rPr lang="en-US" sz="1100">
                          <a:effectLst/>
                          <a:latin typeface="Calibri"/>
                          <a:ea typeface="Calibri"/>
                          <a:cs typeface="Arial"/>
                        </a:rPr>
                        <a:t>Actors:</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a:lnSpc>
                          <a:spcPct val="115000"/>
                        </a:lnSpc>
                        <a:spcAft>
                          <a:spcPts val="1000"/>
                        </a:spcAft>
                      </a:pPr>
                      <a:r>
                        <a:rPr lang="en-US" sz="1100" dirty="0" smtClean="0">
                          <a:effectLst/>
                          <a:latin typeface="Calibri"/>
                          <a:ea typeface="Calibri"/>
                          <a:cs typeface="Arial"/>
                        </a:rPr>
                        <a:t>Customer </a:t>
                      </a:r>
                      <a:r>
                        <a:rPr lang="en-US" sz="1100" dirty="0">
                          <a:effectLst/>
                          <a:latin typeface="Calibri"/>
                          <a:ea typeface="Calibri"/>
                          <a:cs typeface="Arial"/>
                        </a:rPr>
                        <a:t> </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rtl="1"/>
                      <a:endParaRPr lang="ar-EG"/>
                    </a:p>
                  </a:txBody>
                  <a:tcPr/>
                </a:tc>
              </a:tr>
              <a:tr h="230871">
                <a:tc>
                  <a:txBody>
                    <a:bodyPr/>
                    <a:lstStyle/>
                    <a:p>
                      <a:pPr algn="l">
                        <a:lnSpc>
                          <a:spcPct val="115000"/>
                        </a:lnSpc>
                        <a:spcAft>
                          <a:spcPts val="1000"/>
                        </a:spcAft>
                      </a:pPr>
                      <a:r>
                        <a:rPr lang="en-US" sz="1100">
                          <a:effectLst/>
                          <a:latin typeface="Calibri"/>
                          <a:ea typeface="Calibri"/>
                          <a:cs typeface="Arial"/>
                        </a:rPr>
                        <a:t>Pre-conditions:</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indent="0" algn="l" defTabSz="914400" rtl="1" eaLnBrk="1" fontAlgn="auto" latinLnBrk="0" hangingPunct="1">
                        <a:lnSpc>
                          <a:spcPct val="115000"/>
                        </a:lnSpc>
                        <a:spcBef>
                          <a:spcPts val="0"/>
                        </a:spcBef>
                        <a:spcAft>
                          <a:spcPts val="1000"/>
                        </a:spcAft>
                        <a:buClrTx/>
                        <a:buSzTx/>
                        <a:buFontTx/>
                        <a:buNone/>
                        <a:tabLst/>
                        <a:defRPr/>
                      </a:pPr>
                      <a:r>
                        <a:rPr lang="en-US" sz="1100" dirty="0" smtClean="0">
                          <a:effectLst/>
                          <a:latin typeface="Calibri"/>
                          <a:ea typeface="Calibri"/>
                          <a:cs typeface="Arial"/>
                        </a:rPr>
                        <a:t>Customer</a:t>
                      </a:r>
                      <a:r>
                        <a:rPr lang="en-US" sz="1100" baseline="0" dirty="0" smtClean="0">
                          <a:effectLst/>
                          <a:latin typeface="Calibri"/>
                          <a:ea typeface="Calibri"/>
                          <a:cs typeface="Arial"/>
                        </a:rPr>
                        <a:t> press on button to add or cancel reservation</a:t>
                      </a:r>
                      <a:r>
                        <a:rPr lang="en-US" sz="1100" dirty="0" smtClean="0">
                          <a:effectLst/>
                          <a:latin typeface="Calibri"/>
                          <a:ea typeface="Calibri"/>
                          <a:cs typeface="Arial"/>
                        </a:rPr>
                        <a:t> </a:t>
                      </a:r>
                      <a:r>
                        <a:rPr lang="en-US" sz="1100" dirty="0">
                          <a:effectLst/>
                          <a:latin typeface="Calibri"/>
                          <a:ea typeface="Calibri"/>
                          <a:cs typeface="Arial"/>
                        </a:rPr>
                        <a:t> </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rtl="1"/>
                      <a:endParaRPr lang="ar-EG"/>
                    </a:p>
                  </a:txBody>
                  <a:tcPr/>
                </a:tc>
              </a:tr>
              <a:tr h="230871">
                <a:tc>
                  <a:txBody>
                    <a:bodyPr/>
                    <a:lstStyle/>
                    <a:p>
                      <a:pPr algn="l">
                        <a:lnSpc>
                          <a:spcPct val="115000"/>
                        </a:lnSpc>
                        <a:spcAft>
                          <a:spcPts val="1000"/>
                        </a:spcAft>
                      </a:pPr>
                      <a:r>
                        <a:rPr lang="en-US" sz="1100">
                          <a:effectLst/>
                          <a:latin typeface="Calibri"/>
                          <a:ea typeface="Calibri"/>
                          <a:cs typeface="Arial"/>
                        </a:rPr>
                        <a:t>Post-conditions:</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a:lnSpc>
                          <a:spcPct val="115000"/>
                        </a:lnSpc>
                        <a:spcAft>
                          <a:spcPts val="1000"/>
                        </a:spcAft>
                      </a:pPr>
                      <a:r>
                        <a:rPr kumimoji="0" lang="en-US" sz="1200" kern="1200" dirty="0" smtClean="0">
                          <a:solidFill>
                            <a:schemeClr val="tx1"/>
                          </a:solidFill>
                          <a:effectLst/>
                          <a:latin typeface="+mn-lt"/>
                          <a:ea typeface="+mn-ea"/>
                          <a:cs typeface="+mn-cs"/>
                        </a:rPr>
                        <a:t>customer may edit/cancel their reservation</a:t>
                      </a:r>
                      <a:r>
                        <a:rPr lang="en-US" sz="1100" dirty="0">
                          <a:effectLst/>
                          <a:latin typeface="Calibri"/>
                          <a:ea typeface="Calibri"/>
                          <a:cs typeface="Arial"/>
                        </a:rPr>
                        <a:t> </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rtl="1"/>
                      <a:endParaRPr lang="ar-EG"/>
                    </a:p>
                  </a:txBody>
                  <a:tcPr/>
                </a:tc>
              </a:tr>
              <a:tr h="230871">
                <a:tc rowSpan="6">
                  <a:txBody>
                    <a:bodyPr/>
                    <a:lstStyle/>
                    <a:p>
                      <a:pPr algn="l">
                        <a:lnSpc>
                          <a:spcPct val="115000"/>
                        </a:lnSpc>
                        <a:spcAft>
                          <a:spcPts val="1000"/>
                        </a:spcAft>
                      </a:pPr>
                      <a:r>
                        <a:rPr lang="en-US" sz="1100">
                          <a:effectLst/>
                          <a:latin typeface="Calibri"/>
                          <a:ea typeface="Calibri"/>
                          <a:cs typeface="Arial"/>
                        </a:rPr>
                        <a:t>Flow of events:</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100" b="1">
                          <a:effectLst/>
                          <a:latin typeface="Calibri"/>
                          <a:ea typeface="Calibri"/>
                          <a:cs typeface="Arial"/>
                        </a:rPr>
                        <a:t>User Action</a:t>
                      </a:r>
                      <a:endParaRPr lang="en-US"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ctr">
                        <a:lnSpc>
                          <a:spcPct val="115000"/>
                        </a:lnSpc>
                        <a:spcAft>
                          <a:spcPts val="1000"/>
                        </a:spcAft>
                      </a:pPr>
                      <a:r>
                        <a:rPr lang="en-US" sz="1100" b="1" dirty="0">
                          <a:effectLst/>
                          <a:latin typeface="Calibri"/>
                          <a:ea typeface="Calibri"/>
                          <a:cs typeface="Arial"/>
                        </a:rPr>
                        <a:t>System Action</a:t>
                      </a:r>
                      <a:endParaRPr lang="en-US" sz="1100" dirty="0">
                        <a:effectLst/>
                        <a:latin typeface="Calibri"/>
                        <a:ea typeface="Calibri"/>
                        <a:cs typeface="Arial"/>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r>
              <a:tr h="461744">
                <a:tc vMerge="1">
                  <a:txBody>
                    <a:bodyPr/>
                    <a:lstStyle/>
                    <a:p>
                      <a:pPr rtl="1"/>
                      <a:endParaRPr lang="ar-EG"/>
                    </a:p>
                  </a:txBody>
                  <a:tcPr/>
                </a:tc>
                <a:tc>
                  <a:txBody>
                    <a:bodyPr/>
                    <a:lstStyle/>
                    <a:p>
                      <a:pPr algn="l">
                        <a:lnSpc>
                          <a:spcPct val="115000"/>
                        </a:lnSpc>
                        <a:spcAft>
                          <a:spcPts val="1000"/>
                        </a:spcAft>
                      </a:pPr>
                      <a:r>
                        <a:rPr lang="en-US" sz="1100" dirty="0">
                          <a:effectLst/>
                          <a:latin typeface="Calibri"/>
                          <a:ea typeface="Calibri"/>
                          <a:cs typeface="Arial"/>
                        </a:rPr>
                        <a:t>1- </a:t>
                      </a:r>
                      <a:r>
                        <a:rPr lang="en-US" sz="1100" dirty="0" smtClean="0">
                          <a:effectLst/>
                          <a:latin typeface="Calibri"/>
                          <a:ea typeface="Calibri"/>
                          <a:cs typeface="Arial"/>
                        </a:rPr>
                        <a:t>Customer</a:t>
                      </a:r>
                      <a:r>
                        <a:rPr lang="en-US" sz="1100" baseline="0" dirty="0" smtClean="0">
                          <a:effectLst/>
                          <a:latin typeface="Calibri"/>
                          <a:ea typeface="Calibri"/>
                          <a:cs typeface="Arial"/>
                        </a:rPr>
                        <a:t> press on button</a:t>
                      </a:r>
                      <a:endParaRPr lang="en-US" sz="1100" dirty="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en-US" sz="1100" dirty="0">
                          <a:effectLst/>
                          <a:latin typeface="Calibri"/>
                          <a:ea typeface="Calibri"/>
                          <a:cs typeface="Arial"/>
                        </a:rPr>
                        <a:t> </a:t>
                      </a: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6033">
                <a:tc vMerge="1">
                  <a:txBody>
                    <a:bodyPr/>
                    <a:lstStyle/>
                    <a:p>
                      <a:pPr rtl="1"/>
                      <a:endParaRPr lang="ar-EG"/>
                    </a:p>
                  </a:txBody>
                  <a:tcPr/>
                </a:tc>
                <a:tc>
                  <a:txBody>
                    <a:bodyPr/>
                    <a:lstStyle/>
                    <a:p>
                      <a:pPr algn="l">
                        <a:lnSpc>
                          <a:spcPct val="115000"/>
                        </a:lnSpc>
                        <a:spcAft>
                          <a:spcPts val="1000"/>
                        </a:spcAft>
                      </a:pPr>
                      <a:r>
                        <a:rPr lang="en-US" sz="1100" dirty="0">
                          <a:effectLst/>
                          <a:latin typeface="Calibri"/>
                          <a:ea typeface="Calibri"/>
                          <a:cs typeface="Arial"/>
                        </a:rPr>
                        <a:t> </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en-US" sz="1100" dirty="0" smtClean="0">
                          <a:effectLst/>
                          <a:latin typeface="Calibri"/>
                          <a:ea typeface="Calibri"/>
                          <a:cs typeface="Arial"/>
                        </a:rPr>
                        <a:t>2- </a:t>
                      </a:r>
                      <a:r>
                        <a:rPr lang="en-US" sz="1100" dirty="0">
                          <a:effectLst/>
                          <a:latin typeface="Calibri"/>
                          <a:ea typeface="Calibri"/>
                          <a:cs typeface="Arial"/>
                        </a:rPr>
                        <a:t>System </a:t>
                      </a:r>
                      <a:r>
                        <a:rPr lang="en-US" sz="1100" dirty="0" smtClean="0">
                          <a:effectLst/>
                          <a:latin typeface="Calibri"/>
                          <a:ea typeface="Calibri"/>
                          <a:cs typeface="Arial"/>
                        </a:rPr>
                        <a:t>display user data and ask him to update his</a:t>
                      </a:r>
                      <a:r>
                        <a:rPr lang="en-US" sz="1100" baseline="0" dirty="0" smtClean="0">
                          <a:effectLst/>
                          <a:latin typeface="Calibri"/>
                          <a:ea typeface="Calibri"/>
                          <a:cs typeface="Arial"/>
                        </a:rPr>
                        <a:t> data</a:t>
                      </a:r>
                      <a:endParaRPr lang="en-US" sz="1100" dirty="0">
                        <a:effectLst/>
                        <a:latin typeface="Calibri"/>
                        <a:ea typeface="Calibri"/>
                        <a:cs typeface="Arial"/>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1744">
                <a:tc vMerge="1">
                  <a:txBody>
                    <a:bodyPr/>
                    <a:lstStyle/>
                    <a:p>
                      <a:pPr rtl="1"/>
                      <a:endParaRPr lang="ar-EG"/>
                    </a:p>
                  </a:txBody>
                  <a:tcPr/>
                </a:tc>
                <a:tc>
                  <a:txBody>
                    <a:bodyPr/>
                    <a:lstStyle/>
                    <a:p>
                      <a:pPr algn="l">
                        <a:lnSpc>
                          <a:spcPct val="115000"/>
                        </a:lnSpc>
                        <a:spcAft>
                          <a:spcPts val="1000"/>
                        </a:spcAft>
                      </a:pPr>
                      <a:r>
                        <a:rPr lang="en-US" sz="1100" dirty="0">
                          <a:effectLst/>
                          <a:latin typeface="Calibri"/>
                          <a:ea typeface="Calibri"/>
                          <a:cs typeface="Arial"/>
                        </a:rPr>
                        <a:t>3- </a:t>
                      </a:r>
                      <a:r>
                        <a:rPr kumimoji="0" lang="en-US" sz="1100" kern="1200" dirty="0" smtClean="0">
                          <a:solidFill>
                            <a:schemeClr val="tx1"/>
                          </a:solidFill>
                          <a:effectLst/>
                          <a:latin typeface="+mn-lt"/>
                          <a:ea typeface="+mn-ea"/>
                          <a:cs typeface="+mn-cs"/>
                        </a:rPr>
                        <a:t>customer may edit/cancel their reservation</a:t>
                      </a:r>
                      <a:endParaRPr lang="en-US" sz="1100" dirty="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en-US" sz="1100" dirty="0">
                          <a:effectLst/>
                          <a:latin typeface="Calibri"/>
                          <a:ea typeface="Calibri"/>
                          <a:cs typeface="Arial"/>
                        </a:rPr>
                        <a:t> </a:t>
                      </a: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1744">
                <a:tc vMerge="1">
                  <a:txBody>
                    <a:bodyPr/>
                    <a:lstStyle/>
                    <a:p>
                      <a:pPr rtl="1"/>
                      <a:endParaRPr lang="ar-EG"/>
                    </a:p>
                  </a:txBody>
                  <a:tcPr/>
                </a:tc>
                <a:tc>
                  <a:txBody>
                    <a:bodyPr/>
                    <a:lstStyle/>
                    <a:p>
                      <a:pPr algn="l">
                        <a:lnSpc>
                          <a:spcPct val="115000"/>
                        </a:lnSpc>
                        <a:spcAft>
                          <a:spcPts val="1000"/>
                        </a:spcAft>
                      </a:pPr>
                      <a:r>
                        <a:rPr lang="en-US" sz="1100">
                          <a:effectLst/>
                          <a:latin typeface="Calibri"/>
                          <a:ea typeface="Calibri"/>
                          <a:cs typeface="Arial"/>
                        </a:rPr>
                        <a:t> </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en-US" sz="1100" dirty="0">
                          <a:effectLst/>
                          <a:latin typeface="Calibri"/>
                          <a:ea typeface="Calibri"/>
                          <a:cs typeface="Arial"/>
                        </a:rPr>
                        <a:t>4- </a:t>
                      </a:r>
                      <a:r>
                        <a:rPr lang="en-US" sz="1100" dirty="0" smtClean="0">
                          <a:effectLst/>
                          <a:latin typeface="Calibri"/>
                          <a:ea typeface="Calibri"/>
                          <a:cs typeface="Arial"/>
                        </a:rPr>
                        <a:t>System</a:t>
                      </a:r>
                      <a:r>
                        <a:rPr lang="en-US" sz="1100" baseline="0" dirty="0" smtClean="0">
                          <a:effectLst/>
                          <a:latin typeface="Calibri"/>
                          <a:ea typeface="Calibri"/>
                          <a:cs typeface="Arial"/>
                        </a:rPr>
                        <a:t> display modified data and display done</a:t>
                      </a:r>
                      <a:endParaRPr lang="en-US" sz="1100" dirty="0">
                        <a:effectLst/>
                        <a:latin typeface="Calibri"/>
                        <a:ea typeface="Calibri"/>
                        <a:cs typeface="Arial"/>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0871">
                <a:tc vMerge="1">
                  <a:txBody>
                    <a:bodyPr/>
                    <a:lstStyle/>
                    <a:p>
                      <a:pPr rtl="1"/>
                      <a:endParaRPr lang="ar-EG"/>
                    </a:p>
                  </a:txBody>
                  <a:tcPr/>
                </a:tc>
                <a:tc>
                  <a:txBody>
                    <a:bodyPr/>
                    <a:lstStyle/>
                    <a:p>
                      <a:pPr algn="l">
                        <a:lnSpc>
                          <a:spcPct val="115000"/>
                        </a:lnSpc>
                        <a:spcAft>
                          <a:spcPts val="1000"/>
                        </a:spcAft>
                      </a:pPr>
                      <a:r>
                        <a:rPr lang="en-US" sz="1100">
                          <a:effectLst/>
                          <a:latin typeface="Calibri"/>
                          <a:ea typeface="Calibri"/>
                          <a:cs typeface="Arial"/>
                        </a:rPr>
                        <a:t>and so on</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en-US" sz="1100">
                          <a:effectLst/>
                          <a:latin typeface="Calibri"/>
                          <a:ea typeface="Calibri"/>
                          <a:cs typeface="Arial"/>
                        </a:rPr>
                        <a:t> </a:t>
                      </a: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0871">
                <a:tc rowSpan="2">
                  <a:txBody>
                    <a:bodyPr/>
                    <a:lstStyle/>
                    <a:p>
                      <a:pPr algn="l">
                        <a:lnSpc>
                          <a:spcPct val="115000"/>
                        </a:lnSpc>
                        <a:spcAft>
                          <a:spcPts val="1000"/>
                        </a:spcAft>
                      </a:pPr>
                      <a:r>
                        <a:rPr lang="en-US" sz="1100">
                          <a:effectLst/>
                          <a:latin typeface="Calibri"/>
                          <a:ea typeface="Calibri"/>
                          <a:cs typeface="Arial"/>
                        </a:rPr>
                        <a:t>Exceptions:</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100" b="1">
                          <a:effectLst/>
                          <a:latin typeface="Calibri"/>
                          <a:ea typeface="Calibri"/>
                          <a:cs typeface="Arial"/>
                        </a:rPr>
                        <a:t>User Action</a:t>
                      </a:r>
                      <a:endParaRPr lang="en-US"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ctr">
                        <a:lnSpc>
                          <a:spcPct val="115000"/>
                        </a:lnSpc>
                        <a:spcAft>
                          <a:spcPts val="1000"/>
                        </a:spcAft>
                      </a:pPr>
                      <a:r>
                        <a:rPr lang="en-US" sz="1100" b="1" dirty="0">
                          <a:effectLst/>
                          <a:latin typeface="Calibri"/>
                          <a:ea typeface="Calibri"/>
                          <a:cs typeface="Arial"/>
                        </a:rPr>
                        <a:t>System Action</a:t>
                      </a:r>
                      <a:endParaRPr lang="en-US" sz="1100" dirty="0">
                        <a:effectLst/>
                        <a:latin typeface="Calibri"/>
                        <a:ea typeface="Calibri"/>
                        <a:cs typeface="Arial"/>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r>
              <a:tr h="461744">
                <a:tc vMerge="1">
                  <a:txBody>
                    <a:bodyPr/>
                    <a:lstStyle/>
                    <a:p>
                      <a:pPr rtl="1"/>
                      <a:endParaRPr lang="ar-EG"/>
                    </a:p>
                  </a:txBody>
                  <a:tcPr/>
                </a:tc>
                <a:tc>
                  <a:txBody>
                    <a:bodyPr/>
                    <a:lstStyle/>
                    <a:p>
                      <a:pPr algn="l">
                        <a:lnSpc>
                          <a:spcPct val="115000"/>
                        </a:lnSpc>
                        <a:spcAft>
                          <a:spcPts val="1000"/>
                        </a:spcAft>
                      </a:pPr>
                      <a:endParaRPr lang="en-US" sz="1100" dirty="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en-US" sz="1100">
                          <a:effectLst/>
                          <a:latin typeface="Calibri"/>
                          <a:ea typeface="Calibri"/>
                          <a:cs typeface="Arial"/>
                        </a:rPr>
                        <a:t> </a:t>
                      </a: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0871">
                <a:tc>
                  <a:txBody>
                    <a:bodyPr/>
                    <a:lstStyle/>
                    <a:p>
                      <a:pPr algn="l">
                        <a:lnSpc>
                          <a:spcPct val="115000"/>
                        </a:lnSpc>
                        <a:spcAft>
                          <a:spcPts val="1000"/>
                        </a:spcAft>
                      </a:pPr>
                      <a:r>
                        <a:rPr lang="en-US" sz="1100" dirty="0">
                          <a:effectLst/>
                          <a:latin typeface="Calibri"/>
                          <a:ea typeface="Calibri"/>
                          <a:cs typeface="Arial"/>
                        </a:rPr>
                        <a:t>Includes:</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a:lnSpc>
                          <a:spcPct val="115000"/>
                        </a:lnSpc>
                        <a:spcAft>
                          <a:spcPts val="1000"/>
                        </a:spcAft>
                      </a:pPr>
                      <a:r>
                        <a:rPr lang="en-US" sz="1100" dirty="0" smtClean="0">
                          <a:effectLst/>
                          <a:latin typeface="Calibri"/>
                          <a:ea typeface="Calibri"/>
                          <a:cs typeface="Arial"/>
                        </a:rPr>
                        <a:t>Customer’s data , modified data </a:t>
                      </a:r>
                      <a:r>
                        <a:rPr lang="en-US" sz="1100" dirty="0">
                          <a:effectLst/>
                          <a:latin typeface="Calibri"/>
                          <a:ea typeface="Calibri"/>
                          <a:cs typeface="Arial"/>
                        </a:rPr>
                        <a:t> </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rtl="1"/>
                      <a:endParaRPr lang="ar-EG"/>
                    </a:p>
                  </a:txBody>
                  <a:tcPr/>
                </a:tc>
              </a:tr>
              <a:tr h="230871">
                <a:tc>
                  <a:txBody>
                    <a:bodyPr/>
                    <a:lstStyle/>
                    <a:p>
                      <a:pPr algn="l">
                        <a:lnSpc>
                          <a:spcPct val="115000"/>
                        </a:lnSpc>
                        <a:spcAft>
                          <a:spcPts val="1000"/>
                        </a:spcAft>
                      </a:pPr>
                      <a:r>
                        <a:rPr lang="en-US" sz="1100" dirty="0">
                          <a:effectLst/>
                          <a:latin typeface="Calibri"/>
                          <a:ea typeface="Calibri"/>
                          <a:cs typeface="Arial"/>
                        </a:rPr>
                        <a:t>Notes and Issues:</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gridSpan="2">
                  <a:txBody>
                    <a:bodyPr/>
                    <a:lstStyle/>
                    <a:p>
                      <a:pPr algn="l">
                        <a:lnSpc>
                          <a:spcPct val="115000"/>
                        </a:lnSpc>
                        <a:spcAft>
                          <a:spcPts val="1000"/>
                        </a:spcAft>
                      </a:pPr>
                      <a:r>
                        <a:rPr lang="en-US" sz="1100" dirty="0" smtClean="0">
                          <a:effectLst/>
                          <a:latin typeface="Calibri"/>
                          <a:ea typeface="Calibri"/>
                          <a:cs typeface="Arial"/>
                        </a:rPr>
                        <a:t>Make the</a:t>
                      </a:r>
                      <a:r>
                        <a:rPr lang="en-US" sz="1100" baseline="0" dirty="0" smtClean="0">
                          <a:effectLst/>
                          <a:latin typeface="Calibri"/>
                          <a:ea typeface="Calibri"/>
                          <a:cs typeface="Arial"/>
                        </a:rPr>
                        <a:t> change of data be easy </a:t>
                      </a:r>
                      <a:r>
                        <a:rPr lang="en-US" sz="1100" dirty="0">
                          <a:effectLst/>
                          <a:latin typeface="Calibri"/>
                          <a:ea typeface="Calibri"/>
                          <a:cs typeface="Arial"/>
                        </a:rPr>
                        <a:t> </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hMerge="1">
                  <a:txBody>
                    <a:bodyPr/>
                    <a:lstStyle/>
                    <a:p>
                      <a:pPr rtl="1"/>
                      <a:endParaRPr lang="ar-EG"/>
                    </a:p>
                  </a:txBody>
                  <a:tcPr/>
                </a:tc>
              </a:tr>
            </a:tbl>
          </a:graphicData>
        </a:graphic>
      </p:graphicFrame>
    </p:spTree>
    <p:extLst>
      <p:ext uri="{BB962C8B-B14F-4D97-AF65-F5344CB8AC3E}">
        <p14:creationId xmlns:p14="http://schemas.microsoft.com/office/powerpoint/2010/main" val="2538917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95536" y="332656"/>
            <a:ext cx="8136904" cy="6141296"/>
          </a:xfrm>
        </p:spPr>
        <p:txBody>
          <a:bodyPr/>
          <a:lstStyle/>
          <a:p>
            <a:pPr marL="0" indent="0" algn="l">
              <a:buNone/>
            </a:pPr>
            <a:r>
              <a:rPr lang="en-US" dirty="0">
                <a:solidFill>
                  <a:schemeClr val="bg1">
                    <a:lumMod val="65000"/>
                  </a:schemeClr>
                </a:solidFill>
              </a:rPr>
              <a:t>Phase 1– ERROR 404</a:t>
            </a:r>
          </a:p>
          <a:p>
            <a:pPr marL="0" indent="0" algn="l">
              <a:buNone/>
            </a:pPr>
            <a:r>
              <a:rPr lang="en-US" dirty="0">
                <a:solidFill>
                  <a:schemeClr val="bg1">
                    <a:lumMod val="65000"/>
                  </a:schemeClr>
                </a:solidFill>
              </a:rPr>
              <a:t>Project : &lt; Automated Parking Garage System </a:t>
            </a:r>
            <a:r>
              <a:rPr lang="en-US" dirty="0" smtClean="0">
                <a:solidFill>
                  <a:schemeClr val="bg1">
                    <a:lumMod val="65000"/>
                  </a:schemeClr>
                </a:solidFill>
              </a:rPr>
              <a:t>&gt;</a:t>
            </a:r>
          </a:p>
          <a:p>
            <a:pPr marL="0" indent="0" algn="l">
              <a:buNone/>
            </a:pPr>
            <a:r>
              <a:rPr lang="en-US" dirty="0">
                <a:solidFill>
                  <a:schemeClr val="accent2">
                    <a:lumMod val="75000"/>
                  </a:schemeClr>
                </a:solidFill>
              </a:rPr>
              <a:t>Use Case </a:t>
            </a:r>
            <a:r>
              <a:rPr lang="en-US" dirty="0" smtClean="0">
                <a:solidFill>
                  <a:schemeClr val="accent2">
                    <a:lumMod val="75000"/>
                  </a:schemeClr>
                </a:solidFill>
              </a:rPr>
              <a:t>Tables</a:t>
            </a:r>
          </a:p>
          <a:p>
            <a:pPr marL="0" indent="0" algn="l">
              <a:buNone/>
            </a:pPr>
            <a:endParaRPr lang="en-US" dirty="0">
              <a:solidFill>
                <a:schemeClr val="accent2">
                  <a:lumMod val="75000"/>
                </a:schemeClr>
              </a:solidFill>
            </a:endParaRPr>
          </a:p>
          <a:p>
            <a:pPr marL="0" indent="0" algn="l">
              <a:buNone/>
            </a:pPr>
            <a:endParaRPr lang="en-US" dirty="0">
              <a:solidFill>
                <a:schemeClr val="bg1">
                  <a:lumMod val="65000"/>
                </a:schemeClr>
              </a:solidFill>
            </a:endParaRPr>
          </a:p>
          <a:p>
            <a:pPr marL="0" indent="0" algn="l">
              <a:buNone/>
            </a:pPr>
            <a:endParaRPr lang="ar-EG" dirty="0"/>
          </a:p>
        </p:txBody>
      </p:sp>
      <p:graphicFrame>
        <p:nvGraphicFramePr>
          <p:cNvPr id="4" name="Table 3"/>
          <p:cNvGraphicFramePr>
            <a:graphicFrameLocks noGrp="1"/>
          </p:cNvGraphicFramePr>
          <p:nvPr>
            <p:extLst>
              <p:ext uri="{D42A27DB-BD31-4B8C-83A1-F6EECF244321}">
                <p14:modId xmlns:p14="http://schemas.microsoft.com/office/powerpoint/2010/main" val="1503830368"/>
              </p:ext>
            </p:extLst>
          </p:nvPr>
        </p:nvGraphicFramePr>
        <p:xfrm>
          <a:off x="827584" y="1700808"/>
          <a:ext cx="7128792" cy="4770257"/>
        </p:xfrm>
        <a:graphic>
          <a:graphicData uri="http://schemas.openxmlformats.org/drawingml/2006/table">
            <a:tbl>
              <a:tblPr/>
              <a:tblGrid>
                <a:gridCol w="2375808"/>
                <a:gridCol w="2376492"/>
                <a:gridCol w="2376492"/>
              </a:tblGrid>
              <a:tr h="263669">
                <a:tc>
                  <a:txBody>
                    <a:bodyPr/>
                    <a:lstStyle/>
                    <a:p>
                      <a:pPr algn="l">
                        <a:lnSpc>
                          <a:spcPct val="115000"/>
                        </a:lnSpc>
                        <a:spcAft>
                          <a:spcPts val="1000"/>
                        </a:spcAft>
                      </a:pPr>
                      <a:r>
                        <a:rPr lang="en-US" sz="1100" dirty="0">
                          <a:effectLst/>
                          <a:latin typeface="Calibri"/>
                          <a:ea typeface="Calibri"/>
                          <a:cs typeface="Arial"/>
                        </a:rPr>
                        <a:t>Use Case ID:</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a:lnSpc>
                          <a:spcPct val="115000"/>
                        </a:lnSpc>
                        <a:spcAft>
                          <a:spcPts val="1000"/>
                        </a:spcAft>
                      </a:pPr>
                      <a:r>
                        <a:rPr lang="en-US" sz="1100" dirty="0" smtClean="0">
                          <a:effectLst/>
                          <a:latin typeface="Calibri"/>
                          <a:ea typeface="Calibri"/>
                          <a:cs typeface="Arial"/>
                        </a:rPr>
                        <a:t>7</a:t>
                      </a:r>
                      <a:r>
                        <a:rPr lang="en-US" sz="1100" dirty="0">
                          <a:effectLst/>
                          <a:latin typeface="Calibri"/>
                          <a:ea typeface="Calibri"/>
                          <a:cs typeface="Arial"/>
                        </a:rPr>
                        <a:t> </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rtl="1"/>
                      <a:endParaRPr lang="ar-EG"/>
                    </a:p>
                  </a:txBody>
                  <a:tcPr/>
                </a:tc>
              </a:tr>
              <a:tr h="219237">
                <a:tc>
                  <a:txBody>
                    <a:bodyPr/>
                    <a:lstStyle/>
                    <a:p>
                      <a:pPr algn="l">
                        <a:lnSpc>
                          <a:spcPct val="115000"/>
                        </a:lnSpc>
                        <a:spcAft>
                          <a:spcPts val="1000"/>
                        </a:spcAft>
                      </a:pPr>
                      <a:r>
                        <a:rPr lang="en-US" sz="1100">
                          <a:effectLst/>
                          <a:latin typeface="Calibri"/>
                          <a:ea typeface="Calibri"/>
                          <a:cs typeface="Arial"/>
                        </a:rPr>
                        <a:t>Use Case Name:</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a:lnSpc>
                          <a:spcPct val="115000"/>
                        </a:lnSpc>
                        <a:spcAft>
                          <a:spcPts val="1000"/>
                        </a:spcAft>
                      </a:pPr>
                      <a:r>
                        <a:rPr lang="en-US" sz="1100" dirty="0" smtClean="0">
                          <a:effectLst/>
                          <a:latin typeface="Calibri"/>
                          <a:ea typeface="Calibri"/>
                          <a:cs typeface="Arial"/>
                        </a:rPr>
                        <a:t>administration</a:t>
                      </a:r>
                      <a:r>
                        <a:rPr lang="en-US" sz="1100" dirty="0">
                          <a:effectLst/>
                          <a:latin typeface="Calibri"/>
                          <a:ea typeface="Calibri"/>
                          <a:cs typeface="Arial"/>
                        </a:rPr>
                        <a:t> </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rtl="1"/>
                      <a:endParaRPr lang="ar-EG"/>
                    </a:p>
                  </a:txBody>
                  <a:tcPr/>
                </a:tc>
              </a:tr>
              <a:tr h="219237">
                <a:tc>
                  <a:txBody>
                    <a:bodyPr/>
                    <a:lstStyle/>
                    <a:p>
                      <a:pPr algn="l">
                        <a:lnSpc>
                          <a:spcPct val="115000"/>
                        </a:lnSpc>
                        <a:spcAft>
                          <a:spcPts val="1000"/>
                        </a:spcAft>
                      </a:pPr>
                      <a:r>
                        <a:rPr lang="en-US" sz="1100">
                          <a:effectLst/>
                          <a:latin typeface="Calibri"/>
                          <a:ea typeface="Calibri"/>
                          <a:cs typeface="Arial"/>
                        </a:rPr>
                        <a:t>Actors:</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a:lnSpc>
                          <a:spcPct val="115000"/>
                        </a:lnSpc>
                        <a:spcAft>
                          <a:spcPts val="1000"/>
                        </a:spcAft>
                      </a:pPr>
                      <a:r>
                        <a:rPr lang="en-US" sz="1100" dirty="0" smtClean="0">
                          <a:effectLst/>
                          <a:latin typeface="Calibri"/>
                          <a:ea typeface="Calibri"/>
                          <a:cs typeface="Arial"/>
                        </a:rPr>
                        <a:t>manager</a:t>
                      </a:r>
                      <a:r>
                        <a:rPr lang="en-US" sz="1100" dirty="0">
                          <a:effectLst/>
                          <a:latin typeface="Calibri"/>
                          <a:ea typeface="Calibri"/>
                          <a:cs typeface="Arial"/>
                        </a:rPr>
                        <a:t> </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rtl="1"/>
                      <a:endParaRPr lang="ar-EG"/>
                    </a:p>
                  </a:txBody>
                  <a:tcPr/>
                </a:tc>
              </a:tr>
              <a:tr h="219237">
                <a:tc>
                  <a:txBody>
                    <a:bodyPr/>
                    <a:lstStyle/>
                    <a:p>
                      <a:pPr algn="l">
                        <a:lnSpc>
                          <a:spcPct val="115000"/>
                        </a:lnSpc>
                        <a:spcAft>
                          <a:spcPts val="1000"/>
                        </a:spcAft>
                      </a:pPr>
                      <a:r>
                        <a:rPr lang="en-US" sz="1100">
                          <a:effectLst/>
                          <a:latin typeface="Calibri"/>
                          <a:ea typeface="Calibri"/>
                          <a:cs typeface="Arial"/>
                        </a:rPr>
                        <a:t>Pre-conditions:</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a:lnSpc>
                          <a:spcPct val="115000"/>
                        </a:lnSpc>
                        <a:spcAft>
                          <a:spcPts val="1000"/>
                        </a:spcAft>
                      </a:pPr>
                      <a:r>
                        <a:rPr lang="en-US" sz="1100" dirty="0" smtClean="0">
                          <a:effectLst/>
                          <a:latin typeface="Calibri"/>
                          <a:ea typeface="Calibri"/>
                          <a:cs typeface="Arial"/>
                        </a:rPr>
                        <a:t>Manager</a:t>
                      </a:r>
                      <a:r>
                        <a:rPr lang="en-US" sz="1100" baseline="0" dirty="0" smtClean="0">
                          <a:effectLst/>
                          <a:latin typeface="Calibri"/>
                          <a:ea typeface="Calibri"/>
                          <a:cs typeface="Arial"/>
                        </a:rPr>
                        <a:t> login in to system</a:t>
                      </a:r>
                      <a:r>
                        <a:rPr lang="en-US" sz="1100" dirty="0">
                          <a:effectLst/>
                          <a:latin typeface="Calibri"/>
                          <a:ea typeface="Calibri"/>
                          <a:cs typeface="Arial"/>
                        </a:rPr>
                        <a:t> </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rtl="1"/>
                      <a:endParaRPr lang="ar-EG"/>
                    </a:p>
                  </a:txBody>
                  <a:tcPr/>
                </a:tc>
              </a:tr>
              <a:tr h="219237">
                <a:tc>
                  <a:txBody>
                    <a:bodyPr/>
                    <a:lstStyle/>
                    <a:p>
                      <a:pPr algn="l">
                        <a:lnSpc>
                          <a:spcPct val="115000"/>
                        </a:lnSpc>
                        <a:spcAft>
                          <a:spcPts val="1000"/>
                        </a:spcAft>
                      </a:pPr>
                      <a:r>
                        <a:rPr lang="en-US" sz="1100">
                          <a:effectLst/>
                          <a:latin typeface="Calibri"/>
                          <a:ea typeface="Calibri"/>
                          <a:cs typeface="Arial"/>
                        </a:rPr>
                        <a:t>Post-conditions:</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a:lnSpc>
                          <a:spcPct val="115000"/>
                        </a:lnSpc>
                        <a:spcAft>
                          <a:spcPts val="1000"/>
                        </a:spcAft>
                      </a:pPr>
                      <a:r>
                        <a:rPr lang="en-US" sz="1100" dirty="0" smtClean="0">
                          <a:effectLst/>
                          <a:latin typeface="Calibri"/>
                          <a:ea typeface="Calibri"/>
                          <a:cs typeface="Arial"/>
                        </a:rPr>
                        <a:t>Manager</a:t>
                      </a:r>
                      <a:r>
                        <a:rPr lang="en-US" sz="1100" baseline="0" dirty="0" smtClean="0">
                          <a:effectLst/>
                          <a:latin typeface="Calibri"/>
                          <a:ea typeface="Calibri"/>
                          <a:cs typeface="Arial"/>
                        </a:rPr>
                        <a:t> access to all data , prices , </a:t>
                      </a:r>
                      <a:r>
                        <a:rPr kumimoji="0" lang="en-US" sz="1100" kern="1200" dirty="0" smtClean="0">
                          <a:solidFill>
                            <a:schemeClr val="tx1"/>
                          </a:solidFill>
                          <a:effectLst/>
                          <a:latin typeface="+mn-lt"/>
                          <a:ea typeface="+mn-ea"/>
                          <a:cs typeface="+mn-cs"/>
                        </a:rPr>
                        <a:t>reports, payroll information</a:t>
                      </a:r>
                      <a:endParaRPr lang="en-US" sz="1100" dirty="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rtl="1"/>
                      <a:endParaRPr lang="ar-EG"/>
                    </a:p>
                  </a:txBody>
                  <a:tcPr/>
                </a:tc>
              </a:tr>
              <a:tr h="219237">
                <a:tc rowSpan="6">
                  <a:txBody>
                    <a:bodyPr/>
                    <a:lstStyle/>
                    <a:p>
                      <a:pPr algn="l">
                        <a:lnSpc>
                          <a:spcPct val="115000"/>
                        </a:lnSpc>
                        <a:spcAft>
                          <a:spcPts val="1000"/>
                        </a:spcAft>
                      </a:pPr>
                      <a:r>
                        <a:rPr lang="en-US" sz="1100" dirty="0">
                          <a:effectLst/>
                          <a:latin typeface="Calibri"/>
                          <a:ea typeface="Calibri"/>
                          <a:cs typeface="Arial"/>
                        </a:rPr>
                        <a:t>Flow of events:</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100" b="1">
                          <a:effectLst/>
                          <a:latin typeface="Calibri"/>
                          <a:ea typeface="Calibri"/>
                          <a:cs typeface="Arial"/>
                        </a:rPr>
                        <a:t>User Action</a:t>
                      </a:r>
                      <a:endParaRPr lang="en-US"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ctr">
                        <a:lnSpc>
                          <a:spcPct val="115000"/>
                        </a:lnSpc>
                        <a:spcAft>
                          <a:spcPts val="1000"/>
                        </a:spcAft>
                      </a:pPr>
                      <a:r>
                        <a:rPr lang="en-US" sz="1100" b="1">
                          <a:effectLst/>
                          <a:latin typeface="Calibri"/>
                          <a:ea typeface="Calibri"/>
                          <a:cs typeface="Arial"/>
                        </a:rPr>
                        <a:t>System Action</a:t>
                      </a:r>
                      <a:endParaRPr lang="en-US" sz="1100">
                        <a:effectLst/>
                        <a:latin typeface="Calibri"/>
                        <a:ea typeface="Calibri"/>
                        <a:cs typeface="Arial"/>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r>
              <a:tr h="438475">
                <a:tc vMerge="1">
                  <a:txBody>
                    <a:bodyPr/>
                    <a:lstStyle/>
                    <a:p>
                      <a:pPr rtl="1"/>
                      <a:endParaRPr lang="ar-EG"/>
                    </a:p>
                  </a:txBody>
                  <a:tcPr/>
                </a:tc>
                <a:tc>
                  <a:txBody>
                    <a:bodyPr/>
                    <a:lstStyle/>
                    <a:p>
                      <a:pPr algn="l">
                        <a:lnSpc>
                          <a:spcPct val="115000"/>
                        </a:lnSpc>
                        <a:spcAft>
                          <a:spcPts val="1000"/>
                        </a:spcAft>
                      </a:pPr>
                      <a:r>
                        <a:rPr lang="en-US" sz="1100" dirty="0" smtClean="0">
                          <a:effectLst/>
                          <a:latin typeface="Calibri"/>
                          <a:ea typeface="Calibri"/>
                          <a:cs typeface="Arial"/>
                        </a:rPr>
                        <a:t>1-Manager</a:t>
                      </a:r>
                      <a:r>
                        <a:rPr lang="en-US" sz="1100" baseline="0" dirty="0" smtClean="0">
                          <a:effectLst/>
                          <a:latin typeface="Calibri"/>
                          <a:ea typeface="Calibri"/>
                          <a:cs typeface="Arial"/>
                        </a:rPr>
                        <a:t> login</a:t>
                      </a:r>
                      <a:r>
                        <a:rPr lang="en-US" sz="1100" dirty="0" smtClean="0">
                          <a:effectLst/>
                          <a:latin typeface="Calibri"/>
                          <a:ea typeface="Calibri"/>
                          <a:cs typeface="Arial"/>
                        </a:rPr>
                        <a:t>. </a:t>
                      </a:r>
                      <a:endParaRPr lang="en-US" sz="1100" dirty="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en-US" sz="1100" dirty="0">
                          <a:effectLst/>
                          <a:latin typeface="Calibri"/>
                          <a:ea typeface="Calibri"/>
                          <a:cs typeface="Arial"/>
                        </a:rPr>
                        <a:t> </a:t>
                      </a: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237">
                <a:tc vMerge="1">
                  <a:txBody>
                    <a:bodyPr/>
                    <a:lstStyle/>
                    <a:p>
                      <a:pPr rtl="1"/>
                      <a:endParaRPr lang="ar-EG"/>
                    </a:p>
                  </a:txBody>
                  <a:tcPr/>
                </a:tc>
                <a:tc>
                  <a:txBody>
                    <a:bodyPr/>
                    <a:lstStyle/>
                    <a:p>
                      <a:pPr algn="l">
                        <a:lnSpc>
                          <a:spcPct val="115000"/>
                        </a:lnSpc>
                        <a:spcAft>
                          <a:spcPts val="1000"/>
                        </a:spcAft>
                      </a:pPr>
                      <a:r>
                        <a:rPr lang="en-US" sz="1100">
                          <a:effectLst/>
                          <a:latin typeface="Calibri"/>
                          <a:ea typeface="Calibri"/>
                          <a:cs typeface="Arial"/>
                        </a:rPr>
                        <a:t> </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en-US" sz="1100" dirty="0">
                          <a:effectLst/>
                          <a:latin typeface="Calibri"/>
                          <a:ea typeface="Calibri"/>
                          <a:cs typeface="Arial"/>
                        </a:rPr>
                        <a:t>2- </a:t>
                      </a:r>
                      <a:r>
                        <a:rPr lang="en-US" sz="1100" dirty="0" smtClean="0">
                          <a:effectLst/>
                          <a:latin typeface="Calibri"/>
                          <a:ea typeface="Calibri"/>
                          <a:cs typeface="Arial"/>
                        </a:rPr>
                        <a:t>System</a:t>
                      </a:r>
                      <a:r>
                        <a:rPr lang="en-US" sz="1100" baseline="0" dirty="0" smtClean="0">
                          <a:effectLst/>
                          <a:latin typeface="Calibri"/>
                          <a:ea typeface="Calibri"/>
                          <a:cs typeface="Arial"/>
                        </a:rPr>
                        <a:t> display all icons of accessible data</a:t>
                      </a:r>
                      <a:endParaRPr lang="en-US" sz="1100" dirty="0">
                        <a:effectLst/>
                        <a:latin typeface="Calibri"/>
                        <a:ea typeface="Calibri"/>
                        <a:cs typeface="Arial"/>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8475">
                <a:tc vMerge="1">
                  <a:txBody>
                    <a:bodyPr/>
                    <a:lstStyle/>
                    <a:p>
                      <a:pPr rtl="1"/>
                      <a:endParaRPr lang="ar-EG"/>
                    </a:p>
                  </a:txBody>
                  <a:tcPr/>
                </a:tc>
                <a:tc>
                  <a:txBody>
                    <a:bodyPr/>
                    <a:lstStyle/>
                    <a:p>
                      <a:pPr algn="l">
                        <a:lnSpc>
                          <a:spcPct val="115000"/>
                        </a:lnSpc>
                        <a:spcAft>
                          <a:spcPts val="1000"/>
                        </a:spcAft>
                      </a:pPr>
                      <a:r>
                        <a:rPr lang="en-US" sz="1100" dirty="0">
                          <a:effectLst/>
                          <a:latin typeface="Calibri"/>
                          <a:ea typeface="Calibri"/>
                          <a:cs typeface="Arial"/>
                        </a:rPr>
                        <a:t>3- </a:t>
                      </a:r>
                      <a:r>
                        <a:rPr lang="en-US" sz="1100" dirty="0" smtClean="0">
                          <a:effectLst/>
                          <a:latin typeface="Calibri"/>
                          <a:ea typeface="Calibri"/>
                          <a:cs typeface="Arial"/>
                        </a:rPr>
                        <a:t>manager choose required icon</a:t>
                      </a:r>
                      <a:endParaRPr lang="en-US" sz="1100" dirty="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en-US" sz="1100" dirty="0">
                          <a:effectLst/>
                          <a:latin typeface="Calibri"/>
                          <a:ea typeface="Calibri"/>
                          <a:cs typeface="Arial"/>
                        </a:rPr>
                        <a:t> </a:t>
                      </a: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8475">
                <a:tc vMerge="1">
                  <a:txBody>
                    <a:bodyPr/>
                    <a:lstStyle/>
                    <a:p>
                      <a:pPr rtl="1"/>
                      <a:endParaRPr lang="ar-EG"/>
                    </a:p>
                  </a:txBody>
                  <a:tcPr/>
                </a:tc>
                <a:tc>
                  <a:txBody>
                    <a:bodyPr/>
                    <a:lstStyle/>
                    <a:p>
                      <a:pPr algn="l">
                        <a:lnSpc>
                          <a:spcPct val="115000"/>
                        </a:lnSpc>
                        <a:spcAft>
                          <a:spcPts val="1000"/>
                        </a:spcAft>
                      </a:pPr>
                      <a:r>
                        <a:rPr lang="en-US" sz="1100">
                          <a:effectLst/>
                          <a:latin typeface="Calibri"/>
                          <a:ea typeface="Calibri"/>
                          <a:cs typeface="Arial"/>
                        </a:rPr>
                        <a:t> </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en-US" sz="1100" dirty="0">
                          <a:effectLst/>
                          <a:latin typeface="Calibri"/>
                          <a:ea typeface="Calibri"/>
                          <a:cs typeface="Arial"/>
                        </a:rPr>
                        <a:t>4- System </a:t>
                      </a:r>
                      <a:r>
                        <a:rPr lang="en-US" sz="1100" dirty="0" smtClean="0">
                          <a:effectLst/>
                          <a:latin typeface="Calibri"/>
                          <a:ea typeface="Calibri"/>
                          <a:cs typeface="Arial"/>
                        </a:rPr>
                        <a:t>display all data </a:t>
                      </a:r>
                      <a:endParaRPr lang="en-US" sz="1100" dirty="0">
                        <a:effectLst/>
                        <a:latin typeface="Calibri"/>
                        <a:ea typeface="Calibri"/>
                        <a:cs typeface="Arial"/>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237">
                <a:tc vMerge="1">
                  <a:txBody>
                    <a:bodyPr/>
                    <a:lstStyle/>
                    <a:p>
                      <a:pPr rtl="1"/>
                      <a:endParaRPr lang="ar-EG"/>
                    </a:p>
                  </a:txBody>
                  <a:tcPr/>
                </a:tc>
                <a:tc>
                  <a:txBody>
                    <a:bodyPr/>
                    <a:lstStyle/>
                    <a:p>
                      <a:pPr algn="l">
                        <a:lnSpc>
                          <a:spcPct val="115000"/>
                        </a:lnSpc>
                        <a:spcAft>
                          <a:spcPts val="1000"/>
                        </a:spcAft>
                      </a:pPr>
                      <a:r>
                        <a:rPr lang="en-US" sz="1100">
                          <a:effectLst/>
                          <a:latin typeface="Calibri"/>
                          <a:ea typeface="Calibri"/>
                          <a:cs typeface="Arial"/>
                        </a:rPr>
                        <a:t>and so on</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en-US" sz="1100">
                          <a:effectLst/>
                          <a:latin typeface="Calibri"/>
                          <a:ea typeface="Calibri"/>
                          <a:cs typeface="Arial"/>
                        </a:rPr>
                        <a:t> </a:t>
                      </a: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237">
                <a:tc rowSpan="3">
                  <a:txBody>
                    <a:bodyPr/>
                    <a:lstStyle/>
                    <a:p>
                      <a:pPr algn="l">
                        <a:lnSpc>
                          <a:spcPct val="115000"/>
                        </a:lnSpc>
                        <a:spcAft>
                          <a:spcPts val="1000"/>
                        </a:spcAft>
                      </a:pPr>
                      <a:r>
                        <a:rPr lang="en-US" sz="1100">
                          <a:effectLst/>
                          <a:latin typeface="Calibri"/>
                          <a:ea typeface="Calibri"/>
                          <a:cs typeface="Arial"/>
                        </a:rPr>
                        <a:t>Exceptions:</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100" b="1">
                          <a:effectLst/>
                          <a:latin typeface="Calibri"/>
                          <a:ea typeface="Calibri"/>
                          <a:cs typeface="Arial"/>
                        </a:rPr>
                        <a:t>User Action</a:t>
                      </a:r>
                      <a:endParaRPr lang="en-US"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ctr">
                        <a:lnSpc>
                          <a:spcPct val="115000"/>
                        </a:lnSpc>
                        <a:spcAft>
                          <a:spcPts val="1000"/>
                        </a:spcAft>
                      </a:pPr>
                      <a:r>
                        <a:rPr lang="en-US" sz="1100" b="1" dirty="0">
                          <a:effectLst/>
                          <a:latin typeface="Calibri"/>
                          <a:ea typeface="Calibri"/>
                          <a:cs typeface="Arial"/>
                        </a:rPr>
                        <a:t>System Action</a:t>
                      </a:r>
                      <a:endParaRPr lang="en-US" sz="1100" dirty="0">
                        <a:effectLst/>
                        <a:latin typeface="Calibri"/>
                        <a:ea typeface="Calibri"/>
                        <a:cs typeface="Arial"/>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r>
              <a:tr h="438475">
                <a:tc vMerge="1">
                  <a:txBody>
                    <a:bodyPr/>
                    <a:lstStyle/>
                    <a:p>
                      <a:pPr rtl="1"/>
                      <a:endParaRPr lang="ar-EG"/>
                    </a:p>
                  </a:txBody>
                  <a:tcPr/>
                </a:tc>
                <a:tc>
                  <a:txBody>
                    <a:bodyPr/>
                    <a:lstStyle/>
                    <a:p>
                      <a:pPr algn="l">
                        <a:lnSpc>
                          <a:spcPct val="115000"/>
                        </a:lnSpc>
                        <a:spcAft>
                          <a:spcPts val="1000"/>
                        </a:spcAft>
                      </a:pPr>
                      <a:r>
                        <a:rPr lang="en-US" sz="1100" dirty="0" smtClean="0">
                          <a:effectLst/>
                          <a:latin typeface="Calibri"/>
                          <a:ea typeface="Calibri"/>
                          <a:cs typeface="Arial"/>
                        </a:rPr>
                        <a:t>1-Manager</a:t>
                      </a:r>
                      <a:r>
                        <a:rPr lang="en-US" sz="1100" baseline="0" dirty="0" smtClean="0">
                          <a:effectLst/>
                          <a:latin typeface="Calibri"/>
                          <a:ea typeface="Calibri"/>
                          <a:cs typeface="Arial"/>
                        </a:rPr>
                        <a:t> enter wrong password or user name</a:t>
                      </a:r>
                      <a:endParaRPr lang="en-US" sz="1100" dirty="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en-US" sz="1100">
                          <a:effectLst/>
                          <a:latin typeface="Calibri"/>
                          <a:ea typeface="Calibri"/>
                          <a:cs typeface="Arial"/>
                        </a:rPr>
                        <a:t> </a:t>
                      </a: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3983">
                <a:tc vMerge="1">
                  <a:txBody>
                    <a:bodyPr/>
                    <a:lstStyle/>
                    <a:p>
                      <a:pPr rtl="1"/>
                      <a:endParaRPr lang="ar-EG"/>
                    </a:p>
                  </a:txBody>
                  <a:tcPr/>
                </a:tc>
                <a:tc>
                  <a:txBody>
                    <a:bodyPr/>
                    <a:lstStyle/>
                    <a:p>
                      <a:pPr algn="l">
                        <a:lnSpc>
                          <a:spcPct val="115000"/>
                        </a:lnSpc>
                        <a:spcAft>
                          <a:spcPts val="1000"/>
                        </a:spcAft>
                      </a:pPr>
                      <a:r>
                        <a:rPr lang="en-US" sz="1100" dirty="0">
                          <a:effectLst/>
                          <a:latin typeface="Calibri"/>
                          <a:ea typeface="Calibri"/>
                          <a:cs typeface="Arial"/>
                        </a:rPr>
                        <a:t> </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200"/>
                        </a:spcAft>
                      </a:pPr>
                      <a:r>
                        <a:rPr lang="en-US" sz="1100" dirty="0" smtClean="0">
                          <a:effectLst/>
                          <a:latin typeface="Calibri"/>
                          <a:ea typeface="Calibri"/>
                          <a:cs typeface="Arial"/>
                        </a:rPr>
                        <a:t>2-system</a:t>
                      </a:r>
                      <a:r>
                        <a:rPr lang="en-US" sz="1100" baseline="0" dirty="0" smtClean="0">
                          <a:effectLst/>
                          <a:latin typeface="Calibri"/>
                          <a:ea typeface="Calibri"/>
                          <a:cs typeface="Arial"/>
                        </a:rPr>
                        <a:t> will display invalid data</a:t>
                      </a:r>
                      <a:endParaRPr lang="en-US" sz="1100" dirty="0">
                        <a:effectLst/>
                        <a:latin typeface="Calibri"/>
                        <a:ea typeface="Calibri"/>
                        <a:cs typeface="Arial"/>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237">
                <a:tc>
                  <a:txBody>
                    <a:bodyPr/>
                    <a:lstStyle/>
                    <a:p>
                      <a:pPr algn="l">
                        <a:lnSpc>
                          <a:spcPct val="115000"/>
                        </a:lnSpc>
                        <a:spcAft>
                          <a:spcPts val="1000"/>
                        </a:spcAft>
                      </a:pPr>
                      <a:r>
                        <a:rPr lang="en-US" sz="1100">
                          <a:effectLst/>
                          <a:latin typeface="Calibri"/>
                          <a:ea typeface="Calibri"/>
                          <a:cs typeface="Arial"/>
                        </a:rPr>
                        <a:t>Includes:</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a:lnSpc>
                          <a:spcPct val="115000"/>
                        </a:lnSpc>
                        <a:spcAft>
                          <a:spcPts val="1000"/>
                        </a:spcAft>
                      </a:pPr>
                      <a:r>
                        <a:rPr lang="en-US" sz="1100" baseline="0" dirty="0" smtClean="0">
                          <a:effectLst/>
                          <a:latin typeface="Calibri"/>
                          <a:ea typeface="Calibri"/>
                          <a:cs typeface="Arial"/>
                        </a:rPr>
                        <a:t>all data of customers and vehicles , prices , </a:t>
                      </a:r>
                      <a:r>
                        <a:rPr kumimoji="0" lang="en-US" sz="1100" kern="1200" dirty="0" smtClean="0">
                          <a:solidFill>
                            <a:schemeClr val="tx1"/>
                          </a:solidFill>
                          <a:effectLst/>
                          <a:latin typeface="+mn-lt"/>
                          <a:ea typeface="+mn-ea"/>
                          <a:cs typeface="+mn-cs"/>
                        </a:rPr>
                        <a:t>reports, payroll information</a:t>
                      </a:r>
                      <a:endParaRPr lang="en-US" sz="1100" dirty="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rtl="1"/>
                      <a:endParaRPr lang="ar-EG"/>
                    </a:p>
                  </a:txBody>
                  <a:tcPr/>
                </a:tc>
              </a:tr>
              <a:tr h="219237">
                <a:tc>
                  <a:txBody>
                    <a:bodyPr/>
                    <a:lstStyle/>
                    <a:p>
                      <a:pPr algn="l">
                        <a:lnSpc>
                          <a:spcPct val="115000"/>
                        </a:lnSpc>
                        <a:spcAft>
                          <a:spcPts val="1000"/>
                        </a:spcAft>
                      </a:pPr>
                      <a:r>
                        <a:rPr lang="en-US" sz="1100">
                          <a:effectLst/>
                          <a:latin typeface="Calibri"/>
                          <a:ea typeface="Calibri"/>
                          <a:cs typeface="Arial"/>
                        </a:rPr>
                        <a:t>Notes and Issues:</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gridSpan="2">
                  <a:txBody>
                    <a:bodyPr/>
                    <a:lstStyle/>
                    <a:p>
                      <a:pPr algn="l">
                        <a:lnSpc>
                          <a:spcPct val="115000"/>
                        </a:lnSpc>
                        <a:spcAft>
                          <a:spcPts val="1000"/>
                        </a:spcAft>
                      </a:pPr>
                      <a:r>
                        <a:rPr lang="en-US" sz="1100" dirty="0" smtClean="0">
                          <a:effectLst/>
                          <a:latin typeface="Calibri"/>
                          <a:ea typeface="Calibri"/>
                          <a:cs typeface="Arial"/>
                        </a:rPr>
                        <a:t>Manager is the only one has right for access to all data in system </a:t>
                      </a:r>
                      <a:r>
                        <a:rPr lang="en-US" sz="1100" dirty="0">
                          <a:effectLst/>
                          <a:latin typeface="Calibri"/>
                          <a:ea typeface="Calibri"/>
                          <a:cs typeface="Arial"/>
                        </a:rPr>
                        <a:t> </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hMerge="1">
                  <a:txBody>
                    <a:bodyPr/>
                    <a:lstStyle/>
                    <a:p>
                      <a:pPr rtl="1"/>
                      <a:endParaRPr lang="ar-EG"/>
                    </a:p>
                  </a:txBody>
                  <a:tcPr/>
                </a:tc>
              </a:tr>
            </a:tbl>
          </a:graphicData>
        </a:graphic>
      </p:graphicFrame>
    </p:spTree>
    <p:extLst>
      <p:ext uri="{BB962C8B-B14F-4D97-AF65-F5344CB8AC3E}">
        <p14:creationId xmlns:p14="http://schemas.microsoft.com/office/powerpoint/2010/main" val="2408480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76672"/>
            <a:ext cx="8003232" cy="5997280"/>
          </a:xfrm>
        </p:spPr>
        <p:txBody>
          <a:bodyPr>
            <a:normAutofit/>
          </a:bodyPr>
          <a:lstStyle/>
          <a:p>
            <a:pPr marL="0" indent="0" algn="l">
              <a:buNone/>
            </a:pPr>
            <a:r>
              <a:rPr lang="en-US" dirty="0" smtClean="0">
                <a:solidFill>
                  <a:schemeClr val="bg1">
                    <a:lumMod val="65000"/>
                  </a:schemeClr>
                </a:solidFill>
              </a:rPr>
              <a:t>Phase 1– ERROR 404 </a:t>
            </a:r>
          </a:p>
          <a:p>
            <a:pPr marL="0" indent="0" algn="l">
              <a:buNone/>
            </a:pPr>
            <a:r>
              <a:rPr lang="en-US" dirty="0" smtClean="0">
                <a:solidFill>
                  <a:schemeClr val="bg1">
                    <a:lumMod val="65000"/>
                  </a:schemeClr>
                </a:solidFill>
              </a:rPr>
              <a:t>Project </a:t>
            </a:r>
            <a:r>
              <a:rPr lang="en-US" dirty="0">
                <a:solidFill>
                  <a:schemeClr val="bg1">
                    <a:lumMod val="65000"/>
                  </a:schemeClr>
                </a:solidFill>
              </a:rPr>
              <a:t>: &lt; Automated Parking Garage System </a:t>
            </a:r>
            <a:r>
              <a:rPr lang="en-US" dirty="0" smtClean="0">
                <a:solidFill>
                  <a:schemeClr val="bg1">
                    <a:lumMod val="65000"/>
                  </a:schemeClr>
                </a:solidFill>
              </a:rPr>
              <a:t>&gt;</a:t>
            </a:r>
            <a:endParaRPr lang="en-US" dirty="0">
              <a:solidFill>
                <a:schemeClr val="bg1">
                  <a:lumMod val="65000"/>
                </a:schemeClr>
              </a:solidFill>
            </a:endParaRPr>
          </a:p>
          <a:p>
            <a:pPr marL="0" indent="0" algn="l">
              <a:buNone/>
            </a:pPr>
            <a:r>
              <a:rPr lang="en-US" sz="3600" dirty="0" smtClean="0">
                <a:solidFill>
                  <a:schemeClr val="accent1">
                    <a:lumMod val="75000"/>
                  </a:schemeClr>
                </a:solidFill>
              </a:rPr>
              <a:t>Document Purpose and Audience</a:t>
            </a:r>
          </a:p>
          <a:p>
            <a:pPr marL="0" indent="0" algn="l">
              <a:buNone/>
            </a:pPr>
            <a:r>
              <a:rPr lang="en-US" dirty="0" smtClean="0"/>
              <a:t>- </a:t>
            </a:r>
            <a:r>
              <a:rPr lang="en-US" sz="2000" dirty="0" smtClean="0"/>
              <a:t>My document is preparing to manage occupancy of parking garage, people who work in garage ,programmer of garage system , project manager and developer of this system will read this document</a:t>
            </a:r>
          </a:p>
          <a:p>
            <a:pPr marL="0" indent="0" algn="l">
              <a:buNone/>
            </a:pPr>
            <a:r>
              <a:rPr lang="en-US" sz="2000" dirty="0" smtClean="0"/>
              <a:t>- My documents explains :</a:t>
            </a:r>
          </a:p>
          <a:p>
            <a:pPr marL="0" indent="0" algn="l">
              <a:buNone/>
            </a:pPr>
            <a:r>
              <a:rPr lang="en-US" sz="2000" dirty="0"/>
              <a:t> </a:t>
            </a:r>
            <a:r>
              <a:rPr lang="en-US" sz="2000" dirty="0" smtClean="0"/>
              <a:t> . How garage will work ?</a:t>
            </a:r>
          </a:p>
          <a:p>
            <a:pPr marL="0" indent="0" algn="l">
              <a:buNone/>
            </a:pPr>
            <a:r>
              <a:rPr lang="en-US" sz="2000" dirty="0"/>
              <a:t> </a:t>
            </a:r>
            <a:r>
              <a:rPr lang="en-US" sz="2000" dirty="0" smtClean="0"/>
              <a:t> . How this system helps people in garage ?</a:t>
            </a:r>
          </a:p>
          <a:p>
            <a:pPr marL="0" indent="0" algn="l">
              <a:buNone/>
            </a:pPr>
            <a:r>
              <a:rPr lang="en-US" sz="2000" dirty="0"/>
              <a:t>  </a:t>
            </a:r>
            <a:r>
              <a:rPr lang="en-US" sz="2000" dirty="0" smtClean="0"/>
              <a:t>. What is requirements we will need ?</a:t>
            </a:r>
          </a:p>
          <a:p>
            <a:pPr marL="0" indent="0" algn="l">
              <a:buNone/>
            </a:pPr>
            <a:r>
              <a:rPr lang="en-US" sz="2000" dirty="0"/>
              <a:t>  . The registration </a:t>
            </a:r>
            <a:r>
              <a:rPr lang="en-US" sz="2000" dirty="0" smtClean="0"/>
              <a:t>software of garage.</a:t>
            </a:r>
          </a:p>
          <a:p>
            <a:pPr marL="0" indent="0" algn="l">
              <a:buNone/>
            </a:pPr>
            <a:r>
              <a:rPr lang="en-US" sz="2000" dirty="0" smtClean="0"/>
              <a:t>- The target audience to read it are project manager ,  </a:t>
            </a:r>
          </a:p>
          <a:p>
            <a:pPr marL="0" indent="0" algn="l">
              <a:buNone/>
            </a:pPr>
            <a:r>
              <a:rPr lang="en-US" sz="2000" dirty="0" smtClean="0"/>
              <a:t>CEO , customer , developer ,programmer and tester</a:t>
            </a:r>
            <a:r>
              <a:rPr lang="en-US" dirty="0" smtClean="0"/>
              <a:t>. </a:t>
            </a:r>
            <a:endParaRPr lang="ar-EG" dirty="0"/>
          </a:p>
        </p:txBody>
      </p:sp>
    </p:spTree>
    <p:extLst>
      <p:ext uri="{BB962C8B-B14F-4D97-AF65-F5344CB8AC3E}">
        <p14:creationId xmlns:p14="http://schemas.microsoft.com/office/powerpoint/2010/main" val="23129917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95536" y="332656"/>
            <a:ext cx="8136904" cy="6141296"/>
          </a:xfrm>
        </p:spPr>
        <p:txBody>
          <a:bodyPr/>
          <a:lstStyle/>
          <a:p>
            <a:pPr marL="0" indent="0" algn="l">
              <a:buNone/>
            </a:pPr>
            <a:r>
              <a:rPr lang="en-US" dirty="0">
                <a:solidFill>
                  <a:schemeClr val="bg1">
                    <a:lumMod val="65000"/>
                  </a:schemeClr>
                </a:solidFill>
              </a:rPr>
              <a:t>Phase 1– ERROR 404</a:t>
            </a:r>
          </a:p>
          <a:p>
            <a:pPr marL="0" indent="0" algn="l">
              <a:buNone/>
            </a:pPr>
            <a:r>
              <a:rPr lang="en-US" dirty="0">
                <a:solidFill>
                  <a:schemeClr val="bg1">
                    <a:lumMod val="65000"/>
                  </a:schemeClr>
                </a:solidFill>
              </a:rPr>
              <a:t>Project : &lt; Automated Parking Garage System </a:t>
            </a:r>
            <a:r>
              <a:rPr lang="en-US" dirty="0" smtClean="0">
                <a:solidFill>
                  <a:schemeClr val="bg1">
                    <a:lumMod val="65000"/>
                  </a:schemeClr>
                </a:solidFill>
              </a:rPr>
              <a:t>&gt;</a:t>
            </a:r>
          </a:p>
          <a:p>
            <a:pPr marL="0" indent="0" algn="l">
              <a:buNone/>
            </a:pPr>
            <a:r>
              <a:rPr lang="en-US" dirty="0">
                <a:solidFill>
                  <a:schemeClr val="accent2">
                    <a:lumMod val="75000"/>
                  </a:schemeClr>
                </a:solidFill>
              </a:rPr>
              <a:t>Use Case </a:t>
            </a:r>
            <a:r>
              <a:rPr lang="en-US" dirty="0" smtClean="0">
                <a:solidFill>
                  <a:schemeClr val="accent2">
                    <a:lumMod val="75000"/>
                  </a:schemeClr>
                </a:solidFill>
              </a:rPr>
              <a:t>Tables</a:t>
            </a:r>
          </a:p>
          <a:p>
            <a:pPr marL="0" indent="0" algn="l">
              <a:buNone/>
            </a:pPr>
            <a:endParaRPr lang="en-US" dirty="0">
              <a:solidFill>
                <a:schemeClr val="accent2">
                  <a:lumMod val="75000"/>
                </a:schemeClr>
              </a:solidFill>
            </a:endParaRPr>
          </a:p>
          <a:p>
            <a:pPr marL="0" indent="0" algn="l">
              <a:buNone/>
            </a:pPr>
            <a:endParaRPr lang="en-US" dirty="0">
              <a:solidFill>
                <a:schemeClr val="bg1">
                  <a:lumMod val="65000"/>
                </a:schemeClr>
              </a:solidFill>
            </a:endParaRPr>
          </a:p>
          <a:p>
            <a:pPr marL="0" indent="0" algn="l">
              <a:buNone/>
            </a:pPr>
            <a:endParaRPr lang="ar-EG" dirty="0"/>
          </a:p>
        </p:txBody>
      </p:sp>
      <p:graphicFrame>
        <p:nvGraphicFramePr>
          <p:cNvPr id="4" name="Table 3"/>
          <p:cNvGraphicFramePr>
            <a:graphicFrameLocks noGrp="1"/>
          </p:cNvGraphicFramePr>
          <p:nvPr>
            <p:extLst>
              <p:ext uri="{D42A27DB-BD31-4B8C-83A1-F6EECF244321}">
                <p14:modId xmlns:p14="http://schemas.microsoft.com/office/powerpoint/2010/main" val="3324300148"/>
              </p:ext>
            </p:extLst>
          </p:nvPr>
        </p:nvGraphicFramePr>
        <p:xfrm>
          <a:off x="827584" y="1700808"/>
          <a:ext cx="7128792" cy="4908273"/>
        </p:xfrm>
        <a:graphic>
          <a:graphicData uri="http://schemas.openxmlformats.org/drawingml/2006/table">
            <a:tbl>
              <a:tblPr/>
              <a:tblGrid>
                <a:gridCol w="2375808"/>
                <a:gridCol w="2376492"/>
                <a:gridCol w="2376492"/>
              </a:tblGrid>
              <a:tr h="263669">
                <a:tc>
                  <a:txBody>
                    <a:bodyPr/>
                    <a:lstStyle/>
                    <a:p>
                      <a:pPr algn="l">
                        <a:lnSpc>
                          <a:spcPct val="115000"/>
                        </a:lnSpc>
                        <a:spcAft>
                          <a:spcPts val="1000"/>
                        </a:spcAft>
                      </a:pPr>
                      <a:r>
                        <a:rPr lang="en-US" sz="1100" dirty="0">
                          <a:effectLst/>
                          <a:latin typeface="Calibri"/>
                          <a:ea typeface="Calibri"/>
                          <a:cs typeface="Arial"/>
                        </a:rPr>
                        <a:t>Use Case ID:</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a:lnSpc>
                          <a:spcPct val="115000"/>
                        </a:lnSpc>
                        <a:spcAft>
                          <a:spcPts val="1000"/>
                        </a:spcAft>
                      </a:pPr>
                      <a:r>
                        <a:rPr lang="en-US" sz="1100" dirty="0" smtClean="0">
                          <a:effectLst/>
                          <a:latin typeface="Calibri"/>
                          <a:ea typeface="Calibri"/>
                          <a:cs typeface="Arial"/>
                        </a:rPr>
                        <a:t>8</a:t>
                      </a:r>
                      <a:r>
                        <a:rPr lang="en-US" sz="1100" dirty="0">
                          <a:effectLst/>
                          <a:latin typeface="Calibri"/>
                          <a:ea typeface="Calibri"/>
                          <a:cs typeface="Arial"/>
                        </a:rPr>
                        <a:t> </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rtl="1"/>
                      <a:endParaRPr lang="ar-EG"/>
                    </a:p>
                  </a:txBody>
                  <a:tcPr/>
                </a:tc>
              </a:tr>
              <a:tr h="219237">
                <a:tc>
                  <a:txBody>
                    <a:bodyPr/>
                    <a:lstStyle/>
                    <a:p>
                      <a:pPr algn="l">
                        <a:lnSpc>
                          <a:spcPct val="115000"/>
                        </a:lnSpc>
                        <a:spcAft>
                          <a:spcPts val="1000"/>
                        </a:spcAft>
                      </a:pPr>
                      <a:r>
                        <a:rPr lang="en-US" sz="1100">
                          <a:effectLst/>
                          <a:latin typeface="Calibri"/>
                          <a:ea typeface="Calibri"/>
                          <a:cs typeface="Arial"/>
                        </a:rPr>
                        <a:t>Use Case Name:</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a:lnSpc>
                          <a:spcPct val="115000"/>
                        </a:lnSpc>
                        <a:spcAft>
                          <a:spcPts val="1000"/>
                        </a:spcAft>
                      </a:pPr>
                      <a:r>
                        <a:rPr lang="en-US" sz="1100" dirty="0" smtClean="0">
                          <a:effectLst/>
                          <a:latin typeface="Calibri"/>
                          <a:ea typeface="Calibri"/>
                          <a:cs typeface="Arial"/>
                        </a:rPr>
                        <a:t>Backing up</a:t>
                      </a:r>
                      <a:r>
                        <a:rPr lang="en-US" sz="1100" dirty="0">
                          <a:effectLst/>
                          <a:latin typeface="Calibri"/>
                          <a:ea typeface="Calibri"/>
                          <a:cs typeface="Arial"/>
                        </a:rPr>
                        <a:t> </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rtl="1"/>
                      <a:endParaRPr lang="ar-EG"/>
                    </a:p>
                  </a:txBody>
                  <a:tcPr/>
                </a:tc>
              </a:tr>
              <a:tr h="219237">
                <a:tc>
                  <a:txBody>
                    <a:bodyPr/>
                    <a:lstStyle/>
                    <a:p>
                      <a:pPr algn="l">
                        <a:lnSpc>
                          <a:spcPct val="115000"/>
                        </a:lnSpc>
                        <a:spcAft>
                          <a:spcPts val="1000"/>
                        </a:spcAft>
                      </a:pPr>
                      <a:r>
                        <a:rPr lang="en-US" sz="1100">
                          <a:effectLst/>
                          <a:latin typeface="Calibri"/>
                          <a:ea typeface="Calibri"/>
                          <a:cs typeface="Arial"/>
                        </a:rPr>
                        <a:t>Actors:</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a:lnSpc>
                          <a:spcPct val="115000"/>
                        </a:lnSpc>
                        <a:spcAft>
                          <a:spcPts val="1000"/>
                        </a:spcAft>
                      </a:pPr>
                      <a:r>
                        <a:rPr lang="en-US" sz="1100" dirty="0" smtClean="0">
                          <a:effectLst/>
                          <a:latin typeface="Calibri"/>
                          <a:ea typeface="Calibri"/>
                          <a:cs typeface="Arial"/>
                        </a:rPr>
                        <a:t>Employee , manager</a:t>
                      </a:r>
                      <a:r>
                        <a:rPr lang="en-US" sz="1100" baseline="0" dirty="0" smtClean="0">
                          <a:effectLst/>
                          <a:latin typeface="Calibri"/>
                          <a:ea typeface="Calibri"/>
                          <a:cs typeface="Arial"/>
                        </a:rPr>
                        <a:t>  </a:t>
                      </a:r>
                      <a:r>
                        <a:rPr lang="en-US" sz="1100" dirty="0">
                          <a:effectLst/>
                          <a:latin typeface="Calibri"/>
                          <a:ea typeface="Calibri"/>
                          <a:cs typeface="Arial"/>
                        </a:rPr>
                        <a:t> </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rtl="1"/>
                      <a:endParaRPr lang="ar-EG"/>
                    </a:p>
                  </a:txBody>
                  <a:tcPr/>
                </a:tc>
              </a:tr>
              <a:tr h="219237">
                <a:tc>
                  <a:txBody>
                    <a:bodyPr/>
                    <a:lstStyle/>
                    <a:p>
                      <a:pPr algn="l">
                        <a:lnSpc>
                          <a:spcPct val="115000"/>
                        </a:lnSpc>
                        <a:spcAft>
                          <a:spcPts val="1000"/>
                        </a:spcAft>
                      </a:pPr>
                      <a:r>
                        <a:rPr lang="en-US" sz="1100">
                          <a:effectLst/>
                          <a:latin typeface="Calibri"/>
                          <a:ea typeface="Calibri"/>
                          <a:cs typeface="Arial"/>
                        </a:rPr>
                        <a:t>Pre-conditions:</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a:lnSpc>
                          <a:spcPct val="115000"/>
                        </a:lnSpc>
                        <a:spcAft>
                          <a:spcPts val="1000"/>
                        </a:spcAft>
                      </a:pPr>
                      <a:r>
                        <a:rPr lang="en-US" sz="1100" dirty="0" smtClean="0">
                          <a:effectLst/>
                          <a:latin typeface="Calibri"/>
                          <a:ea typeface="Calibri"/>
                          <a:cs typeface="Arial"/>
                        </a:rPr>
                        <a:t>Log in to backing</a:t>
                      </a:r>
                      <a:r>
                        <a:rPr lang="en-US" sz="1100" baseline="0" dirty="0" smtClean="0">
                          <a:effectLst/>
                          <a:latin typeface="Calibri"/>
                          <a:ea typeface="Calibri"/>
                          <a:cs typeface="Arial"/>
                        </a:rPr>
                        <a:t> up system</a:t>
                      </a:r>
                      <a:r>
                        <a:rPr lang="en-US" sz="1100" dirty="0">
                          <a:effectLst/>
                          <a:latin typeface="Calibri"/>
                          <a:ea typeface="Calibri"/>
                          <a:cs typeface="Arial"/>
                        </a:rPr>
                        <a:t> </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rtl="1"/>
                      <a:endParaRPr lang="ar-EG"/>
                    </a:p>
                  </a:txBody>
                  <a:tcPr/>
                </a:tc>
              </a:tr>
              <a:tr h="219237">
                <a:tc>
                  <a:txBody>
                    <a:bodyPr/>
                    <a:lstStyle/>
                    <a:p>
                      <a:pPr algn="l">
                        <a:lnSpc>
                          <a:spcPct val="115000"/>
                        </a:lnSpc>
                        <a:spcAft>
                          <a:spcPts val="1000"/>
                        </a:spcAft>
                      </a:pPr>
                      <a:r>
                        <a:rPr lang="en-US" sz="1100">
                          <a:effectLst/>
                          <a:latin typeface="Calibri"/>
                          <a:ea typeface="Calibri"/>
                          <a:cs typeface="Arial"/>
                        </a:rPr>
                        <a:t>Post-conditions:</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a:lnSpc>
                          <a:spcPct val="115000"/>
                        </a:lnSpc>
                        <a:spcAft>
                          <a:spcPts val="1000"/>
                        </a:spcAft>
                      </a:pPr>
                      <a:r>
                        <a:rPr kumimoji="0" lang="en-US" sz="1100" kern="1200" dirty="0" smtClean="0">
                          <a:solidFill>
                            <a:schemeClr val="tx1"/>
                          </a:solidFill>
                          <a:effectLst/>
                          <a:latin typeface="+mn-lt"/>
                          <a:ea typeface="+mn-ea"/>
                          <a:cs typeface="+mn-cs"/>
                        </a:rPr>
                        <a:t>Parking data and daily reports shall be backed up once a day</a:t>
                      </a:r>
                      <a:r>
                        <a:rPr lang="en-US" sz="1100" dirty="0">
                          <a:effectLst/>
                          <a:latin typeface="Calibri"/>
                          <a:ea typeface="Calibri"/>
                          <a:cs typeface="Arial"/>
                        </a:rPr>
                        <a:t> </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rtl="1"/>
                      <a:endParaRPr lang="ar-EG"/>
                    </a:p>
                  </a:txBody>
                  <a:tcPr/>
                </a:tc>
              </a:tr>
              <a:tr h="219237">
                <a:tc rowSpan="6">
                  <a:txBody>
                    <a:bodyPr/>
                    <a:lstStyle/>
                    <a:p>
                      <a:pPr algn="l">
                        <a:lnSpc>
                          <a:spcPct val="115000"/>
                        </a:lnSpc>
                        <a:spcAft>
                          <a:spcPts val="1000"/>
                        </a:spcAft>
                      </a:pPr>
                      <a:r>
                        <a:rPr lang="en-US" sz="1100">
                          <a:effectLst/>
                          <a:latin typeface="Calibri"/>
                          <a:ea typeface="Calibri"/>
                          <a:cs typeface="Arial"/>
                        </a:rPr>
                        <a:t>Flow of events:</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100" b="1">
                          <a:effectLst/>
                          <a:latin typeface="Calibri"/>
                          <a:ea typeface="Calibri"/>
                          <a:cs typeface="Arial"/>
                        </a:rPr>
                        <a:t>User Action</a:t>
                      </a:r>
                      <a:endParaRPr lang="en-US"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ctr">
                        <a:lnSpc>
                          <a:spcPct val="115000"/>
                        </a:lnSpc>
                        <a:spcAft>
                          <a:spcPts val="1000"/>
                        </a:spcAft>
                      </a:pPr>
                      <a:r>
                        <a:rPr lang="en-US" sz="1100" b="1">
                          <a:effectLst/>
                          <a:latin typeface="Calibri"/>
                          <a:ea typeface="Calibri"/>
                          <a:cs typeface="Arial"/>
                        </a:rPr>
                        <a:t>System Action</a:t>
                      </a:r>
                      <a:endParaRPr lang="en-US" sz="1100">
                        <a:effectLst/>
                        <a:latin typeface="Calibri"/>
                        <a:ea typeface="Calibri"/>
                        <a:cs typeface="Arial"/>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r>
              <a:tr h="438475">
                <a:tc vMerge="1">
                  <a:txBody>
                    <a:bodyPr/>
                    <a:lstStyle/>
                    <a:p>
                      <a:pPr rtl="1"/>
                      <a:endParaRPr lang="ar-EG"/>
                    </a:p>
                  </a:txBody>
                  <a:tcPr/>
                </a:tc>
                <a:tc>
                  <a:txBody>
                    <a:bodyPr/>
                    <a:lstStyle/>
                    <a:p>
                      <a:pPr algn="l">
                        <a:lnSpc>
                          <a:spcPct val="115000"/>
                        </a:lnSpc>
                        <a:spcAft>
                          <a:spcPts val="1000"/>
                        </a:spcAft>
                      </a:pPr>
                      <a:r>
                        <a:rPr lang="en-US" sz="1100" dirty="0">
                          <a:effectLst/>
                          <a:latin typeface="Calibri"/>
                          <a:ea typeface="Calibri"/>
                          <a:cs typeface="Arial"/>
                        </a:rPr>
                        <a:t>1- User </a:t>
                      </a:r>
                      <a:r>
                        <a:rPr lang="en-US" sz="1100" dirty="0" smtClean="0">
                          <a:effectLst/>
                          <a:latin typeface="Calibri"/>
                          <a:ea typeface="Calibri"/>
                          <a:cs typeface="Arial"/>
                        </a:rPr>
                        <a:t>log</a:t>
                      </a:r>
                      <a:r>
                        <a:rPr lang="en-US" sz="1100" baseline="0" dirty="0" smtClean="0">
                          <a:effectLst/>
                          <a:latin typeface="Calibri"/>
                          <a:ea typeface="Calibri"/>
                          <a:cs typeface="Arial"/>
                        </a:rPr>
                        <a:t> in system </a:t>
                      </a:r>
                      <a:r>
                        <a:rPr lang="en-US" sz="1100" dirty="0" smtClean="0">
                          <a:effectLst/>
                          <a:latin typeface="Calibri"/>
                          <a:ea typeface="Calibri"/>
                          <a:cs typeface="Arial"/>
                        </a:rPr>
                        <a:t>. </a:t>
                      </a:r>
                      <a:endParaRPr lang="en-US" sz="1100" dirty="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en-US" sz="1100" dirty="0">
                          <a:effectLst/>
                          <a:latin typeface="Calibri"/>
                          <a:ea typeface="Calibri"/>
                          <a:cs typeface="Arial"/>
                        </a:rPr>
                        <a:t> </a:t>
                      </a: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237">
                <a:tc vMerge="1">
                  <a:txBody>
                    <a:bodyPr/>
                    <a:lstStyle/>
                    <a:p>
                      <a:pPr rtl="1"/>
                      <a:endParaRPr lang="ar-EG"/>
                    </a:p>
                  </a:txBody>
                  <a:tcPr/>
                </a:tc>
                <a:tc>
                  <a:txBody>
                    <a:bodyPr/>
                    <a:lstStyle/>
                    <a:p>
                      <a:pPr algn="l">
                        <a:lnSpc>
                          <a:spcPct val="115000"/>
                        </a:lnSpc>
                        <a:spcAft>
                          <a:spcPts val="1000"/>
                        </a:spcAft>
                      </a:pPr>
                      <a:r>
                        <a:rPr lang="en-US" sz="1100">
                          <a:effectLst/>
                          <a:latin typeface="Calibri"/>
                          <a:ea typeface="Calibri"/>
                          <a:cs typeface="Arial"/>
                        </a:rPr>
                        <a:t> </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en-US" sz="1100" dirty="0">
                          <a:effectLst/>
                          <a:latin typeface="Calibri"/>
                          <a:ea typeface="Calibri"/>
                          <a:cs typeface="Arial"/>
                        </a:rPr>
                        <a:t>2- </a:t>
                      </a:r>
                      <a:r>
                        <a:rPr lang="en-US" sz="1100" dirty="0" smtClean="0">
                          <a:effectLst/>
                          <a:latin typeface="Calibri"/>
                          <a:ea typeface="Calibri"/>
                          <a:cs typeface="Arial"/>
                        </a:rPr>
                        <a:t>System </a:t>
                      </a:r>
                      <a:r>
                        <a:rPr lang="en-US" sz="1100" baseline="0" dirty="0" smtClean="0">
                          <a:effectLst/>
                          <a:latin typeface="Calibri"/>
                          <a:ea typeface="Calibri"/>
                          <a:cs typeface="Arial"/>
                        </a:rPr>
                        <a:t>display back up icon </a:t>
                      </a:r>
                      <a:endParaRPr lang="en-US" sz="1100" dirty="0">
                        <a:effectLst/>
                        <a:latin typeface="Calibri"/>
                        <a:ea typeface="Calibri"/>
                        <a:cs typeface="Arial"/>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8475">
                <a:tc vMerge="1">
                  <a:txBody>
                    <a:bodyPr/>
                    <a:lstStyle/>
                    <a:p>
                      <a:pPr rtl="1"/>
                      <a:endParaRPr lang="ar-EG"/>
                    </a:p>
                  </a:txBody>
                  <a:tcPr/>
                </a:tc>
                <a:tc>
                  <a:txBody>
                    <a:bodyPr/>
                    <a:lstStyle/>
                    <a:p>
                      <a:pPr algn="l">
                        <a:lnSpc>
                          <a:spcPct val="115000"/>
                        </a:lnSpc>
                        <a:spcAft>
                          <a:spcPts val="1000"/>
                        </a:spcAft>
                      </a:pPr>
                      <a:r>
                        <a:rPr lang="en-US" sz="1100" dirty="0">
                          <a:effectLst/>
                          <a:latin typeface="Calibri"/>
                          <a:ea typeface="Calibri"/>
                          <a:cs typeface="Arial"/>
                        </a:rPr>
                        <a:t>3- </a:t>
                      </a:r>
                      <a:r>
                        <a:rPr lang="en-US" sz="1100" dirty="0" smtClean="0">
                          <a:effectLst/>
                          <a:latin typeface="Calibri"/>
                          <a:ea typeface="Calibri"/>
                          <a:cs typeface="Arial"/>
                        </a:rPr>
                        <a:t>User</a:t>
                      </a:r>
                      <a:r>
                        <a:rPr lang="en-US" sz="1100" baseline="0" dirty="0" smtClean="0">
                          <a:effectLst/>
                          <a:latin typeface="Calibri"/>
                          <a:ea typeface="Calibri"/>
                          <a:cs typeface="Arial"/>
                        </a:rPr>
                        <a:t> select data that should be back up</a:t>
                      </a:r>
                      <a:endParaRPr lang="en-US" sz="1100" dirty="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en-US" sz="1100">
                          <a:effectLst/>
                          <a:latin typeface="Calibri"/>
                          <a:ea typeface="Calibri"/>
                          <a:cs typeface="Arial"/>
                        </a:rPr>
                        <a:t> </a:t>
                      </a: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8475">
                <a:tc vMerge="1">
                  <a:txBody>
                    <a:bodyPr/>
                    <a:lstStyle/>
                    <a:p>
                      <a:pPr rtl="1"/>
                      <a:endParaRPr lang="ar-EG"/>
                    </a:p>
                  </a:txBody>
                  <a:tcPr/>
                </a:tc>
                <a:tc>
                  <a:txBody>
                    <a:bodyPr/>
                    <a:lstStyle/>
                    <a:p>
                      <a:pPr algn="l">
                        <a:lnSpc>
                          <a:spcPct val="115000"/>
                        </a:lnSpc>
                        <a:spcAft>
                          <a:spcPts val="1000"/>
                        </a:spcAft>
                      </a:pPr>
                      <a:r>
                        <a:rPr lang="en-US" sz="1100">
                          <a:effectLst/>
                          <a:latin typeface="Calibri"/>
                          <a:ea typeface="Calibri"/>
                          <a:cs typeface="Arial"/>
                        </a:rPr>
                        <a:t> </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en-US" sz="1100" dirty="0">
                          <a:effectLst/>
                          <a:latin typeface="Calibri"/>
                          <a:ea typeface="Calibri"/>
                          <a:cs typeface="Arial"/>
                        </a:rPr>
                        <a:t>4- System </a:t>
                      </a:r>
                      <a:r>
                        <a:rPr lang="en-US" sz="1100" dirty="0" smtClean="0">
                          <a:effectLst/>
                          <a:latin typeface="Calibri"/>
                          <a:ea typeface="Calibri"/>
                          <a:cs typeface="Arial"/>
                        </a:rPr>
                        <a:t>back up the required data </a:t>
                      </a:r>
                      <a:endParaRPr lang="en-US" sz="1100" dirty="0">
                        <a:effectLst/>
                        <a:latin typeface="Calibri"/>
                        <a:ea typeface="Calibri"/>
                        <a:cs typeface="Arial"/>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237">
                <a:tc vMerge="1">
                  <a:txBody>
                    <a:bodyPr/>
                    <a:lstStyle/>
                    <a:p>
                      <a:pPr rtl="1"/>
                      <a:endParaRPr lang="ar-EG"/>
                    </a:p>
                  </a:txBody>
                  <a:tcPr/>
                </a:tc>
                <a:tc>
                  <a:txBody>
                    <a:bodyPr/>
                    <a:lstStyle/>
                    <a:p>
                      <a:pPr algn="l">
                        <a:lnSpc>
                          <a:spcPct val="115000"/>
                        </a:lnSpc>
                        <a:spcAft>
                          <a:spcPts val="1000"/>
                        </a:spcAft>
                      </a:pPr>
                      <a:r>
                        <a:rPr lang="en-US" sz="1100">
                          <a:effectLst/>
                          <a:latin typeface="Calibri"/>
                          <a:ea typeface="Calibri"/>
                          <a:cs typeface="Arial"/>
                        </a:rPr>
                        <a:t>and so on</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en-US" sz="1100">
                          <a:effectLst/>
                          <a:latin typeface="Calibri"/>
                          <a:ea typeface="Calibri"/>
                          <a:cs typeface="Arial"/>
                        </a:rPr>
                        <a:t> </a:t>
                      </a: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237">
                <a:tc rowSpan="3">
                  <a:txBody>
                    <a:bodyPr/>
                    <a:lstStyle/>
                    <a:p>
                      <a:pPr algn="l">
                        <a:lnSpc>
                          <a:spcPct val="115000"/>
                        </a:lnSpc>
                        <a:spcAft>
                          <a:spcPts val="1000"/>
                        </a:spcAft>
                      </a:pPr>
                      <a:r>
                        <a:rPr lang="en-US" sz="1100">
                          <a:effectLst/>
                          <a:latin typeface="Calibri"/>
                          <a:ea typeface="Calibri"/>
                          <a:cs typeface="Arial"/>
                        </a:rPr>
                        <a:t>Exceptions:</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100" b="1">
                          <a:effectLst/>
                          <a:latin typeface="Calibri"/>
                          <a:ea typeface="Calibri"/>
                          <a:cs typeface="Arial"/>
                        </a:rPr>
                        <a:t>User Action</a:t>
                      </a:r>
                      <a:endParaRPr lang="en-US"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ctr">
                        <a:lnSpc>
                          <a:spcPct val="115000"/>
                        </a:lnSpc>
                        <a:spcAft>
                          <a:spcPts val="1000"/>
                        </a:spcAft>
                      </a:pPr>
                      <a:r>
                        <a:rPr lang="en-US" sz="1100" b="1" dirty="0">
                          <a:effectLst/>
                          <a:latin typeface="Calibri"/>
                          <a:ea typeface="Calibri"/>
                          <a:cs typeface="Arial"/>
                        </a:rPr>
                        <a:t>System Action</a:t>
                      </a:r>
                      <a:endParaRPr lang="en-US" sz="1100" dirty="0">
                        <a:effectLst/>
                        <a:latin typeface="Calibri"/>
                        <a:ea typeface="Calibri"/>
                        <a:cs typeface="Arial"/>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r>
              <a:tr h="438475">
                <a:tc vMerge="1">
                  <a:txBody>
                    <a:bodyPr/>
                    <a:lstStyle/>
                    <a:p>
                      <a:pPr rtl="1"/>
                      <a:endParaRPr lang="ar-EG"/>
                    </a:p>
                  </a:txBody>
                  <a:tcPr/>
                </a:tc>
                <a:tc>
                  <a:txBody>
                    <a:bodyPr/>
                    <a:lstStyle/>
                    <a:p>
                      <a:pPr algn="l">
                        <a:lnSpc>
                          <a:spcPct val="115000"/>
                        </a:lnSpc>
                        <a:spcAft>
                          <a:spcPts val="1000"/>
                        </a:spcAft>
                      </a:pPr>
                      <a:r>
                        <a:rPr lang="en-US" sz="1100" dirty="0" smtClean="0">
                          <a:effectLst/>
                          <a:latin typeface="Calibri"/>
                          <a:ea typeface="Calibri"/>
                          <a:cs typeface="Arial"/>
                        </a:rPr>
                        <a:t>1-Manager</a:t>
                      </a:r>
                      <a:r>
                        <a:rPr lang="en-US" sz="1100" baseline="0" dirty="0" smtClean="0">
                          <a:effectLst/>
                          <a:latin typeface="Calibri"/>
                          <a:ea typeface="Calibri"/>
                          <a:cs typeface="Arial"/>
                        </a:rPr>
                        <a:t> enter wrong password or user name</a:t>
                      </a:r>
                      <a:endParaRPr lang="en-US" sz="1100" dirty="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en-US" sz="1100">
                          <a:effectLst/>
                          <a:latin typeface="Calibri"/>
                          <a:ea typeface="Calibri"/>
                          <a:cs typeface="Arial"/>
                        </a:rPr>
                        <a:t> </a:t>
                      </a: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4999">
                <a:tc vMerge="1">
                  <a:txBody>
                    <a:bodyPr/>
                    <a:lstStyle/>
                    <a:p>
                      <a:pPr rtl="1"/>
                      <a:endParaRPr lang="ar-EG"/>
                    </a:p>
                  </a:txBody>
                  <a:tcPr/>
                </a:tc>
                <a:tc>
                  <a:txBody>
                    <a:bodyPr/>
                    <a:lstStyle/>
                    <a:p>
                      <a:pPr algn="l">
                        <a:lnSpc>
                          <a:spcPct val="115000"/>
                        </a:lnSpc>
                        <a:spcAft>
                          <a:spcPts val="1000"/>
                        </a:spcAft>
                      </a:pPr>
                      <a:r>
                        <a:rPr lang="en-US" sz="1100">
                          <a:effectLst/>
                          <a:latin typeface="Calibri"/>
                          <a:ea typeface="Calibri"/>
                          <a:cs typeface="Arial"/>
                        </a:rPr>
                        <a:t> </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200"/>
                        </a:spcAft>
                      </a:pPr>
                      <a:r>
                        <a:rPr lang="en-US" sz="1100" dirty="0" smtClean="0">
                          <a:effectLst/>
                          <a:latin typeface="Calibri"/>
                          <a:ea typeface="Calibri"/>
                          <a:cs typeface="Arial"/>
                        </a:rPr>
                        <a:t>2-system</a:t>
                      </a:r>
                      <a:r>
                        <a:rPr lang="en-US" sz="1100" baseline="0" dirty="0" smtClean="0">
                          <a:effectLst/>
                          <a:latin typeface="Calibri"/>
                          <a:ea typeface="Calibri"/>
                          <a:cs typeface="Arial"/>
                        </a:rPr>
                        <a:t> will display invalid data</a:t>
                      </a:r>
                      <a:endParaRPr lang="en-US" sz="1100" dirty="0">
                        <a:effectLst/>
                        <a:latin typeface="Calibri"/>
                        <a:ea typeface="Calibri"/>
                        <a:cs typeface="Arial"/>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237">
                <a:tc>
                  <a:txBody>
                    <a:bodyPr/>
                    <a:lstStyle/>
                    <a:p>
                      <a:pPr algn="l">
                        <a:lnSpc>
                          <a:spcPct val="115000"/>
                        </a:lnSpc>
                        <a:spcAft>
                          <a:spcPts val="1000"/>
                        </a:spcAft>
                      </a:pPr>
                      <a:r>
                        <a:rPr lang="en-US" sz="1100">
                          <a:effectLst/>
                          <a:latin typeface="Calibri"/>
                          <a:ea typeface="Calibri"/>
                          <a:cs typeface="Arial"/>
                        </a:rPr>
                        <a:t>Includes:</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a:lnSpc>
                          <a:spcPct val="115000"/>
                        </a:lnSpc>
                        <a:spcAft>
                          <a:spcPts val="1000"/>
                        </a:spcAft>
                      </a:pPr>
                      <a:r>
                        <a:rPr kumimoji="0" lang="en-US" sz="1100" kern="1200" dirty="0" smtClean="0">
                          <a:solidFill>
                            <a:schemeClr val="tx1"/>
                          </a:solidFill>
                          <a:effectLst/>
                          <a:latin typeface="+mn-lt"/>
                          <a:ea typeface="+mn-ea"/>
                          <a:cs typeface="+mn-cs"/>
                        </a:rPr>
                        <a:t>Parking data and daily reports </a:t>
                      </a:r>
                      <a:r>
                        <a:rPr lang="en-US" sz="1100" dirty="0">
                          <a:effectLst/>
                          <a:latin typeface="Calibri"/>
                          <a:ea typeface="Calibri"/>
                          <a:cs typeface="Arial"/>
                        </a:rPr>
                        <a:t> </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rtl="1"/>
                      <a:endParaRPr lang="ar-EG"/>
                    </a:p>
                  </a:txBody>
                  <a:tcPr/>
                </a:tc>
              </a:tr>
              <a:tr h="428835">
                <a:tc>
                  <a:txBody>
                    <a:bodyPr/>
                    <a:lstStyle/>
                    <a:p>
                      <a:pPr algn="l">
                        <a:lnSpc>
                          <a:spcPct val="115000"/>
                        </a:lnSpc>
                        <a:spcAft>
                          <a:spcPts val="1000"/>
                        </a:spcAft>
                      </a:pPr>
                      <a:r>
                        <a:rPr lang="en-US" sz="1100">
                          <a:effectLst/>
                          <a:latin typeface="Calibri"/>
                          <a:ea typeface="Calibri"/>
                          <a:cs typeface="Arial"/>
                        </a:rPr>
                        <a:t>Notes and Issues:</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gridSpan="2">
                  <a:txBody>
                    <a:bodyPr/>
                    <a:lstStyle/>
                    <a:p>
                      <a:pPr marL="0" marR="0" indent="0" algn="l" defTabSz="914400" rtl="1" eaLnBrk="1" fontAlgn="auto" latinLnBrk="0" hangingPunct="1">
                        <a:lnSpc>
                          <a:spcPct val="115000"/>
                        </a:lnSpc>
                        <a:spcBef>
                          <a:spcPts val="0"/>
                        </a:spcBef>
                        <a:spcAft>
                          <a:spcPts val="1000"/>
                        </a:spcAft>
                        <a:buClrTx/>
                        <a:buSzTx/>
                        <a:buFontTx/>
                        <a:buNone/>
                        <a:tabLst/>
                        <a:defRPr/>
                      </a:pPr>
                      <a:r>
                        <a:rPr kumimoji="0" lang="en-US" sz="1100" kern="1200" dirty="0" smtClean="0">
                          <a:solidFill>
                            <a:schemeClr val="tx1"/>
                          </a:solidFill>
                          <a:effectLst/>
                          <a:latin typeface="+mn-lt"/>
                          <a:ea typeface="+mn-ea"/>
                          <a:cs typeface="+mn-cs"/>
                        </a:rPr>
                        <a:t>to prepare for any natural or human-induced disasters that may occur. </a:t>
                      </a:r>
                    </a:p>
                    <a:p>
                      <a:pPr algn="l">
                        <a:lnSpc>
                          <a:spcPct val="115000"/>
                        </a:lnSpc>
                        <a:spcAft>
                          <a:spcPts val="1000"/>
                        </a:spcAft>
                      </a:pPr>
                      <a:r>
                        <a:rPr lang="en-US" sz="1100" dirty="0">
                          <a:effectLst/>
                          <a:latin typeface="Calibri"/>
                          <a:ea typeface="Calibri"/>
                          <a:cs typeface="Arial"/>
                        </a:rPr>
                        <a:t> </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hMerge="1">
                  <a:txBody>
                    <a:bodyPr/>
                    <a:lstStyle/>
                    <a:p>
                      <a:pPr rtl="1"/>
                      <a:endParaRPr lang="ar-EG"/>
                    </a:p>
                  </a:txBody>
                  <a:tcPr/>
                </a:tc>
              </a:tr>
            </a:tbl>
          </a:graphicData>
        </a:graphic>
      </p:graphicFrame>
    </p:spTree>
    <p:extLst>
      <p:ext uri="{BB962C8B-B14F-4D97-AF65-F5344CB8AC3E}">
        <p14:creationId xmlns:p14="http://schemas.microsoft.com/office/powerpoint/2010/main" val="25851331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5616" y="-99392"/>
            <a:ext cx="6539669" cy="1005540"/>
          </a:xfrm>
        </p:spPr>
        <p:txBody>
          <a:bodyPr>
            <a:normAutofit/>
          </a:bodyPr>
          <a:lstStyle/>
          <a:p>
            <a:r>
              <a:rPr lang="en-US" sz="3600" b="0" dirty="0" smtClean="0">
                <a:solidFill>
                  <a:schemeClr val="accent1">
                    <a:lumMod val="75000"/>
                  </a:schemeClr>
                </a:solidFill>
              </a:rPr>
              <a:t>Ownership Report</a:t>
            </a:r>
            <a:endParaRPr lang="ar-SA" sz="3600" b="0" dirty="0">
              <a:solidFill>
                <a:schemeClr val="accent1">
                  <a:lumMod val="75000"/>
                </a:scheme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664265193"/>
              </p:ext>
            </p:extLst>
          </p:nvPr>
        </p:nvGraphicFramePr>
        <p:xfrm>
          <a:off x="2051720" y="1124744"/>
          <a:ext cx="6480720" cy="3759200"/>
        </p:xfrm>
        <a:graphic>
          <a:graphicData uri="http://schemas.openxmlformats.org/drawingml/2006/table">
            <a:tbl>
              <a:tblPr rtl="1" firstRow="1" bandRow="1">
                <a:tableStyleId>{5940675A-B579-460E-94D1-54222C63F5DA}</a:tableStyleId>
              </a:tblPr>
              <a:tblGrid>
                <a:gridCol w="3315705"/>
                <a:gridCol w="3165015"/>
              </a:tblGrid>
              <a:tr h="370840">
                <a:tc>
                  <a:txBody>
                    <a:bodyPr/>
                    <a:lstStyle/>
                    <a:p>
                      <a:pPr algn="ctr" rtl="1"/>
                      <a:r>
                        <a:rPr lang="en-US" dirty="0" smtClean="0"/>
                        <a:t>Owner</a:t>
                      </a:r>
                      <a:endParaRPr lang="ar-SA" dirty="0"/>
                    </a:p>
                  </a:txBody>
                  <a:tcPr marL="68580" marR="68580"/>
                </a:tc>
                <a:tc>
                  <a:txBody>
                    <a:bodyPr/>
                    <a:lstStyle/>
                    <a:p>
                      <a:pPr algn="ctr" rtl="1"/>
                      <a:r>
                        <a:rPr lang="en-US" dirty="0" smtClean="0"/>
                        <a:t>Item</a:t>
                      </a:r>
                      <a:endParaRPr lang="ar-SA" dirty="0"/>
                    </a:p>
                  </a:txBody>
                  <a:tcPr marL="68580" marR="68580"/>
                </a:tc>
              </a:tr>
              <a:tr h="370840">
                <a:tc>
                  <a:txBody>
                    <a:bodyPr/>
                    <a:lstStyle/>
                    <a:p>
                      <a:pPr marL="0" marR="0" indent="0" algn="l" defTabSz="914400" rtl="1" eaLnBrk="1" fontAlgn="auto" latinLnBrk="0" hangingPunct="1">
                        <a:lnSpc>
                          <a:spcPct val="100000"/>
                        </a:lnSpc>
                        <a:spcBef>
                          <a:spcPts val="0"/>
                        </a:spcBef>
                        <a:spcAft>
                          <a:spcPts val="0"/>
                        </a:spcAft>
                        <a:buClrTx/>
                        <a:buSzTx/>
                        <a:buFontTx/>
                        <a:buNone/>
                        <a:tabLst/>
                        <a:defRPr/>
                      </a:pPr>
                      <a:endParaRPr lang="ar-SA" dirty="0" smtClean="0"/>
                    </a:p>
                  </a:txBody>
                  <a:tcPr marL="68580" marR="68580"/>
                </a:tc>
                <a:tc>
                  <a:txBody>
                    <a:bodyPr/>
                    <a:lstStyle/>
                    <a:p>
                      <a:pPr marL="0" marR="0" indent="0" algn="l" defTabSz="914400" rtl="1" eaLnBrk="1" fontAlgn="auto" latinLnBrk="0" hangingPunct="1">
                        <a:lnSpc>
                          <a:spcPct val="100000"/>
                        </a:lnSpc>
                        <a:spcBef>
                          <a:spcPts val="0"/>
                        </a:spcBef>
                        <a:spcAft>
                          <a:spcPts val="0"/>
                        </a:spcAft>
                        <a:buClrTx/>
                        <a:buSzTx/>
                        <a:buFontTx/>
                        <a:buNone/>
                        <a:tabLst/>
                        <a:defRPr/>
                      </a:pPr>
                      <a:r>
                        <a:rPr lang="en-US" dirty="0" smtClean="0"/>
                        <a:t>Non-Functional </a:t>
                      </a:r>
                      <a:r>
                        <a:rPr lang="en-US" sz="1800" kern="1200" dirty="0" smtClean="0">
                          <a:effectLst/>
                        </a:rPr>
                        <a:t>Requirements</a:t>
                      </a:r>
                      <a:r>
                        <a:rPr lang="en-US" dirty="0" smtClean="0"/>
                        <a:t>/</a:t>
                      </a:r>
                      <a:r>
                        <a:rPr lang="en-US" dirty="0" err="1" smtClean="0"/>
                        <a:t>UseCase</a:t>
                      </a:r>
                      <a:r>
                        <a:rPr lang="en-US" dirty="0" smtClean="0"/>
                        <a:t> table</a:t>
                      </a:r>
                      <a:endParaRPr lang="ar-SA" dirty="0" smtClean="0"/>
                    </a:p>
                    <a:p>
                      <a:pPr algn="l" rtl="1"/>
                      <a:endParaRPr lang="ar-SA" dirty="0"/>
                    </a:p>
                  </a:txBody>
                  <a:tcPr marL="68580" marR="68580"/>
                </a:tc>
              </a:tr>
              <a:tr h="370840">
                <a:tc>
                  <a:txBody>
                    <a:bodyPr/>
                    <a:lstStyle/>
                    <a:p>
                      <a:pPr rtl="1"/>
                      <a:endParaRPr lang="ar-SA" dirty="0"/>
                    </a:p>
                  </a:txBody>
                  <a:tcPr marL="68580" marR="68580"/>
                </a:tc>
                <a:tc>
                  <a:txBody>
                    <a:bodyPr/>
                    <a:lstStyle/>
                    <a:p>
                      <a:pPr marL="0" marR="0" indent="0" algn="l" defTabSz="914400" rtl="1" eaLnBrk="1" fontAlgn="auto" latinLnBrk="0" hangingPunct="1">
                        <a:lnSpc>
                          <a:spcPct val="100000"/>
                        </a:lnSpc>
                        <a:spcBef>
                          <a:spcPts val="0"/>
                        </a:spcBef>
                        <a:spcAft>
                          <a:spcPts val="0"/>
                        </a:spcAft>
                        <a:buClrTx/>
                        <a:buSzTx/>
                        <a:buFontTx/>
                        <a:buNone/>
                        <a:tabLst/>
                        <a:defRPr/>
                      </a:pPr>
                      <a:r>
                        <a:rPr lang="en-US" dirty="0" smtClean="0"/>
                        <a:t>Functional </a:t>
                      </a:r>
                      <a:r>
                        <a:rPr lang="en-US" sz="1800" kern="1200" dirty="0" smtClean="0">
                          <a:effectLst/>
                        </a:rPr>
                        <a:t>Requirements</a:t>
                      </a:r>
                      <a:r>
                        <a:rPr lang="en-US" dirty="0" smtClean="0"/>
                        <a:t>/</a:t>
                      </a:r>
                      <a:r>
                        <a:rPr lang="en-US" dirty="0" err="1" smtClean="0"/>
                        <a:t>UseCase</a:t>
                      </a:r>
                      <a:r>
                        <a:rPr lang="en-US" dirty="0" smtClean="0"/>
                        <a:t> table</a:t>
                      </a:r>
                      <a:endParaRPr lang="ar-SA" dirty="0" smtClean="0"/>
                    </a:p>
                    <a:p>
                      <a:pPr algn="l" rtl="1"/>
                      <a:endParaRPr lang="ar-SA" dirty="0"/>
                    </a:p>
                  </a:txBody>
                  <a:tcPr marL="68580" marR="68580"/>
                </a:tc>
              </a:tr>
              <a:tr h="370840">
                <a:tc>
                  <a:txBody>
                    <a:bodyPr/>
                    <a:lstStyle/>
                    <a:p>
                      <a:pPr algn="l" rtl="1"/>
                      <a:endParaRPr lang="ar-SA" dirty="0"/>
                    </a:p>
                  </a:txBody>
                  <a:tcPr marL="68580" marR="68580"/>
                </a:tc>
                <a:tc>
                  <a:txBody>
                    <a:bodyPr/>
                    <a:lstStyle/>
                    <a:p>
                      <a:pPr algn="l" rtl="1"/>
                      <a:r>
                        <a:rPr lang="en-US" dirty="0" smtClean="0"/>
                        <a:t>Scenario</a:t>
                      </a:r>
                      <a:endParaRPr lang="ar-SA" dirty="0"/>
                    </a:p>
                  </a:txBody>
                  <a:tcPr marL="68580" marR="68580"/>
                </a:tc>
              </a:tr>
              <a:tr h="370840">
                <a:tc>
                  <a:txBody>
                    <a:bodyPr/>
                    <a:lstStyle/>
                    <a:p>
                      <a:pPr algn="l" rtl="1"/>
                      <a:endParaRPr lang="ar-SA" dirty="0"/>
                    </a:p>
                  </a:txBody>
                  <a:tcPr marL="68580" marR="68580"/>
                </a:tc>
                <a:tc>
                  <a:txBody>
                    <a:bodyPr/>
                    <a:lstStyle/>
                    <a:p>
                      <a:pPr algn="l" rtl="1"/>
                      <a:r>
                        <a:rPr lang="en-US" dirty="0" smtClean="0"/>
                        <a:t>Introduction</a:t>
                      </a:r>
                      <a:r>
                        <a:rPr lang="en-US" baseline="0" dirty="0" smtClean="0"/>
                        <a:t> and </a:t>
                      </a:r>
                      <a:r>
                        <a:rPr lang="en-US" dirty="0" err="1" smtClean="0"/>
                        <a:t>Usecase</a:t>
                      </a:r>
                      <a:r>
                        <a:rPr lang="en-US" baseline="0" dirty="0" smtClean="0"/>
                        <a:t> model</a:t>
                      </a:r>
                      <a:endParaRPr lang="ar-SA" dirty="0"/>
                    </a:p>
                  </a:txBody>
                  <a:tcPr marL="68580" marR="68580"/>
                </a:tc>
              </a:tr>
            </a:tbl>
          </a:graphicData>
        </a:graphic>
      </p:graphicFrame>
    </p:spTree>
    <p:extLst>
      <p:ext uri="{BB962C8B-B14F-4D97-AF65-F5344CB8AC3E}">
        <p14:creationId xmlns:p14="http://schemas.microsoft.com/office/powerpoint/2010/main" val="2002240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76672"/>
            <a:ext cx="8003232" cy="6336704"/>
          </a:xfrm>
        </p:spPr>
        <p:txBody>
          <a:bodyPr>
            <a:normAutofit lnSpcReduction="10000"/>
          </a:bodyPr>
          <a:lstStyle/>
          <a:p>
            <a:pPr marL="0" indent="0" algn="l">
              <a:buNone/>
            </a:pPr>
            <a:r>
              <a:rPr lang="en-US" dirty="0">
                <a:solidFill>
                  <a:schemeClr val="bg1">
                    <a:lumMod val="65000"/>
                  </a:schemeClr>
                </a:solidFill>
              </a:rPr>
              <a:t>Phase 1– </a:t>
            </a:r>
            <a:r>
              <a:rPr lang="en-US" dirty="0" smtClean="0">
                <a:solidFill>
                  <a:schemeClr val="bg1">
                    <a:lumMod val="65000"/>
                  </a:schemeClr>
                </a:solidFill>
              </a:rPr>
              <a:t>ERROR 404</a:t>
            </a:r>
            <a:endParaRPr lang="en-US" dirty="0">
              <a:solidFill>
                <a:schemeClr val="bg1">
                  <a:lumMod val="65000"/>
                </a:schemeClr>
              </a:solidFill>
            </a:endParaRPr>
          </a:p>
          <a:p>
            <a:pPr marL="0" indent="0" algn="l">
              <a:buNone/>
            </a:pPr>
            <a:r>
              <a:rPr lang="en-US" dirty="0">
                <a:solidFill>
                  <a:schemeClr val="bg1">
                    <a:lumMod val="65000"/>
                  </a:schemeClr>
                </a:solidFill>
              </a:rPr>
              <a:t>Project : &lt; Automated Parking Garage System </a:t>
            </a:r>
            <a:r>
              <a:rPr lang="en-US" dirty="0" smtClean="0">
                <a:solidFill>
                  <a:schemeClr val="bg1">
                    <a:lumMod val="65000"/>
                  </a:schemeClr>
                </a:solidFill>
              </a:rPr>
              <a:t>&gt;</a:t>
            </a:r>
          </a:p>
          <a:p>
            <a:pPr marL="0" indent="0" algn="l">
              <a:buNone/>
            </a:pPr>
            <a:r>
              <a:rPr lang="en-US" sz="3600" dirty="0" smtClean="0">
                <a:solidFill>
                  <a:schemeClr val="accent1">
                    <a:lumMod val="75000"/>
                  </a:schemeClr>
                </a:solidFill>
              </a:rPr>
              <a:t>Introduction</a:t>
            </a:r>
          </a:p>
          <a:p>
            <a:pPr marL="0" indent="0" algn="l">
              <a:buNone/>
            </a:pPr>
            <a:r>
              <a:rPr lang="en-US" dirty="0">
                <a:solidFill>
                  <a:schemeClr val="accent2">
                    <a:lumMod val="75000"/>
                  </a:schemeClr>
                </a:solidFill>
              </a:rPr>
              <a:t>Software </a:t>
            </a:r>
            <a:r>
              <a:rPr lang="en-US" dirty="0" smtClean="0">
                <a:solidFill>
                  <a:schemeClr val="accent2">
                    <a:lumMod val="75000"/>
                  </a:schemeClr>
                </a:solidFill>
              </a:rPr>
              <a:t>Purpose</a:t>
            </a:r>
          </a:p>
          <a:p>
            <a:pPr marL="0" indent="0" algn="l">
              <a:buNone/>
            </a:pPr>
            <a:r>
              <a:rPr lang="en-US" sz="2000" dirty="0" smtClean="0"/>
              <a:t>to create software helps us to manage occupancy of parking garage and helps customers to find available parking places.</a:t>
            </a:r>
          </a:p>
          <a:p>
            <a:pPr marL="0" indent="0" algn="l">
              <a:buNone/>
            </a:pPr>
            <a:r>
              <a:rPr lang="en-US" dirty="0">
                <a:solidFill>
                  <a:schemeClr val="accent2">
                    <a:lumMod val="75000"/>
                  </a:schemeClr>
                </a:solidFill>
              </a:rPr>
              <a:t>Software </a:t>
            </a:r>
            <a:r>
              <a:rPr lang="en-US" dirty="0" smtClean="0">
                <a:solidFill>
                  <a:schemeClr val="accent2">
                    <a:lumMod val="75000"/>
                  </a:schemeClr>
                </a:solidFill>
              </a:rPr>
              <a:t>Scope</a:t>
            </a:r>
          </a:p>
          <a:p>
            <a:pPr marL="0" indent="0" algn="l">
              <a:buNone/>
            </a:pPr>
            <a:r>
              <a:rPr lang="en-US" sz="2000" dirty="0" smtClean="0"/>
              <a:t>- Software garage can reserve place to customer to parking cars and provide the better way for exit pathway , these is normal things for any garage system .</a:t>
            </a:r>
          </a:p>
          <a:p>
            <a:pPr marL="0" indent="0" algn="l">
              <a:buNone/>
            </a:pPr>
            <a:r>
              <a:rPr lang="en-US" sz="2000" dirty="0" smtClean="0"/>
              <a:t>- Software garage has some features as provide using elevator to access to the parking decks above the ground level and provide the occupancy monitoring by special way .</a:t>
            </a:r>
          </a:p>
          <a:p>
            <a:pPr marL="0" indent="0" algn="l">
              <a:buNone/>
            </a:pPr>
            <a:r>
              <a:rPr lang="en-US" sz="2000" dirty="0" smtClean="0"/>
              <a:t>- Software allows </a:t>
            </a:r>
            <a:r>
              <a:rPr lang="en-US" sz="2000" dirty="0"/>
              <a:t>to customer to edit/cancel their reservation an hour before their reservation </a:t>
            </a:r>
            <a:r>
              <a:rPr lang="en-US" sz="2000" dirty="0" smtClean="0"/>
              <a:t>time.</a:t>
            </a:r>
          </a:p>
          <a:p>
            <a:pPr marL="0" indent="0" algn="l">
              <a:buNone/>
            </a:pPr>
            <a:r>
              <a:rPr lang="en-US" sz="2000" dirty="0"/>
              <a:t>- </a:t>
            </a:r>
            <a:r>
              <a:rPr lang="en-US" sz="2000" dirty="0" smtClean="0"/>
              <a:t>Software shall </a:t>
            </a:r>
            <a:r>
              <a:rPr lang="en-US" sz="2000" dirty="0"/>
              <a:t>back up parking data and </a:t>
            </a:r>
            <a:r>
              <a:rPr lang="en-US" sz="2000" dirty="0" err="1"/>
              <a:t>dialy</a:t>
            </a:r>
            <a:r>
              <a:rPr lang="en-US" sz="2000" dirty="0"/>
              <a:t> reports  once a </a:t>
            </a:r>
            <a:r>
              <a:rPr lang="en-US" sz="2000" dirty="0" smtClean="0"/>
              <a:t>day. </a:t>
            </a:r>
            <a:endParaRPr lang="en-US" sz="2000" dirty="0"/>
          </a:p>
          <a:p>
            <a:pPr marL="0" indent="0" algn="l">
              <a:buNone/>
            </a:pPr>
            <a:r>
              <a:rPr lang="en-US" sz="2000" dirty="0" smtClean="0"/>
              <a:t> </a:t>
            </a:r>
            <a:endParaRPr lang="en-US" sz="2000" dirty="0"/>
          </a:p>
          <a:p>
            <a:pPr marL="0" indent="0" algn="l">
              <a:buNone/>
            </a:pPr>
            <a:endParaRPr lang="en-US" sz="3200" dirty="0">
              <a:solidFill>
                <a:schemeClr val="accent1">
                  <a:lumMod val="75000"/>
                </a:schemeClr>
              </a:solidFill>
            </a:endParaRPr>
          </a:p>
          <a:p>
            <a:pPr marL="0" indent="0" algn="l">
              <a:buNone/>
            </a:pPr>
            <a:endParaRPr lang="ar-EG" dirty="0"/>
          </a:p>
        </p:txBody>
      </p:sp>
    </p:spTree>
    <p:extLst>
      <p:ext uri="{BB962C8B-B14F-4D97-AF65-F5344CB8AC3E}">
        <p14:creationId xmlns:p14="http://schemas.microsoft.com/office/powerpoint/2010/main" val="42699904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76672"/>
            <a:ext cx="8003232" cy="6192688"/>
          </a:xfrm>
        </p:spPr>
        <p:txBody>
          <a:bodyPr>
            <a:normAutofit fontScale="92500" lnSpcReduction="10000"/>
          </a:bodyPr>
          <a:lstStyle/>
          <a:p>
            <a:pPr marL="0" indent="0" algn="l">
              <a:buNone/>
            </a:pPr>
            <a:r>
              <a:rPr lang="en-US" dirty="0">
                <a:solidFill>
                  <a:schemeClr val="bg1">
                    <a:lumMod val="65000"/>
                  </a:schemeClr>
                </a:solidFill>
              </a:rPr>
              <a:t>Phase 1– </a:t>
            </a:r>
            <a:r>
              <a:rPr lang="en-US" dirty="0" smtClean="0">
                <a:solidFill>
                  <a:schemeClr val="bg1">
                    <a:lumMod val="65000"/>
                  </a:schemeClr>
                </a:solidFill>
              </a:rPr>
              <a:t>ERROR 404</a:t>
            </a:r>
            <a:endParaRPr lang="en-US" dirty="0">
              <a:solidFill>
                <a:schemeClr val="bg1">
                  <a:lumMod val="65000"/>
                </a:schemeClr>
              </a:solidFill>
            </a:endParaRPr>
          </a:p>
          <a:p>
            <a:pPr marL="0" indent="0" algn="l">
              <a:buNone/>
            </a:pPr>
            <a:r>
              <a:rPr lang="en-US" dirty="0">
                <a:solidFill>
                  <a:schemeClr val="bg1">
                    <a:lumMod val="65000"/>
                  </a:schemeClr>
                </a:solidFill>
              </a:rPr>
              <a:t>Project : &lt; Automated Parking Garage System </a:t>
            </a:r>
            <a:r>
              <a:rPr lang="en-US" dirty="0" smtClean="0">
                <a:solidFill>
                  <a:schemeClr val="bg1">
                    <a:lumMod val="65000"/>
                  </a:schemeClr>
                </a:solidFill>
              </a:rPr>
              <a:t>&gt;</a:t>
            </a:r>
          </a:p>
          <a:p>
            <a:pPr marL="0" indent="0" algn="l">
              <a:buNone/>
            </a:pPr>
            <a:r>
              <a:rPr lang="en-US" dirty="0">
                <a:solidFill>
                  <a:schemeClr val="accent2">
                    <a:lumMod val="75000"/>
                  </a:schemeClr>
                </a:solidFill>
              </a:rPr>
              <a:t>Definitions, acronyms, and </a:t>
            </a:r>
            <a:r>
              <a:rPr lang="en-US" dirty="0" smtClean="0">
                <a:solidFill>
                  <a:schemeClr val="accent2">
                    <a:lumMod val="75000"/>
                  </a:schemeClr>
                </a:solidFill>
              </a:rPr>
              <a:t>abbreviations</a:t>
            </a:r>
          </a:p>
          <a:p>
            <a:pPr marL="0" indent="0" algn="l">
              <a:buNone/>
            </a:pPr>
            <a:r>
              <a:rPr lang="en-US" sz="2000" dirty="0" smtClean="0"/>
              <a:t>- by considering the </a:t>
            </a:r>
          </a:p>
          <a:p>
            <a:pPr marL="0" indent="0" algn="l">
              <a:buNone/>
            </a:pPr>
            <a:r>
              <a:rPr lang="en-US" sz="2000" dirty="0" smtClean="0"/>
              <a:t>audience ,</a:t>
            </a:r>
          </a:p>
          <a:p>
            <a:pPr marL="0" indent="0" algn="l">
              <a:buNone/>
            </a:pPr>
            <a:endParaRPr lang="en-US" dirty="0"/>
          </a:p>
          <a:p>
            <a:pPr marL="0" indent="0" algn="l">
              <a:buNone/>
            </a:pPr>
            <a:endParaRPr lang="en-US" dirty="0" smtClean="0"/>
          </a:p>
          <a:p>
            <a:pPr marL="0" indent="0" algn="l">
              <a:buNone/>
            </a:pPr>
            <a:endParaRPr lang="en-US" dirty="0"/>
          </a:p>
          <a:p>
            <a:pPr marL="0" indent="0" algn="l">
              <a:buNone/>
            </a:pPr>
            <a:endParaRPr lang="en-US" dirty="0"/>
          </a:p>
          <a:p>
            <a:pPr marL="0" indent="0" algn="l">
              <a:buNone/>
            </a:pPr>
            <a:endParaRPr lang="en-US" sz="2000" dirty="0" smtClean="0"/>
          </a:p>
          <a:p>
            <a:pPr marL="0" indent="0" algn="l">
              <a:buNone/>
            </a:pPr>
            <a:r>
              <a:rPr lang="en-US" sz="2000" dirty="0" smtClean="0"/>
              <a:t>- elevator </a:t>
            </a:r>
            <a:r>
              <a:rPr lang="en-US" sz="2000" dirty="0"/>
              <a:t>: compartment housed in a shaft for raising and lowering </a:t>
            </a:r>
            <a:r>
              <a:rPr lang="en-US" sz="2000" dirty="0" smtClean="0"/>
              <a:t>things </a:t>
            </a:r>
            <a:r>
              <a:rPr lang="en-US" sz="2000" dirty="0"/>
              <a:t>to different </a:t>
            </a:r>
            <a:r>
              <a:rPr lang="en-US" sz="2000" dirty="0" smtClean="0"/>
              <a:t>floors</a:t>
            </a:r>
          </a:p>
          <a:p>
            <a:pPr marL="0" indent="0" algn="l">
              <a:buNone/>
            </a:pPr>
            <a:r>
              <a:rPr lang="en-US" sz="2000" dirty="0" smtClean="0"/>
              <a:t>- license-plate reader: </a:t>
            </a:r>
            <a:r>
              <a:rPr lang="en-US" sz="2000" dirty="0"/>
              <a:t>The reader will use a digital camera and a license-plate recognition </a:t>
            </a:r>
            <a:r>
              <a:rPr lang="en-US" sz="2000" dirty="0" smtClean="0"/>
              <a:t>system</a:t>
            </a:r>
          </a:p>
          <a:p>
            <a:pPr marL="0" indent="0" algn="l">
              <a:buNone/>
            </a:pPr>
            <a:r>
              <a:rPr lang="en-US" sz="2000" dirty="0" smtClean="0"/>
              <a:t>- sensor :that </a:t>
            </a:r>
            <a:r>
              <a:rPr lang="en-US" sz="2000" dirty="0"/>
              <a:t>senses the occupancy of the spot by a </a:t>
            </a:r>
            <a:r>
              <a:rPr lang="en-US" sz="2000" dirty="0" smtClean="0"/>
              <a:t>vehicle</a:t>
            </a:r>
          </a:p>
          <a:p>
            <a:pPr marL="0" indent="0" algn="l">
              <a:buNone/>
            </a:pPr>
            <a:r>
              <a:rPr lang="en-US" sz="2000" dirty="0" smtClean="0"/>
              <a:t>- digital </a:t>
            </a:r>
            <a:r>
              <a:rPr lang="en-US" sz="2000" dirty="0"/>
              <a:t>display : display </a:t>
            </a:r>
            <a:r>
              <a:rPr lang="en-US" sz="2000" dirty="0" smtClean="0"/>
              <a:t>some specific messages</a:t>
            </a:r>
          </a:p>
          <a:p>
            <a:pPr marL="0" indent="0" algn="l">
              <a:buNone/>
            </a:pPr>
            <a:r>
              <a:rPr lang="en-US" sz="2000" dirty="0"/>
              <a:t>- the license-plate recognition </a:t>
            </a:r>
            <a:r>
              <a:rPr lang="en-US" sz="2000" dirty="0" smtClean="0"/>
              <a:t>system: system used to identify inf. </a:t>
            </a:r>
          </a:p>
        </p:txBody>
      </p:sp>
      <p:graphicFrame>
        <p:nvGraphicFramePr>
          <p:cNvPr id="4" name="Table 3"/>
          <p:cNvGraphicFramePr>
            <a:graphicFrameLocks noGrp="1"/>
          </p:cNvGraphicFramePr>
          <p:nvPr>
            <p:extLst>
              <p:ext uri="{D42A27DB-BD31-4B8C-83A1-F6EECF244321}">
                <p14:modId xmlns:p14="http://schemas.microsoft.com/office/powerpoint/2010/main" val="2764888007"/>
              </p:ext>
            </p:extLst>
          </p:nvPr>
        </p:nvGraphicFramePr>
        <p:xfrm>
          <a:off x="2915816" y="1700810"/>
          <a:ext cx="5112568" cy="2401414"/>
        </p:xfrm>
        <a:graphic>
          <a:graphicData uri="http://schemas.openxmlformats.org/drawingml/2006/table">
            <a:tbl>
              <a:tblPr rtl="1" firstRow="1" bandRow="1">
                <a:tableStyleId>{5940675A-B579-460E-94D1-54222C63F5DA}</a:tableStyleId>
              </a:tblPr>
              <a:tblGrid>
                <a:gridCol w="5112568"/>
              </a:tblGrid>
              <a:tr h="389094">
                <a:tc>
                  <a:txBody>
                    <a:bodyPr/>
                    <a:lstStyle/>
                    <a:p>
                      <a:pPr algn="l" rtl="1"/>
                      <a:r>
                        <a:rPr lang="en-US" b="0" dirty="0" smtClean="0"/>
                        <a:t>Available</a:t>
                      </a:r>
                      <a:r>
                        <a:rPr lang="en-US" b="0" baseline="0" dirty="0" smtClean="0"/>
                        <a:t> parking places </a:t>
                      </a:r>
                      <a:endParaRPr lang="ar-EG" b="0" dirty="0"/>
                    </a:p>
                  </a:txBody>
                  <a:tcPr/>
                </a:tc>
              </a:tr>
              <a:tr h="389094">
                <a:tc>
                  <a:txBody>
                    <a:bodyPr/>
                    <a:lstStyle/>
                    <a:p>
                      <a:pPr algn="l" rtl="1"/>
                      <a:r>
                        <a:rPr lang="en-US" b="0" dirty="0" smtClean="0"/>
                        <a:t>Easy way to reserve or cancel reservations</a:t>
                      </a:r>
                      <a:endParaRPr lang="ar-EG" b="0" dirty="0"/>
                    </a:p>
                  </a:txBody>
                  <a:tcPr/>
                </a:tc>
              </a:tr>
              <a:tr h="389094">
                <a:tc>
                  <a:txBody>
                    <a:bodyPr/>
                    <a:lstStyle/>
                    <a:p>
                      <a:pPr algn="l" rtl="1"/>
                      <a:r>
                        <a:rPr lang="en-US" b="0" dirty="0" smtClean="0"/>
                        <a:t>Security for cars </a:t>
                      </a:r>
                      <a:endParaRPr lang="ar-EG" b="0" dirty="0"/>
                    </a:p>
                  </a:txBody>
                  <a:tcPr/>
                </a:tc>
              </a:tr>
              <a:tr h="455944">
                <a:tc>
                  <a:txBody>
                    <a:bodyPr/>
                    <a:lstStyle/>
                    <a:p>
                      <a:pPr algn="l" rtl="1"/>
                      <a:r>
                        <a:rPr lang="en-US" b="0" dirty="0" smtClean="0"/>
                        <a:t>Privacy for personal information</a:t>
                      </a:r>
                      <a:endParaRPr lang="ar-EG" b="0" dirty="0"/>
                    </a:p>
                  </a:txBody>
                  <a:tcPr/>
                </a:tc>
              </a:tr>
              <a:tr h="389094">
                <a:tc>
                  <a:txBody>
                    <a:bodyPr/>
                    <a:lstStyle/>
                    <a:p>
                      <a:pPr algn="l" rtl="1"/>
                      <a:r>
                        <a:rPr lang="en-US" b="0" dirty="0" smtClean="0"/>
                        <a:t>Cheaper</a:t>
                      </a:r>
                      <a:r>
                        <a:rPr lang="en-US" b="0" baseline="0" dirty="0" smtClean="0"/>
                        <a:t> cost for parking </a:t>
                      </a:r>
                      <a:endParaRPr lang="ar-EG" b="0" dirty="0"/>
                    </a:p>
                  </a:txBody>
                  <a:tcPr/>
                </a:tc>
              </a:tr>
              <a:tr h="389094">
                <a:tc>
                  <a:txBody>
                    <a:bodyPr/>
                    <a:lstStyle/>
                    <a:p>
                      <a:pPr algn="l" rtl="1"/>
                      <a:r>
                        <a:rPr lang="en-US" b="0" dirty="0" smtClean="0"/>
                        <a:t>Easier machines</a:t>
                      </a:r>
                      <a:r>
                        <a:rPr lang="en-US" b="0" baseline="0" dirty="0" smtClean="0"/>
                        <a:t> to use </a:t>
                      </a:r>
                      <a:endParaRPr lang="ar-EG" b="0" dirty="0"/>
                    </a:p>
                  </a:txBody>
                  <a:tcPr/>
                </a:tc>
              </a:tr>
            </a:tbl>
          </a:graphicData>
        </a:graphic>
      </p:graphicFrame>
    </p:spTree>
    <p:extLst>
      <p:ext uri="{BB962C8B-B14F-4D97-AF65-F5344CB8AC3E}">
        <p14:creationId xmlns:p14="http://schemas.microsoft.com/office/powerpoint/2010/main" val="36301346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95536" y="260648"/>
            <a:ext cx="8064896" cy="6768752"/>
          </a:xfrm>
        </p:spPr>
        <p:txBody>
          <a:bodyPr>
            <a:normAutofit fontScale="70000" lnSpcReduction="20000"/>
          </a:bodyPr>
          <a:lstStyle/>
          <a:p>
            <a:pPr marL="0" indent="0" algn="l">
              <a:buNone/>
            </a:pPr>
            <a:r>
              <a:rPr lang="en-US" sz="3400" dirty="0">
                <a:solidFill>
                  <a:schemeClr val="bg1">
                    <a:lumMod val="65000"/>
                  </a:schemeClr>
                </a:solidFill>
              </a:rPr>
              <a:t>Phase </a:t>
            </a:r>
            <a:r>
              <a:rPr lang="en-US" sz="3400" dirty="0" smtClean="0">
                <a:solidFill>
                  <a:schemeClr val="bg1">
                    <a:lumMod val="65000"/>
                  </a:schemeClr>
                </a:solidFill>
              </a:rPr>
              <a:t>1– ERROR 404</a:t>
            </a:r>
          </a:p>
          <a:p>
            <a:pPr marL="0" indent="0" algn="l">
              <a:buNone/>
            </a:pPr>
            <a:r>
              <a:rPr lang="en-US" sz="3400" dirty="0" smtClean="0">
                <a:solidFill>
                  <a:schemeClr val="bg1">
                    <a:lumMod val="65000"/>
                  </a:schemeClr>
                </a:solidFill>
              </a:rPr>
              <a:t>Project : &lt; Automated Parking Garage System &gt;</a:t>
            </a:r>
          </a:p>
          <a:p>
            <a:pPr marL="0" indent="0" algn="l">
              <a:buNone/>
            </a:pPr>
            <a:r>
              <a:rPr lang="en-US" sz="5100" dirty="0" smtClean="0">
                <a:solidFill>
                  <a:schemeClr val="accent1">
                    <a:lumMod val="75000"/>
                  </a:schemeClr>
                </a:solidFill>
              </a:rPr>
              <a:t>Requirements</a:t>
            </a:r>
          </a:p>
          <a:p>
            <a:pPr marL="0" indent="0" algn="l">
              <a:buNone/>
            </a:pPr>
            <a:r>
              <a:rPr lang="en-US" sz="2800" dirty="0" smtClean="0">
                <a:solidFill>
                  <a:schemeClr val="accent2">
                    <a:lumMod val="75000"/>
                  </a:schemeClr>
                </a:solidFill>
              </a:rPr>
              <a:t>Functional Requirements</a:t>
            </a:r>
          </a:p>
          <a:p>
            <a:pPr marL="0" indent="0" algn="l">
              <a:buNone/>
            </a:pPr>
            <a:r>
              <a:rPr lang="en-US" sz="2600" dirty="0"/>
              <a:t>1- license-plate </a:t>
            </a:r>
            <a:r>
              <a:rPr lang="en-US" sz="2600" dirty="0" smtClean="0"/>
              <a:t>readers  </a:t>
            </a:r>
          </a:p>
          <a:p>
            <a:pPr marL="0" indent="0" algn="l">
              <a:buNone/>
            </a:pPr>
            <a:r>
              <a:rPr lang="en-US" sz="2600" dirty="0" smtClean="0">
                <a:solidFill>
                  <a:schemeClr val="accent6">
                    <a:lumMod val="75000"/>
                  </a:schemeClr>
                </a:solidFill>
              </a:rPr>
              <a:t>   - Image which is taken by digital camera to be ready to it.</a:t>
            </a:r>
          </a:p>
          <a:p>
            <a:pPr marL="0" indent="0" algn="l">
              <a:buNone/>
            </a:pPr>
            <a:r>
              <a:rPr lang="en-US" sz="2600" dirty="0" smtClean="0">
                <a:solidFill>
                  <a:schemeClr val="accent6">
                    <a:lumMod val="75000"/>
                  </a:schemeClr>
                </a:solidFill>
              </a:rPr>
              <a:t>   - System </a:t>
            </a:r>
            <a:r>
              <a:rPr lang="en-US" sz="2600" dirty="0">
                <a:solidFill>
                  <a:schemeClr val="accent6">
                    <a:lumMod val="75000"/>
                  </a:schemeClr>
                </a:solidFill>
              </a:rPr>
              <a:t>used the license-plate recognition </a:t>
            </a:r>
            <a:r>
              <a:rPr lang="en-US" sz="2600" dirty="0" smtClean="0">
                <a:solidFill>
                  <a:schemeClr val="accent6">
                    <a:lumMod val="75000"/>
                  </a:schemeClr>
                </a:solidFill>
              </a:rPr>
              <a:t>system to it.</a:t>
            </a:r>
          </a:p>
          <a:p>
            <a:pPr marL="0" indent="0" algn="l">
              <a:buNone/>
            </a:pPr>
            <a:r>
              <a:rPr lang="en-US" sz="2600" dirty="0" smtClean="0">
                <a:solidFill>
                  <a:schemeClr val="accent6">
                    <a:lumMod val="75000"/>
                  </a:schemeClr>
                </a:solidFill>
              </a:rPr>
              <a:t>   - System will read and record the vehicle reservation                          number by using license-plate readers  </a:t>
            </a:r>
          </a:p>
          <a:p>
            <a:pPr marL="0" indent="0" algn="l">
              <a:buNone/>
            </a:pPr>
            <a:r>
              <a:rPr lang="en-US" sz="2600" dirty="0" smtClean="0"/>
              <a:t>2- Sensor </a:t>
            </a:r>
          </a:p>
          <a:p>
            <a:pPr marL="0" indent="0" algn="l">
              <a:buNone/>
            </a:pPr>
            <a:r>
              <a:rPr lang="en-US" sz="2600" dirty="0" smtClean="0"/>
              <a:t>   </a:t>
            </a:r>
            <a:r>
              <a:rPr lang="en-US" sz="2600" dirty="0" smtClean="0">
                <a:solidFill>
                  <a:schemeClr val="accent6">
                    <a:lumMod val="75000"/>
                  </a:schemeClr>
                </a:solidFill>
              </a:rPr>
              <a:t>- Used to </a:t>
            </a:r>
            <a:r>
              <a:rPr lang="en-US" sz="2600" dirty="0">
                <a:solidFill>
                  <a:schemeClr val="accent6">
                    <a:lumMod val="75000"/>
                  </a:schemeClr>
                </a:solidFill>
              </a:rPr>
              <a:t>senses the occupancy of the spot by </a:t>
            </a:r>
            <a:r>
              <a:rPr lang="en-US" sz="2600" dirty="0" smtClean="0">
                <a:solidFill>
                  <a:schemeClr val="accent6">
                    <a:lumMod val="75000"/>
                  </a:schemeClr>
                </a:solidFill>
              </a:rPr>
              <a:t>a vehicle</a:t>
            </a:r>
          </a:p>
          <a:p>
            <a:pPr marL="0" indent="0" algn="l">
              <a:buNone/>
            </a:pPr>
            <a:r>
              <a:rPr lang="en-US" sz="2600" dirty="0"/>
              <a:t>3</a:t>
            </a:r>
            <a:r>
              <a:rPr lang="en-US" sz="2600" dirty="0" smtClean="0"/>
              <a:t>- Digital display </a:t>
            </a:r>
          </a:p>
          <a:p>
            <a:pPr marL="0" indent="0" algn="l">
              <a:buNone/>
            </a:pPr>
            <a:r>
              <a:rPr lang="en-US" sz="2600" dirty="0"/>
              <a:t> </a:t>
            </a:r>
            <a:r>
              <a:rPr lang="en-US" sz="2600" dirty="0" smtClean="0"/>
              <a:t>  </a:t>
            </a:r>
            <a:r>
              <a:rPr lang="en-US" sz="2600" dirty="0" smtClean="0">
                <a:solidFill>
                  <a:schemeClr val="accent6">
                    <a:lumMod val="75000"/>
                  </a:schemeClr>
                </a:solidFill>
              </a:rPr>
              <a:t>- places in elevator and at ground floor</a:t>
            </a:r>
          </a:p>
          <a:p>
            <a:pPr marL="0" indent="0" algn="l">
              <a:buNone/>
            </a:pPr>
            <a:r>
              <a:rPr lang="en-US" sz="2600" dirty="0">
                <a:solidFill>
                  <a:schemeClr val="accent6">
                    <a:lumMod val="75000"/>
                  </a:schemeClr>
                </a:solidFill>
              </a:rPr>
              <a:t> </a:t>
            </a:r>
            <a:r>
              <a:rPr lang="en-US" sz="2600" dirty="0" smtClean="0">
                <a:solidFill>
                  <a:schemeClr val="accent6">
                    <a:lumMod val="75000"/>
                  </a:schemeClr>
                </a:solidFill>
              </a:rPr>
              <a:t>  - display various messages or information for customer</a:t>
            </a:r>
          </a:p>
          <a:p>
            <a:pPr marL="0" indent="0" algn="l">
              <a:buNone/>
            </a:pPr>
            <a:r>
              <a:rPr lang="en-US" sz="2600" dirty="0"/>
              <a:t>4</a:t>
            </a:r>
            <a:r>
              <a:rPr lang="en-US" sz="2600" dirty="0" smtClean="0"/>
              <a:t>- Customer’s data </a:t>
            </a:r>
          </a:p>
          <a:p>
            <a:pPr marL="0" indent="0" algn="l">
              <a:buNone/>
            </a:pPr>
            <a:r>
              <a:rPr lang="en-US" sz="2600" dirty="0" smtClean="0"/>
              <a:t>   </a:t>
            </a:r>
            <a:r>
              <a:rPr lang="en-US" sz="2600" dirty="0" smtClean="0">
                <a:solidFill>
                  <a:schemeClr val="accent6">
                    <a:lumMod val="75000"/>
                  </a:schemeClr>
                </a:solidFill>
              </a:rPr>
              <a:t>- Providing </a:t>
            </a:r>
            <a:r>
              <a:rPr lang="en-US" sz="2600" dirty="0">
                <a:solidFill>
                  <a:schemeClr val="accent6">
                    <a:lumMod val="75000"/>
                  </a:schemeClr>
                </a:solidFill>
              </a:rPr>
              <a:t>demographic information and </a:t>
            </a:r>
            <a:r>
              <a:rPr lang="en-US" sz="2600" dirty="0" smtClean="0">
                <a:solidFill>
                  <a:schemeClr val="accent6">
                    <a:lumMod val="75000"/>
                  </a:schemeClr>
                </a:solidFill>
              </a:rPr>
              <a:t>a valid </a:t>
            </a:r>
            <a:r>
              <a:rPr lang="en-US" sz="2600" dirty="0">
                <a:solidFill>
                  <a:schemeClr val="accent6">
                    <a:lumMod val="75000"/>
                  </a:schemeClr>
                </a:solidFill>
              </a:rPr>
              <a:t>email and his or </a:t>
            </a:r>
            <a:r>
              <a:rPr lang="en-US" sz="2600" dirty="0" smtClean="0">
                <a:solidFill>
                  <a:schemeClr val="accent6">
                    <a:lumMod val="75000"/>
                  </a:schemeClr>
                </a:solidFill>
              </a:rPr>
              <a:t>her          credit </a:t>
            </a:r>
            <a:r>
              <a:rPr lang="en-US" sz="2600" dirty="0">
                <a:solidFill>
                  <a:schemeClr val="accent6">
                    <a:lumMod val="75000"/>
                  </a:schemeClr>
                </a:solidFill>
              </a:rPr>
              <a:t>card number. </a:t>
            </a:r>
            <a:endParaRPr lang="en-US" sz="2600" dirty="0" smtClean="0">
              <a:solidFill>
                <a:schemeClr val="accent6">
                  <a:lumMod val="75000"/>
                </a:schemeClr>
              </a:solidFill>
            </a:endParaRPr>
          </a:p>
          <a:p>
            <a:pPr marL="0" indent="0" algn="l">
              <a:buNone/>
            </a:pPr>
            <a:r>
              <a:rPr lang="en-US" sz="2600" dirty="0" smtClean="0"/>
              <a:t>   </a:t>
            </a:r>
            <a:r>
              <a:rPr lang="en-US" sz="2600" dirty="0" smtClean="0">
                <a:solidFill>
                  <a:schemeClr val="accent6">
                    <a:lumMod val="75000"/>
                  </a:schemeClr>
                </a:solidFill>
              </a:rPr>
              <a:t>- may providing </a:t>
            </a:r>
            <a:r>
              <a:rPr lang="en-US" sz="2600" dirty="0">
                <a:solidFill>
                  <a:schemeClr val="accent6">
                    <a:lumMod val="75000"/>
                  </a:schemeClr>
                </a:solidFill>
              </a:rPr>
              <a:t>the license plate </a:t>
            </a:r>
            <a:r>
              <a:rPr lang="en-US" sz="2600" dirty="0" smtClean="0">
                <a:solidFill>
                  <a:schemeClr val="accent6">
                    <a:lumMod val="75000"/>
                  </a:schemeClr>
                </a:solidFill>
              </a:rPr>
              <a:t>numbers  for  his </a:t>
            </a:r>
            <a:r>
              <a:rPr lang="en-US" sz="2600" dirty="0">
                <a:solidFill>
                  <a:schemeClr val="accent6">
                    <a:lumMod val="75000"/>
                  </a:schemeClr>
                </a:solidFill>
              </a:rPr>
              <a:t>or her vehicle(s</a:t>
            </a:r>
            <a:r>
              <a:rPr lang="en-US" sz="2600" dirty="0" smtClean="0">
                <a:solidFill>
                  <a:schemeClr val="accent6">
                    <a:lumMod val="75000"/>
                  </a:schemeClr>
                </a:solidFill>
              </a:rPr>
              <a:t>).</a:t>
            </a:r>
          </a:p>
          <a:p>
            <a:pPr marL="0" indent="0" algn="l">
              <a:buNone/>
            </a:pPr>
            <a:r>
              <a:rPr lang="en-US" sz="2600" dirty="0">
                <a:solidFill>
                  <a:schemeClr val="accent6">
                    <a:lumMod val="75000"/>
                  </a:schemeClr>
                </a:solidFill>
              </a:rPr>
              <a:t> </a:t>
            </a:r>
            <a:r>
              <a:rPr lang="en-US" sz="2600" dirty="0" smtClean="0">
                <a:solidFill>
                  <a:schemeClr val="accent6">
                    <a:lumMod val="75000"/>
                  </a:schemeClr>
                </a:solidFill>
              </a:rPr>
              <a:t>  - provide his /her phone numbers to reserve for an empty spot can be            done when the registered customer arrives to the garage</a:t>
            </a:r>
          </a:p>
          <a:p>
            <a:pPr marL="0" indent="0" algn="l">
              <a:buNone/>
            </a:pPr>
            <a:r>
              <a:rPr lang="en-US" sz="2000" dirty="0" smtClean="0"/>
              <a:t> </a:t>
            </a:r>
            <a:endParaRPr lang="en-US" sz="3600" dirty="0" smtClean="0">
              <a:solidFill>
                <a:schemeClr val="accent1">
                  <a:lumMod val="75000"/>
                </a:schemeClr>
              </a:solidFill>
            </a:endParaRPr>
          </a:p>
          <a:p>
            <a:pPr marL="0" indent="0" algn="l">
              <a:buNone/>
            </a:pPr>
            <a:endParaRPr lang="ar-EG" sz="3600" dirty="0">
              <a:solidFill>
                <a:schemeClr val="accent1">
                  <a:lumMod val="75000"/>
                </a:schemeClr>
              </a:solidFill>
            </a:endParaRPr>
          </a:p>
        </p:txBody>
      </p:sp>
    </p:spTree>
    <p:extLst>
      <p:ext uri="{BB962C8B-B14F-4D97-AF65-F5344CB8AC3E}">
        <p14:creationId xmlns:p14="http://schemas.microsoft.com/office/powerpoint/2010/main" val="10123360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76672"/>
            <a:ext cx="8003232" cy="6192688"/>
          </a:xfrm>
        </p:spPr>
        <p:txBody>
          <a:bodyPr>
            <a:normAutofit fontScale="92500" lnSpcReduction="10000"/>
          </a:bodyPr>
          <a:lstStyle/>
          <a:p>
            <a:pPr marL="0" indent="0" algn="l">
              <a:buNone/>
            </a:pPr>
            <a:r>
              <a:rPr lang="en-US" dirty="0">
                <a:solidFill>
                  <a:schemeClr val="bg1">
                    <a:lumMod val="65000"/>
                  </a:schemeClr>
                </a:solidFill>
              </a:rPr>
              <a:t>Phase 1– </a:t>
            </a:r>
            <a:r>
              <a:rPr lang="en-US" dirty="0" smtClean="0">
                <a:solidFill>
                  <a:schemeClr val="bg1">
                    <a:lumMod val="65000"/>
                  </a:schemeClr>
                </a:solidFill>
              </a:rPr>
              <a:t>ERROR 404</a:t>
            </a:r>
            <a:endParaRPr lang="en-US" dirty="0">
              <a:solidFill>
                <a:schemeClr val="bg1">
                  <a:lumMod val="65000"/>
                </a:schemeClr>
              </a:solidFill>
            </a:endParaRPr>
          </a:p>
          <a:p>
            <a:pPr marL="0" indent="0" algn="l">
              <a:buNone/>
            </a:pPr>
            <a:r>
              <a:rPr lang="en-US" dirty="0">
                <a:solidFill>
                  <a:schemeClr val="bg1">
                    <a:lumMod val="65000"/>
                  </a:schemeClr>
                </a:solidFill>
              </a:rPr>
              <a:t>Project : &lt; Automated Parking Garage System </a:t>
            </a:r>
            <a:r>
              <a:rPr lang="en-US" dirty="0" smtClean="0">
                <a:solidFill>
                  <a:schemeClr val="bg1">
                    <a:lumMod val="65000"/>
                  </a:schemeClr>
                </a:solidFill>
              </a:rPr>
              <a:t>&gt;</a:t>
            </a:r>
          </a:p>
          <a:p>
            <a:pPr marL="0" indent="0" algn="l">
              <a:buNone/>
            </a:pPr>
            <a:r>
              <a:rPr lang="en-US" sz="2000" dirty="0"/>
              <a:t>5</a:t>
            </a:r>
            <a:r>
              <a:rPr lang="en-US" sz="2000" dirty="0" smtClean="0"/>
              <a:t>-</a:t>
            </a:r>
            <a:r>
              <a:rPr lang="en-US" dirty="0" smtClean="0">
                <a:solidFill>
                  <a:schemeClr val="bg1">
                    <a:lumMod val="65000"/>
                  </a:schemeClr>
                </a:solidFill>
              </a:rPr>
              <a:t> </a:t>
            </a:r>
            <a:r>
              <a:rPr lang="en-US" sz="2000" dirty="0" smtClean="0"/>
              <a:t>guaranteed reservations</a:t>
            </a:r>
          </a:p>
          <a:p>
            <a:pPr marL="0" indent="0" algn="l">
              <a:buNone/>
            </a:pPr>
            <a:r>
              <a:rPr lang="en-US" sz="2000" dirty="0" smtClean="0">
                <a:solidFill>
                  <a:schemeClr val="accent6">
                    <a:lumMod val="75000"/>
                  </a:schemeClr>
                </a:solidFill>
              </a:rPr>
              <a:t>    -which </a:t>
            </a:r>
            <a:r>
              <a:rPr lang="en-US" sz="2000" dirty="0">
                <a:solidFill>
                  <a:schemeClr val="accent6">
                    <a:lumMod val="75000"/>
                  </a:schemeClr>
                </a:solidFill>
              </a:rPr>
              <a:t>allow customers to make a (monthly) contract with </a:t>
            </a:r>
            <a:r>
              <a:rPr lang="en-US" sz="2000" dirty="0" smtClean="0">
                <a:solidFill>
                  <a:schemeClr val="accent6">
                    <a:lumMod val="75000"/>
                  </a:schemeClr>
                </a:solidFill>
              </a:rPr>
              <a:t>the             parking </a:t>
            </a:r>
            <a:r>
              <a:rPr lang="en-US" sz="2000" dirty="0">
                <a:solidFill>
                  <a:schemeClr val="accent6">
                    <a:lumMod val="75000"/>
                  </a:schemeClr>
                </a:solidFill>
              </a:rPr>
              <a:t>garage for a parking </a:t>
            </a:r>
            <a:r>
              <a:rPr lang="en-US" sz="2000" dirty="0" smtClean="0">
                <a:solidFill>
                  <a:schemeClr val="accent6">
                    <a:lumMod val="75000"/>
                  </a:schemeClr>
                </a:solidFill>
              </a:rPr>
              <a:t>spot</a:t>
            </a:r>
          </a:p>
          <a:p>
            <a:pPr marL="0" indent="0" algn="l">
              <a:buNone/>
            </a:pPr>
            <a:r>
              <a:rPr lang="en-US" sz="2000" dirty="0" smtClean="0"/>
              <a:t>6- Update reservations </a:t>
            </a:r>
          </a:p>
          <a:p>
            <a:pPr marL="0" indent="0" algn="l">
              <a:buNone/>
            </a:pPr>
            <a:r>
              <a:rPr lang="en-US" sz="2000" dirty="0" smtClean="0"/>
              <a:t>    </a:t>
            </a:r>
            <a:r>
              <a:rPr lang="en-US" sz="2000" dirty="0" smtClean="0">
                <a:solidFill>
                  <a:schemeClr val="accent6">
                    <a:lumMod val="75000"/>
                  </a:schemeClr>
                </a:solidFill>
              </a:rPr>
              <a:t>-edit/cancel </a:t>
            </a:r>
            <a:r>
              <a:rPr lang="en-US" sz="2000" dirty="0">
                <a:solidFill>
                  <a:schemeClr val="accent6">
                    <a:lumMod val="75000"/>
                  </a:schemeClr>
                </a:solidFill>
              </a:rPr>
              <a:t>their reservation an hour before their </a:t>
            </a:r>
            <a:r>
              <a:rPr lang="en-US" sz="2000" dirty="0" smtClean="0">
                <a:solidFill>
                  <a:schemeClr val="accent6">
                    <a:lumMod val="75000"/>
                  </a:schemeClr>
                </a:solidFill>
              </a:rPr>
              <a:t>reservation               time </a:t>
            </a:r>
            <a:r>
              <a:rPr lang="en-US" sz="2000" dirty="0">
                <a:solidFill>
                  <a:schemeClr val="accent6">
                    <a:lumMod val="75000"/>
                  </a:schemeClr>
                </a:solidFill>
              </a:rPr>
              <a:t>to avoid any penalty charges</a:t>
            </a:r>
            <a:r>
              <a:rPr lang="en-US" sz="2000" dirty="0" smtClean="0"/>
              <a:t>.</a:t>
            </a:r>
          </a:p>
          <a:p>
            <a:pPr marL="0" indent="0" algn="l">
              <a:buNone/>
            </a:pPr>
            <a:r>
              <a:rPr lang="en-US" sz="2000" dirty="0"/>
              <a:t>7</a:t>
            </a:r>
            <a:r>
              <a:rPr lang="en-US" sz="2000" dirty="0" smtClean="0"/>
              <a:t>- </a:t>
            </a:r>
            <a:r>
              <a:rPr lang="en-US" sz="2000" dirty="0"/>
              <a:t>Administration</a:t>
            </a:r>
            <a:r>
              <a:rPr lang="en-US" sz="2000" dirty="0" smtClean="0"/>
              <a:t> </a:t>
            </a:r>
          </a:p>
          <a:p>
            <a:pPr marL="0" indent="0" algn="l">
              <a:buNone/>
            </a:pPr>
            <a:r>
              <a:rPr lang="en-US" sz="2000" dirty="0" smtClean="0"/>
              <a:t>    </a:t>
            </a:r>
            <a:r>
              <a:rPr lang="en-US" sz="2000" dirty="0" smtClean="0">
                <a:solidFill>
                  <a:schemeClr val="accent6">
                    <a:lumMod val="75000"/>
                  </a:schemeClr>
                </a:solidFill>
              </a:rPr>
              <a:t>-allowing to manager to </a:t>
            </a:r>
            <a:r>
              <a:rPr lang="en-US" sz="2000" dirty="0">
                <a:solidFill>
                  <a:schemeClr val="accent6">
                    <a:lumMod val="75000"/>
                  </a:schemeClr>
                </a:solidFill>
              </a:rPr>
              <a:t>login into the system to view </a:t>
            </a:r>
            <a:r>
              <a:rPr lang="en-US" sz="2000" dirty="0" smtClean="0">
                <a:solidFill>
                  <a:schemeClr val="accent6">
                    <a:lumMod val="75000"/>
                  </a:schemeClr>
                </a:solidFill>
              </a:rPr>
              <a:t>monthly             reports</a:t>
            </a:r>
            <a:r>
              <a:rPr lang="en-US" sz="2000" dirty="0">
                <a:solidFill>
                  <a:schemeClr val="accent6">
                    <a:lumMod val="75000"/>
                  </a:schemeClr>
                </a:solidFill>
              </a:rPr>
              <a:t>, payroll information, and change prices for the </a:t>
            </a:r>
            <a:r>
              <a:rPr lang="en-US" sz="2000" dirty="0" smtClean="0">
                <a:solidFill>
                  <a:schemeClr val="accent6">
                    <a:lumMod val="75000"/>
                  </a:schemeClr>
                </a:solidFill>
              </a:rPr>
              <a:t>parking            garage</a:t>
            </a:r>
            <a:r>
              <a:rPr lang="en-US" sz="2000" dirty="0" smtClean="0"/>
              <a:t>.</a:t>
            </a:r>
          </a:p>
          <a:p>
            <a:pPr marL="0" indent="0" algn="l">
              <a:buNone/>
            </a:pPr>
            <a:r>
              <a:rPr lang="en-US" sz="2000" dirty="0" smtClean="0"/>
              <a:t>    </a:t>
            </a:r>
            <a:r>
              <a:rPr lang="en-US" sz="2000" dirty="0" smtClean="0">
                <a:solidFill>
                  <a:schemeClr val="accent6">
                    <a:lumMod val="75000"/>
                  </a:schemeClr>
                </a:solidFill>
              </a:rPr>
              <a:t>- allowing to manager to </a:t>
            </a:r>
            <a:r>
              <a:rPr lang="en-US" sz="2000" dirty="0">
                <a:solidFill>
                  <a:schemeClr val="accent6">
                    <a:lumMod val="75000"/>
                  </a:schemeClr>
                </a:solidFill>
              </a:rPr>
              <a:t>view the number of reserved cars </a:t>
            </a:r>
            <a:r>
              <a:rPr lang="en-US" sz="2000" dirty="0" smtClean="0">
                <a:solidFill>
                  <a:schemeClr val="accent6">
                    <a:lumMod val="75000"/>
                  </a:schemeClr>
                </a:solidFill>
              </a:rPr>
              <a:t>and            the </a:t>
            </a:r>
            <a:r>
              <a:rPr lang="en-US" sz="2000" dirty="0">
                <a:solidFill>
                  <a:schemeClr val="accent6">
                    <a:lumMod val="75000"/>
                  </a:schemeClr>
                </a:solidFill>
              </a:rPr>
              <a:t>number of walk-ins</a:t>
            </a:r>
            <a:r>
              <a:rPr lang="en-US" sz="2000" dirty="0" smtClean="0">
                <a:solidFill>
                  <a:schemeClr val="accent6">
                    <a:lumMod val="75000"/>
                  </a:schemeClr>
                </a:solidFill>
              </a:rPr>
              <a:t>    </a:t>
            </a:r>
          </a:p>
          <a:p>
            <a:pPr marL="0" indent="0" algn="l">
              <a:buNone/>
            </a:pPr>
            <a:r>
              <a:rPr lang="en-US" dirty="0" smtClean="0"/>
              <a:t>8- Backing UP </a:t>
            </a:r>
          </a:p>
          <a:p>
            <a:pPr marL="0" indent="0" algn="l">
              <a:buNone/>
            </a:pPr>
            <a:r>
              <a:rPr lang="en-US" sz="2000" dirty="0" smtClean="0">
                <a:solidFill>
                  <a:schemeClr val="accent6">
                    <a:lumMod val="75000"/>
                  </a:schemeClr>
                </a:solidFill>
              </a:rPr>
              <a:t>    -System </a:t>
            </a:r>
            <a:r>
              <a:rPr lang="en-US" sz="2000" dirty="0">
                <a:solidFill>
                  <a:schemeClr val="accent6">
                    <a:lumMod val="75000"/>
                  </a:schemeClr>
                </a:solidFill>
              </a:rPr>
              <a:t>shall </a:t>
            </a:r>
            <a:r>
              <a:rPr lang="en-US" sz="2000" dirty="0" smtClean="0">
                <a:solidFill>
                  <a:schemeClr val="accent6">
                    <a:lumMod val="75000"/>
                  </a:schemeClr>
                </a:solidFill>
              </a:rPr>
              <a:t>back up parking data and daily reports  </a:t>
            </a:r>
            <a:r>
              <a:rPr lang="en-US" sz="2000" dirty="0">
                <a:solidFill>
                  <a:schemeClr val="accent6">
                    <a:lumMod val="75000"/>
                  </a:schemeClr>
                </a:solidFill>
              </a:rPr>
              <a:t>once a day</a:t>
            </a:r>
            <a:r>
              <a:rPr lang="en-US" sz="2000" dirty="0" smtClean="0">
                <a:solidFill>
                  <a:schemeClr val="accent6">
                    <a:lumMod val="75000"/>
                  </a:schemeClr>
                </a:solidFill>
              </a:rPr>
              <a:t>,        </a:t>
            </a:r>
            <a:r>
              <a:rPr lang="en-US" sz="2000" dirty="0">
                <a:solidFill>
                  <a:schemeClr val="accent6">
                    <a:lumMod val="75000"/>
                  </a:schemeClr>
                </a:solidFill>
              </a:rPr>
              <a:t>to prepare for any natural or human-induced disasters that </a:t>
            </a:r>
            <a:r>
              <a:rPr lang="en-US" sz="2000" dirty="0" smtClean="0">
                <a:solidFill>
                  <a:schemeClr val="accent6">
                    <a:lumMod val="75000"/>
                  </a:schemeClr>
                </a:solidFill>
              </a:rPr>
              <a:t>may         </a:t>
            </a:r>
            <a:r>
              <a:rPr lang="en-US" sz="2000" dirty="0">
                <a:solidFill>
                  <a:schemeClr val="accent6">
                    <a:lumMod val="75000"/>
                  </a:schemeClr>
                </a:solidFill>
              </a:rPr>
              <a:t>occur.</a:t>
            </a:r>
            <a:endParaRPr lang="ar-EG" sz="2000" dirty="0">
              <a:solidFill>
                <a:schemeClr val="accent6">
                  <a:lumMod val="75000"/>
                </a:schemeClr>
              </a:solidFill>
            </a:endParaRPr>
          </a:p>
        </p:txBody>
      </p:sp>
    </p:spTree>
    <p:extLst>
      <p:ext uri="{BB962C8B-B14F-4D97-AF65-F5344CB8AC3E}">
        <p14:creationId xmlns:p14="http://schemas.microsoft.com/office/powerpoint/2010/main" val="30024487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76672"/>
            <a:ext cx="8003232" cy="5997280"/>
          </a:xfrm>
        </p:spPr>
        <p:txBody>
          <a:bodyPr/>
          <a:lstStyle/>
          <a:p>
            <a:pPr marL="0" indent="0" algn="l">
              <a:buNone/>
            </a:pPr>
            <a:r>
              <a:rPr lang="en-US" dirty="0">
                <a:solidFill>
                  <a:schemeClr val="bg1">
                    <a:lumMod val="65000"/>
                  </a:schemeClr>
                </a:solidFill>
              </a:rPr>
              <a:t>Phase 1– </a:t>
            </a:r>
            <a:r>
              <a:rPr lang="en-US" dirty="0" smtClean="0">
                <a:solidFill>
                  <a:schemeClr val="bg1">
                    <a:lumMod val="65000"/>
                  </a:schemeClr>
                </a:solidFill>
              </a:rPr>
              <a:t>ERROR 404</a:t>
            </a:r>
            <a:endParaRPr lang="en-US" dirty="0">
              <a:solidFill>
                <a:schemeClr val="bg1">
                  <a:lumMod val="65000"/>
                </a:schemeClr>
              </a:solidFill>
            </a:endParaRPr>
          </a:p>
          <a:p>
            <a:pPr marL="0" indent="0" algn="l">
              <a:buNone/>
            </a:pPr>
            <a:r>
              <a:rPr lang="en-US" dirty="0">
                <a:solidFill>
                  <a:schemeClr val="bg1">
                    <a:lumMod val="65000"/>
                  </a:schemeClr>
                </a:solidFill>
              </a:rPr>
              <a:t>Project : &lt; Automated Parking Garage System &gt;</a:t>
            </a:r>
          </a:p>
          <a:p>
            <a:pPr marL="0" indent="0" algn="l">
              <a:buNone/>
            </a:pPr>
            <a:r>
              <a:rPr lang="en-US" sz="3600" dirty="0">
                <a:solidFill>
                  <a:schemeClr val="accent1">
                    <a:lumMod val="75000"/>
                  </a:schemeClr>
                </a:solidFill>
              </a:rPr>
              <a:t>Requirements</a:t>
            </a:r>
          </a:p>
          <a:p>
            <a:pPr marL="0" indent="0" algn="l">
              <a:buNone/>
            </a:pPr>
            <a:r>
              <a:rPr lang="en-US" dirty="0" smtClean="0">
                <a:solidFill>
                  <a:schemeClr val="accent2">
                    <a:lumMod val="75000"/>
                  </a:schemeClr>
                </a:solidFill>
              </a:rPr>
              <a:t>Non-Functional Requirements</a:t>
            </a:r>
          </a:p>
          <a:p>
            <a:pPr marL="0" indent="0" algn="l">
              <a:buNone/>
            </a:pPr>
            <a:endParaRPr lang="ar-EG" dirty="0"/>
          </a:p>
        </p:txBody>
      </p:sp>
      <p:graphicFrame>
        <p:nvGraphicFramePr>
          <p:cNvPr id="2" name="Table 1"/>
          <p:cNvGraphicFramePr>
            <a:graphicFrameLocks noGrp="1"/>
          </p:cNvGraphicFramePr>
          <p:nvPr>
            <p:extLst>
              <p:ext uri="{D42A27DB-BD31-4B8C-83A1-F6EECF244321}">
                <p14:modId xmlns:p14="http://schemas.microsoft.com/office/powerpoint/2010/main" val="1177461958"/>
              </p:ext>
            </p:extLst>
          </p:nvPr>
        </p:nvGraphicFramePr>
        <p:xfrm>
          <a:off x="395536" y="2420889"/>
          <a:ext cx="8208912" cy="4176463"/>
        </p:xfrm>
        <a:graphic>
          <a:graphicData uri="http://schemas.openxmlformats.org/drawingml/2006/table">
            <a:tbl>
              <a:tblPr rtl="1" firstRow="1" bandRow="1">
                <a:tableStyleId>{5940675A-B579-460E-94D1-54222C63F5DA}</a:tableStyleId>
              </a:tblPr>
              <a:tblGrid>
                <a:gridCol w="6428906"/>
                <a:gridCol w="1780006"/>
              </a:tblGrid>
              <a:tr h="360039">
                <a:tc>
                  <a:txBody>
                    <a:bodyPr/>
                    <a:lstStyle/>
                    <a:p>
                      <a:pPr algn="l" rtl="1"/>
                      <a:r>
                        <a:rPr lang="en-US" dirty="0" smtClean="0"/>
                        <a:t>Details</a:t>
                      </a:r>
                      <a:endParaRPr lang="ar-EG" dirty="0"/>
                    </a:p>
                  </a:txBody>
                  <a:tcPr/>
                </a:tc>
                <a:tc>
                  <a:txBody>
                    <a:bodyPr/>
                    <a:lstStyle/>
                    <a:p>
                      <a:pPr algn="l" rtl="1"/>
                      <a:r>
                        <a:rPr lang="en-US" dirty="0" smtClean="0"/>
                        <a:t>Non-Fun.</a:t>
                      </a:r>
                      <a:endParaRPr lang="ar-EG" dirty="0"/>
                    </a:p>
                  </a:txBody>
                  <a:tcPr/>
                </a:tc>
              </a:tr>
              <a:tr h="2586567">
                <a:tc>
                  <a:txBody>
                    <a:bodyPr/>
                    <a:lstStyle/>
                    <a:p>
                      <a:pPr marL="0" marR="0" indent="0" algn="l" defTabSz="914400" rtl="1" eaLnBrk="1" fontAlgn="auto" latinLnBrk="0" hangingPunct="1">
                        <a:lnSpc>
                          <a:spcPct val="100000"/>
                        </a:lnSpc>
                        <a:spcBef>
                          <a:spcPts val="0"/>
                        </a:spcBef>
                        <a:spcAft>
                          <a:spcPts val="0"/>
                        </a:spcAft>
                        <a:buClrTx/>
                        <a:buSzTx/>
                        <a:buFontTx/>
                        <a:buNone/>
                        <a:tabLst/>
                        <a:defRPr/>
                      </a:pPr>
                      <a:r>
                        <a:rPr lang="en-US" sz="1600" dirty="0" smtClean="0"/>
                        <a:t>- System </a:t>
                      </a:r>
                      <a:r>
                        <a:rPr kumimoji="0" lang="en-US" sz="1600" kern="1200" dirty="0" smtClean="0">
                          <a:solidFill>
                            <a:schemeClr val="tx1"/>
                          </a:solidFill>
                          <a:effectLst/>
                          <a:latin typeface="+mn-lt"/>
                          <a:ea typeface="+mn-ea"/>
                          <a:cs typeface="+mn-cs"/>
                        </a:rPr>
                        <a:t>allow customers to find and reserve available parking places. </a:t>
                      </a:r>
                    </a:p>
                    <a:p>
                      <a:pPr marL="0" marR="0" indent="0" algn="l" defTabSz="914400" rtl="1"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mn-lt"/>
                          <a:ea typeface="+mn-ea"/>
                          <a:cs typeface="+mn-cs"/>
                        </a:rPr>
                        <a:t>- System</a:t>
                      </a:r>
                      <a:r>
                        <a:rPr kumimoji="0" lang="en-US" sz="1600" kern="1200" baseline="0" dirty="0" smtClean="0">
                          <a:solidFill>
                            <a:schemeClr val="tx1"/>
                          </a:solidFill>
                          <a:effectLst/>
                          <a:latin typeface="+mn-lt"/>
                          <a:ea typeface="+mn-ea"/>
                          <a:cs typeface="+mn-cs"/>
                        </a:rPr>
                        <a:t> uses digital display to display clear and easy messages for customers.</a:t>
                      </a:r>
                    </a:p>
                    <a:p>
                      <a:pPr marL="0" marR="0" indent="0" algn="l" defTabSz="914400" rtl="1"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mn-lt"/>
                          <a:ea typeface="+mn-ea"/>
                          <a:cs typeface="+mn-cs"/>
                        </a:rPr>
                        <a:t>- System</a:t>
                      </a:r>
                      <a:r>
                        <a:rPr kumimoji="0" lang="en-US" sz="1600" kern="1200" baseline="0" dirty="0" smtClean="0">
                          <a:solidFill>
                            <a:schemeClr val="tx1"/>
                          </a:solidFill>
                          <a:effectLst/>
                          <a:latin typeface="+mn-lt"/>
                          <a:ea typeface="+mn-ea"/>
                          <a:cs typeface="+mn-cs"/>
                        </a:rPr>
                        <a:t> uses customers’ number to inform empty spot in garage based on customers’ questions.</a:t>
                      </a:r>
                    </a:p>
                    <a:p>
                      <a:pPr marL="0" marR="0" indent="0" algn="l" defTabSz="914400" rtl="1"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mn-lt"/>
                          <a:ea typeface="+mn-ea"/>
                          <a:cs typeface="+mn-cs"/>
                        </a:rPr>
                        <a:t>- System support</a:t>
                      </a:r>
                      <a:r>
                        <a:rPr kumimoji="0" lang="en-US" sz="1600" kern="1200" baseline="0" dirty="0" smtClean="0">
                          <a:solidFill>
                            <a:schemeClr val="tx1"/>
                          </a:solidFill>
                          <a:effectLst/>
                          <a:latin typeface="+mn-lt"/>
                          <a:ea typeface="+mn-ea"/>
                          <a:cs typeface="+mn-cs"/>
                        </a:rPr>
                        <a:t> </a:t>
                      </a:r>
                      <a:r>
                        <a:rPr kumimoji="0" lang="en-US" sz="1600" b="0" kern="1200" dirty="0" smtClean="0">
                          <a:solidFill>
                            <a:schemeClr val="tx1"/>
                          </a:solidFill>
                          <a:effectLst/>
                          <a:latin typeface="+mn-lt"/>
                          <a:ea typeface="+mn-ea"/>
                          <a:cs typeface="+mn-cs"/>
                        </a:rPr>
                        <a:t>guaranteed</a:t>
                      </a:r>
                      <a:r>
                        <a:rPr kumimoji="0" lang="en-US" sz="1600" b="1" kern="1200" dirty="0" smtClean="0">
                          <a:solidFill>
                            <a:schemeClr val="tx1"/>
                          </a:solidFill>
                          <a:effectLst/>
                          <a:latin typeface="+mn-lt"/>
                          <a:ea typeface="+mn-ea"/>
                          <a:cs typeface="+mn-cs"/>
                        </a:rPr>
                        <a:t> </a:t>
                      </a:r>
                      <a:r>
                        <a:rPr kumimoji="0" lang="en-US" sz="1600" b="0" kern="1200" dirty="0" smtClean="0">
                          <a:solidFill>
                            <a:schemeClr val="tx1"/>
                          </a:solidFill>
                          <a:effectLst/>
                          <a:latin typeface="+mn-lt"/>
                          <a:ea typeface="+mn-ea"/>
                          <a:cs typeface="+mn-cs"/>
                        </a:rPr>
                        <a:t>reservations</a:t>
                      </a:r>
                      <a:r>
                        <a:rPr kumimoji="0" lang="en-US" sz="1600" kern="1200" dirty="0" smtClean="0">
                          <a:solidFill>
                            <a:schemeClr val="tx1"/>
                          </a:solidFill>
                          <a:effectLst/>
                          <a:latin typeface="+mn-lt"/>
                          <a:ea typeface="+mn-ea"/>
                          <a:cs typeface="+mn-cs"/>
                        </a:rPr>
                        <a:t> to provide</a:t>
                      </a:r>
                      <a:r>
                        <a:rPr kumimoji="0" lang="en-US" sz="1600" kern="1200" baseline="0" dirty="0" smtClean="0">
                          <a:solidFill>
                            <a:schemeClr val="tx1"/>
                          </a:solidFill>
                          <a:effectLst/>
                          <a:latin typeface="+mn-lt"/>
                          <a:ea typeface="+mn-ea"/>
                          <a:cs typeface="+mn-cs"/>
                        </a:rPr>
                        <a:t> basic spot for customer.</a:t>
                      </a:r>
                    </a:p>
                    <a:p>
                      <a:pPr marL="0" marR="0" indent="0" algn="l" defTabSz="914400" rtl="1"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mn-lt"/>
                          <a:ea typeface="+mn-ea"/>
                          <a:cs typeface="+mn-cs"/>
                        </a:rPr>
                        <a:t>-</a:t>
                      </a:r>
                      <a:r>
                        <a:rPr kumimoji="0" lang="en-US" sz="1600" kern="1200" baseline="0" dirty="0" smtClean="0">
                          <a:solidFill>
                            <a:schemeClr val="tx1"/>
                          </a:solidFill>
                          <a:effectLst/>
                          <a:latin typeface="+mn-lt"/>
                          <a:ea typeface="+mn-ea"/>
                          <a:cs typeface="+mn-cs"/>
                        </a:rPr>
                        <a:t> </a:t>
                      </a:r>
                      <a:r>
                        <a:rPr kumimoji="0" lang="en-US" sz="1600" kern="1200" dirty="0" smtClean="0">
                          <a:solidFill>
                            <a:schemeClr val="tx1"/>
                          </a:solidFill>
                          <a:effectLst/>
                          <a:latin typeface="+mn-lt"/>
                          <a:ea typeface="+mn-ea"/>
                          <a:cs typeface="+mn-cs"/>
                        </a:rPr>
                        <a:t>Reservation for an empty spot can be done when the registered customer arrives to the garage.</a:t>
                      </a:r>
                      <a:r>
                        <a:rPr kumimoji="0" lang="en-US" sz="1800" kern="1200" dirty="0" smtClean="0">
                          <a:solidFill>
                            <a:schemeClr val="tx1"/>
                          </a:solidFill>
                          <a:effectLst/>
                          <a:latin typeface="+mn-lt"/>
                          <a:ea typeface="+mn-ea"/>
                          <a:cs typeface="+mn-cs"/>
                        </a:rPr>
                        <a:t> </a:t>
                      </a:r>
                    </a:p>
                  </a:txBody>
                  <a:tcPr/>
                </a:tc>
                <a:tc>
                  <a:txBody>
                    <a:bodyPr/>
                    <a:lstStyle/>
                    <a:p>
                      <a:pPr algn="l" rtl="1"/>
                      <a:r>
                        <a:rPr lang="en-US" dirty="0" smtClean="0"/>
                        <a:t>Usability</a:t>
                      </a:r>
                      <a:endParaRPr lang="ar-EG" dirty="0"/>
                    </a:p>
                  </a:txBody>
                  <a:tcPr/>
                </a:tc>
              </a:tr>
              <a:tr h="1224136">
                <a:tc>
                  <a:txBody>
                    <a:bodyPr/>
                    <a:lstStyle/>
                    <a:p>
                      <a:pPr algn="l" rtl="1"/>
                      <a:r>
                        <a:rPr lang="en-US" sz="1600" dirty="0" smtClean="0"/>
                        <a:t>- The capacity of garage may</a:t>
                      </a:r>
                      <a:r>
                        <a:rPr lang="en-US" sz="1600" baseline="0" dirty="0" smtClean="0"/>
                        <a:t> contains 300, …. </a:t>
                      </a:r>
                      <a:r>
                        <a:rPr kumimoji="0" lang="en-US" sz="1600" kern="1200" dirty="0" smtClean="0">
                          <a:solidFill>
                            <a:schemeClr val="tx1"/>
                          </a:solidFill>
                          <a:effectLst/>
                          <a:latin typeface="+mn-lt"/>
                          <a:ea typeface="+mn-ea"/>
                          <a:cs typeface="+mn-cs"/>
                        </a:rPr>
                        <a:t>Vehicles.</a:t>
                      </a:r>
                    </a:p>
                    <a:p>
                      <a:pPr algn="l" rtl="1"/>
                      <a:r>
                        <a:rPr lang="en-US" sz="1600" dirty="0" smtClean="0"/>
                        <a:t>- The reservation can be done for 300 customers</a:t>
                      </a:r>
                      <a:r>
                        <a:rPr lang="en-US" sz="1600" baseline="0" dirty="0" smtClean="0"/>
                        <a:t> at the same time.</a:t>
                      </a:r>
                    </a:p>
                    <a:p>
                      <a:pPr algn="l" rtl="1"/>
                      <a:r>
                        <a:rPr lang="en-US" sz="1600" dirty="0" smtClean="0"/>
                        <a:t>- The</a:t>
                      </a:r>
                      <a:r>
                        <a:rPr lang="en-US" sz="1600" baseline="0" dirty="0" smtClean="0"/>
                        <a:t> system contains </a:t>
                      </a:r>
                      <a:r>
                        <a:rPr kumimoji="0" lang="en-US" sz="1600" kern="1200" dirty="0" smtClean="0">
                          <a:solidFill>
                            <a:schemeClr val="tx1"/>
                          </a:solidFill>
                          <a:effectLst/>
                          <a:latin typeface="+mn-lt"/>
                          <a:ea typeface="+mn-ea"/>
                          <a:cs typeface="+mn-cs"/>
                        </a:rPr>
                        <a:t>monthly reports, payroll information, and change prices for the parking garage.</a:t>
                      </a:r>
                      <a:endParaRPr lang="ar-EG" sz="1600" dirty="0"/>
                    </a:p>
                  </a:txBody>
                  <a:tcPr/>
                </a:tc>
                <a:tc>
                  <a:txBody>
                    <a:bodyPr/>
                    <a:lstStyle/>
                    <a:p>
                      <a:pPr algn="l" rtl="1"/>
                      <a:r>
                        <a:rPr lang="en-US" dirty="0" smtClean="0"/>
                        <a:t>Scalability</a:t>
                      </a:r>
                      <a:endParaRPr lang="ar-EG" dirty="0"/>
                    </a:p>
                  </a:txBody>
                  <a:tcPr/>
                </a:tc>
              </a:tr>
            </a:tbl>
          </a:graphicData>
        </a:graphic>
      </p:graphicFrame>
    </p:spTree>
    <p:extLst>
      <p:ext uri="{BB962C8B-B14F-4D97-AF65-F5344CB8AC3E}">
        <p14:creationId xmlns:p14="http://schemas.microsoft.com/office/powerpoint/2010/main" val="32799270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51520" y="260648"/>
            <a:ext cx="8208912" cy="6213304"/>
          </a:xfrm>
        </p:spPr>
        <p:txBody>
          <a:bodyPr/>
          <a:lstStyle/>
          <a:p>
            <a:pPr marL="0" indent="0" algn="l">
              <a:buNone/>
            </a:pPr>
            <a:r>
              <a:rPr lang="en-US" dirty="0">
                <a:solidFill>
                  <a:schemeClr val="bg1">
                    <a:lumMod val="65000"/>
                  </a:schemeClr>
                </a:solidFill>
              </a:rPr>
              <a:t>Phase 1– </a:t>
            </a:r>
            <a:r>
              <a:rPr lang="en-US" dirty="0" smtClean="0">
                <a:solidFill>
                  <a:schemeClr val="bg1">
                    <a:lumMod val="65000"/>
                  </a:schemeClr>
                </a:solidFill>
              </a:rPr>
              <a:t>ERROR 404</a:t>
            </a:r>
            <a:endParaRPr lang="en-US" dirty="0">
              <a:solidFill>
                <a:schemeClr val="bg1">
                  <a:lumMod val="65000"/>
                </a:schemeClr>
              </a:solidFill>
            </a:endParaRPr>
          </a:p>
          <a:p>
            <a:pPr marL="0" indent="0" algn="l">
              <a:buNone/>
            </a:pPr>
            <a:r>
              <a:rPr lang="en-US" dirty="0">
                <a:solidFill>
                  <a:schemeClr val="bg1">
                    <a:lumMod val="65000"/>
                  </a:schemeClr>
                </a:solidFill>
              </a:rPr>
              <a:t>Project : &lt; Automated Parking Garage System &gt;</a:t>
            </a:r>
          </a:p>
          <a:p>
            <a:pPr marL="0" indent="0" algn="l">
              <a:buNone/>
            </a:pPr>
            <a:endParaRPr lang="en-US" sz="2000" dirty="0"/>
          </a:p>
          <a:p>
            <a:pPr marL="0" indent="0" algn="l">
              <a:buNone/>
            </a:pPr>
            <a:endParaRPr lang="ar-EG" dirty="0"/>
          </a:p>
        </p:txBody>
      </p:sp>
      <p:graphicFrame>
        <p:nvGraphicFramePr>
          <p:cNvPr id="2" name="Table 1"/>
          <p:cNvGraphicFramePr>
            <a:graphicFrameLocks noGrp="1"/>
          </p:cNvGraphicFramePr>
          <p:nvPr>
            <p:extLst>
              <p:ext uri="{D42A27DB-BD31-4B8C-83A1-F6EECF244321}">
                <p14:modId xmlns:p14="http://schemas.microsoft.com/office/powerpoint/2010/main" val="1359122703"/>
              </p:ext>
            </p:extLst>
          </p:nvPr>
        </p:nvGraphicFramePr>
        <p:xfrm>
          <a:off x="323528" y="1196752"/>
          <a:ext cx="7992888" cy="5400600"/>
        </p:xfrm>
        <a:graphic>
          <a:graphicData uri="http://schemas.openxmlformats.org/drawingml/2006/table">
            <a:tbl>
              <a:tblPr rtl="1" firstRow="1" bandRow="1">
                <a:tableStyleId>{5940675A-B579-460E-94D1-54222C63F5DA}</a:tableStyleId>
              </a:tblPr>
              <a:tblGrid>
                <a:gridCol w="6091046"/>
                <a:gridCol w="1901842"/>
              </a:tblGrid>
              <a:tr h="864096">
                <a:tc>
                  <a:txBody>
                    <a:bodyPr/>
                    <a:lstStyle/>
                    <a:p>
                      <a:pPr algn="l" rtl="1"/>
                      <a:r>
                        <a:rPr lang="en-US" sz="1600" dirty="0" smtClean="0"/>
                        <a:t>- In our system, </a:t>
                      </a:r>
                      <a:r>
                        <a:rPr kumimoji="0" lang="en-US" sz="1600" kern="1200" dirty="0" smtClean="0">
                          <a:solidFill>
                            <a:schemeClr val="tx1"/>
                          </a:solidFill>
                          <a:effectLst/>
                          <a:latin typeface="+mn-lt"/>
                          <a:ea typeface="+mn-ea"/>
                          <a:cs typeface="+mn-cs"/>
                        </a:rPr>
                        <a:t>Parking data and daily reports shall be backed up once a day.</a:t>
                      </a:r>
                    </a:p>
                    <a:p>
                      <a:pPr algn="l" rtl="1"/>
                      <a:r>
                        <a:rPr kumimoji="0" lang="en-US" sz="1600" kern="1200" dirty="0" smtClean="0">
                          <a:solidFill>
                            <a:schemeClr val="tx1"/>
                          </a:solidFill>
                          <a:effectLst/>
                          <a:latin typeface="+mn-lt"/>
                          <a:ea typeface="+mn-ea"/>
                          <a:cs typeface="+mn-cs"/>
                        </a:rPr>
                        <a:t>- </a:t>
                      </a:r>
                      <a:r>
                        <a:rPr kumimoji="0" lang="en-US" sz="1600" b="0" kern="1200" dirty="0" smtClean="0">
                          <a:solidFill>
                            <a:schemeClr val="tx1"/>
                          </a:solidFill>
                          <a:effectLst/>
                          <a:latin typeface="+mn-lt"/>
                          <a:ea typeface="+mn-ea"/>
                          <a:cs typeface="+mn-cs"/>
                        </a:rPr>
                        <a:t>Reservation operation will be done within 20 seconds</a:t>
                      </a:r>
                      <a:r>
                        <a:rPr kumimoji="0" lang="en-US" sz="1800" b="0" kern="1200" dirty="0" smtClean="0">
                          <a:solidFill>
                            <a:schemeClr val="tx1"/>
                          </a:solidFill>
                          <a:effectLst/>
                          <a:latin typeface="+mn-lt"/>
                          <a:ea typeface="+mn-ea"/>
                          <a:cs typeface="+mn-cs"/>
                        </a:rPr>
                        <a:t>.</a:t>
                      </a:r>
                    </a:p>
                  </a:txBody>
                  <a:tcPr/>
                </a:tc>
                <a:tc>
                  <a:txBody>
                    <a:bodyPr/>
                    <a:lstStyle/>
                    <a:p>
                      <a:pPr algn="l" rtl="1"/>
                      <a:r>
                        <a:rPr lang="en-US" dirty="0" smtClean="0"/>
                        <a:t>Performance</a:t>
                      </a:r>
                      <a:endParaRPr lang="ar-EG" dirty="0"/>
                    </a:p>
                  </a:txBody>
                  <a:tcPr/>
                </a:tc>
              </a:tr>
              <a:tr h="1800200">
                <a:tc>
                  <a:txBody>
                    <a:bodyPr/>
                    <a:lstStyle/>
                    <a:p>
                      <a:pPr algn="l" rtl="1"/>
                      <a:r>
                        <a:rPr lang="en-US" sz="1600" dirty="0" smtClean="0"/>
                        <a:t>- Manager only has right to access</a:t>
                      </a:r>
                      <a:r>
                        <a:rPr lang="en-US" sz="1600" baseline="0" dirty="0" smtClean="0"/>
                        <a:t> on the customer’s data.</a:t>
                      </a:r>
                    </a:p>
                    <a:p>
                      <a:pPr algn="l" rtl="1"/>
                      <a:r>
                        <a:rPr lang="en-US" sz="1600" dirty="0" smtClean="0"/>
                        <a:t>- In our system, </a:t>
                      </a:r>
                      <a:r>
                        <a:rPr kumimoji="0" lang="en-US" sz="1600" kern="1200" dirty="0" smtClean="0">
                          <a:solidFill>
                            <a:schemeClr val="tx1"/>
                          </a:solidFill>
                          <a:effectLst/>
                          <a:latin typeface="+mn-lt"/>
                          <a:ea typeface="+mn-ea"/>
                          <a:cs typeface="+mn-cs"/>
                        </a:rPr>
                        <a:t>Parking data and daily reports shall be backed up once a day.</a:t>
                      </a:r>
                    </a:p>
                    <a:p>
                      <a:pPr algn="l" rtl="1"/>
                      <a:r>
                        <a:rPr kumimoji="0" lang="en-US" sz="1600" kern="1200" dirty="0" smtClean="0">
                          <a:solidFill>
                            <a:schemeClr val="tx1"/>
                          </a:solidFill>
                          <a:effectLst/>
                          <a:latin typeface="+mn-lt"/>
                          <a:ea typeface="+mn-ea"/>
                          <a:cs typeface="+mn-cs"/>
                        </a:rPr>
                        <a:t>- Customer ‘s data is necessary</a:t>
                      </a:r>
                      <a:r>
                        <a:rPr kumimoji="0" lang="en-US" sz="1600" kern="1200" baseline="0" dirty="0" smtClean="0">
                          <a:solidFill>
                            <a:schemeClr val="tx1"/>
                          </a:solidFill>
                          <a:effectLst/>
                          <a:latin typeface="+mn-lt"/>
                          <a:ea typeface="+mn-ea"/>
                          <a:cs typeface="+mn-cs"/>
                        </a:rPr>
                        <a:t> for reservation in garage.</a:t>
                      </a:r>
                    </a:p>
                    <a:p>
                      <a:pPr algn="l" rtl="1"/>
                      <a:r>
                        <a:rPr kumimoji="0" lang="en-US" sz="1600" kern="1200" baseline="0" dirty="0" smtClean="0">
                          <a:solidFill>
                            <a:schemeClr val="tx1"/>
                          </a:solidFill>
                          <a:effectLst/>
                          <a:latin typeface="+mn-lt"/>
                          <a:ea typeface="+mn-ea"/>
                          <a:cs typeface="+mn-cs"/>
                        </a:rPr>
                        <a:t>- Digital camera should take perfect photo to license-plate reader to can read it.</a:t>
                      </a:r>
                    </a:p>
                    <a:p>
                      <a:pPr algn="l" rtl="1"/>
                      <a:r>
                        <a:rPr kumimoji="0" lang="en-US" sz="1600" kern="1200" baseline="0" dirty="0" smtClean="0">
                          <a:solidFill>
                            <a:schemeClr val="tx1"/>
                          </a:solidFill>
                          <a:effectLst/>
                          <a:latin typeface="+mn-lt"/>
                          <a:ea typeface="+mn-ea"/>
                          <a:cs typeface="+mn-cs"/>
                        </a:rPr>
                        <a:t>- There is only one exit pathway to make garage be secure.  </a:t>
                      </a:r>
                      <a:endParaRPr lang="ar-EG" sz="1600" dirty="0"/>
                    </a:p>
                  </a:txBody>
                  <a:tcPr/>
                </a:tc>
                <a:tc>
                  <a:txBody>
                    <a:bodyPr/>
                    <a:lstStyle/>
                    <a:p>
                      <a:pPr algn="l" rtl="1"/>
                      <a:r>
                        <a:rPr lang="en-US" dirty="0" smtClean="0"/>
                        <a:t>Security</a:t>
                      </a:r>
                      <a:endParaRPr lang="ar-EG" dirty="0"/>
                    </a:p>
                  </a:txBody>
                  <a:tcPr/>
                </a:tc>
              </a:tr>
              <a:tr h="792088">
                <a:tc>
                  <a:txBody>
                    <a:bodyPr/>
                    <a:lstStyle/>
                    <a:p>
                      <a:pPr algn="l" rtl="1"/>
                      <a:r>
                        <a:rPr lang="en-US" sz="1600" dirty="0" smtClean="0"/>
                        <a:t>- In our system, </a:t>
                      </a:r>
                      <a:r>
                        <a:rPr kumimoji="0" lang="en-US" sz="1600" kern="1200" dirty="0" smtClean="0">
                          <a:solidFill>
                            <a:schemeClr val="tx1"/>
                          </a:solidFill>
                          <a:effectLst/>
                          <a:latin typeface="+mn-lt"/>
                          <a:ea typeface="+mn-ea"/>
                          <a:cs typeface="+mn-cs"/>
                        </a:rPr>
                        <a:t>Parking data and daily reports shall be backed up once a day.</a:t>
                      </a:r>
                    </a:p>
                    <a:p>
                      <a:pPr algn="l" rtl="1"/>
                      <a:r>
                        <a:rPr lang="en-US" sz="1600" dirty="0" smtClean="0"/>
                        <a:t>- Saving of customer</a:t>
                      </a:r>
                      <a:r>
                        <a:rPr lang="en-US" sz="1600" baseline="0" dirty="0" smtClean="0"/>
                        <a:t>s’ data as number, address , cost , etc.</a:t>
                      </a:r>
                      <a:endParaRPr lang="ar-EG" sz="1600" dirty="0"/>
                    </a:p>
                  </a:txBody>
                  <a:tcPr/>
                </a:tc>
                <a:tc>
                  <a:txBody>
                    <a:bodyPr/>
                    <a:lstStyle/>
                    <a:p>
                      <a:pPr algn="l" rtl="1"/>
                      <a:r>
                        <a:rPr kumimoji="0" lang="en-US" sz="1800" b="0" kern="1200" dirty="0" smtClean="0">
                          <a:solidFill>
                            <a:schemeClr val="tx1"/>
                          </a:solidFill>
                          <a:effectLst/>
                          <a:latin typeface="+mn-lt"/>
                          <a:ea typeface="+mn-ea"/>
                          <a:cs typeface="+mn-cs"/>
                        </a:rPr>
                        <a:t>Maintainability</a:t>
                      </a:r>
                      <a:endParaRPr lang="ar-EG" b="0" dirty="0"/>
                    </a:p>
                  </a:txBody>
                  <a:tcPr/>
                </a:tc>
              </a:tr>
              <a:tr h="646040">
                <a:tc>
                  <a:txBody>
                    <a:bodyPr/>
                    <a:lstStyle/>
                    <a:p>
                      <a:pPr algn="l" rtl="1"/>
                      <a:r>
                        <a:rPr lang="en-US" sz="1600" dirty="0" smtClean="0"/>
                        <a:t>- The</a:t>
                      </a:r>
                      <a:r>
                        <a:rPr lang="en-US" sz="1600" baseline="0" dirty="0" smtClean="0"/>
                        <a:t> company website is portable (as customer can use your mobile to reserve a spot in garage ).</a:t>
                      </a:r>
                      <a:endParaRPr lang="ar-EG" sz="1600" dirty="0"/>
                    </a:p>
                  </a:txBody>
                  <a:tcPr/>
                </a:tc>
                <a:tc>
                  <a:txBody>
                    <a:bodyPr/>
                    <a:lstStyle/>
                    <a:p>
                      <a:pPr algn="l" rtl="1"/>
                      <a:r>
                        <a:rPr lang="en-US" b="0" dirty="0" smtClean="0"/>
                        <a:t>Portability</a:t>
                      </a:r>
                      <a:endParaRPr lang="ar-EG" b="0" dirty="0"/>
                    </a:p>
                  </a:txBody>
                  <a:tcPr/>
                </a:tc>
              </a:tr>
              <a:tr h="1267304">
                <a:tc>
                  <a:txBody>
                    <a:bodyPr/>
                    <a:lstStyle/>
                    <a:p>
                      <a:pPr algn="l" rtl="1"/>
                      <a:r>
                        <a:rPr lang="en-US" sz="1600" dirty="0" smtClean="0"/>
                        <a:t>- The</a:t>
                      </a:r>
                      <a:r>
                        <a:rPr lang="en-US" sz="1600" baseline="0" dirty="0" smtClean="0"/>
                        <a:t> parking garage is secure and perfect to make customer want to leave their vehicles in our garage.</a:t>
                      </a:r>
                      <a:endParaRPr lang="ar-EG" sz="3200" dirty="0" smtClean="0">
                        <a:solidFill>
                          <a:schemeClr val="accent1">
                            <a:lumMod val="75000"/>
                          </a:schemeClr>
                        </a:solidFill>
                      </a:endParaRPr>
                    </a:p>
                  </a:txBody>
                  <a:tcPr/>
                </a:tc>
                <a:tc>
                  <a:txBody>
                    <a:bodyPr/>
                    <a:lstStyle/>
                    <a:p>
                      <a:pPr algn="l" rtl="1"/>
                      <a:r>
                        <a:rPr lang="en-US" b="0" dirty="0" smtClean="0"/>
                        <a:t>Reliability</a:t>
                      </a:r>
                      <a:endParaRPr lang="ar-EG" b="0" dirty="0"/>
                    </a:p>
                  </a:txBody>
                  <a:tcPr/>
                </a:tc>
              </a:tr>
            </a:tbl>
          </a:graphicData>
        </a:graphic>
      </p:graphicFrame>
    </p:spTree>
    <p:extLst>
      <p:ext uri="{BB962C8B-B14F-4D97-AF65-F5344CB8AC3E}">
        <p14:creationId xmlns:p14="http://schemas.microsoft.com/office/powerpoint/2010/main" val="41913435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51520" y="260648"/>
            <a:ext cx="8208912" cy="6192688"/>
          </a:xfrm>
        </p:spPr>
        <p:txBody>
          <a:bodyPr>
            <a:normAutofit fontScale="25000" lnSpcReduction="20000"/>
          </a:bodyPr>
          <a:lstStyle/>
          <a:p>
            <a:pPr marL="0" indent="0" algn="l">
              <a:buNone/>
            </a:pPr>
            <a:r>
              <a:rPr lang="en-US" sz="9600" dirty="0">
                <a:solidFill>
                  <a:schemeClr val="bg1">
                    <a:lumMod val="65000"/>
                  </a:schemeClr>
                </a:solidFill>
              </a:rPr>
              <a:t>Phase 1– </a:t>
            </a:r>
            <a:r>
              <a:rPr lang="en-US" sz="9600" dirty="0" smtClean="0">
                <a:solidFill>
                  <a:schemeClr val="bg1">
                    <a:lumMod val="65000"/>
                  </a:schemeClr>
                </a:solidFill>
              </a:rPr>
              <a:t>ERROR 404</a:t>
            </a:r>
            <a:endParaRPr lang="en-US" sz="9600" dirty="0">
              <a:solidFill>
                <a:schemeClr val="bg1">
                  <a:lumMod val="65000"/>
                </a:schemeClr>
              </a:solidFill>
            </a:endParaRPr>
          </a:p>
          <a:p>
            <a:pPr marL="0" indent="0" algn="l">
              <a:buNone/>
            </a:pPr>
            <a:r>
              <a:rPr lang="en-US" sz="9600" dirty="0">
                <a:solidFill>
                  <a:schemeClr val="bg1">
                    <a:lumMod val="65000"/>
                  </a:schemeClr>
                </a:solidFill>
              </a:rPr>
              <a:t>Project : &lt; Automated Parking Garage System </a:t>
            </a:r>
            <a:r>
              <a:rPr lang="en-US" sz="9600" dirty="0" smtClean="0">
                <a:solidFill>
                  <a:schemeClr val="bg1">
                    <a:lumMod val="65000"/>
                  </a:schemeClr>
                </a:solidFill>
              </a:rPr>
              <a:t>&gt;</a:t>
            </a:r>
          </a:p>
          <a:p>
            <a:pPr marL="0" indent="0" algn="l">
              <a:buNone/>
            </a:pPr>
            <a:r>
              <a:rPr lang="en-US" sz="14400" dirty="0">
                <a:solidFill>
                  <a:schemeClr val="accent1">
                    <a:lumMod val="75000"/>
                  </a:schemeClr>
                </a:solidFill>
              </a:rPr>
              <a:t>Scenario</a:t>
            </a:r>
          </a:p>
          <a:p>
            <a:pPr marL="0" indent="0" algn="l">
              <a:buNone/>
            </a:pPr>
            <a:r>
              <a:rPr lang="en-US" sz="7200" dirty="0"/>
              <a:t>We are now trying to do a scenario analysis of a garage gate that opens and closes automatically</a:t>
            </a:r>
          </a:p>
          <a:p>
            <a:pPr marL="0" indent="0" algn="l">
              <a:buNone/>
            </a:pPr>
            <a:r>
              <a:rPr lang="en-US" sz="7200" dirty="0"/>
              <a:t>In this project we will use two limit switches:</a:t>
            </a:r>
          </a:p>
          <a:p>
            <a:pPr marL="0" indent="0" algn="l">
              <a:buNone/>
            </a:pPr>
            <a:r>
              <a:rPr lang="en-US" sz="7200" dirty="0"/>
              <a:t>It must first be known whether it is (open - closed) or (between open and closed).</a:t>
            </a:r>
          </a:p>
          <a:p>
            <a:pPr marL="0" indent="0" algn="l">
              <a:buNone/>
            </a:pPr>
            <a:r>
              <a:rPr lang="en-US" sz="7200" dirty="0"/>
              <a:t>On the control panel there is a lock button and an unlock button.</a:t>
            </a:r>
          </a:p>
          <a:p>
            <a:pPr marL="0" indent="0" algn="l">
              <a:buNone/>
            </a:pPr>
            <a:r>
              <a:rPr lang="en-US" sz="3600" dirty="0"/>
              <a:t> </a:t>
            </a:r>
          </a:p>
          <a:p>
            <a:pPr marL="0" indent="0" algn="l">
              <a:buNone/>
            </a:pPr>
            <a:r>
              <a:rPr lang="en-US" sz="9600" dirty="0">
                <a:solidFill>
                  <a:schemeClr val="accent2">
                    <a:lumMod val="75000"/>
                  </a:schemeClr>
                </a:solidFill>
              </a:rPr>
              <a:t>First case:</a:t>
            </a:r>
          </a:p>
          <a:p>
            <a:pPr marL="0" indent="0" algn="l">
              <a:buNone/>
            </a:pPr>
            <a:r>
              <a:rPr lang="en-US" sz="7200" dirty="0"/>
              <a:t>Garage subscription system:</a:t>
            </a:r>
          </a:p>
          <a:p>
            <a:pPr marL="0" indent="0" algn="l">
              <a:buNone/>
            </a:pPr>
            <a:r>
              <a:rPr lang="en-US" sz="7200" dirty="0"/>
              <a:t>In the event that the customer wanted to subscribe to a system of systems provided by the software, which are pre-agreed systems for programming them (the system of the year, the system of the half year, ....), and each system has a financial value, determined by a single person who is the garage manager for Through his own account, the software takes from each registered customer a set of data such as: name, phone number, e-mail for him, date of subscription and type of subscription. As for the expiry date, it is worryingly challenged by the type of subscription, and ID is automatically placed by placing a random number next to the phone number Of the registered customer, where the registered customer gives the ID to the software searches the database if found, the door opens automatically.</a:t>
            </a:r>
          </a:p>
          <a:p>
            <a:pPr marL="0" indent="0" algn="l">
              <a:buNone/>
            </a:pPr>
            <a:r>
              <a:rPr lang="ar-EG" sz="3600" dirty="0"/>
              <a:t> </a:t>
            </a:r>
            <a:endParaRPr lang="en-US" sz="3600" dirty="0"/>
          </a:p>
          <a:p>
            <a:pPr marL="0" indent="0" algn="l">
              <a:buNone/>
            </a:pPr>
            <a:r>
              <a:rPr lang="ar-EG" sz="3600" dirty="0"/>
              <a:t> </a:t>
            </a:r>
            <a:endParaRPr lang="en-US" sz="3600" dirty="0"/>
          </a:p>
          <a:p>
            <a:pPr marL="0" indent="0" algn="l">
              <a:buNone/>
            </a:pPr>
            <a:r>
              <a:rPr lang="ar-EG" sz="3600" dirty="0"/>
              <a:t> </a:t>
            </a:r>
            <a:endParaRPr lang="en-US" sz="3600" dirty="0"/>
          </a:p>
          <a:p>
            <a:pPr marL="0" indent="0" algn="l">
              <a:buNone/>
            </a:pPr>
            <a:r>
              <a:rPr lang="ar-EG" sz="3600" dirty="0"/>
              <a:t> </a:t>
            </a:r>
            <a:endParaRPr lang="en-US" sz="3600" dirty="0"/>
          </a:p>
          <a:p>
            <a:pPr marL="0" indent="0" algn="l">
              <a:buNone/>
            </a:pPr>
            <a:r>
              <a:rPr lang="en-US" sz="3600" dirty="0"/>
              <a:t> </a:t>
            </a:r>
          </a:p>
          <a:p>
            <a:pPr marL="0" indent="0" algn="l">
              <a:buNone/>
            </a:pPr>
            <a:r>
              <a:rPr lang="en-US" sz="3600" dirty="0"/>
              <a:t> </a:t>
            </a:r>
          </a:p>
          <a:p>
            <a:pPr marL="0" indent="0" algn="l">
              <a:buNone/>
            </a:pPr>
            <a:r>
              <a:rPr lang="en-US" dirty="0" smtClean="0">
                <a:solidFill>
                  <a:schemeClr val="accent2">
                    <a:lumMod val="75000"/>
                  </a:schemeClr>
                </a:solidFill>
              </a:rPr>
              <a:t> </a:t>
            </a:r>
            <a:endParaRPr lang="en-US" dirty="0">
              <a:solidFill>
                <a:schemeClr val="accent2">
                  <a:lumMod val="75000"/>
                </a:schemeClr>
              </a:solidFill>
            </a:endParaRPr>
          </a:p>
          <a:p>
            <a:pPr marL="0" indent="0" algn="l">
              <a:buNone/>
            </a:pPr>
            <a:endParaRPr lang="en-US" dirty="0">
              <a:solidFill>
                <a:schemeClr val="bg1">
                  <a:lumMod val="65000"/>
                </a:schemeClr>
              </a:solidFill>
            </a:endParaRPr>
          </a:p>
          <a:p>
            <a:pPr marL="0" indent="0" algn="l">
              <a:buNone/>
            </a:pPr>
            <a:endParaRPr lang="en-US" dirty="0" smtClean="0">
              <a:solidFill>
                <a:schemeClr val="accent1">
                  <a:lumMod val="75000"/>
                </a:schemeClr>
              </a:solidFill>
            </a:endParaRPr>
          </a:p>
          <a:p>
            <a:pPr marL="0" indent="0" algn="l">
              <a:buNone/>
            </a:pPr>
            <a:endParaRPr lang="ar-EG" dirty="0"/>
          </a:p>
        </p:txBody>
      </p:sp>
    </p:spTree>
    <p:extLst>
      <p:ext uri="{BB962C8B-B14F-4D97-AF65-F5344CB8AC3E}">
        <p14:creationId xmlns:p14="http://schemas.microsoft.com/office/powerpoint/2010/main" val="344996652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959</TotalTime>
  <Words>2201</Words>
  <Application>Microsoft Office PowerPoint</Application>
  <PresentationFormat>On-screen Show (4:3)</PresentationFormat>
  <Paragraphs>441</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Oriel</vt:lpstr>
      <vt:lpstr>Software Engineering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Ownership Report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user</dc:creator>
  <cp:lastModifiedBy>M3MO</cp:lastModifiedBy>
  <cp:revision>87</cp:revision>
  <dcterms:created xsi:type="dcterms:W3CDTF">2020-03-17T12:59:15Z</dcterms:created>
  <dcterms:modified xsi:type="dcterms:W3CDTF">2020-04-05T02:12:18Z</dcterms:modified>
</cp:coreProperties>
</file>