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9" r:id="rId16"/>
    <p:sldId id="308" r:id="rId17"/>
    <p:sldId id="310" r:id="rId18"/>
    <p:sldId id="311" r:id="rId19"/>
    <p:sldId id="312" r:id="rId20"/>
    <p:sldId id="313" r:id="rId21"/>
    <p:sldId id="314" r:id="rId22"/>
    <p:sldId id="315" r:id="rId23"/>
    <p:sldId id="316" r:id="rId24"/>
    <p:sldId id="317" r:id="rId25"/>
    <p:sldId id="318" r:id="rId26"/>
    <p:sldId id="257" r:id="rId27"/>
    <p:sldId id="258" r:id="rId28"/>
    <p:sldId id="259" r:id="rId29"/>
    <p:sldId id="260" r:id="rId30"/>
    <p:sldId id="279" r:id="rId31"/>
    <p:sldId id="266" r:id="rId32"/>
    <p:sldId id="261" r:id="rId33"/>
    <p:sldId id="262" r:id="rId34"/>
    <p:sldId id="263" r:id="rId35"/>
    <p:sldId id="280" r:id="rId36"/>
    <p:sldId id="281" r:id="rId37"/>
    <p:sldId id="264" r:id="rId38"/>
    <p:sldId id="265" r:id="rId39"/>
    <p:sldId id="267" r:id="rId40"/>
    <p:sldId id="268" r:id="rId41"/>
    <p:sldId id="269" r:id="rId42"/>
    <p:sldId id="270" r:id="rId43"/>
    <p:sldId id="271" r:id="rId44"/>
    <p:sldId id="282" r:id="rId45"/>
    <p:sldId id="272" r:id="rId46"/>
    <p:sldId id="273" r:id="rId47"/>
    <p:sldId id="274" r:id="rId48"/>
    <p:sldId id="275" r:id="rId49"/>
    <p:sldId id="276" r:id="rId50"/>
    <p:sldId id="277" r:id="rId51"/>
    <p:sldId id="284" r:id="rId52"/>
    <p:sldId id="283" r:id="rId53"/>
    <p:sldId id="285" r:id="rId54"/>
    <p:sldId id="286" r:id="rId55"/>
    <p:sldId id="288" r:id="rId56"/>
    <p:sldId id="289" r:id="rId57"/>
    <p:sldId id="290" r:id="rId58"/>
    <p:sldId id="292" r:id="rId59"/>
    <p:sldId id="293" r:id="rId60"/>
    <p:sldId id="29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75" autoAdjust="0"/>
  </p:normalViewPr>
  <p:slideViewPr>
    <p:cSldViewPr>
      <p:cViewPr>
        <p:scale>
          <a:sx n="70" d="100"/>
          <a:sy n="70" d="100"/>
        </p:scale>
        <p:origin x="-13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2CC501-B706-4418-AC3D-F9EFD2E1026A}" type="datetimeFigureOut">
              <a:rPr lang="en-US" smtClean="0"/>
              <a:t>10/26/2020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7F6F31F-7422-400F-9DE0-2A7E8A034E6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2CC501-B706-4418-AC3D-F9EFD2E1026A}"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6F31F-7422-400F-9DE0-2A7E8A034E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2CC501-B706-4418-AC3D-F9EFD2E1026A}"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6F31F-7422-400F-9DE0-2A7E8A034E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42CC501-B706-4418-AC3D-F9EFD2E1026A}" type="datetimeFigureOut">
              <a:rPr lang="en-US" smtClean="0"/>
              <a:t>10/26/2020</a:t>
            </a:fld>
            <a:endParaRPr lang="en-US"/>
          </a:p>
        </p:txBody>
      </p:sp>
      <p:sp>
        <p:nvSpPr>
          <p:cNvPr id="9" name="Slide Number Placeholder 8"/>
          <p:cNvSpPr>
            <a:spLocks noGrp="1"/>
          </p:cNvSpPr>
          <p:nvPr>
            <p:ph type="sldNum" sz="quarter" idx="15"/>
          </p:nvPr>
        </p:nvSpPr>
        <p:spPr/>
        <p:txBody>
          <a:bodyPr rtlCol="0"/>
          <a:lstStyle/>
          <a:p>
            <a:fld id="{57F6F31F-7422-400F-9DE0-2A7E8A034E6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42CC501-B706-4418-AC3D-F9EFD2E1026A}" type="datetimeFigureOut">
              <a:rPr lang="en-US" smtClean="0"/>
              <a:t>10/26/2020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7F6F31F-7422-400F-9DE0-2A7E8A034E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2CC501-B706-4418-AC3D-F9EFD2E1026A}"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6F31F-7422-400F-9DE0-2A7E8A034E6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42CC501-B706-4418-AC3D-F9EFD2E1026A}"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6F31F-7422-400F-9DE0-2A7E8A034E6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42CC501-B706-4418-AC3D-F9EFD2E1026A}" type="datetimeFigureOut">
              <a:rPr lang="en-US" smtClean="0"/>
              <a:t>10/26/2020</a:t>
            </a:fld>
            <a:endParaRPr lang="en-US"/>
          </a:p>
        </p:txBody>
      </p:sp>
      <p:sp>
        <p:nvSpPr>
          <p:cNvPr id="7" name="Slide Number Placeholder 6"/>
          <p:cNvSpPr>
            <a:spLocks noGrp="1"/>
          </p:cNvSpPr>
          <p:nvPr>
            <p:ph type="sldNum" sz="quarter" idx="11"/>
          </p:nvPr>
        </p:nvSpPr>
        <p:spPr/>
        <p:txBody>
          <a:bodyPr rtlCol="0"/>
          <a:lstStyle/>
          <a:p>
            <a:fld id="{57F6F31F-7422-400F-9DE0-2A7E8A034E6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CC501-B706-4418-AC3D-F9EFD2E1026A}"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6F31F-7422-400F-9DE0-2A7E8A034E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2CC501-B706-4418-AC3D-F9EFD2E1026A}" type="datetimeFigureOut">
              <a:rPr lang="en-US" smtClean="0"/>
              <a:t>10/26/2020</a:t>
            </a:fld>
            <a:endParaRPr lang="en-US"/>
          </a:p>
        </p:txBody>
      </p:sp>
      <p:sp>
        <p:nvSpPr>
          <p:cNvPr id="22" name="Slide Number Placeholder 21"/>
          <p:cNvSpPr>
            <a:spLocks noGrp="1"/>
          </p:cNvSpPr>
          <p:nvPr>
            <p:ph type="sldNum" sz="quarter" idx="15"/>
          </p:nvPr>
        </p:nvSpPr>
        <p:spPr/>
        <p:txBody>
          <a:bodyPr rtlCol="0"/>
          <a:lstStyle/>
          <a:p>
            <a:fld id="{57F6F31F-7422-400F-9DE0-2A7E8A034E6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42CC501-B706-4418-AC3D-F9EFD2E1026A}" type="datetimeFigureOut">
              <a:rPr lang="en-US" smtClean="0"/>
              <a:t>10/26/2020</a:t>
            </a:fld>
            <a:endParaRPr lang="en-US"/>
          </a:p>
        </p:txBody>
      </p:sp>
      <p:sp>
        <p:nvSpPr>
          <p:cNvPr id="18" name="Slide Number Placeholder 17"/>
          <p:cNvSpPr>
            <a:spLocks noGrp="1"/>
          </p:cNvSpPr>
          <p:nvPr>
            <p:ph type="sldNum" sz="quarter" idx="11"/>
          </p:nvPr>
        </p:nvSpPr>
        <p:spPr/>
        <p:txBody>
          <a:bodyPr rtlCol="0"/>
          <a:lstStyle/>
          <a:p>
            <a:fld id="{57F6F31F-7422-400F-9DE0-2A7E8A034E6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42CC501-B706-4418-AC3D-F9EFD2E1026A}" type="datetimeFigureOut">
              <a:rPr lang="en-US" smtClean="0"/>
              <a:t>10/26/2020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7F6F31F-7422-400F-9DE0-2A7E8A034E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 </a:t>
            </a:r>
            <a:endParaRPr lang="en-US" dirty="0"/>
          </a:p>
        </p:txBody>
      </p:sp>
      <p:sp>
        <p:nvSpPr>
          <p:cNvPr id="3" name="Subtitle 2"/>
          <p:cNvSpPr>
            <a:spLocks noGrp="1"/>
          </p:cNvSpPr>
          <p:nvPr>
            <p:ph type="subTitle" idx="1"/>
          </p:nvPr>
        </p:nvSpPr>
        <p:spPr/>
        <p:txBody>
          <a:bodyPr/>
          <a:lstStyle/>
          <a:p>
            <a:r>
              <a:rPr lang="en-US" dirty="0" smtClean="0"/>
              <a:t>Section 1</a:t>
            </a:r>
            <a:endParaRPr lang="en-US" dirty="0"/>
          </a:p>
        </p:txBody>
      </p:sp>
    </p:spTree>
    <p:extLst>
      <p:ext uri="{BB962C8B-B14F-4D97-AF65-F5344CB8AC3E}">
        <p14:creationId xmlns:p14="http://schemas.microsoft.com/office/powerpoint/2010/main" val="246925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50173">
            <a:off x="4470" y="2937714"/>
            <a:ext cx="8907389" cy="1394303"/>
          </a:xfrm>
        </p:spPr>
        <p:txBody>
          <a:bodyPr>
            <a:noAutofit/>
          </a:bodyPr>
          <a:lstStyle/>
          <a:p>
            <a:pPr algn="ctr"/>
            <a:r>
              <a:rPr lang="en-US" sz="9600" dirty="0">
                <a:solidFill>
                  <a:srgbClr val="FF0000"/>
                </a:solidFill>
              </a:rPr>
              <a:t>Wrong!</a:t>
            </a:r>
            <a:endParaRPr lang="en-US" sz="9600" dirty="0">
              <a:solidFill>
                <a:srgbClr val="FF0000"/>
              </a:solidFill>
            </a:endParaRPr>
          </a:p>
        </p:txBody>
      </p:sp>
      <p:sp>
        <p:nvSpPr>
          <p:cNvPr id="3" name="Content Placeholder 2"/>
          <p:cNvSpPr>
            <a:spLocks noGrp="1"/>
          </p:cNvSpPr>
          <p:nvPr>
            <p:ph sz="quarter" idx="1"/>
          </p:nvPr>
        </p:nvSpPr>
        <p:spPr>
          <a:xfrm>
            <a:off x="457200" y="1600200"/>
            <a:ext cx="7924800" cy="4873752"/>
          </a:xfrm>
        </p:spPr>
        <p:txBody>
          <a:bodyPr>
            <a:normAutofit/>
          </a:bodyPr>
          <a:lstStyle/>
          <a:p>
            <a:pPr marL="0" indent="0">
              <a:buNone/>
            </a:pPr>
            <a:endParaRPr lang="en-US" sz="3600" dirty="0" smtClean="0"/>
          </a:p>
          <a:p>
            <a:pPr marL="0" indent="0">
              <a:buNone/>
            </a:pPr>
            <a:r>
              <a:rPr lang="en-US" sz="3600" dirty="0" smtClean="0"/>
              <a:t>But</a:t>
            </a:r>
            <a:endParaRPr lang="en-US" sz="3600" dirty="0"/>
          </a:p>
          <a:p>
            <a:pPr marL="0" indent="0" algn="ctr">
              <a:buNone/>
            </a:pPr>
            <a:r>
              <a:rPr lang="en-US" sz="3600" dirty="0"/>
              <a:t>That never</a:t>
            </a:r>
          </a:p>
          <a:p>
            <a:pPr marL="0" indent="0" algn="ctr">
              <a:buNone/>
            </a:pPr>
            <a:r>
              <a:rPr lang="en-US" sz="3600" dirty="0"/>
              <a:t>happens,</a:t>
            </a:r>
          </a:p>
          <a:p>
            <a:pPr marL="0" indent="0" algn="r">
              <a:buNone/>
            </a:pPr>
            <a:r>
              <a:rPr lang="en-US" sz="3600" dirty="0"/>
              <a:t>right?</a:t>
            </a:r>
            <a:endParaRPr lang="en-US" sz="3600" dirty="0"/>
          </a:p>
        </p:txBody>
      </p:sp>
    </p:spTree>
    <p:extLst>
      <p:ext uri="{BB962C8B-B14F-4D97-AF65-F5344CB8AC3E}">
        <p14:creationId xmlns:p14="http://schemas.microsoft.com/office/powerpoint/2010/main" val="4959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Ariane</a:t>
            </a:r>
            <a:r>
              <a:rPr lang="en-US" dirty="0"/>
              <a:t> 5 Flight 501</a:t>
            </a:r>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6960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470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584835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12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Chaos Report</a:t>
            </a:r>
            <a:endParaRPr lang="en-US" dirty="0"/>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828800"/>
            <a:ext cx="76581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393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sz="quarter" idx="1"/>
          </p:nvPr>
        </p:nvSpPr>
        <p:spPr/>
        <p:txBody>
          <a:bodyPr/>
          <a:lstStyle/>
          <a:p>
            <a:endParaRPr lang="en-US" dirty="0" smtClean="0"/>
          </a:p>
          <a:p>
            <a:r>
              <a:rPr lang="en-US" sz="3200" dirty="0" smtClean="0"/>
              <a:t>Programming </a:t>
            </a:r>
            <a:r>
              <a:rPr lang="en-US" sz="3200" dirty="0"/>
              <a:t>is NOT enough</a:t>
            </a:r>
            <a:r>
              <a:rPr lang="en-US" sz="3200" dirty="0" smtClean="0"/>
              <a:t>!</a:t>
            </a:r>
          </a:p>
          <a:p>
            <a:endParaRPr lang="en-US" sz="3200" dirty="0"/>
          </a:p>
          <a:p>
            <a:r>
              <a:rPr lang="en-US" sz="3200" dirty="0"/>
              <a:t>It is not enough to do your best: you </a:t>
            </a:r>
            <a:r>
              <a:rPr lang="en-US" sz="3200" dirty="0" smtClean="0"/>
              <a:t>must know </a:t>
            </a:r>
            <a:r>
              <a:rPr lang="en-US" sz="3200" dirty="0"/>
              <a:t>what to do, and THEN do your best.</a:t>
            </a:r>
          </a:p>
          <a:p>
            <a:pPr marL="0" indent="0">
              <a:buNone/>
            </a:pPr>
            <a:r>
              <a:rPr lang="en-US" sz="3200" i="1" dirty="0"/>
              <a:t>-- W. Edwards Deming</a:t>
            </a:r>
            <a:endParaRPr lang="en-US" sz="3200" dirty="0"/>
          </a:p>
        </p:txBody>
      </p:sp>
    </p:spTree>
    <p:extLst>
      <p:ext uri="{BB962C8B-B14F-4D97-AF65-F5344CB8AC3E}">
        <p14:creationId xmlns:p14="http://schemas.microsoft.com/office/powerpoint/2010/main" val="19683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7467600" cy="1143000"/>
          </a:xfrm>
        </p:spPr>
        <p:txBody>
          <a:bodyPr>
            <a:normAutofit/>
          </a:bodyPr>
          <a:lstStyle/>
          <a:p>
            <a:pPr algn="ctr"/>
            <a:r>
              <a:rPr lang="en-US" sz="3600" dirty="0"/>
              <a:t>Solution</a:t>
            </a:r>
            <a:endParaRPr lang="en-US" sz="3600" dirty="0"/>
          </a:p>
        </p:txBody>
      </p:sp>
    </p:spTree>
    <p:extLst>
      <p:ext uri="{BB962C8B-B14F-4D97-AF65-F5344CB8AC3E}">
        <p14:creationId xmlns:p14="http://schemas.microsoft.com/office/powerpoint/2010/main" val="2968738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Engineering</a:t>
            </a:r>
            <a:endParaRPr lang="en-US" dirty="0"/>
          </a:p>
        </p:txBody>
      </p:sp>
      <p:sp>
        <p:nvSpPr>
          <p:cNvPr id="3" name="Content Placeholder 2"/>
          <p:cNvSpPr>
            <a:spLocks noGrp="1"/>
          </p:cNvSpPr>
          <p:nvPr>
            <p:ph sz="quarter" idx="1"/>
          </p:nvPr>
        </p:nvSpPr>
        <p:spPr/>
        <p:txBody>
          <a:bodyPr/>
          <a:lstStyle/>
          <a:p>
            <a:r>
              <a:rPr lang="en-US" dirty="0"/>
              <a:t>The application of a systematic, </a:t>
            </a:r>
            <a:r>
              <a:rPr lang="en-US" dirty="0" smtClean="0"/>
              <a:t>disciplined, quantifiable </a:t>
            </a:r>
            <a:r>
              <a:rPr lang="en-US" dirty="0"/>
              <a:t>approach to the </a:t>
            </a:r>
            <a:r>
              <a:rPr lang="en-US" dirty="0" smtClean="0"/>
              <a:t>development, operation</a:t>
            </a:r>
            <a:r>
              <a:rPr lang="en-US" dirty="0"/>
              <a:t>, and maintenance of software, </a:t>
            </a:r>
            <a:r>
              <a:rPr lang="en-US" dirty="0" smtClean="0"/>
              <a:t>and the </a:t>
            </a:r>
            <a:r>
              <a:rPr lang="en-US" dirty="0"/>
              <a:t>study of these approaches; that is, </a:t>
            </a:r>
            <a:r>
              <a:rPr lang="en-US" dirty="0" smtClean="0"/>
              <a:t>the application </a:t>
            </a:r>
            <a:r>
              <a:rPr lang="en-US" dirty="0"/>
              <a:t>of engineering to software</a:t>
            </a:r>
            <a:r>
              <a:rPr lang="en-US" dirty="0" smtClean="0"/>
              <a:t>.</a:t>
            </a:r>
          </a:p>
          <a:p>
            <a:endParaRPr lang="en-US" dirty="0"/>
          </a:p>
          <a:p>
            <a:r>
              <a:rPr lang="en-US" dirty="0"/>
              <a:t>The study and application of methodologies </a:t>
            </a:r>
            <a:r>
              <a:rPr lang="en-US" dirty="0" smtClean="0"/>
              <a:t>to develop </a:t>
            </a:r>
            <a:r>
              <a:rPr lang="en-US" dirty="0"/>
              <a:t>quality software that fulfill </a:t>
            </a:r>
            <a:r>
              <a:rPr lang="en-US" dirty="0" smtClean="0"/>
              <a:t>customer needs</a:t>
            </a:r>
            <a:r>
              <a:rPr lang="en-US" dirty="0"/>
              <a:t>.</a:t>
            </a:r>
            <a:endParaRPr lang="en-US" dirty="0"/>
          </a:p>
        </p:txBody>
      </p:sp>
    </p:spTree>
    <p:extLst>
      <p:ext uri="{BB962C8B-B14F-4D97-AF65-F5344CB8AC3E}">
        <p14:creationId xmlns:p14="http://schemas.microsoft.com/office/powerpoint/2010/main" val="285360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r>
              <a:rPr lang="en-US" dirty="0" smtClean="0"/>
              <a:t>Objective</a:t>
            </a:r>
            <a:endParaRPr lang="en-US" dirty="0"/>
          </a:p>
          <a:p>
            <a:r>
              <a:rPr lang="en-US" dirty="0"/>
              <a:t>To produce software that is:</a:t>
            </a:r>
          </a:p>
          <a:p>
            <a:pPr lvl="1"/>
            <a:r>
              <a:rPr lang="en-US" dirty="0" smtClean="0"/>
              <a:t>On </a:t>
            </a:r>
            <a:r>
              <a:rPr lang="en-US" dirty="0"/>
              <a:t>time: is deliver at the established date.</a:t>
            </a:r>
          </a:p>
          <a:p>
            <a:pPr lvl="1"/>
            <a:r>
              <a:rPr lang="en-US" dirty="0" smtClean="0"/>
              <a:t>Reliable</a:t>
            </a:r>
            <a:r>
              <a:rPr lang="en-US" dirty="0"/>
              <a:t>: doesn´t crash.</a:t>
            </a:r>
          </a:p>
          <a:p>
            <a:pPr lvl="1"/>
            <a:r>
              <a:rPr lang="en-US" dirty="0" smtClean="0"/>
              <a:t>Complete</a:t>
            </a:r>
            <a:r>
              <a:rPr lang="en-US" dirty="0"/>
              <a:t>: good documentation, </a:t>
            </a:r>
            <a:r>
              <a:rPr lang="en-US" dirty="0" smtClean="0"/>
              <a:t>fulfill customer </a:t>
            </a:r>
            <a:r>
              <a:rPr lang="en-US" dirty="0"/>
              <a:t>needs.</a:t>
            </a:r>
            <a:endParaRPr lang="en-US" dirty="0"/>
          </a:p>
        </p:txBody>
      </p:sp>
    </p:spTree>
    <p:extLst>
      <p:ext uri="{BB962C8B-B14F-4D97-AF65-F5344CB8AC3E}">
        <p14:creationId xmlns:p14="http://schemas.microsoft.com/office/powerpoint/2010/main" val="1918087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team</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001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398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for </a:t>
            </a:r>
            <a:r>
              <a:rPr lang="en-US" dirty="0" smtClean="0"/>
              <a:t>software development</a:t>
            </a:r>
            <a:endParaRPr lang="en-US" dirty="0"/>
          </a:p>
        </p:txBody>
      </p:sp>
      <p:sp>
        <p:nvSpPr>
          <p:cNvPr id="3" name="Content Placeholder 2"/>
          <p:cNvSpPr>
            <a:spLocks noGrp="1"/>
          </p:cNvSpPr>
          <p:nvPr>
            <p:ph sz="quarter"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3533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468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r>
              <a:rPr lang="en-US" dirty="0" smtClean="0"/>
              <a:t>Software </a:t>
            </a:r>
            <a:r>
              <a:rPr lang="en-US" dirty="0"/>
              <a:t>can have a </a:t>
            </a:r>
            <a:r>
              <a:rPr lang="en-US" dirty="0" smtClean="0"/>
              <a:t>huge impact </a:t>
            </a:r>
            <a:r>
              <a:rPr lang="en-US" dirty="0"/>
              <a:t>in any aspect </a:t>
            </a:r>
            <a:r>
              <a:rPr lang="en-US" dirty="0" smtClean="0"/>
              <a:t>of society</a:t>
            </a:r>
            <a:r>
              <a:rPr lang="en-US" dirty="0"/>
              <a:t>.</a:t>
            </a:r>
            <a:endParaRPr lang="en-US" dirty="0"/>
          </a:p>
        </p:txBody>
      </p:sp>
    </p:spTree>
    <p:extLst>
      <p:ext uri="{BB962C8B-B14F-4D97-AF65-F5344CB8AC3E}">
        <p14:creationId xmlns:p14="http://schemas.microsoft.com/office/powerpoint/2010/main" val="317823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a:t>
            </a:r>
            <a:endParaRPr lang="en-US" dirty="0"/>
          </a:p>
        </p:txBody>
      </p:sp>
      <p:sp>
        <p:nvSpPr>
          <p:cNvPr id="3" name="Content Placeholder 2"/>
          <p:cNvSpPr>
            <a:spLocks noGrp="1"/>
          </p:cNvSpPr>
          <p:nvPr>
            <p:ph sz="quarter" idx="1"/>
          </p:nvPr>
        </p:nvSpPr>
        <p:spPr/>
        <p:txBody>
          <a:bodyPr/>
          <a:lstStyle/>
          <a:p>
            <a:r>
              <a:rPr lang="en-US" dirty="0"/>
              <a:t>Find out what the client want the software to do</a:t>
            </a:r>
            <a:endParaRPr lang="en-US"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373" y="2209800"/>
            <a:ext cx="58388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88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US" dirty="0"/>
          </a:p>
        </p:txBody>
      </p:sp>
      <p:sp>
        <p:nvSpPr>
          <p:cNvPr id="3" name="Content Placeholder 2"/>
          <p:cNvSpPr>
            <a:spLocks noGrp="1"/>
          </p:cNvSpPr>
          <p:nvPr>
            <p:ph sz="quarter" idx="1"/>
          </p:nvPr>
        </p:nvSpPr>
        <p:spPr/>
        <p:txBody>
          <a:bodyPr/>
          <a:lstStyle/>
          <a:p>
            <a:r>
              <a:rPr lang="en-US" dirty="0"/>
              <a:t>Planning the software solution</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990600"/>
            <a:ext cx="2971800" cy="566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792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US" dirty="0"/>
          </a:p>
        </p:txBody>
      </p:sp>
      <p:sp>
        <p:nvSpPr>
          <p:cNvPr id="3" name="Content Placeholder 2"/>
          <p:cNvSpPr>
            <a:spLocks noGrp="1"/>
          </p:cNvSpPr>
          <p:nvPr>
            <p:ph sz="quarter" idx="1"/>
          </p:nvPr>
        </p:nvSpPr>
        <p:spPr/>
        <p:txBody>
          <a:bodyPr/>
          <a:lstStyle/>
          <a:p>
            <a:r>
              <a:rPr lang="en-US" dirty="0" smtClean="0"/>
              <a:t>Code!!</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110" y="2590800"/>
            <a:ext cx="65627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381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US" dirty="0"/>
          </a:p>
        </p:txBody>
      </p:sp>
      <p:sp>
        <p:nvSpPr>
          <p:cNvPr id="3" name="Content Placeholder 2"/>
          <p:cNvSpPr>
            <a:spLocks noGrp="1"/>
          </p:cNvSpPr>
          <p:nvPr>
            <p:ph sz="quarter" idx="1"/>
          </p:nvPr>
        </p:nvSpPr>
        <p:spPr/>
        <p:txBody>
          <a:bodyPr/>
          <a:lstStyle/>
          <a:p>
            <a:r>
              <a:rPr lang="en-US" dirty="0" smtClean="0"/>
              <a:t>E</a:t>
            </a:r>
            <a:r>
              <a:rPr lang="en-US" dirty="0"/>
              <a:t>xecuting the application trying to find software bugs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857500"/>
            <a:ext cx="6324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730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Any </a:t>
            </a:r>
            <a:r>
              <a:rPr lang="en-US" dirty="0"/>
              <a:t>activity oriented to change an </a:t>
            </a:r>
            <a:r>
              <a:rPr lang="en-US" dirty="0" smtClean="0"/>
              <a:t>existing software </a:t>
            </a:r>
            <a:r>
              <a:rPr lang="en-US" dirty="0"/>
              <a:t>product</a:t>
            </a:r>
            <a:endParaRPr lang="en-US" dirty="0"/>
          </a:p>
        </p:txBody>
      </p:sp>
    </p:spTree>
    <p:extLst>
      <p:ext uri="{BB962C8B-B14F-4D97-AF65-F5344CB8AC3E}">
        <p14:creationId xmlns:p14="http://schemas.microsoft.com/office/powerpoint/2010/main" val="3856738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467600" cy="1143000"/>
          </a:xfrm>
        </p:spPr>
        <p:txBody>
          <a:bodyPr>
            <a:normAutofit/>
          </a:bodyPr>
          <a:lstStyle/>
          <a:p>
            <a:pPr algn="ctr"/>
            <a:r>
              <a:rPr lang="en-US" sz="3600" dirty="0" smtClean="0"/>
              <a:t>Process Models</a:t>
            </a:r>
            <a:endParaRPr lang="en-US" sz="3600" dirty="0"/>
          </a:p>
        </p:txBody>
      </p:sp>
    </p:spTree>
    <p:extLst>
      <p:ext uri="{BB962C8B-B14F-4D97-AF65-F5344CB8AC3E}">
        <p14:creationId xmlns:p14="http://schemas.microsoft.com/office/powerpoint/2010/main" val="3050269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Process Models</a:t>
            </a:r>
          </a:p>
        </p:txBody>
      </p:sp>
      <p:sp>
        <p:nvSpPr>
          <p:cNvPr id="2" name="Content Placeholder 1"/>
          <p:cNvSpPr>
            <a:spLocks noGrp="1"/>
          </p:cNvSpPr>
          <p:nvPr>
            <p:ph sz="quarter" idx="1"/>
          </p:nvPr>
        </p:nvSpPr>
        <p:spPr/>
        <p:txBody>
          <a:bodyPr/>
          <a:lstStyle/>
          <a:p>
            <a:endParaRPr lang="en-US" dirty="0"/>
          </a:p>
          <a:p>
            <a:r>
              <a:rPr lang="en-US" dirty="0" smtClean="0"/>
              <a:t>Waterfall </a:t>
            </a:r>
            <a:r>
              <a:rPr lang="en-US" dirty="0"/>
              <a:t>model</a:t>
            </a:r>
          </a:p>
          <a:p>
            <a:r>
              <a:rPr lang="en-US" dirty="0" smtClean="0"/>
              <a:t>Incremental </a:t>
            </a:r>
            <a:r>
              <a:rPr lang="en-US" dirty="0"/>
              <a:t>model</a:t>
            </a:r>
          </a:p>
          <a:p>
            <a:r>
              <a:rPr lang="en-US" dirty="0" smtClean="0"/>
              <a:t>Prototyping</a:t>
            </a:r>
            <a:endParaRPr lang="en-US" dirty="0"/>
          </a:p>
          <a:p>
            <a:r>
              <a:rPr lang="en-US" dirty="0" smtClean="0"/>
              <a:t>Spiral </a:t>
            </a:r>
            <a:r>
              <a:rPr lang="en-US" dirty="0"/>
              <a:t>model</a:t>
            </a:r>
          </a:p>
          <a:p>
            <a:endParaRPr lang="en-US" dirty="0"/>
          </a:p>
        </p:txBody>
      </p:sp>
    </p:spTree>
    <p:extLst>
      <p:ext uri="{BB962C8B-B14F-4D97-AF65-F5344CB8AC3E}">
        <p14:creationId xmlns:p14="http://schemas.microsoft.com/office/powerpoint/2010/main" val="4228816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a:t>
            </a:r>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4105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164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a:t>
            </a:r>
          </a:p>
        </p:txBody>
      </p:sp>
      <p:sp>
        <p:nvSpPr>
          <p:cNvPr id="3" name="Content Placeholder 2"/>
          <p:cNvSpPr>
            <a:spLocks noGrp="1"/>
          </p:cNvSpPr>
          <p:nvPr>
            <p:ph sz="quarter" idx="1"/>
          </p:nvPr>
        </p:nvSpPr>
        <p:spPr/>
        <p:txBody>
          <a:bodyPr/>
          <a:lstStyle/>
          <a:p>
            <a:endParaRPr lang="en-US" dirty="0"/>
          </a:p>
          <a:p>
            <a:pPr marL="0" indent="0">
              <a:buNone/>
            </a:pPr>
            <a:r>
              <a:rPr lang="en-US" dirty="0"/>
              <a:t>When to use?</a:t>
            </a:r>
          </a:p>
          <a:p>
            <a:r>
              <a:rPr lang="en-US" dirty="0" smtClean="0"/>
              <a:t>The </a:t>
            </a:r>
            <a:r>
              <a:rPr lang="en-US" dirty="0"/>
              <a:t>requirements are well defined and reasonably stable.</a:t>
            </a:r>
          </a:p>
          <a:p>
            <a:r>
              <a:rPr lang="en-US" dirty="0" smtClean="0"/>
              <a:t>The </a:t>
            </a:r>
            <a:r>
              <a:rPr lang="en-US" dirty="0"/>
              <a:t>requirements are fixed</a:t>
            </a:r>
          </a:p>
          <a:p>
            <a:r>
              <a:rPr lang="en-US" dirty="0" smtClean="0"/>
              <a:t>The </a:t>
            </a:r>
            <a:r>
              <a:rPr lang="en-US" dirty="0"/>
              <a:t>work proceed to completion in a linear manner.</a:t>
            </a:r>
          </a:p>
          <a:p>
            <a:endParaRPr lang="en-US" dirty="0"/>
          </a:p>
        </p:txBody>
      </p:sp>
    </p:spTree>
    <p:extLst>
      <p:ext uri="{BB962C8B-B14F-4D97-AF65-F5344CB8AC3E}">
        <p14:creationId xmlns:p14="http://schemas.microsoft.com/office/powerpoint/2010/main" val="397665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a:t>
            </a:r>
          </a:p>
        </p:txBody>
      </p:sp>
      <p:sp>
        <p:nvSpPr>
          <p:cNvPr id="3" name="Content Placeholder 2"/>
          <p:cNvSpPr>
            <a:spLocks noGrp="1"/>
          </p:cNvSpPr>
          <p:nvPr>
            <p:ph sz="quarter" idx="1"/>
          </p:nvPr>
        </p:nvSpPr>
        <p:spPr/>
        <p:txBody>
          <a:bodyPr>
            <a:normAutofit/>
          </a:bodyPr>
          <a:lstStyle/>
          <a:p>
            <a:pPr marL="0" indent="0">
              <a:buNone/>
            </a:pPr>
            <a:r>
              <a:rPr lang="en-US" dirty="0" smtClean="0"/>
              <a:t>Problems</a:t>
            </a:r>
            <a:endParaRPr lang="en-US" dirty="0"/>
          </a:p>
          <a:p>
            <a:r>
              <a:rPr lang="en-US" dirty="0" smtClean="0"/>
              <a:t>Iterations can be accommodated which cause confusion as the project team proceeds.</a:t>
            </a:r>
          </a:p>
          <a:p>
            <a:r>
              <a:rPr lang="en-US" dirty="0" smtClean="0"/>
              <a:t>It </a:t>
            </a:r>
            <a:r>
              <a:rPr lang="en-US" dirty="0"/>
              <a:t>is often difficult for the customer to state all requirements explicitly. </a:t>
            </a:r>
          </a:p>
          <a:p>
            <a:r>
              <a:rPr lang="en-US" dirty="0" smtClean="0"/>
              <a:t>The </a:t>
            </a:r>
            <a:r>
              <a:rPr lang="en-US" dirty="0"/>
              <a:t>customer must have patience. A working version of the program(s) will not be available until late in the project time span. </a:t>
            </a:r>
          </a:p>
          <a:p>
            <a:r>
              <a:rPr lang="en-US" dirty="0" smtClean="0"/>
              <a:t>the </a:t>
            </a:r>
            <a:r>
              <a:rPr lang="en-US" dirty="0"/>
              <a:t>linear nature of the classic life cycle leads to “blocking states” in which some project team members must wait for other members of the team to complete dependent tasks</a:t>
            </a:r>
            <a:r>
              <a:rPr lang="en-US" dirty="0" smtClean="0"/>
              <a:t>.</a:t>
            </a:r>
            <a:endParaRPr lang="en-US" dirty="0"/>
          </a:p>
        </p:txBody>
      </p:sp>
    </p:spTree>
    <p:extLst>
      <p:ext uri="{BB962C8B-B14F-4D97-AF65-F5344CB8AC3E}">
        <p14:creationId xmlns:p14="http://schemas.microsoft.com/office/powerpoint/2010/main" val="182335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you </a:t>
            </a:r>
            <a:r>
              <a:rPr lang="en-US" dirty="0" smtClean="0"/>
              <a:t>find software</a:t>
            </a:r>
            <a:r>
              <a:rPr lang="en-US" dirty="0"/>
              <a:t>?</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39243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Samsung SAMSUNG A40N5300 full hd smart tv | جوميا المغرب"/>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Samsung SAMSUNG A40N5300 full hd smart tv | جوميا المغرب"/>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4K UHD LED Smart TV 50PUT6604/56 | Phil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76" y="3352800"/>
            <a:ext cx="4349324" cy="316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a:t>
            </a:r>
          </a:p>
        </p:txBody>
      </p:sp>
      <p:sp>
        <p:nvSpPr>
          <p:cNvPr id="3" name="Content Placeholder 2"/>
          <p:cNvSpPr>
            <a:spLocks noGrp="1"/>
          </p:cNvSpPr>
          <p:nvPr>
            <p:ph sz="quarter" idx="1"/>
          </p:nvPr>
        </p:nvSpPr>
        <p:spPr/>
        <p:txBody>
          <a:bodyPr/>
          <a:lstStyle/>
          <a:p>
            <a:pPr marL="0" indent="0">
              <a:buNone/>
            </a:pPr>
            <a:r>
              <a:rPr lang="en-US" dirty="0" smtClean="0"/>
              <a:t>Problems</a:t>
            </a:r>
          </a:p>
          <a:p>
            <a:r>
              <a:rPr lang="en-US" dirty="0" smtClean="0"/>
              <a:t>Inflexible </a:t>
            </a:r>
            <a:r>
              <a:rPr lang="en-US" dirty="0"/>
              <a:t>partitioning of the project into </a:t>
            </a:r>
            <a:r>
              <a:rPr lang="en-US" dirty="0" smtClean="0"/>
              <a:t>distinct stages.</a:t>
            </a:r>
          </a:p>
          <a:p>
            <a:r>
              <a:rPr lang="en-US" dirty="0" smtClean="0"/>
              <a:t>This </a:t>
            </a:r>
            <a:r>
              <a:rPr lang="en-US" dirty="0"/>
              <a:t>makes it difficult to respond to </a:t>
            </a:r>
            <a:r>
              <a:rPr lang="en-US" dirty="0" smtClean="0"/>
              <a:t>changing customer requirements</a:t>
            </a:r>
          </a:p>
          <a:p>
            <a:r>
              <a:rPr lang="en-US" dirty="0" smtClean="0"/>
              <a:t>Therefore</a:t>
            </a:r>
            <a:r>
              <a:rPr lang="en-US" dirty="0"/>
              <a:t>, this model is only appropriate </a:t>
            </a:r>
            <a:r>
              <a:rPr lang="en-US" dirty="0" smtClean="0"/>
              <a:t>when the </a:t>
            </a:r>
            <a:r>
              <a:rPr lang="en-US" dirty="0"/>
              <a:t>requirements are well-understood</a:t>
            </a:r>
          </a:p>
        </p:txBody>
      </p:sp>
    </p:spTree>
    <p:extLst>
      <p:ext uri="{BB962C8B-B14F-4D97-AF65-F5344CB8AC3E}">
        <p14:creationId xmlns:p14="http://schemas.microsoft.com/office/powerpoint/2010/main" val="56168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6771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576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sp>
        <p:nvSpPr>
          <p:cNvPr id="3" name="Content Placeholder 2"/>
          <p:cNvSpPr>
            <a:spLocks noGrp="1"/>
          </p:cNvSpPr>
          <p:nvPr>
            <p:ph sz="quarter" idx="1"/>
          </p:nvPr>
        </p:nvSpPr>
        <p:spPr/>
        <p:txBody>
          <a:bodyPr/>
          <a:lstStyle/>
          <a:p>
            <a:endParaRPr lang="en-US" dirty="0"/>
          </a:p>
          <a:p>
            <a:r>
              <a:rPr lang="en-US" dirty="0"/>
              <a:t>The incremental model delivers a series of releases, called increments, that provide progressively more functionality for the customer as each increment is delivered</a:t>
            </a:r>
          </a:p>
          <a:p>
            <a:endParaRPr lang="en-US" dirty="0"/>
          </a:p>
        </p:txBody>
      </p:sp>
    </p:spTree>
    <p:extLst>
      <p:ext uri="{BB962C8B-B14F-4D97-AF65-F5344CB8AC3E}">
        <p14:creationId xmlns:p14="http://schemas.microsoft.com/office/powerpoint/2010/main" val="1521513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sp>
        <p:nvSpPr>
          <p:cNvPr id="3" name="Content Placeholder 2"/>
          <p:cNvSpPr>
            <a:spLocks noGrp="1"/>
          </p:cNvSpPr>
          <p:nvPr>
            <p:ph sz="quarter" idx="1"/>
          </p:nvPr>
        </p:nvSpPr>
        <p:spPr/>
        <p:txBody>
          <a:bodyPr/>
          <a:lstStyle/>
          <a:p>
            <a:endParaRPr lang="en-US" dirty="0"/>
          </a:p>
          <a:p>
            <a:pPr marL="0" indent="0">
              <a:buNone/>
            </a:pPr>
            <a:r>
              <a:rPr lang="en-US" dirty="0"/>
              <a:t>When to use?</a:t>
            </a:r>
          </a:p>
          <a:p>
            <a:r>
              <a:rPr lang="en-US" dirty="0" smtClean="0"/>
              <a:t>The </a:t>
            </a:r>
            <a:r>
              <a:rPr lang="en-US" dirty="0"/>
              <a:t>initial software requirements are well defined, but the overall scope of the development is unclear.</a:t>
            </a:r>
          </a:p>
          <a:p>
            <a:r>
              <a:rPr lang="en-US" dirty="0" smtClean="0"/>
              <a:t>There </a:t>
            </a:r>
            <a:r>
              <a:rPr lang="en-US" dirty="0"/>
              <a:t>may be a compelling need to provide a limited set of software functionality to users quickly and then refine and expand on that functionality in later software releases</a:t>
            </a:r>
          </a:p>
          <a:p>
            <a:endParaRPr lang="en-US" dirty="0"/>
          </a:p>
        </p:txBody>
      </p:sp>
    </p:spTree>
    <p:extLst>
      <p:ext uri="{BB962C8B-B14F-4D97-AF65-F5344CB8AC3E}">
        <p14:creationId xmlns:p14="http://schemas.microsoft.com/office/powerpoint/2010/main" val="280392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sp>
        <p:nvSpPr>
          <p:cNvPr id="3" name="Content Placeholder 2"/>
          <p:cNvSpPr>
            <a:spLocks noGrp="1"/>
          </p:cNvSpPr>
          <p:nvPr>
            <p:ph sz="quarter" idx="1"/>
          </p:nvPr>
        </p:nvSpPr>
        <p:spPr/>
        <p:txBody>
          <a:bodyPr>
            <a:normAutofit/>
          </a:bodyPr>
          <a:lstStyle/>
          <a:p>
            <a:endParaRPr lang="en-US" dirty="0"/>
          </a:p>
          <a:p>
            <a:pPr marL="0" indent="0">
              <a:buNone/>
            </a:pPr>
            <a:r>
              <a:rPr lang="en-US" dirty="0"/>
              <a:t>why to use?</a:t>
            </a:r>
          </a:p>
          <a:p>
            <a:r>
              <a:rPr lang="en-US" dirty="0" smtClean="0"/>
              <a:t>Your </a:t>
            </a:r>
            <a:r>
              <a:rPr lang="en-US" dirty="0"/>
              <a:t>customer demands delivery by a date that is impossible to meet. Suggest delivering one or more increments by that date and the rest of the software </a:t>
            </a:r>
            <a:r>
              <a:rPr lang="en-US" dirty="0" smtClean="0"/>
              <a:t>later</a:t>
            </a:r>
            <a:r>
              <a:rPr lang="en-US" dirty="0"/>
              <a:t>.</a:t>
            </a:r>
          </a:p>
          <a:p>
            <a:r>
              <a:rPr lang="en-US" dirty="0" smtClean="0"/>
              <a:t>Manage </a:t>
            </a:r>
            <a:r>
              <a:rPr lang="en-US" dirty="0"/>
              <a:t>technical risks(Ex: major system might require the availability of new hardware that is under development, plan early increments in a way that avoids the use of this hardware, enabling partial functionality to be delivered to end users without inordinate delay).</a:t>
            </a:r>
          </a:p>
          <a:p>
            <a:endParaRPr lang="en-US" dirty="0"/>
          </a:p>
        </p:txBody>
      </p:sp>
    </p:spTree>
    <p:extLst>
      <p:ext uri="{BB962C8B-B14F-4D97-AF65-F5344CB8AC3E}">
        <p14:creationId xmlns:p14="http://schemas.microsoft.com/office/powerpoint/2010/main" val="11692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r>
              <a:rPr lang="en-US" dirty="0" smtClean="0"/>
              <a:t>Advantages</a:t>
            </a:r>
          </a:p>
          <a:p>
            <a:r>
              <a:rPr lang="en-US" dirty="0"/>
              <a:t>Customer value can be delivered with </a:t>
            </a:r>
            <a:r>
              <a:rPr lang="en-US" dirty="0" smtClean="0"/>
              <a:t>each increment </a:t>
            </a:r>
            <a:r>
              <a:rPr lang="en-US" dirty="0"/>
              <a:t>so system functionality is </a:t>
            </a:r>
            <a:r>
              <a:rPr lang="en-US" dirty="0" smtClean="0"/>
              <a:t>available earlier</a:t>
            </a:r>
          </a:p>
          <a:p>
            <a:r>
              <a:rPr lang="en-US" dirty="0" smtClean="0"/>
              <a:t>Early </a:t>
            </a:r>
            <a:r>
              <a:rPr lang="en-US" dirty="0"/>
              <a:t>increments act as a prototype to help </a:t>
            </a:r>
            <a:r>
              <a:rPr lang="en-US" dirty="0" smtClean="0"/>
              <a:t>elicit requirements </a:t>
            </a:r>
            <a:r>
              <a:rPr lang="en-US" dirty="0"/>
              <a:t>for later </a:t>
            </a:r>
            <a:r>
              <a:rPr lang="en-US" dirty="0" smtClean="0"/>
              <a:t>increments </a:t>
            </a:r>
          </a:p>
          <a:p>
            <a:r>
              <a:rPr lang="en-US" dirty="0" smtClean="0"/>
              <a:t>Lower </a:t>
            </a:r>
            <a:r>
              <a:rPr lang="en-US" dirty="0"/>
              <a:t>risk of overall project </a:t>
            </a:r>
            <a:r>
              <a:rPr lang="en-US" dirty="0" smtClean="0"/>
              <a:t>failure </a:t>
            </a:r>
          </a:p>
          <a:p>
            <a:r>
              <a:rPr lang="en-US" dirty="0" smtClean="0"/>
              <a:t>The </a:t>
            </a:r>
            <a:r>
              <a:rPr lang="en-US" dirty="0"/>
              <a:t>highest priority system services tend </a:t>
            </a:r>
            <a:r>
              <a:rPr lang="en-US" dirty="0" smtClean="0"/>
              <a:t>to receive </a:t>
            </a:r>
            <a:r>
              <a:rPr lang="en-US" dirty="0"/>
              <a:t>the most testing</a:t>
            </a:r>
          </a:p>
        </p:txBody>
      </p:sp>
    </p:spTree>
    <p:extLst>
      <p:ext uri="{BB962C8B-B14F-4D97-AF65-F5344CB8AC3E}">
        <p14:creationId xmlns:p14="http://schemas.microsoft.com/office/powerpoint/2010/main" val="375823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a:t>Evolutionary process </a:t>
            </a:r>
            <a:r>
              <a:rPr lang="en-US" dirty="0" smtClean="0"/>
              <a:t>model</a:t>
            </a:r>
            <a:endParaRPr lang="en-US" dirty="0"/>
          </a:p>
        </p:txBody>
      </p:sp>
      <p:sp>
        <p:nvSpPr>
          <p:cNvPr id="3" name="Content Placeholder 2"/>
          <p:cNvSpPr>
            <a:spLocks noGrp="1"/>
          </p:cNvSpPr>
          <p:nvPr>
            <p:ph sz="quarter" idx="1"/>
          </p:nvPr>
        </p:nvSpPr>
        <p:spPr/>
        <p:txBody>
          <a:bodyPr>
            <a:normAutofit/>
          </a:bodyPr>
          <a:lstStyle/>
          <a:p>
            <a:endParaRPr lang="en-US" sz="2800" dirty="0"/>
          </a:p>
          <a:p>
            <a:r>
              <a:rPr lang="en-US" sz="2800" dirty="0" smtClean="0"/>
              <a:t>Prototyping</a:t>
            </a:r>
            <a:endParaRPr lang="en-US" sz="2800" dirty="0"/>
          </a:p>
          <a:p>
            <a:r>
              <a:rPr lang="en-US" sz="2800" dirty="0" smtClean="0"/>
              <a:t>Spiral </a:t>
            </a:r>
            <a:r>
              <a:rPr lang="en-US" sz="2800" dirty="0"/>
              <a:t>model</a:t>
            </a:r>
          </a:p>
          <a:p>
            <a:endParaRPr lang="en-US" sz="2800" dirty="0"/>
          </a:p>
        </p:txBody>
      </p:sp>
    </p:spTree>
    <p:extLst>
      <p:ext uri="{BB962C8B-B14F-4D97-AF65-F5344CB8AC3E}">
        <p14:creationId xmlns:p14="http://schemas.microsoft.com/office/powerpoint/2010/main" val="668061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process Models</a:t>
            </a:r>
          </a:p>
        </p:txBody>
      </p:sp>
      <p:sp>
        <p:nvSpPr>
          <p:cNvPr id="3" name="Content Placeholder 2"/>
          <p:cNvSpPr>
            <a:spLocks noGrp="1"/>
          </p:cNvSpPr>
          <p:nvPr>
            <p:ph sz="quarter" idx="1"/>
          </p:nvPr>
        </p:nvSpPr>
        <p:spPr/>
        <p:txBody>
          <a:bodyPr/>
          <a:lstStyle/>
          <a:p>
            <a:endParaRPr lang="en-US" dirty="0"/>
          </a:p>
          <a:p>
            <a:pPr marL="0" indent="0">
              <a:buNone/>
            </a:pPr>
            <a:r>
              <a:rPr lang="en-US" dirty="0"/>
              <a:t>When to use?</a:t>
            </a:r>
          </a:p>
          <a:p>
            <a:r>
              <a:rPr lang="en-US" dirty="0" smtClean="0"/>
              <a:t>Business </a:t>
            </a:r>
            <a:r>
              <a:rPr lang="en-US" dirty="0"/>
              <a:t>and product requirements often change as development proceeds, making a straight line path to an end product unrealistic</a:t>
            </a:r>
          </a:p>
          <a:p>
            <a:endParaRPr lang="en-US" dirty="0" smtClean="0"/>
          </a:p>
          <a:p>
            <a:r>
              <a:rPr lang="en-US" dirty="0" smtClean="0"/>
              <a:t>Evolutionary </a:t>
            </a:r>
            <a:r>
              <a:rPr lang="en-US" dirty="0"/>
              <a:t>process models produce an increasingly more complete version of the software with each iteration.</a:t>
            </a:r>
          </a:p>
          <a:p>
            <a:endParaRPr lang="en-US" dirty="0"/>
          </a:p>
        </p:txBody>
      </p:sp>
    </p:spTree>
    <p:extLst>
      <p:ext uri="{BB962C8B-B14F-4D97-AF65-F5344CB8AC3E}">
        <p14:creationId xmlns:p14="http://schemas.microsoft.com/office/powerpoint/2010/main" val="86598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a:t>
            </a:r>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49053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785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sz="quarter" idx="1"/>
          </p:nvPr>
        </p:nvSpPr>
        <p:spPr/>
        <p:txBody>
          <a:bodyPr/>
          <a:lstStyle/>
          <a:p>
            <a:endParaRPr lang="en-US" dirty="0"/>
          </a:p>
          <a:p>
            <a:pPr marL="0" indent="0">
              <a:buNone/>
            </a:pPr>
            <a:r>
              <a:rPr lang="en-US" dirty="0"/>
              <a:t>When to use?</a:t>
            </a:r>
          </a:p>
          <a:p>
            <a:r>
              <a:rPr lang="en-US" dirty="0" smtClean="0"/>
              <a:t>customer </a:t>
            </a:r>
            <a:r>
              <a:rPr lang="en-US" dirty="0"/>
              <a:t>defines a set of general objectives for software, but does not identify detailed requirements for functions and features.</a:t>
            </a:r>
          </a:p>
          <a:p>
            <a:r>
              <a:rPr lang="en-US" dirty="0" smtClean="0"/>
              <a:t>the </a:t>
            </a:r>
            <a:r>
              <a:rPr lang="en-US" dirty="0"/>
              <a:t>prototyping paradigm assists you and other stakeholders to better understand what is to be built when requirements are fuzzy.</a:t>
            </a:r>
          </a:p>
          <a:p>
            <a:r>
              <a:rPr lang="en-US" dirty="0" smtClean="0"/>
              <a:t>prototyping </a:t>
            </a:r>
            <a:r>
              <a:rPr lang="en-US" dirty="0"/>
              <a:t>can be used as a stand-alone process model, it is more commonly used as a technique that can be implemented within the context of any one of the process models</a:t>
            </a:r>
          </a:p>
          <a:p>
            <a:endParaRPr lang="en-US" dirty="0"/>
          </a:p>
        </p:txBody>
      </p:sp>
    </p:spTree>
    <p:extLst>
      <p:ext uri="{BB962C8B-B14F-4D97-AF65-F5344CB8AC3E}">
        <p14:creationId xmlns:p14="http://schemas.microsoft.com/office/powerpoint/2010/main" val="17116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popular ones…</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655" y="1524000"/>
            <a:ext cx="66675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33825"/>
            <a:ext cx="6862719"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498" y="2514600"/>
            <a:ext cx="6377253" cy="349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82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sz="quarter" idx="1"/>
          </p:nvPr>
        </p:nvSpPr>
        <p:spPr/>
        <p:txBody>
          <a:bodyPr/>
          <a:lstStyle/>
          <a:p>
            <a:endParaRPr lang="en-US" dirty="0" smtClean="0"/>
          </a:p>
          <a:p>
            <a:pPr marL="0" indent="0">
              <a:buNone/>
            </a:pPr>
            <a:r>
              <a:rPr lang="en-US" dirty="0"/>
              <a:t>When to use?</a:t>
            </a:r>
          </a:p>
          <a:p>
            <a:r>
              <a:rPr lang="en-US" dirty="0" smtClean="0"/>
              <a:t>Serves </a:t>
            </a:r>
            <a:r>
              <a:rPr lang="en-US" dirty="0"/>
              <a:t>as a mechanism for identifying software requirements.</a:t>
            </a:r>
          </a:p>
          <a:p>
            <a:r>
              <a:rPr lang="en-US" dirty="0" smtClean="0"/>
              <a:t>Build </a:t>
            </a:r>
            <a:r>
              <a:rPr lang="en-US" dirty="0"/>
              <a:t>a pilot system and throw it away.</a:t>
            </a:r>
          </a:p>
          <a:p>
            <a:endParaRPr lang="en-US" dirty="0"/>
          </a:p>
        </p:txBody>
      </p:sp>
    </p:spTree>
    <p:extLst>
      <p:ext uri="{BB962C8B-B14F-4D97-AF65-F5344CB8AC3E}">
        <p14:creationId xmlns:p14="http://schemas.microsoft.com/office/powerpoint/2010/main" val="145397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prototyping model</a:t>
            </a:r>
          </a:p>
        </p:txBody>
      </p:sp>
      <p:sp>
        <p:nvSpPr>
          <p:cNvPr id="3" name="Content Placeholder 2"/>
          <p:cNvSpPr>
            <a:spLocks noGrp="1"/>
          </p:cNvSpPr>
          <p:nvPr>
            <p:ph sz="quarter" idx="1"/>
          </p:nvPr>
        </p:nvSpPr>
        <p:spPr>
          <a:xfrm>
            <a:off x="457200" y="1600200"/>
            <a:ext cx="7772400" cy="5105400"/>
          </a:xfrm>
        </p:spPr>
        <p:txBody>
          <a:bodyPr>
            <a:normAutofit fontScale="85000" lnSpcReduction="20000"/>
          </a:bodyPr>
          <a:lstStyle/>
          <a:p>
            <a:endParaRPr lang="en-US" dirty="0"/>
          </a:p>
          <a:p>
            <a:r>
              <a:rPr lang="en-US" dirty="0"/>
              <a:t>Stakeholders see what appears to be a working version of the software, unaware that the prototype is held together haphazardly, unaware that in the rush to get it working you haven’t considered overall software quality or long-term maintainability. When informed that the product must be rebuilt so that high levels of quality can be maintained, stakeholders cry foul and demand that “a few fixes” be applied to make the prototype a working product. Too often, software development management relents.</a:t>
            </a:r>
          </a:p>
          <a:p>
            <a:r>
              <a:rPr lang="en-US" dirty="0" smtClean="0"/>
              <a:t>As </a:t>
            </a:r>
            <a:r>
              <a:rPr lang="en-US" dirty="0"/>
              <a:t>a software engineer, you often make implementation compromises in order to get a prototype working quickly. An inappropriate operating system or programming language may be used simply because it is available and known; an inefficient algorithm may be implemented simply to demonstrate capability. After a time, you may become comfortable with these choices and forget all the reasons why they were inappropriate. The less-than-ideal choice has now become an integral part of the system.</a:t>
            </a:r>
          </a:p>
          <a:p>
            <a:endParaRPr lang="en-US" dirty="0"/>
          </a:p>
        </p:txBody>
      </p:sp>
    </p:spTree>
    <p:extLst>
      <p:ext uri="{BB962C8B-B14F-4D97-AF65-F5344CB8AC3E}">
        <p14:creationId xmlns:p14="http://schemas.microsoft.com/office/powerpoint/2010/main" val="21380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960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662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lstStyle/>
          <a:p>
            <a:endParaRPr lang="en-US" dirty="0"/>
          </a:p>
          <a:p>
            <a:r>
              <a:rPr lang="en-US" dirty="0"/>
              <a:t>Combines the waterfall model with the prototype model.</a:t>
            </a:r>
          </a:p>
          <a:p>
            <a:r>
              <a:rPr lang="en-US" dirty="0" smtClean="0"/>
              <a:t>Each </a:t>
            </a:r>
            <a:r>
              <a:rPr lang="en-US" dirty="0"/>
              <a:t>phase in spiral model begins with a design goal and ends with the client reviewing the progress.</a:t>
            </a:r>
          </a:p>
          <a:p>
            <a:r>
              <a:rPr lang="en-US" dirty="0" smtClean="0"/>
              <a:t>starts </a:t>
            </a:r>
            <a:r>
              <a:rPr lang="en-US" dirty="0"/>
              <a:t>with a small set of requirement and goes through each development phase for those set of requirements. Then adds functionality for the additional requirement in every-increasing spirals until the application is ready for the production phase.</a:t>
            </a:r>
          </a:p>
          <a:p>
            <a:endParaRPr lang="en-US" dirty="0"/>
          </a:p>
        </p:txBody>
      </p:sp>
    </p:spTree>
    <p:extLst>
      <p:ext uri="{BB962C8B-B14F-4D97-AF65-F5344CB8AC3E}">
        <p14:creationId xmlns:p14="http://schemas.microsoft.com/office/powerpoint/2010/main" val="58210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lstStyle/>
          <a:p>
            <a:endParaRPr lang="en-US" dirty="0" smtClean="0"/>
          </a:p>
          <a:p>
            <a:r>
              <a:rPr lang="en-US" dirty="0" smtClean="0"/>
              <a:t>Each </a:t>
            </a:r>
            <a:r>
              <a:rPr lang="en-US" dirty="0"/>
              <a:t>loop in the spiral represents a phase in </a:t>
            </a:r>
            <a:r>
              <a:rPr lang="en-US" dirty="0" smtClean="0"/>
              <a:t>the process.</a:t>
            </a:r>
          </a:p>
          <a:p>
            <a:r>
              <a:rPr lang="en-US" dirty="0" smtClean="0"/>
              <a:t>No </a:t>
            </a:r>
            <a:r>
              <a:rPr lang="en-US" dirty="0"/>
              <a:t>fixed phases such as specification or design -loops in the spiral are chosen depending on </a:t>
            </a:r>
            <a:r>
              <a:rPr lang="en-US" dirty="0" smtClean="0"/>
              <a:t>what is required</a:t>
            </a:r>
          </a:p>
          <a:p>
            <a:r>
              <a:rPr lang="en-US" dirty="0"/>
              <a:t>R</a:t>
            </a:r>
            <a:r>
              <a:rPr lang="en-US" dirty="0" smtClean="0"/>
              <a:t>isks </a:t>
            </a:r>
            <a:r>
              <a:rPr lang="en-US" dirty="0"/>
              <a:t>are explicitly assessed and </a:t>
            </a:r>
            <a:r>
              <a:rPr lang="en-US" dirty="0" smtClean="0"/>
              <a:t>resolved throughout </a:t>
            </a:r>
            <a:r>
              <a:rPr lang="en-US" dirty="0"/>
              <a:t>the process</a:t>
            </a:r>
          </a:p>
        </p:txBody>
      </p:sp>
    </p:spTree>
    <p:extLst>
      <p:ext uri="{BB962C8B-B14F-4D97-AF65-F5344CB8AC3E}">
        <p14:creationId xmlns:p14="http://schemas.microsoft.com/office/powerpoint/2010/main" val="203559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lstStyle/>
          <a:p>
            <a:pPr marL="0" indent="0">
              <a:buNone/>
            </a:pPr>
            <a:r>
              <a:rPr lang="en-US" dirty="0"/>
              <a:t>When to use </a:t>
            </a:r>
            <a:endParaRPr lang="en-US" dirty="0" smtClean="0"/>
          </a:p>
          <a:p>
            <a:r>
              <a:rPr lang="en-US" dirty="0" smtClean="0"/>
              <a:t>project </a:t>
            </a:r>
            <a:r>
              <a:rPr lang="en-US" dirty="0"/>
              <a:t>is large</a:t>
            </a:r>
          </a:p>
          <a:p>
            <a:r>
              <a:rPr lang="en-US" dirty="0" smtClean="0"/>
              <a:t>releases </a:t>
            </a:r>
            <a:r>
              <a:rPr lang="en-US" dirty="0"/>
              <a:t>are required to be frequent</a:t>
            </a:r>
          </a:p>
          <a:p>
            <a:r>
              <a:rPr lang="en-US" dirty="0" smtClean="0"/>
              <a:t>creation </a:t>
            </a:r>
            <a:r>
              <a:rPr lang="en-US" dirty="0"/>
              <a:t>of a prototype is applicable</a:t>
            </a:r>
          </a:p>
          <a:p>
            <a:r>
              <a:rPr lang="en-US" dirty="0" smtClean="0"/>
              <a:t>risk </a:t>
            </a:r>
            <a:r>
              <a:rPr lang="en-US" dirty="0"/>
              <a:t>and costs evaluation is important</a:t>
            </a:r>
          </a:p>
          <a:p>
            <a:r>
              <a:rPr lang="en-US" dirty="0" smtClean="0"/>
              <a:t>For </a:t>
            </a:r>
            <a:r>
              <a:rPr lang="en-US" dirty="0"/>
              <a:t>medium to high-risk projects</a:t>
            </a:r>
          </a:p>
          <a:p>
            <a:r>
              <a:rPr lang="en-US" dirty="0" smtClean="0"/>
              <a:t>requirements </a:t>
            </a:r>
            <a:r>
              <a:rPr lang="en-US" dirty="0"/>
              <a:t>are unclear and complex</a:t>
            </a:r>
          </a:p>
          <a:p>
            <a:r>
              <a:rPr lang="en-US" dirty="0" smtClean="0"/>
              <a:t>changes </a:t>
            </a:r>
            <a:r>
              <a:rPr lang="en-US" dirty="0"/>
              <a:t>may require at any time</a:t>
            </a:r>
          </a:p>
          <a:p>
            <a:r>
              <a:rPr lang="en-US" dirty="0" smtClean="0"/>
              <a:t>long </a:t>
            </a:r>
            <a:r>
              <a:rPr lang="en-US" dirty="0"/>
              <a:t>term project commitment is not feasible due to changes in economic priorities</a:t>
            </a:r>
          </a:p>
          <a:p>
            <a:endParaRPr lang="en-US" dirty="0"/>
          </a:p>
        </p:txBody>
      </p:sp>
    </p:spTree>
    <p:extLst>
      <p:ext uri="{BB962C8B-B14F-4D97-AF65-F5344CB8AC3E}">
        <p14:creationId xmlns:p14="http://schemas.microsoft.com/office/powerpoint/2010/main" val="287768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spiral model</a:t>
            </a:r>
          </a:p>
        </p:txBody>
      </p:sp>
      <p:sp>
        <p:nvSpPr>
          <p:cNvPr id="3" name="Content Placeholder 2"/>
          <p:cNvSpPr>
            <a:spLocks noGrp="1"/>
          </p:cNvSpPr>
          <p:nvPr>
            <p:ph sz="quarter" idx="1"/>
          </p:nvPr>
        </p:nvSpPr>
        <p:spPr/>
        <p:txBody>
          <a:bodyPr/>
          <a:lstStyle/>
          <a:p>
            <a:endParaRPr lang="en-US" dirty="0"/>
          </a:p>
          <a:p>
            <a:r>
              <a:rPr lang="en-US" dirty="0"/>
              <a:t>Additional functionality or changes can be done at a later stage</a:t>
            </a:r>
          </a:p>
          <a:p>
            <a:r>
              <a:rPr lang="en-US" dirty="0" smtClean="0"/>
              <a:t>Cost </a:t>
            </a:r>
            <a:r>
              <a:rPr lang="en-US" dirty="0"/>
              <a:t>estimation becomes easy as the prototype building is done in small fragments</a:t>
            </a:r>
          </a:p>
          <a:p>
            <a:r>
              <a:rPr lang="en-US" dirty="0" smtClean="0"/>
              <a:t>Continuous </a:t>
            </a:r>
            <a:r>
              <a:rPr lang="en-US" dirty="0"/>
              <a:t>or repeated development helps in risk management</a:t>
            </a:r>
          </a:p>
          <a:p>
            <a:r>
              <a:rPr lang="en-US" dirty="0" smtClean="0"/>
              <a:t>Development </a:t>
            </a:r>
            <a:r>
              <a:rPr lang="en-US" dirty="0"/>
              <a:t>is fast and features are added in a systematic way</a:t>
            </a:r>
          </a:p>
          <a:p>
            <a:r>
              <a:rPr lang="en-US" dirty="0" smtClean="0"/>
              <a:t>There </a:t>
            </a:r>
            <a:r>
              <a:rPr lang="en-US" dirty="0"/>
              <a:t>is always a space for customer feedback</a:t>
            </a:r>
          </a:p>
          <a:p>
            <a:endParaRPr lang="en-US" dirty="0"/>
          </a:p>
        </p:txBody>
      </p:sp>
    </p:spTree>
    <p:extLst>
      <p:ext uri="{BB962C8B-B14F-4D97-AF65-F5344CB8AC3E}">
        <p14:creationId xmlns:p14="http://schemas.microsoft.com/office/powerpoint/2010/main" val="172385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spiral model</a:t>
            </a:r>
          </a:p>
        </p:txBody>
      </p:sp>
      <p:sp>
        <p:nvSpPr>
          <p:cNvPr id="3" name="Content Placeholder 2"/>
          <p:cNvSpPr>
            <a:spLocks noGrp="1"/>
          </p:cNvSpPr>
          <p:nvPr>
            <p:ph sz="quarter" idx="1"/>
          </p:nvPr>
        </p:nvSpPr>
        <p:spPr/>
        <p:txBody>
          <a:bodyPr/>
          <a:lstStyle/>
          <a:p>
            <a:endParaRPr lang="en-US" dirty="0"/>
          </a:p>
          <a:p>
            <a:r>
              <a:rPr lang="en-US" dirty="0"/>
              <a:t>Risk of not meeting the schedule or budget</a:t>
            </a:r>
          </a:p>
          <a:p>
            <a:r>
              <a:rPr lang="en-US" dirty="0" smtClean="0"/>
              <a:t>It </a:t>
            </a:r>
            <a:r>
              <a:rPr lang="en-US" dirty="0"/>
              <a:t>works best for large projects only also demands risk assessment expertise</a:t>
            </a:r>
          </a:p>
          <a:p>
            <a:r>
              <a:rPr lang="en-US" dirty="0" smtClean="0"/>
              <a:t>For </a:t>
            </a:r>
            <a:r>
              <a:rPr lang="en-US" dirty="0"/>
              <a:t>its smooth operation spiral model protocol needs to be followed strictly</a:t>
            </a:r>
          </a:p>
          <a:p>
            <a:r>
              <a:rPr lang="en-US" dirty="0" smtClean="0"/>
              <a:t>Documentation </a:t>
            </a:r>
            <a:r>
              <a:rPr lang="en-US" dirty="0"/>
              <a:t>is more as it has intermediate phases</a:t>
            </a:r>
          </a:p>
          <a:p>
            <a:r>
              <a:rPr lang="en-US" dirty="0" smtClean="0"/>
              <a:t>It </a:t>
            </a:r>
            <a:r>
              <a:rPr lang="en-US" dirty="0"/>
              <a:t>is not advisable for smaller project, it might cost them a lot</a:t>
            </a:r>
          </a:p>
          <a:p>
            <a:endParaRPr lang="en-US" dirty="0"/>
          </a:p>
        </p:txBody>
      </p:sp>
    </p:spTree>
    <p:extLst>
      <p:ext uri="{BB962C8B-B14F-4D97-AF65-F5344CB8AC3E}">
        <p14:creationId xmlns:p14="http://schemas.microsoft.com/office/powerpoint/2010/main" val="26231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714375"/>
            <a:ext cx="64389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318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083699"/>
            <a:ext cx="6715125"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219075"/>
            <a:ext cx="64389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853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even in…</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47825"/>
            <a:ext cx="29622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3590925" cy="360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18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64389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6762750"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1101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7467600" cy="1143000"/>
          </a:xfrm>
        </p:spPr>
        <p:txBody>
          <a:bodyPr>
            <a:normAutofit/>
          </a:bodyPr>
          <a:lstStyle/>
          <a:p>
            <a:pPr algn="ctr"/>
            <a:r>
              <a:rPr lang="en-US" sz="3200" dirty="0" smtClean="0"/>
              <a:t>Sheet 1 </a:t>
            </a:r>
            <a:endParaRPr lang="en-US" sz="3200" dirty="0"/>
          </a:p>
        </p:txBody>
      </p:sp>
    </p:spTree>
    <p:extLst>
      <p:ext uri="{BB962C8B-B14F-4D97-AF65-F5344CB8AC3E}">
        <p14:creationId xmlns:p14="http://schemas.microsoft.com/office/powerpoint/2010/main" val="22049045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554162"/>
          </a:xfrm>
        </p:spPr>
        <p:txBody>
          <a:bodyPr>
            <a:normAutofit/>
          </a:bodyPr>
          <a:lstStyle/>
          <a:p>
            <a:r>
              <a:rPr lang="en-US" dirty="0" smtClean="0"/>
              <a:t>1. Three </a:t>
            </a:r>
            <a:r>
              <a:rPr lang="en-US" dirty="0"/>
              <a:t>examples of software projects that would become amenable to the waterfall model</a:t>
            </a:r>
          </a:p>
        </p:txBody>
      </p:sp>
      <p:sp>
        <p:nvSpPr>
          <p:cNvPr id="3" name="Content Placeholder 2"/>
          <p:cNvSpPr>
            <a:spLocks noGrp="1"/>
          </p:cNvSpPr>
          <p:nvPr>
            <p:ph sz="quarter" idx="1"/>
          </p:nvPr>
        </p:nvSpPr>
        <p:spPr>
          <a:xfrm>
            <a:off x="457200" y="2057400"/>
            <a:ext cx="7467600" cy="4416552"/>
          </a:xfrm>
        </p:spPr>
        <p:txBody>
          <a:bodyPr/>
          <a:lstStyle/>
          <a:p>
            <a:pPr marL="457200" indent="-457200">
              <a:buFont typeface="+mj-lt"/>
              <a:buAutoNum type="arabicPeriod"/>
            </a:pPr>
            <a:r>
              <a:rPr lang="en-US" dirty="0"/>
              <a:t>An Operating System, as the various specific parts of the OS could be developed as the user requires them</a:t>
            </a:r>
            <a:r>
              <a:rPr lang="en-US" dirty="0" smtClean="0"/>
              <a:t>.</a:t>
            </a:r>
          </a:p>
          <a:p>
            <a:pPr marL="457200" indent="-457200">
              <a:buFont typeface="+mj-lt"/>
              <a:buAutoNum type="arabicPeriod"/>
            </a:pPr>
            <a:r>
              <a:rPr lang="en-US" dirty="0"/>
              <a:t>A Graphical User Interface, </a:t>
            </a:r>
            <a:r>
              <a:rPr lang="en-US" dirty="0" smtClean="0"/>
              <a:t>the </a:t>
            </a:r>
            <a:r>
              <a:rPr lang="en-US" dirty="0"/>
              <a:t>GUI can be created according to the customer’s requirements and </a:t>
            </a:r>
            <a:r>
              <a:rPr lang="en-US" dirty="0" smtClean="0"/>
              <a:t>approval</a:t>
            </a:r>
          </a:p>
          <a:p>
            <a:pPr marL="457200" indent="-457200">
              <a:buFont typeface="+mj-lt"/>
              <a:buAutoNum type="arabicPeriod"/>
            </a:pPr>
            <a:r>
              <a:rPr lang="en-US" dirty="0"/>
              <a:t>A Web Application, a base application can be developed and </a:t>
            </a:r>
            <a:r>
              <a:rPr lang="en-US" dirty="0" smtClean="0"/>
              <a:t>delivered.</a:t>
            </a:r>
          </a:p>
          <a:p>
            <a:pPr marL="457200" indent="-457200">
              <a:buFont typeface="+mj-lt"/>
              <a:buAutoNum type="arabicPeriod"/>
            </a:pPr>
            <a:endParaRPr lang="en-US" dirty="0"/>
          </a:p>
        </p:txBody>
      </p:sp>
    </p:spTree>
    <p:extLst>
      <p:ext uri="{BB962C8B-B14F-4D97-AF65-F5344CB8AC3E}">
        <p14:creationId xmlns:p14="http://schemas.microsoft.com/office/powerpoint/2010/main" val="213890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297362"/>
          </a:xfrm>
        </p:spPr>
        <p:txBody>
          <a:bodyPr>
            <a:normAutofit fontScale="90000"/>
          </a:bodyPr>
          <a:lstStyle/>
          <a:p>
            <a:r>
              <a:rPr lang="en-US" dirty="0" smtClean="0">
                <a:solidFill>
                  <a:schemeClr val="tx1"/>
                </a:solidFill>
              </a:rPr>
              <a:t>2. As </a:t>
            </a:r>
            <a:r>
              <a:rPr lang="en-US" dirty="0">
                <a:solidFill>
                  <a:schemeClr val="tx1"/>
                </a:solidFill>
              </a:rPr>
              <a:t>a project manager, your task is to select the appropriate process model for a new, highly risky project that will implement the latest compression and encryption technologies, based on mostly informal requirements. Your development team does not yet possess all the technical skills needed to deliver all aspects of the project. What process model would you choose? Why?</a:t>
            </a:r>
          </a:p>
        </p:txBody>
      </p:sp>
      <p:sp>
        <p:nvSpPr>
          <p:cNvPr id="3" name="Content Placeholder 2"/>
          <p:cNvSpPr>
            <a:spLocks noGrp="1"/>
          </p:cNvSpPr>
          <p:nvPr>
            <p:ph sz="quarter" idx="1"/>
          </p:nvPr>
        </p:nvSpPr>
        <p:spPr>
          <a:xfrm>
            <a:off x="457200" y="4572000"/>
            <a:ext cx="7467600" cy="1901952"/>
          </a:xfrm>
        </p:spPr>
        <p:txBody>
          <a:bodyPr/>
          <a:lstStyle/>
          <a:p>
            <a:r>
              <a:rPr lang="en-US" b="1" dirty="0"/>
              <a:t>incremental model is that it can manage technical risk if the requirement of software is well understood.</a:t>
            </a:r>
            <a:endParaRPr lang="en-US" dirty="0"/>
          </a:p>
          <a:p>
            <a:r>
              <a:rPr lang="en-US" b="1" dirty="0"/>
              <a:t>It is easier to get customer feedback.</a:t>
            </a:r>
            <a:endParaRPr lang="en-US" dirty="0"/>
          </a:p>
          <a:p>
            <a:endParaRPr lang="en-US" dirty="0"/>
          </a:p>
        </p:txBody>
      </p:sp>
    </p:spTree>
    <p:extLst>
      <p:ext uri="{BB962C8B-B14F-4D97-AF65-F5344CB8AC3E}">
        <p14:creationId xmlns:p14="http://schemas.microsoft.com/office/powerpoint/2010/main" val="27076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44762"/>
          </a:xfrm>
        </p:spPr>
        <p:txBody>
          <a:bodyPr>
            <a:normAutofit fontScale="90000"/>
          </a:bodyPr>
          <a:lstStyle/>
          <a:p>
            <a:r>
              <a:rPr lang="en-CA" dirty="0" smtClean="0">
                <a:solidFill>
                  <a:schemeClr val="tx1"/>
                </a:solidFill>
              </a:rPr>
              <a:t>3. Giving </a:t>
            </a:r>
            <a:r>
              <a:rPr lang="en-CA" dirty="0">
                <a:solidFill>
                  <a:schemeClr val="tx1"/>
                </a:solidFill>
              </a:rPr>
              <a:t>reasons for your answer based on the type of system being developed, suggest the most appropriate process model that might be used as a basis for managing the development of the following systems</a:t>
            </a:r>
            <a:endParaRPr lang="en-US" dirty="0">
              <a:solidFill>
                <a:schemeClr val="tx1"/>
              </a:solidFill>
            </a:endParaRPr>
          </a:p>
        </p:txBody>
      </p:sp>
      <p:sp>
        <p:nvSpPr>
          <p:cNvPr id="3" name="Content Placeholder 2"/>
          <p:cNvSpPr>
            <a:spLocks noGrp="1"/>
          </p:cNvSpPr>
          <p:nvPr>
            <p:ph sz="quarter" idx="1"/>
          </p:nvPr>
        </p:nvSpPr>
        <p:spPr>
          <a:xfrm>
            <a:off x="457200" y="3352800"/>
            <a:ext cx="7467600" cy="3121152"/>
          </a:xfrm>
        </p:spPr>
        <p:txBody>
          <a:bodyPr>
            <a:normAutofit/>
          </a:bodyPr>
          <a:lstStyle/>
          <a:p>
            <a:r>
              <a:rPr lang="en-CA" dirty="0"/>
              <a:t>A system to control anti-lock braking in a car</a:t>
            </a:r>
            <a:endParaRPr lang="en-US" dirty="0"/>
          </a:p>
          <a:p>
            <a:endParaRPr lang="en-US" dirty="0" smtClean="0"/>
          </a:p>
          <a:p>
            <a:pPr lvl="1">
              <a:buFont typeface="Wingdings" pitchFamily="2" charset="2"/>
              <a:buChar char="Ø"/>
            </a:pPr>
            <a:r>
              <a:rPr lang="en-US" dirty="0"/>
              <a:t>This is a safety-critical system so requires a lot of up-front analysis before implementation. It certainly needs a plan-driven approach to development with the requirements carefully analyzed. A waterfall model is therefore the most appropriate approach to </a:t>
            </a:r>
            <a:r>
              <a:rPr lang="en-US" dirty="0" smtClean="0"/>
              <a:t>use.</a:t>
            </a:r>
            <a:endParaRPr lang="en-US" dirty="0"/>
          </a:p>
        </p:txBody>
      </p:sp>
    </p:spTree>
    <p:extLst>
      <p:ext uri="{BB962C8B-B14F-4D97-AF65-F5344CB8AC3E}">
        <p14:creationId xmlns:p14="http://schemas.microsoft.com/office/powerpoint/2010/main" val="81210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44762"/>
          </a:xfrm>
        </p:spPr>
        <p:txBody>
          <a:bodyPr>
            <a:normAutofit fontScale="90000"/>
          </a:bodyPr>
          <a:lstStyle/>
          <a:p>
            <a:r>
              <a:rPr lang="en-CA" dirty="0" smtClean="0">
                <a:solidFill>
                  <a:schemeClr val="tx1"/>
                </a:solidFill>
              </a:rPr>
              <a:t>3. Giving </a:t>
            </a:r>
            <a:r>
              <a:rPr lang="en-CA" dirty="0">
                <a:solidFill>
                  <a:schemeClr val="tx1"/>
                </a:solidFill>
              </a:rPr>
              <a:t>reasons for your answer based on the type of system being developed, suggest the most appropriate process model that might be used as a basis for managing the development of the following systems</a:t>
            </a:r>
            <a:endParaRPr lang="en-US" dirty="0">
              <a:solidFill>
                <a:schemeClr val="tx1"/>
              </a:solidFill>
            </a:endParaRPr>
          </a:p>
        </p:txBody>
      </p:sp>
      <p:sp>
        <p:nvSpPr>
          <p:cNvPr id="3" name="Content Placeholder 2"/>
          <p:cNvSpPr>
            <a:spLocks noGrp="1"/>
          </p:cNvSpPr>
          <p:nvPr>
            <p:ph sz="quarter" idx="1"/>
          </p:nvPr>
        </p:nvSpPr>
        <p:spPr>
          <a:xfrm>
            <a:off x="457200" y="3352800"/>
            <a:ext cx="7467600" cy="3121152"/>
          </a:xfrm>
        </p:spPr>
        <p:txBody>
          <a:bodyPr>
            <a:normAutofit/>
          </a:bodyPr>
          <a:lstStyle/>
          <a:p>
            <a:r>
              <a:rPr lang="en-CA" dirty="0"/>
              <a:t>A virtual reality system </a:t>
            </a:r>
            <a:endParaRPr lang="en-CA" dirty="0" smtClean="0"/>
          </a:p>
          <a:p>
            <a:pPr lvl="1">
              <a:buFont typeface="Wingdings" pitchFamily="2" charset="2"/>
              <a:buChar char="Ø"/>
            </a:pPr>
            <a:endParaRPr lang="en-US" dirty="0" smtClean="0"/>
          </a:p>
          <a:p>
            <a:pPr lvl="1">
              <a:buFont typeface="Wingdings" pitchFamily="2" charset="2"/>
              <a:buChar char="Ø"/>
            </a:pPr>
            <a:r>
              <a:rPr lang="en-US" dirty="0" smtClean="0"/>
              <a:t>This </a:t>
            </a:r>
            <a:r>
              <a:rPr lang="en-US" dirty="0"/>
              <a:t>is a system where the requirements will change and there will be an extensive user interface components. Incremental </a:t>
            </a:r>
            <a:r>
              <a:rPr lang="en-US" dirty="0" smtClean="0"/>
              <a:t>model is </a:t>
            </a:r>
            <a:r>
              <a:rPr lang="en-US" dirty="0"/>
              <a:t>the most appropriate model. </a:t>
            </a:r>
          </a:p>
        </p:txBody>
      </p:sp>
    </p:spTree>
    <p:extLst>
      <p:ext uri="{BB962C8B-B14F-4D97-AF65-F5344CB8AC3E}">
        <p14:creationId xmlns:p14="http://schemas.microsoft.com/office/powerpoint/2010/main" val="37516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44762"/>
          </a:xfrm>
        </p:spPr>
        <p:txBody>
          <a:bodyPr>
            <a:normAutofit fontScale="90000"/>
          </a:bodyPr>
          <a:lstStyle/>
          <a:p>
            <a:r>
              <a:rPr lang="en-CA" dirty="0" smtClean="0">
                <a:solidFill>
                  <a:schemeClr val="tx1"/>
                </a:solidFill>
              </a:rPr>
              <a:t>3. Giving </a:t>
            </a:r>
            <a:r>
              <a:rPr lang="en-CA" dirty="0">
                <a:solidFill>
                  <a:schemeClr val="tx1"/>
                </a:solidFill>
              </a:rPr>
              <a:t>reasons for your answer based on the type of system being developed, suggest the most appropriate process model that might be used as a basis for managing the development of the following systems</a:t>
            </a:r>
            <a:endParaRPr lang="en-US" dirty="0">
              <a:solidFill>
                <a:schemeClr val="tx1"/>
              </a:solidFill>
            </a:endParaRPr>
          </a:p>
        </p:txBody>
      </p:sp>
      <p:sp>
        <p:nvSpPr>
          <p:cNvPr id="3" name="Content Placeholder 2"/>
          <p:cNvSpPr>
            <a:spLocks noGrp="1"/>
          </p:cNvSpPr>
          <p:nvPr>
            <p:ph sz="quarter" idx="1"/>
          </p:nvPr>
        </p:nvSpPr>
        <p:spPr>
          <a:xfrm>
            <a:off x="457200" y="3352800"/>
            <a:ext cx="7467600" cy="3121152"/>
          </a:xfrm>
        </p:spPr>
        <p:txBody>
          <a:bodyPr>
            <a:normAutofit/>
          </a:bodyPr>
          <a:lstStyle/>
          <a:p>
            <a:r>
              <a:rPr lang="en-CA" dirty="0"/>
              <a:t>An interactive travel planning system</a:t>
            </a:r>
            <a:endParaRPr lang="en-CA" dirty="0" smtClean="0"/>
          </a:p>
          <a:p>
            <a:pPr lvl="1">
              <a:buFont typeface="Wingdings" pitchFamily="2" charset="2"/>
              <a:buChar char="Ø"/>
            </a:pPr>
            <a:endParaRPr lang="en-US" dirty="0" smtClean="0"/>
          </a:p>
          <a:p>
            <a:pPr lvl="1">
              <a:buFont typeface="Wingdings" pitchFamily="2" charset="2"/>
              <a:buChar char="Ø"/>
            </a:pPr>
            <a:r>
              <a:rPr lang="en-US" dirty="0"/>
              <a:t>System with a complex user interface but which must be stable and reliable. An incremental </a:t>
            </a:r>
            <a:r>
              <a:rPr lang="en-US" dirty="0" smtClean="0"/>
              <a:t>model </a:t>
            </a:r>
            <a:r>
              <a:rPr lang="en-US" dirty="0"/>
              <a:t>is the most appropriate as the system requirements will change as real user experience with the system is gained.</a:t>
            </a:r>
            <a:r>
              <a:rPr lang="en-US" dirty="0" smtClean="0"/>
              <a:t> </a:t>
            </a:r>
            <a:endParaRPr lang="en-US" dirty="0"/>
          </a:p>
        </p:txBody>
      </p:sp>
    </p:spTree>
    <p:extLst>
      <p:ext uri="{BB962C8B-B14F-4D97-AF65-F5344CB8AC3E}">
        <p14:creationId xmlns:p14="http://schemas.microsoft.com/office/powerpoint/2010/main" val="99817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Example 4</a:t>
            </a:r>
            <a:endParaRPr lang="en-US" dirty="0"/>
          </a:p>
        </p:txBody>
      </p:sp>
      <p:sp>
        <p:nvSpPr>
          <p:cNvPr id="3" name="Content Placeholder 2"/>
          <p:cNvSpPr>
            <a:spLocks noGrp="1"/>
          </p:cNvSpPr>
          <p:nvPr>
            <p:ph sz="quarter" idx="1"/>
          </p:nvPr>
        </p:nvSpPr>
        <p:spPr>
          <a:xfrm>
            <a:off x="457200" y="914400"/>
            <a:ext cx="7467600" cy="5559552"/>
          </a:xfrm>
        </p:spPr>
        <p:txBody>
          <a:bodyPr>
            <a:normAutofit fontScale="85000" lnSpcReduction="20000"/>
          </a:bodyPr>
          <a:lstStyle/>
          <a:p>
            <a:r>
              <a:rPr lang="en-US" dirty="0"/>
              <a:t>You have been tasked to develop the system for a mine pump control system, designed to monitor and pump flood water out of mine shafts.  As underground mining operations take place far below the water table, flooding into mine galleries and shafts is an ever-present danger.  Excessive flooding is clearly a safety hazard for workers, but also has profitability implications ranging from equipment damage to productivity delays, to mine closures in extreme circumstances. </a:t>
            </a:r>
          </a:p>
          <a:p>
            <a:r>
              <a:rPr lang="en-US" dirty="0"/>
              <a:t>The system to be developed will be required to monitor the water level in each mine shaft using two sensors.  A high-water sensor that measures the maximum acceptable level of flooding in a shaft before pumping begins, and a low water sensor, which measures the minimum level of acceptable flooding and pumping stops.  These sensors are used to start a mine pump.  When the flooding level exceeds the level determined by the high-water sensor the pump is switches </a:t>
            </a:r>
            <a:r>
              <a:rPr lang="en-US" i="1" dirty="0"/>
              <a:t>on</a:t>
            </a:r>
            <a:r>
              <a:rPr lang="en-US" dirty="0"/>
              <a:t>.  When the water has been pumped out and the minimum level of acceptable flooding has been reached, as measured by the low water sensor, the pump switches </a:t>
            </a:r>
            <a:r>
              <a:rPr lang="en-US" i="1" dirty="0"/>
              <a:t>off</a:t>
            </a:r>
            <a:r>
              <a:rPr lang="en-US" dirty="0"/>
              <a:t>.</a:t>
            </a:r>
          </a:p>
        </p:txBody>
      </p:sp>
    </p:spTree>
    <p:extLst>
      <p:ext uri="{BB962C8B-B14F-4D97-AF65-F5344CB8AC3E}">
        <p14:creationId xmlns:p14="http://schemas.microsoft.com/office/powerpoint/2010/main" val="3479272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Example 4 cont.</a:t>
            </a:r>
            <a:endParaRPr lang="en-US" dirty="0"/>
          </a:p>
        </p:txBody>
      </p:sp>
      <p:sp>
        <p:nvSpPr>
          <p:cNvPr id="3" name="Content Placeholder 2"/>
          <p:cNvSpPr>
            <a:spLocks noGrp="1"/>
          </p:cNvSpPr>
          <p:nvPr>
            <p:ph sz="quarter" idx="1"/>
          </p:nvPr>
        </p:nvSpPr>
        <p:spPr>
          <a:xfrm>
            <a:off x="457200" y="914400"/>
            <a:ext cx="8001000" cy="5791200"/>
          </a:xfrm>
        </p:spPr>
        <p:txBody>
          <a:bodyPr>
            <a:normAutofit fontScale="77500" lnSpcReduction="20000"/>
          </a:bodyPr>
          <a:lstStyle/>
          <a:p>
            <a:r>
              <a:rPr lang="en-US" dirty="0"/>
              <a:t>In addition to flooding mining is often hindered by methane pockets, where gas seeps into the shafts and galleries triggering an evacuation.  Again, this is a safety hazard, the mining staff won’t be able to breathe, and even more critically, operating equipment may generate sparks which will cause the methane to ignite.  Therefore, the system will include a methane sensor that will be used to trigger an evacuation alarm in the presence of dangerous levels of methane (measured in N parts per million), and switch </a:t>
            </a:r>
            <a:r>
              <a:rPr lang="en-US" i="1" dirty="0"/>
              <a:t>off</a:t>
            </a:r>
            <a:r>
              <a:rPr lang="en-US" dirty="0"/>
              <a:t> the pump regardless of the current water level. </a:t>
            </a:r>
          </a:p>
          <a:p>
            <a:r>
              <a:rPr lang="en-US" dirty="0"/>
              <a:t>The system is used by two key roles.  The first is the </a:t>
            </a:r>
            <a:r>
              <a:rPr lang="en-US" i="1" u="sng" dirty="0"/>
              <a:t>Operator</a:t>
            </a:r>
            <a:r>
              <a:rPr lang="en-US" dirty="0"/>
              <a:t>.  This role is required to log in to the system with a username and password.  Following a successful login, the operator can start or stop the pump if, and only if, the water level is between the high and low sensor limits.  The second role is the </a:t>
            </a:r>
            <a:r>
              <a:rPr lang="en-US" i="1" dirty="0"/>
              <a:t>Supervisor</a:t>
            </a:r>
            <a:r>
              <a:rPr lang="en-US" dirty="0"/>
              <a:t>.  A supervisor must verify their security credential as per the operator above. Following a successful login, they can switch the pump on, or off at any time.  For example, a supervisor could run the pump after the flood level has dropped below the level set by the low water sensor.  They could also switch the pump off if the water level goes over the maximum high level of flooding.  In these cases, the supervisors’ actions override the automatic behavior of the pump.  A supervisor is required to “reset” the pump system to re-establish automatic behavior.</a:t>
            </a:r>
          </a:p>
        </p:txBody>
      </p:sp>
    </p:spTree>
    <p:extLst>
      <p:ext uri="{BB962C8B-B14F-4D97-AF65-F5344CB8AC3E}">
        <p14:creationId xmlns:p14="http://schemas.microsoft.com/office/powerpoint/2010/main" val="9390583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Example 4 cont.</a:t>
            </a:r>
            <a:endParaRPr lang="en-US" dirty="0"/>
          </a:p>
        </p:txBody>
      </p:sp>
      <p:sp>
        <p:nvSpPr>
          <p:cNvPr id="3" name="Content Placeholder 2"/>
          <p:cNvSpPr>
            <a:spLocks noGrp="1"/>
          </p:cNvSpPr>
          <p:nvPr>
            <p:ph sz="quarter" idx="1"/>
          </p:nvPr>
        </p:nvSpPr>
        <p:spPr>
          <a:xfrm>
            <a:off x="457200" y="914400"/>
            <a:ext cx="8001000" cy="5559552"/>
          </a:xfrm>
        </p:spPr>
        <p:txBody>
          <a:bodyPr>
            <a:normAutofit fontScale="92500" lnSpcReduction="20000"/>
          </a:bodyPr>
          <a:lstStyle/>
          <a:p>
            <a:r>
              <a:rPr lang="en-US" dirty="0"/>
              <a:t>Finally, to meet Federal monitoring standards a persistent log is required to capture the following events:</a:t>
            </a:r>
          </a:p>
          <a:p>
            <a:pPr marL="0" indent="0">
              <a:buNone/>
            </a:pPr>
            <a:r>
              <a:rPr lang="en-US" dirty="0"/>
              <a:t> </a:t>
            </a:r>
          </a:p>
          <a:p>
            <a:pPr lvl="1"/>
            <a:r>
              <a:rPr lang="en-US" dirty="0" smtClean="0"/>
              <a:t>Pump </a:t>
            </a:r>
            <a:r>
              <a:rPr lang="en-US" dirty="0"/>
              <a:t>switched on by high water sensor</a:t>
            </a:r>
          </a:p>
          <a:p>
            <a:pPr lvl="1"/>
            <a:r>
              <a:rPr lang="en-US" dirty="0" smtClean="0"/>
              <a:t>Pump </a:t>
            </a:r>
            <a:r>
              <a:rPr lang="en-US" dirty="0"/>
              <a:t>switched off by low water sensor</a:t>
            </a:r>
          </a:p>
          <a:p>
            <a:pPr lvl="1"/>
            <a:r>
              <a:rPr lang="en-US" dirty="0" smtClean="0"/>
              <a:t>Pump </a:t>
            </a:r>
            <a:r>
              <a:rPr lang="en-US" dirty="0"/>
              <a:t>switched on or off by operator or supervisor</a:t>
            </a:r>
          </a:p>
          <a:p>
            <a:pPr lvl="1"/>
            <a:r>
              <a:rPr lang="en-US" dirty="0" smtClean="0"/>
              <a:t>Evacuation </a:t>
            </a:r>
            <a:r>
              <a:rPr lang="en-US" dirty="0"/>
              <a:t>alarm triggered by methane sensor</a:t>
            </a:r>
          </a:p>
          <a:p>
            <a:pPr lvl="1"/>
            <a:r>
              <a:rPr lang="en-US" dirty="0" smtClean="0"/>
              <a:t>The </a:t>
            </a:r>
            <a:r>
              <a:rPr lang="en-US" dirty="0"/>
              <a:t>reading of the methane sensor every 30 minutes</a:t>
            </a:r>
          </a:p>
          <a:p>
            <a:pPr marL="0" indent="0">
              <a:buNone/>
            </a:pPr>
            <a:r>
              <a:rPr lang="en-US" dirty="0"/>
              <a:t> </a:t>
            </a:r>
          </a:p>
          <a:p>
            <a:r>
              <a:rPr lang="en-US" dirty="0"/>
              <a:t>The reading of the methane sensor (for the last 24 hours) can be read by the operator.  All readings (up to 30 days) can be read by the supervisor.  The supervisor also has the capability to add a “note” to any specific log event that occurs within 24 hours</a:t>
            </a:r>
            <a:r>
              <a:rPr lang="en-US" dirty="0" smtClean="0"/>
              <a:t>.</a:t>
            </a:r>
          </a:p>
          <a:p>
            <a:endParaRPr lang="en-US" dirty="0"/>
          </a:p>
          <a:p>
            <a:pPr marL="0" lvl="0" indent="0">
              <a:buNone/>
            </a:pPr>
            <a:r>
              <a:rPr lang="en-US" b="1" dirty="0"/>
              <a:t>Which software model is suitable for the above </a:t>
            </a:r>
            <a:r>
              <a:rPr lang="en-US" b="1" dirty="0" smtClean="0"/>
              <a:t>system</a:t>
            </a:r>
            <a:endParaRPr lang="en-US" b="1" dirty="0"/>
          </a:p>
        </p:txBody>
      </p:sp>
    </p:spTree>
    <p:extLst>
      <p:ext uri="{BB962C8B-B14F-4D97-AF65-F5344CB8AC3E}">
        <p14:creationId xmlns:p14="http://schemas.microsoft.com/office/powerpoint/2010/main" val="2817291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3600" dirty="0" smtClean="0"/>
              <a:t>Software </a:t>
            </a:r>
            <a:r>
              <a:rPr lang="en-US" sz="3600" dirty="0"/>
              <a:t>is </a:t>
            </a:r>
            <a:r>
              <a:rPr lang="en-US" sz="3600" dirty="0" smtClean="0"/>
              <a:t>Almost Everywhere</a:t>
            </a:r>
            <a:r>
              <a:rPr lang="en-US" sz="3600" dirty="0"/>
              <a:t>.</a:t>
            </a:r>
            <a:endParaRPr lang="en-US" sz="3600" dirty="0"/>
          </a:p>
        </p:txBody>
      </p:sp>
    </p:spTree>
    <p:extLst>
      <p:ext uri="{BB962C8B-B14F-4D97-AF65-F5344CB8AC3E}">
        <p14:creationId xmlns:p14="http://schemas.microsoft.com/office/powerpoint/2010/main" val="16004101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lstStyle/>
          <a:p>
            <a:r>
              <a:rPr lang="en-US" dirty="0" smtClean="0"/>
              <a:t>Example 4 cont.</a:t>
            </a:r>
            <a:endParaRPr lang="en-US" dirty="0"/>
          </a:p>
        </p:txBody>
      </p:sp>
      <p:sp>
        <p:nvSpPr>
          <p:cNvPr id="3" name="Content Placeholder 2"/>
          <p:cNvSpPr>
            <a:spLocks noGrp="1"/>
          </p:cNvSpPr>
          <p:nvPr>
            <p:ph sz="quarter" idx="1"/>
          </p:nvPr>
        </p:nvSpPr>
        <p:spPr>
          <a:xfrm>
            <a:off x="457200" y="1600200"/>
            <a:ext cx="7772400" cy="4873752"/>
          </a:xfrm>
        </p:spPr>
        <p:txBody>
          <a:bodyPr>
            <a:normAutofit/>
          </a:bodyPr>
          <a:lstStyle/>
          <a:p>
            <a:endParaRPr lang="en-US" b="1" dirty="0" smtClean="0"/>
          </a:p>
          <a:p>
            <a:r>
              <a:rPr lang="en-US" dirty="0" smtClean="0"/>
              <a:t>the </a:t>
            </a:r>
            <a:r>
              <a:rPr lang="en-US" dirty="0"/>
              <a:t>process model that we will be used is </a:t>
            </a:r>
            <a:r>
              <a:rPr lang="en-US" dirty="0" smtClean="0"/>
              <a:t>: Spiral </a:t>
            </a:r>
            <a:r>
              <a:rPr lang="en-US" dirty="0"/>
              <a:t>Model </a:t>
            </a:r>
            <a:r>
              <a:rPr lang="en-US" dirty="0" smtClean="0"/>
              <a:t>because</a:t>
            </a:r>
            <a:r>
              <a:rPr lang="en-US" dirty="0"/>
              <a:t> </a:t>
            </a:r>
            <a:r>
              <a:rPr lang="en-US" dirty="0" smtClean="0"/>
              <a:t>it </a:t>
            </a:r>
            <a:r>
              <a:rPr lang="en-US" dirty="0"/>
              <a:t>is a highly risk software and the spiral model is suitable for highly risk software.</a:t>
            </a:r>
          </a:p>
        </p:txBody>
      </p:sp>
    </p:spTree>
    <p:extLst>
      <p:ext uri="{BB962C8B-B14F-4D97-AF65-F5344CB8AC3E}">
        <p14:creationId xmlns:p14="http://schemas.microsoft.com/office/powerpoint/2010/main" val="138718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1600200"/>
            <a:ext cx="8001000" cy="4873752"/>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3600" dirty="0" smtClean="0"/>
              <a:t>Problems </a:t>
            </a:r>
            <a:r>
              <a:rPr lang="en-US" sz="3600" dirty="0"/>
              <a:t>in </a:t>
            </a:r>
            <a:r>
              <a:rPr lang="en-US" sz="3600" dirty="0" smtClean="0"/>
              <a:t>software development</a:t>
            </a:r>
            <a:endParaRPr lang="en-US" sz="3600" dirty="0"/>
          </a:p>
        </p:txBody>
      </p:sp>
    </p:spTree>
    <p:extLst>
      <p:ext uri="{BB962C8B-B14F-4D97-AF65-F5344CB8AC3E}">
        <p14:creationId xmlns:p14="http://schemas.microsoft.com/office/powerpoint/2010/main" val="3768911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issues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The </a:t>
            </a:r>
            <a:r>
              <a:rPr lang="en-US" dirty="0"/>
              <a:t>final Software doesn´t fulfill the needs of </a:t>
            </a:r>
            <a:r>
              <a:rPr lang="en-US" dirty="0" smtClean="0"/>
              <a:t>the customer</a:t>
            </a:r>
            <a:r>
              <a:rPr lang="en-US" dirty="0"/>
              <a:t>.</a:t>
            </a:r>
          </a:p>
          <a:p>
            <a:r>
              <a:rPr lang="en-US" dirty="0" smtClean="0"/>
              <a:t>Hard </a:t>
            </a:r>
            <a:r>
              <a:rPr lang="en-US" dirty="0"/>
              <a:t>to extend and improve: if you want to add </a:t>
            </a:r>
            <a:r>
              <a:rPr lang="en-US" dirty="0" smtClean="0"/>
              <a:t>a functionality </a:t>
            </a:r>
            <a:r>
              <a:rPr lang="en-US" dirty="0"/>
              <a:t>later is mission impossible.</a:t>
            </a:r>
          </a:p>
          <a:p>
            <a:r>
              <a:rPr lang="en-US" dirty="0" smtClean="0"/>
              <a:t>Bad </a:t>
            </a:r>
            <a:r>
              <a:rPr lang="en-US" dirty="0"/>
              <a:t>documentation.</a:t>
            </a:r>
          </a:p>
          <a:p>
            <a:r>
              <a:rPr lang="en-US" dirty="0" smtClean="0"/>
              <a:t>Bad </a:t>
            </a:r>
            <a:r>
              <a:rPr lang="en-US" dirty="0"/>
              <a:t>quality: frequent errors, hard to use, ...</a:t>
            </a:r>
          </a:p>
          <a:p>
            <a:r>
              <a:rPr lang="en-US" dirty="0" smtClean="0"/>
              <a:t>More </a:t>
            </a:r>
            <a:r>
              <a:rPr lang="en-US" dirty="0"/>
              <a:t>time and costs than expected</a:t>
            </a:r>
            <a:endParaRPr lang="en-US" dirty="0"/>
          </a:p>
        </p:txBody>
      </p:sp>
    </p:spTree>
    <p:extLst>
      <p:ext uri="{BB962C8B-B14F-4D97-AF65-F5344CB8AC3E}">
        <p14:creationId xmlns:p14="http://schemas.microsoft.com/office/powerpoint/2010/main" val="236029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128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692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942</TotalTime>
  <Words>1775</Words>
  <Application>Microsoft Office PowerPoint</Application>
  <PresentationFormat>On-screen Show (4:3)</PresentationFormat>
  <Paragraphs>211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Oriel</vt:lpstr>
      <vt:lpstr>Software engineering </vt:lpstr>
      <vt:lpstr>Importance of software</vt:lpstr>
      <vt:lpstr>Where can you find software?</vt:lpstr>
      <vt:lpstr>Some popular ones…</vt:lpstr>
      <vt:lpstr>And even in…</vt:lpstr>
      <vt:lpstr>PowerPoint Presentation</vt:lpstr>
      <vt:lpstr>PowerPoint Presentation</vt:lpstr>
      <vt:lpstr>Common issues</vt:lpstr>
      <vt:lpstr>PowerPoint Presentation</vt:lpstr>
      <vt:lpstr>Wrong!</vt:lpstr>
      <vt:lpstr>Ariane 5 Flight 501</vt:lpstr>
      <vt:lpstr>PowerPoint Presentation</vt:lpstr>
      <vt:lpstr>Chaos Report</vt:lpstr>
      <vt:lpstr>Conclusion</vt:lpstr>
      <vt:lpstr>Solution</vt:lpstr>
      <vt:lpstr>Software Engineering</vt:lpstr>
      <vt:lpstr>Software Engineering</vt:lpstr>
      <vt:lpstr>The team</vt:lpstr>
      <vt:lpstr>Stages for software development</vt:lpstr>
      <vt:lpstr>Requirements Analysis</vt:lpstr>
      <vt:lpstr>Design</vt:lpstr>
      <vt:lpstr>Implementation</vt:lpstr>
      <vt:lpstr>Testing</vt:lpstr>
      <vt:lpstr>Maintenance</vt:lpstr>
      <vt:lpstr>Process Models</vt:lpstr>
      <vt:lpstr>Process Models</vt:lpstr>
      <vt:lpstr>The waterfall model</vt:lpstr>
      <vt:lpstr>The waterfall model</vt:lpstr>
      <vt:lpstr>The waterfall model</vt:lpstr>
      <vt:lpstr>The waterfall model</vt:lpstr>
      <vt:lpstr>The Incremental model</vt:lpstr>
      <vt:lpstr>The Incremental model</vt:lpstr>
      <vt:lpstr>The Incremental model</vt:lpstr>
      <vt:lpstr>The Incremental model</vt:lpstr>
      <vt:lpstr>The Incremental model</vt:lpstr>
      <vt:lpstr> Evolutionary process model</vt:lpstr>
      <vt:lpstr>Evolutionary process Models</vt:lpstr>
      <vt:lpstr>Prototyping </vt:lpstr>
      <vt:lpstr>Prototyping</vt:lpstr>
      <vt:lpstr>Prototyping</vt:lpstr>
      <vt:lpstr>Problems of prototyping model</vt:lpstr>
      <vt:lpstr>The Spiral Model</vt:lpstr>
      <vt:lpstr>The Spiral Model</vt:lpstr>
      <vt:lpstr>The Spiral Model</vt:lpstr>
      <vt:lpstr>The Spiral Model</vt:lpstr>
      <vt:lpstr>Advantages of spiral model</vt:lpstr>
      <vt:lpstr>Disadvantages of spiral model</vt:lpstr>
      <vt:lpstr>PowerPoint Presentation</vt:lpstr>
      <vt:lpstr>PowerPoint Presentation</vt:lpstr>
      <vt:lpstr>PowerPoint Presentation</vt:lpstr>
      <vt:lpstr>Sheet 1 </vt:lpstr>
      <vt:lpstr>1. Three examples of software projects that would become amenable to the waterfall model</vt:lpstr>
      <vt:lpstr>2. As a project manager, your task is to select the appropriate process model for a new, highly risky project that will implement the latest compression and encryption technologies, based on mostly informal requirements. Your development team does not yet possess all the technical skills needed to deliver all aspects of the project. What process model would you choose? Why?</vt:lpstr>
      <vt:lpstr>3. Giving reasons for your answer based on the type of system being developed, suggest the most appropriate process model that might be used as a basis for managing the development of the following systems</vt:lpstr>
      <vt:lpstr>3. Giving reasons for your answer based on the type of system being developed, suggest the most appropriate process model that might be used as a basis for managing the development of the following systems</vt:lpstr>
      <vt:lpstr>3. Giving reasons for your answer based on the type of system being developed, suggest the most appropriate process model that might be used as a basis for managing the development of the following systems</vt:lpstr>
      <vt:lpstr>Example 4</vt:lpstr>
      <vt:lpstr>Example 4 cont.</vt:lpstr>
      <vt:lpstr>Example 4 cont.</vt:lpstr>
      <vt:lpstr>Example 4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dc:title>
  <dc:creator>Windows User</dc:creator>
  <cp:lastModifiedBy>Windows User</cp:lastModifiedBy>
  <cp:revision>68</cp:revision>
  <dcterms:created xsi:type="dcterms:W3CDTF">2020-10-24T14:56:57Z</dcterms:created>
  <dcterms:modified xsi:type="dcterms:W3CDTF">2020-10-26T22:59:50Z</dcterms:modified>
</cp:coreProperties>
</file>