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95" r:id="rId3"/>
    <p:sldId id="296" r:id="rId4"/>
    <p:sldId id="319" r:id="rId5"/>
    <p:sldId id="297" r:id="rId6"/>
    <p:sldId id="298" r:id="rId7"/>
    <p:sldId id="301" r:id="rId8"/>
    <p:sldId id="302" r:id="rId9"/>
    <p:sldId id="304" r:id="rId10"/>
    <p:sldId id="305" r:id="rId11"/>
    <p:sldId id="306" r:id="rId12"/>
    <p:sldId id="307" r:id="rId13"/>
    <p:sldId id="308" r:id="rId14"/>
    <p:sldId id="318" r:id="rId15"/>
    <p:sldId id="321" r:id="rId16"/>
    <p:sldId id="322" r:id="rId17"/>
    <p:sldId id="320" r:id="rId18"/>
    <p:sldId id="323" r:id="rId19"/>
    <p:sldId id="324" r:id="rId20"/>
    <p:sldId id="325" r:id="rId21"/>
    <p:sldId id="326" r:id="rId22"/>
    <p:sldId id="327" r:id="rId23"/>
    <p:sldId id="330" r:id="rId24"/>
    <p:sldId id="331" r:id="rId25"/>
    <p:sldId id="332" r:id="rId26"/>
    <p:sldId id="328" r:id="rId27"/>
    <p:sldId id="329" r:id="rId28"/>
    <p:sldId id="333" r:id="rId29"/>
    <p:sldId id="334" r:id="rId30"/>
    <p:sldId id="335" r:id="rId31"/>
    <p:sldId id="336" r:id="rId32"/>
    <p:sldId id="337" r:id="rId33"/>
    <p:sldId id="338" r:id="rId34"/>
    <p:sldId id="339" r:id="rId35"/>
    <p:sldId id="34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975" autoAdjust="0"/>
  </p:normalViewPr>
  <p:slideViewPr>
    <p:cSldViewPr>
      <p:cViewPr>
        <p:scale>
          <a:sx n="90" d="100"/>
          <a:sy n="90" d="100"/>
        </p:scale>
        <p:origin x="-732"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42CC501-B706-4418-AC3D-F9EFD2E1026A}" type="datetimeFigureOut">
              <a:rPr lang="en-US" smtClean="0"/>
              <a:t>11/25/2020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7F6F31F-7422-400F-9DE0-2A7E8A034E6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2CC501-B706-4418-AC3D-F9EFD2E1026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6F31F-7422-400F-9DE0-2A7E8A034E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2CC501-B706-4418-AC3D-F9EFD2E1026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6F31F-7422-400F-9DE0-2A7E8A034E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42CC501-B706-4418-AC3D-F9EFD2E1026A}" type="datetimeFigureOut">
              <a:rPr lang="en-US" smtClean="0"/>
              <a:t>11/25/2020</a:t>
            </a:fld>
            <a:endParaRPr lang="en-US"/>
          </a:p>
        </p:txBody>
      </p:sp>
      <p:sp>
        <p:nvSpPr>
          <p:cNvPr id="9" name="Slide Number Placeholder 8"/>
          <p:cNvSpPr>
            <a:spLocks noGrp="1"/>
          </p:cNvSpPr>
          <p:nvPr>
            <p:ph type="sldNum" sz="quarter" idx="15"/>
          </p:nvPr>
        </p:nvSpPr>
        <p:spPr/>
        <p:txBody>
          <a:bodyPr rtlCol="0"/>
          <a:lstStyle/>
          <a:p>
            <a:fld id="{57F6F31F-7422-400F-9DE0-2A7E8A034E6F}"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42CC501-B706-4418-AC3D-F9EFD2E1026A}" type="datetimeFigureOut">
              <a:rPr lang="en-US" smtClean="0"/>
              <a:t>11/25/2020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7F6F31F-7422-400F-9DE0-2A7E8A034E6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2CC501-B706-4418-AC3D-F9EFD2E1026A}"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6F31F-7422-400F-9DE0-2A7E8A034E6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42CC501-B706-4418-AC3D-F9EFD2E1026A}"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6F31F-7422-400F-9DE0-2A7E8A034E6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42CC501-B706-4418-AC3D-F9EFD2E1026A}" type="datetimeFigureOut">
              <a:rPr lang="en-US" smtClean="0"/>
              <a:t>11/25/2020</a:t>
            </a:fld>
            <a:endParaRPr lang="en-US"/>
          </a:p>
        </p:txBody>
      </p:sp>
      <p:sp>
        <p:nvSpPr>
          <p:cNvPr id="7" name="Slide Number Placeholder 6"/>
          <p:cNvSpPr>
            <a:spLocks noGrp="1"/>
          </p:cNvSpPr>
          <p:nvPr>
            <p:ph type="sldNum" sz="quarter" idx="11"/>
          </p:nvPr>
        </p:nvSpPr>
        <p:spPr/>
        <p:txBody>
          <a:bodyPr rtlCol="0"/>
          <a:lstStyle/>
          <a:p>
            <a:fld id="{57F6F31F-7422-400F-9DE0-2A7E8A034E6F}"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CC501-B706-4418-AC3D-F9EFD2E1026A}"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6F31F-7422-400F-9DE0-2A7E8A034E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42CC501-B706-4418-AC3D-F9EFD2E1026A}" type="datetimeFigureOut">
              <a:rPr lang="en-US" smtClean="0"/>
              <a:t>11/25/2020</a:t>
            </a:fld>
            <a:endParaRPr lang="en-US"/>
          </a:p>
        </p:txBody>
      </p:sp>
      <p:sp>
        <p:nvSpPr>
          <p:cNvPr id="22" name="Slide Number Placeholder 21"/>
          <p:cNvSpPr>
            <a:spLocks noGrp="1"/>
          </p:cNvSpPr>
          <p:nvPr>
            <p:ph type="sldNum" sz="quarter" idx="15"/>
          </p:nvPr>
        </p:nvSpPr>
        <p:spPr/>
        <p:txBody>
          <a:bodyPr rtlCol="0"/>
          <a:lstStyle/>
          <a:p>
            <a:fld id="{57F6F31F-7422-400F-9DE0-2A7E8A034E6F}"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42CC501-B706-4418-AC3D-F9EFD2E1026A}" type="datetimeFigureOut">
              <a:rPr lang="en-US" smtClean="0"/>
              <a:t>11/25/2020</a:t>
            </a:fld>
            <a:endParaRPr lang="en-US"/>
          </a:p>
        </p:txBody>
      </p:sp>
      <p:sp>
        <p:nvSpPr>
          <p:cNvPr id="18" name="Slide Number Placeholder 17"/>
          <p:cNvSpPr>
            <a:spLocks noGrp="1"/>
          </p:cNvSpPr>
          <p:nvPr>
            <p:ph type="sldNum" sz="quarter" idx="11"/>
          </p:nvPr>
        </p:nvSpPr>
        <p:spPr/>
        <p:txBody>
          <a:bodyPr rtlCol="0"/>
          <a:lstStyle/>
          <a:p>
            <a:fld id="{57F6F31F-7422-400F-9DE0-2A7E8A034E6F}"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42CC501-B706-4418-AC3D-F9EFD2E1026A}" type="datetimeFigureOut">
              <a:rPr lang="en-US" smtClean="0"/>
              <a:t>11/25/2020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7F6F31F-7422-400F-9DE0-2A7E8A034E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uml-diagrams.org/use-case.html#business-use-case" TargetMode="External"/><Relationship Id="rId2" Type="http://schemas.openxmlformats.org/officeDocument/2006/relationships/hyperlink" Target="https://www.uml-diagrams.org/use-case-actor.html#business-acto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 </a:t>
            </a:r>
            <a:endParaRPr lang="en-US" dirty="0"/>
          </a:p>
        </p:txBody>
      </p:sp>
      <p:sp>
        <p:nvSpPr>
          <p:cNvPr id="3" name="Subtitle 2"/>
          <p:cNvSpPr>
            <a:spLocks noGrp="1"/>
          </p:cNvSpPr>
          <p:nvPr>
            <p:ph type="subTitle" idx="1"/>
          </p:nvPr>
        </p:nvSpPr>
        <p:spPr/>
        <p:txBody>
          <a:bodyPr/>
          <a:lstStyle/>
          <a:p>
            <a:r>
              <a:rPr lang="en-US" dirty="0" smtClean="0"/>
              <a:t>Section 3</a:t>
            </a:r>
            <a:endParaRPr lang="en-US" dirty="0"/>
          </a:p>
        </p:txBody>
      </p:sp>
    </p:spTree>
    <p:extLst>
      <p:ext uri="{BB962C8B-B14F-4D97-AF65-F5344CB8AC3E}">
        <p14:creationId xmlns:p14="http://schemas.microsoft.com/office/powerpoint/2010/main" val="246925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a:t>
            </a:r>
            <a:r>
              <a:rPr lang="en-US" dirty="0" err="1"/>
              <a:t>CaseDiagram</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689582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212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a:p>
            <a:r>
              <a:rPr lang="en-US" dirty="0"/>
              <a:t>Other Types of Relationships for Use Cases</a:t>
            </a:r>
          </a:p>
          <a:p>
            <a:endParaRPr lang="en-US" dirty="0"/>
          </a:p>
          <a:p>
            <a:pPr lvl="1"/>
            <a:r>
              <a:rPr lang="en-US" dirty="0"/>
              <a:t>Generalization</a:t>
            </a:r>
          </a:p>
          <a:p>
            <a:pPr lvl="1"/>
            <a:r>
              <a:rPr lang="en-US" dirty="0" smtClean="0"/>
              <a:t>Include</a:t>
            </a:r>
            <a:endParaRPr lang="en-US" dirty="0"/>
          </a:p>
          <a:p>
            <a:pPr lvl="1"/>
            <a:r>
              <a:rPr lang="en-US" dirty="0" smtClean="0"/>
              <a:t>Extend</a:t>
            </a:r>
            <a:endParaRPr lang="en-US" dirty="0"/>
          </a:p>
          <a:p>
            <a:endParaRPr lang="en-US" dirty="0"/>
          </a:p>
        </p:txBody>
      </p:sp>
    </p:spTree>
    <p:extLst>
      <p:ext uri="{BB962C8B-B14F-4D97-AF65-F5344CB8AC3E}">
        <p14:creationId xmlns:p14="http://schemas.microsoft.com/office/powerpoint/2010/main" val="1054393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
            <a:ext cx="556914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399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describe a single use case</a:t>
            </a:r>
          </a:p>
        </p:txBody>
      </p:sp>
      <p:sp>
        <p:nvSpPr>
          <p:cNvPr id="4" name="Content Placeholder 3"/>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5534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606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467600" cy="1143000"/>
          </a:xfrm>
        </p:spPr>
        <p:txBody>
          <a:bodyPr>
            <a:normAutofit/>
          </a:bodyPr>
          <a:lstStyle/>
          <a:p>
            <a:pPr algn="ctr"/>
            <a:r>
              <a:rPr lang="en-US" sz="3600" dirty="0" smtClean="0"/>
              <a:t>Visual Paradigm</a:t>
            </a:r>
            <a:endParaRPr lang="en-US" sz="3600" dirty="0"/>
          </a:p>
        </p:txBody>
      </p:sp>
    </p:spTree>
    <p:extLst>
      <p:ext uri="{BB962C8B-B14F-4D97-AF65-F5344CB8AC3E}">
        <p14:creationId xmlns:p14="http://schemas.microsoft.com/office/powerpoint/2010/main" val="3050269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467600" cy="1143000"/>
          </a:xfrm>
        </p:spPr>
        <p:txBody>
          <a:bodyPr>
            <a:normAutofit/>
          </a:bodyPr>
          <a:lstStyle/>
          <a:p>
            <a:pPr algn="ctr"/>
            <a:r>
              <a:rPr lang="en-US" sz="3600" dirty="0"/>
              <a:t>Sheet</a:t>
            </a:r>
            <a:endParaRPr lang="en-US" sz="3600" dirty="0"/>
          </a:p>
        </p:txBody>
      </p:sp>
    </p:spTree>
    <p:extLst>
      <p:ext uri="{BB962C8B-B14F-4D97-AF65-F5344CB8AC3E}">
        <p14:creationId xmlns:p14="http://schemas.microsoft.com/office/powerpoint/2010/main" val="3456422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hlinkClick r:id="rId2"/>
              </a:rPr>
              <a:t>Business actors</a:t>
            </a:r>
            <a:r>
              <a:rPr lang="en-US" dirty="0"/>
              <a:t> are Passenger, Tour Guide, Minor (Child), Passenger with Special Needs (e.g. with disabilities), all playing </a:t>
            </a:r>
            <a:r>
              <a:rPr lang="en-US" b="1" dirty="0"/>
              <a:t>external roles</a:t>
            </a:r>
            <a:r>
              <a:rPr lang="en-US" dirty="0"/>
              <a:t> in relation to airport business. </a:t>
            </a:r>
          </a:p>
          <a:p>
            <a:r>
              <a:rPr lang="en-US" dirty="0">
                <a:hlinkClick r:id="rId3"/>
              </a:rPr>
              <a:t>Business use cases</a:t>
            </a:r>
            <a:r>
              <a:rPr lang="en-US" dirty="0"/>
              <a:t> are Individual Check-In, Group Check-In (for groups of tourists), Security Screening, etc. - representing business functions or processes taking place in airport and serving the needs of passengers. </a:t>
            </a:r>
          </a:p>
          <a:p>
            <a:r>
              <a:rPr lang="en-US" dirty="0"/>
              <a:t>Business use cases Baggage Check-in and Baggage Handling extend Check-In use cases, because passenger might have no luggage, so baggage check-in and handling are optional. </a:t>
            </a:r>
          </a:p>
          <a:p>
            <a:r>
              <a:rPr lang="en-US" dirty="0"/>
              <a:t>Draw use case diagram</a:t>
            </a:r>
            <a:endParaRPr lang="en-US" dirty="0"/>
          </a:p>
        </p:txBody>
      </p:sp>
    </p:spTree>
    <p:extLst>
      <p:ext uri="{BB962C8B-B14F-4D97-AF65-F5344CB8AC3E}">
        <p14:creationId xmlns:p14="http://schemas.microsoft.com/office/powerpoint/2010/main" val="2022831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Exercise 1</a:t>
            </a:r>
          </a:p>
        </p:txBody>
      </p:sp>
      <p:sp>
        <p:nvSpPr>
          <p:cNvPr id="5" name="Content Placeholder 4"/>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973" y="1681163"/>
            <a:ext cx="6447827" cy="441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475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r>
              <a:rPr lang="en-US" dirty="0" smtClean="0"/>
              <a:t>Draw </a:t>
            </a:r>
            <a:r>
              <a:rPr lang="en-US" dirty="0"/>
              <a:t>use case diagram for Webmail System Use Case Model.</a:t>
            </a:r>
            <a:endParaRPr lang="en-US" dirty="0"/>
          </a:p>
        </p:txBody>
      </p:sp>
    </p:spTree>
    <p:extLst>
      <p:ext uri="{BB962C8B-B14F-4D97-AF65-F5344CB8AC3E}">
        <p14:creationId xmlns:p14="http://schemas.microsoft.com/office/powerpoint/2010/main" val="555103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935" y="1547813"/>
            <a:ext cx="5492865"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84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430583"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234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r>
              <a:rPr lang="en-US" dirty="0"/>
              <a:t>Draw the use case diagram and use case table for ‘Login’ to a ‘School Management System’.</a:t>
            </a:r>
            <a:endParaRPr lang="en-US" dirty="0"/>
          </a:p>
        </p:txBody>
      </p:sp>
    </p:spTree>
    <p:extLst>
      <p:ext uri="{BB962C8B-B14F-4D97-AF65-F5344CB8AC3E}">
        <p14:creationId xmlns:p14="http://schemas.microsoft.com/office/powerpoint/2010/main" val="3986622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sz="quarter" idx="1"/>
          </p:nvPr>
        </p:nvSpPr>
        <p:spPr/>
        <p:txBody>
          <a:bodyPr/>
          <a:lstStyle/>
          <a:p>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415" y="1600200"/>
            <a:ext cx="6552385" cy="479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999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26601126"/>
              </p:ext>
            </p:extLst>
          </p:nvPr>
        </p:nvGraphicFramePr>
        <p:xfrm>
          <a:off x="609600" y="1600200"/>
          <a:ext cx="7467600" cy="4958080"/>
        </p:xfrm>
        <a:graphic>
          <a:graphicData uri="http://schemas.openxmlformats.org/drawingml/2006/table">
            <a:tbl>
              <a:tblPr firstRow="1" bandRow="1">
                <a:tableStyleId>{69CF1AB2-1976-4502-BF36-3FF5EA218861}</a:tableStyleId>
              </a:tblPr>
              <a:tblGrid>
                <a:gridCol w="1600200"/>
                <a:gridCol w="2933700"/>
                <a:gridCol w="2933700"/>
              </a:tblGrid>
              <a:tr h="370840">
                <a:tc>
                  <a:txBody>
                    <a:bodyPr/>
                    <a:lstStyle/>
                    <a:p>
                      <a:r>
                        <a:rPr lang="en-US" b="0" dirty="0" smtClean="0"/>
                        <a:t>Name:</a:t>
                      </a:r>
                      <a:endParaRPr lang="en-US" b="0" dirty="0"/>
                    </a:p>
                  </a:txBody>
                  <a:tcPr/>
                </a:tc>
                <a:tc gridSpan="2">
                  <a:txBody>
                    <a:bodyPr/>
                    <a:lstStyle/>
                    <a:p>
                      <a:r>
                        <a:rPr lang="en-US" b="0" dirty="0" smtClean="0"/>
                        <a:t>Log in </a:t>
                      </a:r>
                      <a:endParaRPr lang="en-US" b="0" dirty="0"/>
                    </a:p>
                  </a:txBody>
                  <a:tcPr/>
                </a:tc>
                <a:tc hMerge="1">
                  <a:txBody>
                    <a:bodyPr/>
                    <a:lstStyle/>
                    <a:p>
                      <a:endParaRPr lang="en-US"/>
                    </a:p>
                  </a:txBody>
                  <a:tcPr/>
                </a:tc>
              </a:tr>
              <a:tr h="370840">
                <a:tc>
                  <a:txBody>
                    <a:bodyPr/>
                    <a:lstStyle/>
                    <a:p>
                      <a:r>
                        <a:rPr lang="en-US" b="0" dirty="0" smtClean="0"/>
                        <a:t>Actors:</a:t>
                      </a:r>
                      <a:endParaRPr lang="en-US" b="0" dirty="0"/>
                    </a:p>
                  </a:txBody>
                  <a:tcPr/>
                </a:tc>
                <a:tc gridSpan="2">
                  <a:txBody>
                    <a:bodyPr/>
                    <a:lstStyle/>
                    <a:p>
                      <a:r>
                        <a:rPr lang="en-US" b="0" dirty="0" smtClean="0"/>
                        <a:t>Teacher, parents, admin, student, manager</a:t>
                      </a:r>
                      <a:endParaRPr lang="en-US" b="0" dirty="0"/>
                    </a:p>
                  </a:txBody>
                  <a:tcPr/>
                </a:tc>
                <a:tc hMerge="1">
                  <a:txBody>
                    <a:bodyPr/>
                    <a:lstStyle/>
                    <a:p>
                      <a:endParaRPr lang="en-US"/>
                    </a:p>
                  </a:txBody>
                  <a:tcPr/>
                </a:tc>
              </a:tr>
              <a:tr h="370840">
                <a:tc>
                  <a:txBody>
                    <a:bodyPr/>
                    <a:lstStyle/>
                    <a:p>
                      <a:r>
                        <a:rPr lang="en-US" b="0" dirty="0" smtClean="0"/>
                        <a:t>Goals: </a:t>
                      </a:r>
                      <a:endParaRPr lang="en-US" b="0" dirty="0"/>
                    </a:p>
                  </a:txBody>
                  <a:tcPr/>
                </a:tc>
                <a:tc gridSpan="2">
                  <a:txBody>
                    <a:bodyPr/>
                    <a:lstStyle/>
                    <a:p>
                      <a:r>
                        <a:rPr lang="en-US" b="0" dirty="0" smtClean="0"/>
                        <a:t>Access the online system </a:t>
                      </a:r>
                      <a:endParaRPr lang="en-US" b="0" dirty="0"/>
                    </a:p>
                  </a:txBody>
                  <a:tcPr/>
                </a:tc>
                <a:tc hMerge="1">
                  <a:txBody>
                    <a:bodyPr/>
                    <a:lstStyle/>
                    <a:p>
                      <a:endParaRPr lang="en-US"/>
                    </a:p>
                  </a:txBody>
                  <a:tcPr/>
                </a:tc>
              </a:tr>
              <a:tr h="370840">
                <a:tc>
                  <a:txBody>
                    <a:bodyPr/>
                    <a:lstStyle/>
                    <a:p>
                      <a:r>
                        <a:rPr lang="en-US" b="0" dirty="0" smtClean="0"/>
                        <a:t>Precondition:</a:t>
                      </a:r>
                      <a:endParaRPr lang="en-US" b="0" dirty="0"/>
                    </a:p>
                  </a:txBody>
                  <a:tcPr/>
                </a:tc>
                <a:tc gridSpan="2">
                  <a:txBody>
                    <a:bodyPr/>
                    <a:lstStyle/>
                    <a:p>
                      <a:r>
                        <a:rPr lang="en-US" b="0" dirty="0" smtClean="0"/>
                        <a:t>-</a:t>
                      </a:r>
                      <a:endParaRPr lang="en-US" b="0" dirty="0"/>
                    </a:p>
                  </a:txBody>
                  <a:tcPr/>
                </a:tc>
                <a:tc hMerge="1">
                  <a:txBody>
                    <a:bodyPr/>
                    <a:lstStyle/>
                    <a:p>
                      <a:endParaRPr lang="en-US"/>
                    </a:p>
                  </a:txBody>
                  <a:tcPr/>
                </a:tc>
              </a:tr>
              <a:tr h="370840">
                <a:tc>
                  <a:txBody>
                    <a:bodyPr/>
                    <a:lstStyle/>
                    <a:p>
                      <a:r>
                        <a:rPr lang="en-US" b="0" dirty="0" smtClean="0"/>
                        <a:t>Trigger:</a:t>
                      </a:r>
                      <a:endParaRPr lang="en-US" b="0" dirty="0"/>
                    </a:p>
                  </a:txBody>
                  <a:tcPr/>
                </a:tc>
                <a:tc gridSpan="2">
                  <a:txBody>
                    <a:bodyPr/>
                    <a:lstStyle/>
                    <a:p>
                      <a:r>
                        <a:rPr lang="en-US" b="0" dirty="0" smtClean="0"/>
                        <a:t>Allow the user to access  the system from the website using his username and password</a:t>
                      </a:r>
                      <a:endParaRPr lang="en-US" b="0" dirty="0"/>
                    </a:p>
                  </a:txBody>
                  <a:tcPr/>
                </a:tc>
                <a:tc hMerge="1">
                  <a:txBody>
                    <a:bodyPr/>
                    <a:lstStyle/>
                    <a:p>
                      <a:endParaRPr lang="en-US"/>
                    </a:p>
                  </a:txBody>
                  <a:tcPr/>
                </a:tc>
              </a:tr>
              <a:tr h="370840">
                <a:tc>
                  <a:txBody>
                    <a:bodyPr/>
                    <a:lstStyle/>
                    <a:p>
                      <a:r>
                        <a:rPr lang="en-US" b="0" dirty="0" smtClean="0"/>
                        <a:t>Scenario:</a:t>
                      </a:r>
                      <a:endParaRPr lang="en-US" b="0" dirty="0"/>
                    </a:p>
                  </a:txBody>
                  <a:tcPr/>
                </a:tc>
                <a:tc>
                  <a:txBody>
                    <a:bodyPr/>
                    <a:lstStyle/>
                    <a:p>
                      <a:r>
                        <a:rPr lang="en-US" b="0" dirty="0" smtClean="0"/>
                        <a:t>Actor                                         </a:t>
                      </a:r>
                      <a:r>
                        <a:rPr lang="en-US" b="0" baseline="0" dirty="0" smtClean="0"/>
                        <a:t>Click log in</a:t>
                      </a:r>
                    </a:p>
                    <a:p>
                      <a:endParaRPr lang="en-US" b="0" dirty="0" smtClean="0"/>
                    </a:p>
                    <a:p>
                      <a:endParaRPr lang="en-US" b="0" dirty="0" smtClean="0"/>
                    </a:p>
                    <a:p>
                      <a:endParaRPr lang="en-US" b="0" dirty="0" smtClean="0"/>
                    </a:p>
                    <a:p>
                      <a:r>
                        <a:rPr lang="en-US" b="0" dirty="0" smtClean="0"/>
                        <a:t>Enter user name and password  </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System</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display log</a:t>
                      </a:r>
                      <a:r>
                        <a:rPr lang="en-US" b="0" baseline="0" dirty="0" smtClean="0"/>
                        <a:t> in page and ask for username and password</a:t>
                      </a:r>
                      <a:endParaRPr lang="en-US" b="0" dirty="0" smtClean="0"/>
                    </a:p>
                    <a:p>
                      <a:endParaRPr lang="en-US" b="0" dirty="0" smtClean="0"/>
                    </a:p>
                    <a:p>
                      <a:endParaRPr lang="en-US" b="0" dirty="0" smtClean="0"/>
                    </a:p>
                    <a:p>
                      <a:r>
                        <a:rPr kumimoji="0" lang="en-US" sz="1800" kern="1200" dirty="0" smtClean="0">
                          <a:solidFill>
                            <a:schemeClr val="dk1"/>
                          </a:solidFill>
                          <a:effectLst/>
                          <a:latin typeface="+mn-lt"/>
                          <a:ea typeface="+mn-ea"/>
                          <a:cs typeface="+mn-cs"/>
                        </a:rPr>
                        <a:t>Validate Username and Password</a:t>
                      </a:r>
                    </a:p>
                    <a:p>
                      <a:r>
                        <a:rPr kumimoji="0" lang="en-US" sz="1800" kern="1200" dirty="0" smtClean="0">
                          <a:solidFill>
                            <a:schemeClr val="dk1"/>
                          </a:solidFill>
                          <a:effectLst/>
                          <a:latin typeface="+mn-lt"/>
                          <a:ea typeface="+mn-ea"/>
                          <a:cs typeface="+mn-cs"/>
                        </a:rPr>
                        <a:t>Allow access to System</a:t>
                      </a:r>
                      <a:endParaRPr lang="en-US" b="0" dirty="0"/>
                    </a:p>
                  </a:txBody>
                  <a:tcPr/>
                </a:tc>
              </a:tr>
            </a:tbl>
          </a:graphicData>
        </a:graphic>
      </p:graphicFrame>
    </p:spTree>
    <p:extLst>
      <p:ext uri="{BB962C8B-B14F-4D97-AF65-F5344CB8AC3E}">
        <p14:creationId xmlns:p14="http://schemas.microsoft.com/office/powerpoint/2010/main" val="3583746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30762695"/>
              </p:ext>
            </p:extLst>
          </p:nvPr>
        </p:nvGraphicFramePr>
        <p:xfrm>
          <a:off x="609600" y="1600200"/>
          <a:ext cx="7467600" cy="4394200"/>
        </p:xfrm>
        <a:graphic>
          <a:graphicData uri="http://schemas.openxmlformats.org/drawingml/2006/table">
            <a:tbl>
              <a:tblPr firstRow="1" bandRow="1">
                <a:tableStyleId>{69CF1AB2-1976-4502-BF36-3FF5EA218861}</a:tableStyleId>
              </a:tblPr>
              <a:tblGrid>
                <a:gridCol w="1600200"/>
                <a:gridCol w="5867400"/>
              </a:tblGrid>
              <a:tr h="370840">
                <a:tc>
                  <a:txBody>
                    <a:bodyPr/>
                    <a:lstStyle/>
                    <a:p>
                      <a:r>
                        <a:rPr lang="en-US" b="0" dirty="0" smtClean="0"/>
                        <a:t>Exception:</a:t>
                      </a:r>
                      <a:endParaRPr lang="en-US" b="0" dirty="0"/>
                    </a:p>
                  </a:txBody>
                  <a:tcPr/>
                </a:tc>
                <a:tc>
                  <a:txBody>
                    <a:bodyPr/>
                    <a:lstStyle/>
                    <a:p>
                      <a:r>
                        <a:rPr kumimoji="0" lang="en-US" b="0" kern="1200" dirty="0" smtClean="0">
                          <a:solidFill>
                            <a:schemeClr val="dk1"/>
                          </a:solidFill>
                          <a:latin typeface="+mn-lt"/>
                          <a:ea typeface="+mn-ea"/>
                          <a:cs typeface="+mn-cs"/>
                        </a:rPr>
                        <a:t>Invalid Username: (System shows an error message)</a:t>
                      </a:r>
                    </a:p>
                    <a:p>
                      <a:r>
                        <a:rPr kumimoji="0" lang="en-US" b="0" kern="1200" dirty="0" smtClean="0">
                          <a:solidFill>
                            <a:schemeClr val="dk1"/>
                          </a:solidFill>
                          <a:latin typeface="+mn-lt"/>
                          <a:ea typeface="+mn-ea"/>
                          <a:cs typeface="+mn-cs"/>
                        </a:rPr>
                        <a:t>Invalid Password: (System shows an error message)</a:t>
                      </a:r>
                    </a:p>
                    <a:p>
                      <a:r>
                        <a:rPr kumimoji="0" lang="en-US" b="0" kern="1200" dirty="0" smtClean="0">
                          <a:solidFill>
                            <a:schemeClr val="dk1"/>
                          </a:solidFill>
                          <a:latin typeface="+mn-lt"/>
                          <a:ea typeface="+mn-ea"/>
                          <a:cs typeface="+mn-cs"/>
                        </a:rPr>
                        <a:t>Invalid Password for 4 times: (Application closed)</a:t>
                      </a:r>
                      <a:endParaRPr kumimoji="0" lang="en-US" b="0" kern="1200" dirty="0">
                        <a:solidFill>
                          <a:schemeClr val="dk1"/>
                        </a:solidFill>
                        <a:latin typeface="+mn-lt"/>
                        <a:ea typeface="+mn-ea"/>
                        <a:cs typeface="+mn-cs"/>
                      </a:endParaRPr>
                    </a:p>
                  </a:txBody>
                  <a:tcPr/>
                </a:tc>
              </a:tr>
              <a:tr h="370840">
                <a:tc>
                  <a:txBody>
                    <a:bodyPr/>
                    <a:lstStyle/>
                    <a:p>
                      <a:r>
                        <a:rPr kumimoji="0" lang="en-US" sz="1800" b="0" i="0" u="none" strike="noStrike" kern="1200" baseline="0" dirty="0" smtClean="0">
                          <a:solidFill>
                            <a:schemeClr val="dk1"/>
                          </a:solidFill>
                          <a:latin typeface="+mn-lt"/>
                          <a:ea typeface="+mn-ea"/>
                          <a:cs typeface="+mn-cs"/>
                        </a:rPr>
                        <a:t>Priority:</a:t>
                      </a:r>
                    </a:p>
                  </a:txBody>
                  <a:tcPr/>
                </a:tc>
                <a:tc>
                  <a:txBody>
                    <a:bodyPr/>
                    <a:lstStyle/>
                    <a:p>
                      <a:r>
                        <a:rPr kumimoji="0" lang="en-US" sz="1800" b="0" i="0" u="none" strike="noStrike" kern="1200" baseline="0" dirty="0" smtClean="0">
                          <a:solidFill>
                            <a:schemeClr val="dk1"/>
                          </a:solidFill>
                          <a:latin typeface="+mn-lt"/>
                          <a:ea typeface="+mn-ea"/>
                          <a:cs typeface="+mn-cs"/>
                        </a:rPr>
                        <a:t>Essential, must be implemented</a:t>
                      </a:r>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When available:</a:t>
                      </a:r>
                      <a:endParaRPr lang="en-US" b="0" dirty="0"/>
                    </a:p>
                  </a:txBody>
                  <a:tcPr/>
                </a:tc>
                <a:tc>
                  <a:txBody>
                    <a:bodyPr/>
                    <a:lstStyle/>
                    <a:p>
                      <a:r>
                        <a:rPr kumimoji="0" lang="en-US" sz="1800" b="0" i="0" u="none" strike="noStrike" kern="1200" baseline="0" dirty="0" smtClean="0">
                          <a:solidFill>
                            <a:schemeClr val="dk1"/>
                          </a:solidFill>
                          <a:latin typeface="+mn-lt"/>
                          <a:ea typeface="+mn-ea"/>
                          <a:cs typeface="+mn-cs"/>
                        </a:rPr>
                        <a:t>First increment</a:t>
                      </a:r>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Channel to actor:</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Via system interface</a:t>
                      </a:r>
                    </a:p>
                    <a:p>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Frequency of use:</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Many times per day </a:t>
                      </a:r>
                    </a:p>
                    <a:p>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Open issues: </a:t>
                      </a:r>
                    </a:p>
                  </a:txBody>
                  <a:tcPr/>
                </a:tc>
                <a:tc>
                  <a:txBody>
                    <a:bodyPr/>
                    <a:lstStyle/>
                    <a:p>
                      <a:r>
                        <a:rPr kumimoji="0" lang="en-US" sz="1800" b="0" i="0" u="none" strike="noStrike" kern="1200" baseline="0" dirty="0" smtClean="0">
                          <a:solidFill>
                            <a:schemeClr val="dk1"/>
                          </a:solidFill>
                          <a:latin typeface="+mn-lt"/>
                          <a:ea typeface="+mn-ea"/>
                          <a:cs typeface="+mn-cs"/>
                        </a:rPr>
                        <a:t>1.Should there be a way to activate the system without the use of a password?</a:t>
                      </a:r>
                    </a:p>
                    <a:p>
                      <a:r>
                        <a:rPr kumimoji="0" lang="en-US" sz="1800" b="0" i="0" u="none" strike="noStrike" kern="1200" baseline="0" dirty="0" smtClean="0">
                          <a:solidFill>
                            <a:schemeClr val="dk1"/>
                          </a:solidFill>
                          <a:latin typeface="+mn-lt"/>
                          <a:ea typeface="+mn-ea"/>
                          <a:cs typeface="+mn-cs"/>
                        </a:rPr>
                        <a:t>2.How much time does the user have to enter the password from the time the first key is pressed? </a:t>
                      </a:r>
                    </a:p>
                  </a:txBody>
                  <a:tcPr/>
                </a:tc>
              </a:tr>
            </a:tbl>
          </a:graphicData>
        </a:graphic>
      </p:graphicFrame>
    </p:spTree>
    <p:extLst>
      <p:ext uri="{BB962C8B-B14F-4D97-AF65-F5344CB8AC3E}">
        <p14:creationId xmlns:p14="http://schemas.microsoft.com/office/powerpoint/2010/main" val="4157517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72580080"/>
              </p:ext>
            </p:extLst>
          </p:nvPr>
        </p:nvGraphicFramePr>
        <p:xfrm>
          <a:off x="609600" y="1447800"/>
          <a:ext cx="7467600" cy="5506720"/>
        </p:xfrm>
        <a:graphic>
          <a:graphicData uri="http://schemas.openxmlformats.org/drawingml/2006/table">
            <a:tbl>
              <a:tblPr firstRow="1" bandRow="1">
                <a:tableStyleId>{69CF1AB2-1976-4502-BF36-3FF5EA218861}</a:tableStyleId>
              </a:tblPr>
              <a:tblGrid>
                <a:gridCol w="1600200"/>
                <a:gridCol w="2933700"/>
                <a:gridCol w="2933700"/>
              </a:tblGrid>
              <a:tr h="370840">
                <a:tc>
                  <a:txBody>
                    <a:bodyPr/>
                    <a:lstStyle/>
                    <a:p>
                      <a:r>
                        <a:rPr lang="en-US" b="0" dirty="0" smtClean="0"/>
                        <a:t>Name:</a:t>
                      </a:r>
                      <a:endParaRPr lang="en-US" b="0" dirty="0"/>
                    </a:p>
                  </a:txBody>
                  <a:tcPr/>
                </a:tc>
                <a:tc gridSpan="2">
                  <a:txBody>
                    <a:bodyPr/>
                    <a:lstStyle/>
                    <a:p>
                      <a:r>
                        <a:rPr lang="en-US" b="0" dirty="0" smtClean="0"/>
                        <a:t>Forget password </a:t>
                      </a:r>
                      <a:endParaRPr lang="en-US" b="0" dirty="0"/>
                    </a:p>
                  </a:txBody>
                  <a:tcPr/>
                </a:tc>
                <a:tc hMerge="1">
                  <a:txBody>
                    <a:bodyPr/>
                    <a:lstStyle/>
                    <a:p>
                      <a:endParaRPr lang="en-US"/>
                    </a:p>
                  </a:txBody>
                  <a:tcPr/>
                </a:tc>
              </a:tr>
              <a:tr h="370840">
                <a:tc>
                  <a:txBody>
                    <a:bodyPr/>
                    <a:lstStyle/>
                    <a:p>
                      <a:r>
                        <a:rPr lang="en-US" b="0" dirty="0" smtClean="0"/>
                        <a:t>Actors:</a:t>
                      </a:r>
                      <a:endParaRPr lang="en-US" b="0" dirty="0"/>
                    </a:p>
                  </a:txBody>
                  <a:tcPr/>
                </a:tc>
                <a:tc gridSpan="2">
                  <a:txBody>
                    <a:bodyPr/>
                    <a:lstStyle/>
                    <a:p>
                      <a:r>
                        <a:rPr lang="en-US" b="0" dirty="0" smtClean="0"/>
                        <a:t>Teacher, parents, admin, student, manager</a:t>
                      </a:r>
                      <a:endParaRPr lang="en-US" b="0" dirty="0"/>
                    </a:p>
                  </a:txBody>
                  <a:tcPr/>
                </a:tc>
                <a:tc hMerge="1">
                  <a:txBody>
                    <a:bodyPr/>
                    <a:lstStyle/>
                    <a:p>
                      <a:endParaRPr lang="en-US"/>
                    </a:p>
                  </a:txBody>
                  <a:tcPr/>
                </a:tc>
              </a:tr>
              <a:tr h="370840">
                <a:tc>
                  <a:txBody>
                    <a:bodyPr/>
                    <a:lstStyle/>
                    <a:p>
                      <a:r>
                        <a:rPr lang="en-US" b="0" dirty="0" smtClean="0"/>
                        <a:t>Goals: </a:t>
                      </a:r>
                      <a:endParaRPr lang="en-US" b="0" dirty="0"/>
                    </a:p>
                  </a:txBody>
                  <a:tcPr/>
                </a:tc>
                <a:tc gridSpan="2">
                  <a:txBody>
                    <a:bodyPr/>
                    <a:lstStyle/>
                    <a:p>
                      <a:r>
                        <a:rPr lang="en-US" b="0" baseline="0" dirty="0" smtClean="0"/>
                        <a:t>change the user’s password</a:t>
                      </a:r>
                      <a:endParaRPr lang="en-US" b="0" dirty="0"/>
                    </a:p>
                  </a:txBody>
                  <a:tcPr/>
                </a:tc>
                <a:tc hMerge="1">
                  <a:txBody>
                    <a:bodyPr/>
                    <a:lstStyle/>
                    <a:p>
                      <a:endParaRPr lang="en-US"/>
                    </a:p>
                  </a:txBody>
                  <a:tcPr/>
                </a:tc>
              </a:tr>
              <a:tr h="370840">
                <a:tc>
                  <a:txBody>
                    <a:bodyPr/>
                    <a:lstStyle/>
                    <a:p>
                      <a:r>
                        <a:rPr lang="en-US" b="0" dirty="0" smtClean="0"/>
                        <a:t>Precondition:</a:t>
                      </a:r>
                      <a:endParaRPr lang="en-US" b="0" dirty="0"/>
                    </a:p>
                  </a:txBody>
                  <a:tcPr/>
                </a:tc>
                <a:tc gridSpan="2">
                  <a:txBody>
                    <a:bodyPr/>
                    <a:lstStyle/>
                    <a:p>
                      <a:r>
                        <a:rPr lang="en-US" b="0" dirty="0" smtClean="0"/>
                        <a:t>Log</a:t>
                      </a:r>
                      <a:r>
                        <a:rPr lang="en-US" b="0" baseline="0" dirty="0" smtClean="0"/>
                        <a:t> in function</a:t>
                      </a:r>
                      <a:endParaRPr lang="en-US" b="0" dirty="0"/>
                    </a:p>
                  </a:txBody>
                  <a:tcPr/>
                </a:tc>
                <a:tc hMerge="1">
                  <a:txBody>
                    <a:bodyPr/>
                    <a:lstStyle/>
                    <a:p>
                      <a:endParaRPr lang="en-US"/>
                    </a:p>
                  </a:txBody>
                  <a:tcPr/>
                </a:tc>
              </a:tr>
              <a:tr h="370840">
                <a:tc>
                  <a:txBody>
                    <a:bodyPr/>
                    <a:lstStyle/>
                    <a:p>
                      <a:r>
                        <a:rPr lang="en-US" b="0" dirty="0" smtClean="0"/>
                        <a:t>Trigger:</a:t>
                      </a:r>
                      <a:endParaRPr lang="en-US" b="0" dirty="0"/>
                    </a:p>
                  </a:txBody>
                  <a:tcPr/>
                </a:tc>
                <a:tc gridSpan="2">
                  <a:txBody>
                    <a:bodyPr/>
                    <a:lstStyle/>
                    <a:p>
                      <a:r>
                        <a:rPr lang="en-US" b="0" dirty="0" smtClean="0"/>
                        <a:t>Allow the user to change his password  from the website </a:t>
                      </a:r>
                      <a:endParaRPr lang="en-US" b="0" dirty="0"/>
                    </a:p>
                  </a:txBody>
                  <a:tcPr/>
                </a:tc>
                <a:tc hMerge="1">
                  <a:txBody>
                    <a:bodyPr/>
                    <a:lstStyle/>
                    <a:p>
                      <a:endParaRPr lang="en-US"/>
                    </a:p>
                  </a:txBody>
                  <a:tcPr/>
                </a:tc>
              </a:tr>
              <a:tr h="370840">
                <a:tc>
                  <a:txBody>
                    <a:bodyPr/>
                    <a:lstStyle/>
                    <a:p>
                      <a:r>
                        <a:rPr lang="en-US" b="0" dirty="0" smtClean="0"/>
                        <a:t>Scenario:</a:t>
                      </a:r>
                      <a:endParaRPr lang="en-US" b="0" dirty="0"/>
                    </a:p>
                  </a:txBody>
                  <a:tcPr/>
                </a:tc>
                <a:tc>
                  <a:txBody>
                    <a:bodyPr/>
                    <a:lstStyle/>
                    <a:p>
                      <a:r>
                        <a:rPr lang="en-US" b="0" dirty="0" smtClean="0"/>
                        <a:t>Actor                                         </a:t>
                      </a:r>
                      <a:r>
                        <a:rPr lang="en-US" b="0" baseline="0" dirty="0" smtClean="0"/>
                        <a:t>Click forget password</a:t>
                      </a:r>
                    </a:p>
                    <a:p>
                      <a:endParaRPr lang="en-US" b="0" dirty="0" smtClean="0"/>
                    </a:p>
                    <a:p>
                      <a:endParaRPr lang="en-US" b="0" dirty="0" smtClean="0"/>
                    </a:p>
                    <a:p>
                      <a:endParaRPr lang="en-US" b="0" dirty="0" smtClean="0"/>
                    </a:p>
                    <a:p>
                      <a:r>
                        <a:rPr lang="en-US" b="0" dirty="0" smtClean="0"/>
                        <a:t>Enter the email</a:t>
                      </a:r>
                    </a:p>
                    <a:p>
                      <a:endParaRPr lang="en-US" b="0" dirty="0" smtClean="0"/>
                    </a:p>
                    <a:p>
                      <a:r>
                        <a:rPr lang="en-US" b="0" dirty="0" smtClean="0"/>
                        <a:t>Open page via link in email</a:t>
                      </a:r>
                    </a:p>
                    <a:p>
                      <a:r>
                        <a:rPr lang="en-US" b="0" dirty="0" smtClean="0"/>
                        <a:t>Enter</a:t>
                      </a:r>
                      <a:r>
                        <a:rPr lang="en-US" b="0" baseline="0" dirty="0" smtClean="0"/>
                        <a:t> a new password</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System</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display forget password</a:t>
                      </a:r>
                      <a:r>
                        <a:rPr lang="en-US" b="0" baseline="0" dirty="0" smtClean="0"/>
                        <a:t> page and ask for the user’s email</a:t>
                      </a:r>
                      <a:endParaRPr lang="en-US" b="0" dirty="0" smtClean="0"/>
                    </a:p>
                    <a:p>
                      <a:endParaRPr lang="en-US" b="0" dirty="0" smtClean="0"/>
                    </a:p>
                    <a:p>
                      <a:r>
                        <a:rPr kumimoji="0" lang="en-US" sz="1800" kern="1200" dirty="0" smtClean="0">
                          <a:solidFill>
                            <a:schemeClr val="dk1"/>
                          </a:solidFill>
                          <a:effectLst/>
                          <a:latin typeface="+mn-lt"/>
                          <a:ea typeface="+mn-ea"/>
                          <a:cs typeface="+mn-cs"/>
                        </a:rPr>
                        <a:t>Send email with link</a:t>
                      </a:r>
                    </a:p>
                    <a:p>
                      <a:endParaRPr lang="en-US" b="0" dirty="0" smtClean="0"/>
                    </a:p>
                    <a:p>
                      <a:endParaRPr lang="en-US" b="0" dirty="0" smtClean="0"/>
                    </a:p>
                    <a:p>
                      <a:endParaRPr lang="en-US" b="0" dirty="0" smtClean="0"/>
                    </a:p>
                    <a:p>
                      <a:r>
                        <a:rPr lang="en-US" b="0" dirty="0" smtClean="0"/>
                        <a:t>Display message for done the process</a:t>
                      </a:r>
                      <a:endParaRPr lang="en-US" b="0" dirty="0"/>
                    </a:p>
                  </a:txBody>
                  <a:tcPr/>
                </a:tc>
              </a:tr>
            </a:tbl>
          </a:graphicData>
        </a:graphic>
      </p:graphicFrame>
    </p:spTree>
    <p:extLst>
      <p:ext uri="{BB962C8B-B14F-4D97-AF65-F5344CB8AC3E}">
        <p14:creationId xmlns:p14="http://schemas.microsoft.com/office/powerpoint/2010/main" val="3617006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37553966"/>
              </p:ext>
            </p:extLst>
          </p:nvPr>
        </p:nvGraphicFramePr>
        <p:xfrm>
          <a:off x="609600" y="1600200"/>
          <a:ext cx="7467600" cy="3850640"/>
        </p:xfrm>
        <a:graphic>
          <a:graphicData uri="http://schemas.openxmlformats.org/drawingml/2006/table">
            <a:tbl>
              <a:tblPr firstRow="1" bandRow="1">
                <a:tableStyleId>{69CF1AB2-1976-4502-BF36-3FF5EA218861}</a:tableStyleId>
              </a:tblPr>
              <a:tblGrid>
                <a:gridCol w="1600200"/>
                <a:gridCol w="5867400"/>
              </a:tblGrid>
              <a:tr h="370840">
                <a:tc>
                  <a:txBody>
                    <a:bodyPr/>
                    <a:lstStyle/>
                    <a:p>
                      <a:r>
                        <a:rPr lang="en-US" b="0" dirty="0" smtClean="0"/>
                        <a:t>Exception:</a:t>
                      </a:r>
                      <a:endParaRPr lang="en-US" b="0" dirty="0"/>
                    </a:p>
                  </a:txBody>
                  <a:tcPr/>
                </a:tc>
                <a:tc>
                  <a:txBody>
                    <a:bodyPr/>
                    <a:lstStyle/>
                    <a:p>
                      <a:r>
                        <a:rPr kumimoji="0" lang="en-US" b="0" kern="1200" dirty="0" smtClean="0">
                          <a:solidFill>
                            <a:schemeClr val="dk1"/>
                          </a:solidFill>
                          <a:latin typeface="+mn-lt"/>
                          <a:ea typeface="+mn-ea"/>
                          <a:cs typeface="+mn-cs"/>
                        </a:rPr>
                        <a:t>Invalid email: (System shows an error message)</a:t>
                      </a:r>
                      <a:endParaRPr kumimoji="0" lang="en-US" b="0" kern="1200" dirty="0" smtClean="0">
                        <a:solidFill>
                          <a:schemeClr val="dk1"/>
                        </a:solidFill>
                        <a:latin typeface="+mn-lt"/>
                        <a:ea typeface="+mn-ea"/>
                        <a:cs typeface="+mn-cs"/>
                      </a:endParaRPr>
                    </a:p>
                  </a:txBody>
                  <a:tcPr/>
                </a:tc>
              </a:tr>
              <a:tr h="370840">
                <a:tc>
                  <a:txBody>
                    <a:bodyPr/>
                    <a:lstStyle/>
                    <a:p>
                      <a:r>
                        <a:rPr kumimoji="0" lang="en-US" sz="1800" b="0" i="0" u="none" strike="noStrike" kern="1200" baseline="0" dirty="0" smtClean="0">
                          <a:solidFill>
                            <a:schemeClr val="dk1"/>
                          </a:solidFill>
                          <a:latin typeface="+mn-lt"/>
                          <a:ea typeface="+mn-ea"/>
                          <a:cs typeface="+mn-cs"/>
                        </a:rPr>
                        <a:t>Priority:</a:t>
                      </a:r>
                    </a:p>
                  </a:txBody>
                  <a:tcPr/>
                </a:tc>
                <a:tc>
                  <a:txBody>
                    <a:bodyPr/>
                    <a:lstStyle/>
                    <a:p>
                      <a:r>
                        <a:rPr kumimoji="0" lang="en-US" sz="1800" b="0" i="0" u="none" strike="noStrike" kern="1200" baseline="0" dirty="0" smtClean="0">
                          <a:solidFill>
                            <a:schemeClr val="dk1"/>
                          </a:solidFill>
                          <a:latin typeface="+mn-lt"/>
                          <a:ea typeface="+mn-ea"/>
                          <a:cs typeface="+mn-cs"/>
                        </a:rPr>
                        <a:t>Essential, must be implemented</a:t>
                      </a:r>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When available:</a:t>
                      </a:r>
                      <a:endParaRPr lang="en-US" b="0" dirty="0"/>
                    </a:p>
                  </a:txBody>
                  <a:tcPr/>
                </a:tc>
                <a:tc>
                  <a:txBody>
                    <a:bodyPr/>
                    <a:lstStyle/>
                    <a:p>
                      <a:r>
                        <a:rPr kumimoji="0" lang="en-US" sz="1800" b="0" i="0" u="none" strike="noStrike" kern="1200" baseline="0" dirty="0" smtClean="0">
                          <a:solidFill>
                            <a:schemeClr val="dk1"/>
                          </a:solidFill>
                          <a:latin typeface="+mn-lt"/>
                          <a:ea typeface="+mn-ea"/>
                          <a:cs typeface="+mn-cs"/>
                        </a:rPr>
                        <a:t>First increment</a:t>
                      </a:r>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Channel to actor:</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Via system interface</a:t>
                      </a:r>
                    </a:p>
                    <a:p>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Frequency of use:</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0 or 1 time per day </a:t>
                      </a:r>
                    </a:p>
                    <a:p>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Open issues: </a:t>
                      </a:r>
                    </a:p>
                  </a:txBody>
                  <a:tcPr/>
                </a:tc>
                <a:tc>
                  <a:txBody>
                    <a:bodyPr/>
                    <a:lstStyle/>
                    <a:p>
                      <a:r>
                        <a:rPr kumimoji="0" lang="en-US" sz="1800" b="0" i="0" u="none" strike="noStrike" kern="1200" baseline="0" dirty="0" smtClean="0">
                          <a:solidFill>
                            <a:schemeClr val="dk1"/>
                          </a:solidFill>
                          <a:latin typeface="+mn-lt"/>
                          <a:ea typeface="+mn-ea"/>
                          <a:cs typeface="+mn-cs"/>
                        </a:rPr>
                        <a:t>1.Should there be a expire time for request change password link in email?</a:t>
                      </a:r>
                    </a:p>
                    <a:p>
                      <a:r>
                        <a:rPr kumimoji="0" lang="en-US" sz="1800" b="0" i="0" u="none" strike="noStrike" kern="1200" baseline="0" dirty="0" smtClean="0">
                          <a:solidFill>
                            <a:schemeClr val="dk1"/>
                          </a:solidFill>
                          <a:latin typeface="+mn-lt"/>
                          <a:ea typeface="+mn-ea"/>
                          <a:cs typeface="+mn-cs"/>
                        </a:rPr>
                        <a:t>2.How much time does the user have to enter the password from the time the first key is pressed? </a:t>
                      </a:r>
                    </a:p>
                  </a:txBody>
                  <a:tcPr/>
                </a:tc>
              </a:tr>
            </a:tbl>
          </a:graphicData>
        </a:graphic>
      </p:graphicFrame>
    </p:spTree>
    <p:extLst>
      <p:ext uri="{BB962C8B-B14F-4D97-AF65-F5344CB8AC3E}">
        <p14:creationId xmlns:p14="http://schemas.microsoft.com/office/powerpoint/2010/main" val="2220301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r>
              <a:rPr lang="en-US" dirty="0" smtClean="0"/>
              <a:t>Draw </a:t>
            </a:r>
            <a:r>
              <a:rPr lang="en-US" dirty="0"/>
              <a:t>the use case diagram for an ATM, then write use case table for two functions.</a:t>
            </a:r>
            <a:endParaRPr lang="en-US" dirty="0"/>
          </a:p>
        </p:txBody>
      </p:sp>
    </p:spTree>
    <p:extLst>
      <p:ext uri="{BB962C8B-B14F-4D97-AF65-F5344CB8AC3E}">
        <p14:creationId xmlns:p14="http://schemas.microsoft.com/office/powerpoint/2010/main" val="2049514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a:t>
            </a:r>
            <a:endParaRPr lang="en-US" dirty="0"/>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38288"/>
            <a:ext cx="5812687"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78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52342804"/>
              </p:ext>
            </p:extLst>
          </p:nvPr>
        </p:nvGraphicFramePr>
        <p:xfrm>
          <a:off x="609600" y="1600200"/>
          <a:ext cx="7467600" cy="4683760"/>
        </p:xfrm>
        <a:graphic>
          <a:graphicData uri="http://schemas.openxmlformats.org/drawingml/2006/table">
            <a:tbl>
              <a:tblPr firstRow="1" bandRow="1">
                <a:tableStyleId>{69CF1AB2-1976-4502-BF36-3FF5EA218861}</a:tableStyleId>
              </a:tblPr>
              <a:tblGrid>
                <a:gridCol w="1600200"/>
                <a:gridCol w="2933700"/>
                <a:gridCol w="2933700"/>
              </a:tblGrid>
              <a:tr h="370840">
                <a:tc>
                  <a:txBody>
                    <a:bodyPr/>
                    <a:lstStyle/>
                    <a:p>
                      <a:r>
                        <a:rPr lang="en-US" b="0" dirty="0" smtClean="0"/>
                        <a:t>Name:</a:t>
                      </a:r>
                      <a:endParaRPr lang="en-US" b="0" dirty="0"/>
                    </a:p>
                  </a:txBody>
                  <a:tcPr/>
                </a:tc>
                <a:tc gridSpan="2">
                  <a:txBody>
                    <a:bodyPr/>
                    <a:lstStyle/>
                    <a:p>
                      <a:r>
                        <a:rPr lang="en-US" b="0" dirty="0" smtClean="0"/>
                        <a:t>Log in </a:t>
                      </a:r>
                      <a:endParaRPr lang="en-US" b="0" dirty="0"/>
                    </a:p>
                  </a:txBody>
                  <a:tcPr/>
                </a:tc>
                <a:tc hMerge="1">
                  <a:txBody>
                    <a:bodyPr/>
                    <a:lstStyle/>
                    <a:p>
                      <a:endParaRPr lang="en-US"/>
                    </a:p>
                  </a:txBody>
                  <a:tcPr/>
                </a:tc>
              </a:tr>
              <a:tr h="370840">
                <a:tc>
                  <a:txBody>
                    <a:bodyPr/>
                    <a:lstStyle/>
                    <a:p>
                      <a:r>
                        <a:rPr lang="en-US" b="0" dirty="0" smtClean="0"/>
                        <a:t>Actors:</a:t>
                      </a:r>
                      <a:endParaRPr lang="en-US" b="0" dirty="0"/>
                    </a:p>
                  </a:txBody>
                  <a:tcPr/>
                </a:tc>
                <a:tc gridSpan="2">
                  <a:txBody>
                    <a:bodyPr/>
                    <a:lstStyle/>
                    <a:p>
                      <a:r>
                        <a:rPr lang="en-US" b="0" dirty="0" smtClean="0"/>
                        <a:t>Customer </a:t>
                      </a:r>
                      <a:endParaRPr lang="en-US" b="0" dirty="0"/>
                    </a:p>
                  </a:txBody>
                  <a:tcPr/>
                </a:tc>
                <a:tc hMerge="1">
                  <a:txBody>
                    <a:bodyPr/>
                    <a:lstStyle/>
                    <a:p>
                      <a:endParaRPr lang="en-US"/>
                    </a:p>
                  </a:txBody>
                  <a:tcPr/>
                </a:tc>
              </a:tr>
              <a:tr h="370840">
                <a:tc>
                  <a:txBody>
                    <a:bodyPr/>
                    <a:lstStyle/>
                    <a:p>
                      <a:r>
                        <a:rPr lang="en-US" b="0" dirty="0" smtClean="0"/>
                        <a:t>Goals: </a:t>
                      </a:r>
                      <a:endParaRPr lang="en-US" b="0" dirty="0"/>
                    </a:p>
                  </a:txBody>
                  <a:tcPr/>
                </a:tc>
                <a:tc gridSpan="2">
                  <a:txBody>
                    <a:bodyPr/>
                    <a:lstStyle/>
                    <a:p>
                      <a:r>
                        <a:rPr lang="en-US" b="0" dirty="0" smtClean="0"/>
                        <a:t>Access the online system </a:t>
                      </a:r>
                      <a:endParaRPr lang="en-US" b="0" dirty="0"/>
                    </a:p>
                  </a:txBody>
                  <a:tcPr/>
                </a:tc>
                <a:tc hMerge="1">
                  <a:txBody>
                    <a:bodyPr/>
                    <a:lstStyle/>
                    <a:p>
                      <a:endParaRPr lang="en-US"/>
                    </a:p>
                  </a:txBody>
                  <a:tcPr/>
                </a:tc>
              </a:tr>
              <a:tr h="370840">
                <a:tc>
                  <a:txBody>
                    <a:bodyPr/>
                    <a:lstStyle/>
                    <a:p>
                      <a:r>
                        <a:rPr lang="en-US" b="0" dirty="0" smtClean="0"/>
                        <a:t>Precondition:</a:t>
                      </a:r>
                      <a:endParaRPr lang="en-US" b="0" dirty="0"/>
                    </a:p>
                  </a:txBody>
                  <a:tcPr/>
                </a:tc>
                <a:tc gridSpan="2">
                  <a:txBody>
                    <a:bodyPr/>
                    <a:lstStyle/>
                    <a:p>
                      <a:r>
                        <a:rPr lang="en-US" b="0" dirty="0" smtClean="0"/>
                        <a:t>-</a:t>
                      </a:r>
                      <a:endParaRPr lang="en-US" b="0" dirty="0"/>
                    </a:p>
                  </a:txBody>
                  <a:tcPr/>
                </a:tc>
                <a:tc hMerge="1">
                  <a:txBody>
                    <a:bodyPr/>
                    <a:lstStyle/>
                    <a:p>
                      <a:endParaRPr lang="en-US"/>
                    </a:p>
                  </a:txBody>
                  <a:tcPr/>
                </a:tc>
              </a:tr>
              <a:tr h="370840">
                <a:tc>
                  <a:txBody>
                    <a:bodyPr/>
                    <a:lstStyle/>
                    <a:p>
                      <a:r>
                        <a:rPr lang="en-US" b="0" dirty="0" smtClean="0"/>
                        <a:t>Trigger:</a:t>
                      </a:r>
                      <a:endParaRPr lang="en-US" b="0" dirty="0"/>
                    </a:p>
                  </a:txBody>
                  <a:tcPr/>
                </a:tc>
                <a:tc gridSpan="2">
                  <a:txBody>
                    <a:bodyPr/>
                    <a:lstStyle/>
                    <a:p>
                      <a:r>
                        <a:rPr lang="en-US" b="0" dirty="0" smtClean="0"/>
                        <a:t>Allow the user to access  the system using his credit card and password</a:t>
                      </a:r>
                      <a:endParaRPr lang="en-US" b="0" dirty="0"/>
                    </a:p>
                  </a:txBody>
                  <a:tcPr/>
                </a:tc>
                <a:tc hMerge="1">
                  <a:txBody>
                    <a:bodyPr/>
                    <a:lstStyle/>
                    <a:p>
                      <a:endParaRPr lang="en-US"/>
                    </a:p>
                  </a:txBody>
                  <a:tcPr/>
                </a:tc>
              </a:tr>
              <a:tr h="370840">
                <a:tc>
                  <a:txBody>
                    <a:bodyPr/>
                    <a:lstStyle/>
                    <a:p>
                      <a:r>
                        <a:rPr lang="en-US" b="0" dirty="0" smtClean="0"/>
                        <a:t>Scenario:</a:t>
                      </a:r>
                      <a:endParaRPr lang="en-US" b="0" dirty="0"/>
                    </a:p>
                  </a:txBody>
                  <a:tcPr/>
                </a:tc>
                <a:tc>
                  <a:txBody>
                    <a:bodyPr/>
                    <a:lstStyle/>
                    <a:p>
                      <a:r>
                        <a:rPr lang="en-US" b="0" dirty="0" smtClean="0"/>
                        <a:t>Actor                                         </a:t>
                      </a:r>
                      <a:r>
                        <a:rPr lang="en-US" b="0" baseline="0" dirty="0" smtClean="0"/>
                        <a:t>enter his credit card</a:t>
                      </a:r>
                    </a:p>
                    <a:p>
                      <a:endParaRPr lang="en-US" b="0" dirty="0" smtClean="0"/>
                    </a:p>
                    <a:p>
                      <a:endParaRPr lang="en-US" b="0" dirty="0" smtClean="0"/>
                    </a:p>
                    <a:p>
                      <a:endParaRPr lang="en-US" b="0" dirty="0" smtClean="0"/>
                    </a:p>
                    <a:p>
                      <a:r>
                        <a:rPr lang="en-US" b="0" dirty="0" smtClean="0"/>
                        <a:t>Enter password  </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System</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Read the credit card display log</a:t>
                      </a:r>
                      <a:r>
                        <a:rPr lang="en-US" b="0" baseline="0" dirty="0" smtClean="0"/>
                        <a:t> in page and ask for password</a:t>
                      </a:r>
                      <a:endParaRPr lang="en-US" b="0" dirty="0" smtClean="0"/>
                    </a:p>
                    <a:p>
                      <a:endParaRPr lang="en-US" b="0" dirty="0" smtClean="0"/>
                    </a:p>
                    <a:p>
                      <a:endParaRPr lang="en-US" b="0" dirty="0" smtClean="0"/>
                    </a:p>
                    <a:p>
                      <a:r>
                        <a:rPr kumimoji="0" lang="en-US" sz="1800" kern="1200" dirty="0" smtClean="0">
                          <a:solidFill>
                            <a:schemeClr val="dk1"/>
                          </a:solidFill>
                          <a:effectLst/>
                          <a:latin typeface="+mn-lt"/>
                          <a:ea typeface="+mn-ea"/>
                          <a:cs typeface="+mn-cs"/>
                        </a:rPr>
                        <a:t>Validate Password</a:t>
                      </a:r>
                    </a:p>
                    <a:p>
                      <a:r>
                        <a:rPr kumimoji="0" lang="en-US" sz="1800" kern="1200" dirty="0" smtClean="0">
                          <a:solidFill>
                            <a:schemeClr val="dk1"/>
                          </a:solidFill>
                          <a:effectLst/>
                          <a:latin typeface="+mn-lt"/>
                          <a:ea typeface="+mn-ea"/>
                          <a:cs typeface="+mn-cs"/>
                        </a:rPr>
                        <a:t>Allow access to System</a:t>
                      </a:r>
                      <a:endParaRPr lang="en-US" b="0" dirty="0"/>
                    </a:p>
                  </a:txBody>
                  <a:tcPr/>
                </a:tc>
              </a:tr>
            </a:tbl>
          </a:graphicData>
        </a:graphic>
      </p:graphicFrame>
    </p:spTree>
    <p:extLst>
      <p:ext uri="{BB962C8B-B14F-4D97-AF65-F5344CB8AC3E}">
        <p14:creationId xmlns:p14="http://schemas.microsoft.com/office/powerpoint/2010/main" val="794895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70113442"/>
              </p:ext>
            </p:extLst>
          </p:nvPr>
        </p:nvGraphicFramePr>
        <p:xfrm>
          <a:off x="609600" y="1600200"/>
          <a:ext cx="7467600" cy="4119880"/>
        </p:xfrm>
        <a:graphic>
          <a:graphicData uri="http://schemas.openxmlformats.org/drawingml/2006/table">
            <a:tbl>
              <a:tblPr firstRow="1" bandRow="1">
                <a:tableStyleId>{69CF1AB2-1976-4502-BF36-3FF5EA218861}</a:tableStyleId>
              </a:tblPr>
              <a:tblGrid>
                <a:gridCol w="1600200"/>
                <a:gridCol w="5867400"/>
              </a:tblGrid>
              <a:tr h="370840">
                <a:tc>
                  <a:txBody>
                    <a:bodyPr/>
                    <a:lstStyle/>
                    <a:p>
                      <a:r>
                        <a:rPr lang="en-US" b="0" dirty="0" smtClean="0"/>
                        <a:t>Exception:</a:t>
                      </a:r>
                      <a:endParaRPr lang="en-US" b="0" dirty="0"/>
                    </a:p>
                  </a:txBody>
                  <a:tcPr/>
                </a:tc>
                <a:tc>
                  <a:txBody>
                    <a:bodyPr/>
                    <a:lstStyle/>
                    <a:p>
                      <a:r>
                        <a:rPr kumimoji="0" lang="en-US" b="0" kern="1200" dirty="0" smtClean="0">
                          <a:solidFill>
                            <a:schemeClr val="dk1"/>
                          </a:solidFill>
                          <a:latin typeface="+mn-lt"/>
                          <a:ea typeface="+mn-ea"/>
                          <a:cs typeface="+mn-cs"/>
                        </a:rPr>
                        <a:t>Invalid Password: (System shows an error message)</a:t>
                      </a:r>
                    </a:p>
                    <a:p>
                      <a:r>
                        <a:rPr kumimoji="0" lang="en-US" b="0" kern="1200" dirty="0" smtClean="0">
                          <a:solidFill>
                            <a:schemeClr val="dk1"/>
                          </a:solidFill>
                          <a:latin typeface="+mn-lt"/>
                          <a:ea typeface="+mn-ea"/>
                          <a:cs typeface="+mn-cs"/>
                        </a:rPr>
                        <a:t>Invalid Password for 4 times: (Application closed)</a:t>
                      </a:r>
                      <a:endParaRPr kumimoji="0" lang="en-US" b="0" kern="1200" dirty="0">
                        <a:solidFill>
                          <a:schemeClr val="dk1"/>
                        </a:solidFill>
                        <a:latin typeface="+mn-lt"/>
                        <a:ea typeface="+mn-ea"/>
                        <a:cs typeface="+mn-cs"/>
                      </a:endParaRPr>
                    </a:p>
                  </a:txBody>
                  <a:tcPr/>
                </a:tc>
              </a:tr>
              <a:tr h="370840">
                <a:tc>
                  <a:txBody>
                    <a:bodyPr/>
                    <a:lstStyle/>
                    <a:p>
                      <a:r>
                        <a:rPr kumimoji="0" lang="en-US" sz="1800" b="0" i="0" u="none" strike="noStrike" kern="1200" baseline="0" dirty="0" smtClean="0">
                          <a:solidFill>
                            <a:schemeClr val="dk1"/>
                          </a:solidFill>
                          <a:latin typeface="+mn-lt"/>
                          <a:ea typeface="+mn-ea"/>
                          <a:cs typeface="+mn-cs"/>
                        </a:rPr>
                        <a:t>Priority:</a:t>
                      </a:r>
                    </a:p>
                  </a:txBody>
                  <a:tcPr/>
                </a:tc>
                <a:tc>
                  <a:txBody>
                    <a:bodyPr/>
                    <a:lstStyle/>
                    <a:p>
                      <a:r>
                        <a:rPr kumimoji="0" lang="en-US" sz="1800" b="0" i="0" u="none" strike="noStrike" kern="1200" baseline="0" dirty="0" smtClean="0">
                          <a:solidFill>
                            <a:schemeClr val="dk1"/>
                          </a:solidFill>
                          <a:latin typeface="+mn-lt"/>
                          <a:ea typeface="+mn-ea"/>
                          <a:cs typeface="+mn-cs"/>
                        </a:rPr>
                        <a:t>Essential, must be implemented</a:t>
                      </a:r>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When available:</a:t>
                      </a:r>
                      <a:endParaRPr lang="en-US" b="0" dirty="0"/>
                    </a:p>
                  </a:txBody>
                  <a:tcPr/>
                </a:tc>
                <a:tc>
                  <a:txBody>
                    <a:bodyPr/>
                    <a:lstStyle/>
                    <a:p>
                      <a:r>
                        <a:rPr kumimoji="0" lang="en-US" sz="1800" b="0" i="0" u="none" strike="noStrike" kern="1200" baseline="0" dirty="0" smtClean="0">
                          <a:solidFill>
                            <a:schemeClr val="dk1"/>
                          </a:solidFill>
                          <a:latin typeface="+mn-lt"/>
                          <a:ea typeface="+mn-ea"/>
                          <a:cs typeface="+mn-cs"/>
                        </a:rPr>
                        <a:t>First increment</a:t>
                      </a:r>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Channel to actor:</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Via system interface</a:t>
                      </a:r>
                    </a:p>
                    <a:p>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Frequency of use:</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Many times per day </a:t>
                      </a:r>
                    </a:p>
                    <a:p>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Open issues: </a:t>
                      </a:r>
                    </a:p>
                  </a:txBody>
                  <a:tcPr/>
                </a:tc>
                <a:tc>
                  <a:txBody>
                    <a:bodyPr/>
                    <a:lstStyle/>
                    <a:p>
                      <a:r>
                        <a:rPr kumimoji="0" lang="en-US" sz="1800" b="0" i="0" u="none" strike="noStrike" kern="1200" baseline="0" dirty="0" smtClean="0">
                          <a:solidFill>
                            <a:schemeClr val="dk1"/>
                          </a:solidFill>
                          <a:latin typeface="+mn-lt"/>
                          <a:ea typeface="+mn-ea"/>
                          <a:cs typeface="+mn-cs"/>
                        </a:rPr>
                        <a:t>1.Should there be a way to activate the system without the use of a password?</a:t>
                      </a:r>
                    </a:p>
                    <a:p>
                      <a:r>
                        <a:rPr kumimoji="0" lang="en-US" sz="1800" b="0" i="0" u="none" strike="noStrike" kern="1200" baseline="0" dirty="0" smtClean="0">
                          <a:solidFill>
                            <a:schemeClr val="dk1"/>
                          </a:solidFill>
                          <a:latin typeface="+mn-lt"/>
                          <a:ea typeface="+mn-ea"/>
                          <a:cs typeface="+mn-cs"/>
                        </a:rPr>
                        <a:t>2.How much time does the user have to enter the password from the time the first key is pressed? </a:t>
                      </a:r>
                    </a:p>
                  </a:txBody>
                  <a:tcPr/>
                </a:tc>
              </a:tr>
            </a:tbl>
          </a:graphicData>
        </a:graphic>
      </p:graphicFrame>
    </p:spTree>
    <p:extLst>
      <p:ext uri="{BB962C8B-B14F-4D97-AF65-F5344CB8AC3E}">
        <p14:creationId xmlns:p14="http://schemas.microsoft.com/office/powerpoint/2010/main" val="2426482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Requirements Analysis</a:t>
            </a:r>
          </a:p>
        </p:txBody>
      </p:sp>
      <p:sp>
        <p:nvSpPr>
          <p:cNvPr id="3" name="Content Placeholder 2"/>
          <p:cNvSpPr>
            <a:spLocks noGrp="1"/>
          </p:cNvSpPr>
          <p:nvPr>
            <p:ph sz="quarter" idx="1"/>
          </p:nvPr>
        </p:nvSpPr>
        <p:spPr/>
        <p:txBody>
          <a:bodyPr/>
          <a:lstStyle/>
          <a:p>
            <a:endParaRPr lang="en-US" dirty="0"/>
          </a:p>
        </p:txBody>
      </p:sp>
      <p:sp>
        <p:nvSpPr>
          <p:cNvPr id="4" name="AutoShape 4" descr="Samsung SAMSUNG A40N5300 full hd smart tv | جوميا المغرب"/>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Samsung SAMSUNG A40N5300 full hd smart tv | جوميا المغرب"/>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328761" cy="481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256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54930729"/>
              </p:ext>
            </p:extLst>
          </p:nvPr>
        </p:nvGraphicFramePr>
        <p:xfrm>
          <a:off x="609600" y="1447800"/>
          <a:ext cx="7467600" cy="5506720"/>
        </p:xfrm>
        <a:graphic>
          <a:graphicData uri="http://schemas.openxmlformats.org/drawingml/2006/table">
            <a:tbl>
              <a:tblPr firstRow="1" bandRow="1">
                <a:tableStyleId>{69CF1AB2-1976-4502-BF36-3FF5EA218861}</a:tableStyleId>
              </a:tblPr>
              <a:tblGrid>
                <a:gridCol w="1600200"/>
                <a:gridCol w="2933700"/>
                <a:gridCol w="2933700"/>
              </a:tblGrid>
              <a:tr h="370840">
                <a:tc>
                  <a:txBody>
                    <a:bodyPr/>
                    <a:lstStyle/>
                    <a:p>
                      <a:r>
                        <a:rPr lang="en-US" b="0" dirty="0" smtClean="0"/>
                        <a:t>Name:</a:t>
                      </a:r>
                      <a:endParaRPr lang="en-US" b="0" dirty="0"/>
                    </a:p>
                  </a:txBody>
                  <a:tcPr/>
                </a:tc>
                <a:tc gridSpan="2">
                  <a:txBody>
                    <a:bodyPr/>
                    <a:lstStyle/>
                    <a:p>
                      <a:r>
                        <a:rPr lang="en-US" b="0" dirty="0" smtClean="0"/>
                        <a:t>Check balance</a:t>
                      </a:r>
                      <a:endParaRPr lang="en-US" b="0" dirty="0"/>
                    </a:p>
                  </a:txBody>
                  <a:tcPr/>
                </a:tc>
                <a:tc hMerge="1">
                  <a:txBody>
                    <a:bodyPr/>
                    <a:lstStyle/>
                    <a:p>
                      <a:endParaRPr lang="en-US"/>
                    </a:p>
                  </a:txBody>
                  <a:tcPr/>
                </a:tc>
              </a:tr>
              <a:tr h="370840">
                <a:tc>
                  <a:txBody>
                    <a:bodyPr/>
                    <a:lstStyle/>
                    <a:p>
                      <a:r>
                        <a:rPr lang="en-US" b="0" dirty="0" smtClean="0"/>
                        <a:t>Actors:</a:t>
                      </a:r>
                      <a:endParaRPr lang="en-US" b="0" dirty="0"/>
                    </a:p>
                  </a:txBody>
                  <a:tcPr/>
                </a:tc>
                <a:tc gridSpan="2">
                  <a:txBody>
                    <a:bodyPr/>
                    <a:lstStyle/>
                    <a:p>
                      <a:r>
                        <a:rPr lang="en-US" b="0" dirty="0" smtClean="0"/>
                        <a:t>Customer </a:t>
                      </a:r>
                      <a:endParaRPr lang="en-US" b="0" dirty="0"/>
                    </a:p>
                  </a:txBody>
                  <a:tcPr/>
                </a:tc>
                <a:tc hMerge="1">
                  <a:txBody>
                    <a:bodyPr/>
                    <a:lstStyle/>
                    <a:p>
                      <a:endParaRPr lang="en-US"/>
                    </a:p>
                  </a:txBody>
                  <a:tcPr/>
                </a:tc>
              </a:tr>
              <a:tr h="370840">
                <a:tc>
                  <a:txBody>
                    <a:bodyPr/>
                    <a:lstStyle/>
                    <a:p>
                      <a:r>
                        <a:rPr lang="en-US" b="0" dirty="0" smtClean="0"/>
                        <a:t>Goals: </a:t>
                      </a:r>
                      <a:endParaRPr lang="en-US" b="0" dirty="0"/>
                    </a:p>
                  </a:txBody>
                  <a:tcPr/>
                </a:tc>
                <a:tc gridSpan="2">
                  <a:txBody>
                    <a:bodyPr/>
                    <a:lstStyle/>
                    <a:p>
                      <a:r>
                        <a:rPr lang="en-US" b="0" baseline="0" dirty="0" smtClean="0"/>
                        <a:t>display the user’s balance</a:t>
                      </a:r>
                      <a:endParaRPr lang="en-US" b="0" dirty="0"/>
                    </a:p>
                  </a:txBody>
                  <a:tcPr/>
                </a:tc>
                <a:tc hMerge="1">
                  <a:txBody>
                    <a:bodyPr/>
                    <a:lstStyle/>
                    <a:p>
                      <a:endParaRPr lang="en-US"/>
                    </a:p>
                  </a:txBody>
                  <a:tcPr/>
                </a:tc>
              </a:tr>
              <a:tr h="370840">
                <a:tc>
                  <a:txBody>
                    <a:bodyPr/>
                    <a:lstStyle/>
                    <a:p>
                      <a:r>
                        <a:rPr lang="en-US" b="0" dirty="0" smtClean="0"/>
                        <a:t>Precondition:</a:t>
                      </a:r>
                      <a:endParaRPr lang="en-US" b="0" dirty="0"/>
                    </a:p>
                  </a:txBody>
                  <a:tcPr/>
                </a:tc>
                <a:tc gridSpan="2">
                  <a:txBody>
                    <a:bodyPr/>
                    <a:lstStyle/>
                    <a:p>
                      <a:r>
                        <a:rPr lang="en-US" b="0" dirty="0" smtClean="0"/>
                        <a:t>Log in to the system </a:t>
                      </a:r>
                    </a:p>
                  </a:txBody>
                  <a:tcPr/>
                </a:tc>
                <a:tc hMerge="1">
                  <a:txBody>
                    <a:bodyPr/>
                    <a:lstStyle/>
                    <a:p>
                      <a:endParaRPr lang="en-US"/>
                    </a:p>
                  </a:txBody>
                  <a:tcPr/>
                </a:tc>
              </a:tr>
              <a:tr h="370840">
                <a:tc>
                  <a:txBody>
                    <a:bodyPr/>
                    <a:lstStyle/>
                    <a:p>
                      <a:r>
                        <a:rPr lang="en-US" b="0" dirty="0" smtClean="0"/>
                        <a:t>Trigger:</a:t>
                      </a:r>
                      <a:endParaRPr lang="en-US" b="0" dirty="0"/>
                    </a:p>
                  </a:txBody>
                  <a:tcPr/>
                </a:tc>
                <a:tc gridSpan="2">
                  <a:txBody>
                    <a:bodyPr/>
                    <a:lstStyle/>
                    <a:p>
                      <a:r>
                        <a:rPr lang="en-US" b="0" dirty="0" smtClean="0"/>
                        <a:t>Allow the user to display his balance</a:t>
                      </a:r>
                      <a:r>
                        <a:rPr lang="en-US" b="0" baseline="0" dirty="0" smtClean="0"/>
                        <a:t> after log in to the system </a:t>
                      </a:r>
                      <a:r>
                        <a:rPr lang="en-US" b="0" dirty="0" smtClean="0"/>
                        <a:t> </a:t>
                      </a:r>
                      <a:endParaRPr lang="en-US" b="0" dirty="0"/>
                    </a:p>
                  </a:txBody>
                  <a:tcPr/>
                </a:tc>
                <a:tc hMerge="1">
                  <a:txBody>
                    <a:bodyPr/>
                    <a:lstStyle/>
                    <a:p>
                      <a:endParaRPr lang="en-US"/>
                    </a:p>
                  </a:txBody>
                  <a:tcPr/>
                </a:tc>
              </a:tr>
              <a:tr h="370840">
                <a:tc>
                  <a:txBody>
                    <a:bodyPr/>
                    <a:lstStyle/>
                    <a:p>
                      <a:r>
                        <a:rPr lang="en-US" b="0" dirty="0" smtClean="0"/>
                        <a:t>Scenario:</a:t>
                      </a:r>
                      <a:endParaRPr lang="en-US" b="0" dirty="0"/>
                    </a:p>
                  </a:txBody>
                  <a:tcPr/>
                </a:tc>
                <a:tc>
                  <a:txBody>
                    <a:bodyPr/>
                    <a:lstStyle/>
                    <a:p>
                      <a:r>
                        <a:rPr lang="en-US" b="0" dirty="0" smtClean="0"/>
                        <a:t>Actor                                         </a:t>
                      </a:r>
                      <a:r>
                        <a:rPr lang="en-US" b="0" baseline="0" dirty="0" smtClean="0"/>
                        <a:t>enter his credit card</a:t>
                      </a:r>
                    </a:p>
                    <a:p>
                      <a:endParaRPr lang="en-US" b="0" dirty="0" smtClean="0"/>
                    </a:p>
                    <a:p>
                      <a:endParaRPr lang="en-US" b="0" dirty="0" smtClean="0"/>
                    </a:p>
                    <a:p>
                      <a:endParaRPr lang="en-US" b="0" dirty="0" smtClean="0"/>
                    </a:p>
                    <a:p>
                      <a:r>
                        <a:rPr lang="en-US" b="0" dirty="0" smtClean="0"/>
                        <a:t>Enter password  </a:t>
                      </a:r>
                    </a:p>
                    <a:p>
                      <a:endParaRPr lang="en-US" b="0" dirty="0" smtClean="0"/>
                    </a:p>
                    <a:p>
                      <a:endParaRPr lang="en-US" b="0" dirty="0" smtClean="0"/>
                    </a:p>
                    <a:p>
                      <a:endParaRPr lang="en-US" b="0" dirty="0" smtClean="0"/>
                    </a:p>
                    <a:p>
                      <a:r>
                        <a:rPr lang="en-US" b="0" dirty="0" smtClean="0"/>
                        <a:t>Click check balance</a:t>
                      </a:r>
                    </a:p>
                    <a:p>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System</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Read the credit card display log</a:t>
                      </a:r>
                      <a:r>
                        <a:rPr lang="en-US" b="0" baseline="0" dirty="0" smtClean="0"/>
                        <a:t> in page and ask for password</a:t>
                      </a:r>
                      <a:endParaRPr lang="en-US" b="0" dirty="0" smtClean="0"/>
                    </a:p>
                    <a:p>
                      <a:endParaRPr lang="en-US" b="0" dirty="0" smtClean="0"/>
                    </a:p>
                    <a:p>
                      <a:r>
                        <a:rPr kumimoji="0" lang="en-US" sz="1800" kern="1200" dirty="0" smtClean="0">
                          <a:solidFill>
                            <a:schemeClr val="dk1"/>
                          </a:solidFill>
                          <a:effectLst/>
                          <a:latin typeface="+mn-lt"/>
                          <a:ea typeface="+mn-ea"/>
                          <a:cs typeface="+mn-cs"/>
                        </a:rPr>
                        <a:t>Validate Password</a:t>
                      </a:r>
                    </a:p>
                    <a:p>
                      <a:r>
                        <a:rPr kumimoji="0" lang="en-US" sz="1800" kern="1200" dirty="0" smtClean="0">
                          <a:solidFill>
                            <a:schemeClr val="dk1"/>
                          </a:solidFill>
                          <a:effectLst/>
                          <a:latin typeface="+mn-lt"/>
                          <a:ea typeface="+mn-ea"/>
                          <a:cs typeface="+mn-cs"/>
                        </a:rPr>
                        <a:t>Allow access to System and display all functions</a:t>
                      </a:r>
                    </a:p>
                    <a:p>
                      <a:endParaRPr kumimoji="0" lang="en-US" sz="1800" b="0" kern="1200" dirty="0" smtClean="0">
                        <a:solidFill>
                          <a:schemeClr val="dk1"/>
                        </a:solidFill>
                        <a:effectLst/>
                        <a:latin typeface="+mn-lt"/>
                        <a:ea typeface="+mn-ea"/>
                        <a:cs typeface="+mn-cs"/>
                      </a:endParaRPr>
                    </a:p>
                    <a:p>
                      <a:r>
                        <a:rPr kumimoji="0" lang="en-US" sz="1800" b="0" kern="1200" dirty="0" smtClean="0">
                          <a:solidFill>
                            <a:schemeClr val="dk1"/>
                          </a:solidFill>
                          <a:effectLst/>
                          <a:latin typeface="+mn-lt"/>
                          <a:ea typeface="+mn-ea"/>
                          <a:cs typeface="+mn-cs"/>
                        </a:rPr>
                        <a:t>Display the balance on the screen </a:t>
                      </a:r>
                      <a:endParaRPr lang="en-US" b="0" dirty="0"/>
                    </a:p>
                  </a:txBody>
                  <a:tcPr/>
                </a:tc>
              </a:tr>
            </a:tbl>
          </a:graphicData>
        </a:graphic>
      </p:graphicFrame>
    </p:spTree>
    <p:extLst>
      <p:ext uri="{BB962C8B-B14F-4D97-AF65-F5344CB8AC3E}">
        <p14:creationId xmlns:p14="http://schemas.microsoft.com/office/powerpoint/2010/main" val="1429930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57977450"/>
              </p:ext>
            </p:extLst>
          </p:nvPr>
        </p:nvGraphicFramePr>
        <p:xfrm>
          <a:off x="609600" y="1600200"/>
          <a:ext cx="7467600" cy="3850640"/>
        </p:xfrm>
        <a:graphic>
          <a:graphicData uri="http://schemas.openxmlformats.org/drawingml/2006/table">
            <a:tbl>
              <a:tblPr firstRow="1" bandRow="1">
                <a:tableStyleId>{69CF1AB2-1976-4502-BF36-3FF5EA218861}</a:tableStyleId>
              </a:tblPr>
              <a:tblGrid>
                <a:gridCol w="1600200"/>
                <a:gridCol w="5867400"/>
              </a:tblGrid>
              <a:tr h="370840">
                <a:tc>
                  <a:txBody>
                    <a:bodyPr/>
                    <a:lstStyle/>
                    <a:p>
                      <a:r>
                        <a:rPr lang="en-US" b="0" dirty="0" smtClean="0"/>
                        <a:t>Exception:</a:t>
                      </a:r>
                      <a:endParaRPr lang="en-US" b="0" dirty="0"/>
                    </a:p>
                  </a:txBody>
                  <a:tcPr/>
                </a:tc>
                <a:tc>
                  <a:txBody>
                    <a:bodyPr/>
                    <a:lstStyle/>
                    <a:p>
                      <a:r>
                        <a:rPr kumimoji="0" lang="en-US" b="0" kern="1200" dirty="0" smtClean="0">
                          <a:solidFill>
                            <a:schemeClr val="dk1"/>
                          </a:solidFill>
                          <a:latin typeface="+mn-lt"/>
                          <a:ea typeface="+mn-ea"/>
                          <a:cs typeface="+mn-cs"/>
                        </a:rPr>
                        <a:t>Invalid Password: (System shows an error message)</a:t>
                      </a:r>
                    </a:p>
                  </a:txBody>
                  <a:tcPr/>
                </a:tc>
              </a:tr>
              <a:tr h="370840">
                <a:tc>
                  <a:txBody>
                    <a:bodyPr/>
                    <a:lstStyle/>
                    <a:p>
                      <a:r>
                        <a:rPr kumimoji="0" lang="en-US" sz="1800" b="0" i="0" u="none" strike="noStrike" kern="1200" baseline="0" dirty="0" smtClean="0">
                          <a:solidFill>
                            <a:schemeClr val="dk1"/>
                          </a:solidFill>
                          <a:latin typeface="+mn-lt"/>
                          <a:ea typeface="+mn-ea"/>
                          <a:cs typeface="+mn-cs"/>
                        </a:rPr>
                        <a:t>Priority:</a:t>
                      </a:r>
                    </a:p>
                  </a:txBody>
                  <a:tcPr/>
                </a:tc>
                <a:tc>
                  <a:txBody>
                    <a:bodyPr/>
                    <a:lstStyle/>
                    <a:p>
                      <a:r>
                        <a:rPr kumimoji="0" lang="en-US" sz="1800" b="0" i="0" u="none" strike="noStrike" kern="1200" baseline="0" dirty="0" smtClean="0">
                          <a:solidFill>
                            <a:schemeClr val="dk1"/>
                          </a:solidFill>
                          <a:latin typeface="+mn-lt"/>
                          <a:ea typeface="+mn-ea"/>
                          <a:cs typeface="+mn-cs"/>
                        </a:rPr>
                        <a:t>Essential, must be implemented</a:t>
                      </a:r>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When available:</a:t>
                      </a:r>
                      <a:endParaRPr lang="en-US" b="0" dirty="0"/>
                    </a:p>
                  </a:txBody>
                  <a:tcPr/>
                </a:tc>
                <a:tc>
                  <a:txBody>
                    <a:bodyPr/>
                    <a:lstStyle/>
                    <a:p>
                      <a:r>
                        <a:rPr kumimoji="0" lang="en-US" sz="1800" b="0" i="0" u="none" strike="noStrike" kern="1200" baseline="0" dirty="0" smtClean="0">
                          <a:solidFill>
                            <a:schemeClr val="dk1"/>
                          </a:solidFill>
                          <a:latin typeface="+mn-lt"/>
                          <a:ea typeface="+mn-ea"/>
                          <a:cs typeface="+mn-cs"/>
                        </a:rPr>
                        <a:t>First increment</a:t>
                      </a:r>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Channel to actor:</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Via system interface</a:t>
                      </a:r>
                    </a:p>
                    <a:p>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Frequency of use:</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0 or 1 time per day </a:t>
                      </a:r>
                    </a:p>
                    <a:p>
                      <a:endParaRPr lang="en-US" b="0" dirty="0"/>
                    </a:p>
                  </a:txBody>
                  <a:tcPr/>
                </a:tc>
              </a:tr>
              <a:tr h="370840">
                <a:tc>
                  <a:txBody>
                    <a:bodyPr/>
                    <a:lstStyle/>
                    <a:p>
                      <a:r>
                        <a:rPr kumimoji="0" lang="en-US" sz="1800" b="0" i="0" u="none" strike="noStrike" kern="1200" baseline="0" dirty="0" smtClean="0">
                          <a:solidFill>
                            <a:schemeClr val="dk1"/>
                          </a:solidFill>
                          <a:latin typeface="+mn-lt"/>
                          <a:ea typeface="+mn-ea"/>
                          <a:cs typeface="+mn-cs"/>
                        </a:rPr>
                        <a:t>Open issues: </a:t>
                      </a:r>
                    </a:p>
                  </a:txBody>
                  <a:tcPr/>
                </a:tc>
                <a:tc>
                  <a:txBody>
                    <a:bodyPr/>
                    <a:lstStyle/>
                    <a:p>
                      <a:r>
                        <a:rPr kumimoji="0" lang="en-US" sz="1800" b="0" i="0" u="none" strike="noStrike" kern="1200" baseline="0" dirty="0" smtClean="0">
                          <a:solidFill>
                            <a:schemeClr val="dk1"/>
                          </a:solidFill>
                          <a:latin typeface="+mn-lt"/>
                          <a:ea typeface="+mn-ea"/>
                          <a:cs typeface="+mn-cs"/>
                        </a:rPr>
                        <a:t>1.How does the system display the balance via screen or paper or both ?</a:t>
                      </a:r>
                    </a:p>
                    <a:p>
                      <a:r>
                        <a:rPr kumimoji="0" lang="en-US" sz="1800" b="0" i="0" u="none" strike="noStrike" kern="1200" baseline="0" dirty="0" smtClean="0">
                          <a:solidFill>
                            <a:schemeClr val="dk1"/>
                          </a:solidFill>
                          <a:latin typeface="+mn-lt"/>
                          <a:ea typeface="+mn-ea"/>
                          <a:cs typeface="+mn-cs"/>
                        </a:rPr>
                        <a:t>2.How much time does the user have to enter the password from the time the first key is pressed? </a:t>
                      </a:r>
                    </a:p>
                  </a:txBody>
                  <a:tcPr/>
                </a:tc>
              </a:tr>
            </a:tbl>
          </a:graphicData>
        </a:graphic>
      </p:graphicFrame>
    </p:spTree>
    <p:extLst>
      <p:ext uri="{BB962C8B-B14F-4D97-AF65-F5344CB8AC3E}">
        <p14:creationId xmlns:p14="http://schemas.microsoft.com/office/powerpoint/2010/main" val="2023240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sz="quarter" idx="1"/>
          </p:nvPr>
        </p:nvSpPr>
        <p:spPr/>
        <p:txBody>
          <a:bodyPr>
            <a:normAutofit lnSpcReduction="10000"/>
          </a:bodyPr>
          <a:lstStyle/>
          <a:p>
            <a:endParaRPr lang="en-US" dirty="0" smtClean="0"/>
          </a:p>
          <a:p>
            <a:r>
              <a:rPr lang="en-US" dirty="0"/>
              <a:t>Web Customer actor uses some web site to make purchases online. Top level use cases are View Items, Make Purchase and Client Register. View Items use case could be used by customer as top level use case if customer only wants to find and see some products. This use case could also be used as a part of Make Purchase use case. Client Register use case allows customer to register on the web site, for example to get some coupons or be invited to private sales. Note that, Checkout use case is included use case not available by itself - checkout is part of making purchase. Draw the use case diagram.</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1185070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61687"/>
            <a:ext cx="5486170" cy="467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187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a:t>
            </a:r>
            <a:endParaRPr lang="en-US" dirty="0"/>
          </a:p>
        </p:txBody>
      </p:sp>
      <p:sp>
        <p:nvSpPr>
          <p:cNvPr id="3" name="Content Placeholder 2"/>
          <p:cNvSpPr>
            <a:spLocks noGrp="1"/>
          </p:cNvSpPr>
          <p:nvPr>
            <p:ph sz="quarter" idx="1"/>
          </p:nvPr>
        </p:nvSpPr>
        <p:spPr/>
        <p:txBody>
          <a:bodyPr>
            <a:normAutofit lnSpcReduction="10000"/>
          </a:bodyPr>
          <a:lstStyle/>
          <a:p>
            <a:endParaRPr lang="en-US" dirty="0" smtClean="0"/>
          </a:p>
          <a:p>
            <a:r>
              <a:rPr lang="en-US" dirty="0"/>
              <a:t>A company specializing in consumer electronics requires an order processing system to be developed that is easy-to-use by its employees, and provides a good response time of less than five seconds.  Orders are received from customers online who must state the items and expected delivery deadlines.   The orders are recorded and prioritized according to stock availability, transport capacity, delivery deadlines, and time of order.  The output from the system will be the price of the order, and the delivery date.  The customer then has the option to confirm or reject the order.  Draw use case diagram</a:t>
            </a:r>
            <a:endParaRPr lang="en-US" dirty="0"/>
          </a:p>
        </p:txBody>
      </p:sp>
    </p:spTree>
    <p:extLst>
      <p:ext uri="{BB962C8B-B14F-4D97-AF65-F5344CB8AC3E}">
        <p14:creationId xmlns:p14="http://schemas.microsoft.com/office/powerpoint/2010/main" val="2710820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 </a:t>
            </a:r>
            <a:endParaRPr lang="en-US" dirty="0"/>
          </a:p>
        </p:txBody>
      </p:sp>
      <p:sp>
        <p:nvSpPr>
          <p:cNvPr id="3" name="Content Placeholder 2"/>
          <p:cNvSpPr>
            <a:spLocks noGrp="1"/>
          </p:cNvSpPr>
          <p:nvPr>
            <p:ph sz="quarter" idx="1"/>
          </p:nvPr>
        </p:nvSpPr>
        <p:spPr/>
        <p:txBody>
          <a:bodyPr/>
          <a:lstStyle/>
          <a:p>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5862841"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71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7467600" cy="1143000"/>
          </a:xfrm>
        </p:spPr>
        <p:txBody>
          <a:bodyPr/>
          <a:lstStyle/>
          <a:p>
            <a:pPr algn="ctr"/>
            <a:r>
              <a:rPr lang="en-US" dirty="0"/>
              <a:t>Scenario-based </a:t>
            </a:r>
            <a:r>
              <a:rPr lang="en-US" dirty="0" smtClean="0"/>
              <a:t>Model</a:t>
            </a:r>
            <a:endParaRPr lang="en-US" dirty="0"/>
          </a:p>
        </p:txBody>
      </p:sp>
    </p:spTree>
    <p:extLst>
      <p:ext uri="{BB962C8B-B14F-4D97-AF65-F5344CB8AC3E}">
        <p14:creationId xmlns:p14="http://schemas.microsoft.com/office/powerpoint/2010/main" val="21222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Scenario-based elements</a:t>
            </a:r>
          </a:p>
        </p:txBody>
      </p:sp>
      <p:sp>
        <p:nvSpPr>
          <p:cNvPr id="3" name="Content Placeholder 2"/>
          <p:cNvSpPr>
            <a:spLocks noGrp="1"/>
          </p:cNvSpPr>
          <p:nvPr>
            <p:ph sz="quarter" idx="1"/>
          </p:nvPr>
        </p:nvSpPr>
        <p:spPr/>
        <p:txBody>
          <a:bodyPr/>
          <a:lstStyle/>
          <a:p>
            <a:endParaRPr lang="en-US" dirty="0"/>
          </a:p>
          <a:p>
            <a:r>
              <a:rPr lang="en-US" dirty="0"/>
              <a:t>Functional—processing narratives for software functions</a:t>
            </a:r>
          </a:p>
          <a:p>
            <a:r>
              <a:rPr lang="en-US" dirty="0" smtClean="0"/>
              <a:t>Use-case—descriptions </a:t>
            </a:r>
            <a:r>
              <a:rPr lang="en-US" dirty="0"/>
              <a:t>of the interaction between an “actor” and the system</a:t>
            </a:r>
          </a:p>
          <a:p>
            <a:endParaRPr lang="en-US" dirty="0"/>
          </a:p>
        </p:txBody>
      </p:sp>
    </p:spTree>
    <p:extLst>
      <p:ext uri="{BB962C8B-B14F-4D97-AF65-F5344CB8AC3E}">
        <p14:creationId xmlns:p14="http://schemas.microsoft.com/office/powerpoint/2010/main" val="3922825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cases</a:t>
            </a:r>
          </a:p>
        </p:txBody>
      </p:sp>
      <p:sp>
        <p:nvSpPr>
          <p:cNvPr id="3" name="Content Placeholder 2"/>
          <p:cNvSpPr>
            <a:spLocks noGrp="1"/>
          </p:cNvSpPr>
          <p:nvPr>
            <p:ph sz="quarter" idx="1"/>
          </p:nvPr>
        </p:nvSpPr>
        <p:spPr/>
        <p:txBody>
          <a:bodyPr>
            <a:normAutofit/>
          </a:bodyPr>
          <a:lstStyle/>
          <a:p>
            <a:pPr marL="0" indent="0">
              <a:buNone/>
            </a:pPr>
            <a:r>
              <a:rPr lang="en-US" dirty="0" smtClean="0"/>
              <a:t>Use </a:t>
            </a:r>
            <a:r>
              <a:rPr lang="en-US" dirty="0"/>
              <a:t>cases describe how a specific user category (called an actor) will interact with the system to accomplish a specific action.</a:t>
            </a:r>
          </a:p>
          <a:p>
            <a:r>
              <a:rPr lang="en-US" b="1" dirty="0" smtClean="0"/>
              <a:t>Benefits</a:t>
            </a:r>
            <a:r>
              <a:rPr lang="en-US" b="1" dirty="0"/>
              <a:t>:</a:t>
            </a:r>
            <a:endParaRPr lang="en-US" dirty="0"/>
          </a:p>
          <a:p>
            <a:pPr lvl="1"/>
            <a:r>
              <a:rPr lang="en-US" dirty="0" smtClean="0"/>
              <a:t>Use </a:t>
            </a:r>
            <a:r>
              <a:rPr lang="en-US" dirty="0"/>
              <a:t>cases provide the detail necessary for effective planning and modeling activities. </a:t>
            </a:r>
          </a:p>
          <a:p>
            <a:pPr lvl="1"/>
            <a:r>
              <a:rPr lang="en-US" dirty="0" smtClean="0"/>
              <a:t>Use </a:t>
            </a:r>
            <a:r>
              <a:rPr lang="en-US" dirty="0"/>
              <a:t>cases help the developer to understand how users perceive their interaction with the system. </a:t>
            </a:r>
          </a:p>
          <a:p>
            <a:pPr lvl="1"/>
            <a:r>
              <a:rPr lang="en-US" dirty="0" smtClean="0"/>
              <a:t>Use </a:t>
            </a:r>
            <a:r>
              <a:rPr lang="en-US" dirty="0"/>
              <a:t>cases help to compartmentalize software engineering work. </a:t>
            </a:r>
          </a:p>
          <a:p>
            <a:pPr lvl="1"/>
            <a:r>
              <a:rPr lang="en-US" dirty="0" smtClean="0"/>
              <a:t>Use </a:t>
            </a:r>
            <a:r>
              <a:rPr lang="en-US" dirty="0"/>
              <a:t>cases provide important guidance for those who must test the software.</a:t>
            </a:r>
          </a:p>
          <a:p>
            <a:endParaRPr lang="en-US" dirty="0"/>
          </a:p>
        </p:txBody>
      </p:sp>
    </p:spTree>
    <p:extLst>
      <p:ext uri="{BB962C8B-B14F-4D97-AF65-F5344CB8AC3E}">
        <p14:creationId xmlns:p14="http://schemas.microsoft.com/office/powerpoint/2010/main" val="3531180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a:t>
            </a:r>
          </a:p>
        </p:txBody>
      </p:sp>
      <p:sp>
        <p:nvSpPr>
          <p:cNvPr id="3" name="Content Placeholder 2"/>
          <p:cNvSpPr>
            <a:spLocks noGrp="1"/>
          </p:cNvSpPr>
          <p:nvPr>
            <p:ph sz="quarter" idx="1"/>
          </p:nvPr>
        </p:nvSpPr>
        <p:spPr/>
        <p:txBody>
          <a:bodyPr/>
          <a:lstStyle/>
          <a:p>
            <a:endParaRPr lang="en-US" dirty="0"/>
          </a:p>
          <a:p>
            <a:pPr marL="0" indent="0">
              <a:buNone/>
            </a:pPr>
            <a:r>
              <a:rPr lang="en-US" dirty="0"/>
              <a:t>An Actor is outside or external the system.</a:t>
            </a:r>
          </a:p>
          <a:p>
            <a:r>
              <a:rPr lang="en-US" dirty="0" smtClean="0"/>
              <a:t>It </a:t>
            </a:r>
            <a:r>
              <a:rPr lang="en-US" dirty="0"/>
              <a:t>can be a:</a:t>
            </a:r>
          </a:p>
          <a:p>
            <a:pPr lvl="1"/>
            <a:r>
              <a:rPr lang="en-US" dirty="0" smtClean="0"/>
              <a:t>Human</a:t>
            </a:r>
            <a:endParaRPr lang="en-US" dirty="0"/>
          </a:p>
          <a:p>
            <a:pPr lvl="1"/>
            <a:r>
              <a:rPr lang="en-US" dirty="0" smtClean="0"/>
              <a:t>Peripheral </a:t>
            </a:r>
            <a:r>
              <a:rPr lang="en-US" dirty="0"/>
              <a:t>device (hardware)</a:t>
            </a:r>
          </a:p>
          <a:p>
            <a:pPr lvl="1"/>
            <a:r>
              <a:rPr lang="en-US" dirty="0" smtClean="0"/>
              <a:t>External </a:t>
            </a:r>
            <a:r>
              <a:rPr lang="en-US" dirty="0"/>
              <a:t>system or subsystem</a:t>
            </a:r>
          </a:p>
          <a:p>
            <a:pPr lvl="1"/>
            <a:r>
              <a:rPr lang="en-US" dirty="0" smtClean="0"/>
              <a:t>Time </a:t>
            </a:r>
            <a:r>
              <a:rPr lang="en-US" dirty="0"/>
              <a:t>or time-based event</a:t>
            </a:r>
          </a:p>
          <a:p>
            <a:r>
              <a:rPr lang="en-US" dirty="0" smtClean="0"/>
              <a:t>Represented </a:t>
            </a:r>
            <a:r>
              <a:rPr lang="en-US" dirty="0"/>
              <a:t>by stick figure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648200"/>
            <a:ext cx="9620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290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a:t>
            </a:r>
            <a:endParaRPr lang="en-US" dirty="0"/>
          </a:p>
        </p:txBody>
      </p:sp>
      <p:sp>
        <p:nvSpPr>
          <p:cNvPr id="3" name="Content Placeholder 2"/>
          <p:cNvSpPr>
            <a:spLocks noGrp="1"/>
          </p:cNvSpPr>
          <p:nvPr>
            <p:ph sz="quarter" idx="1"/>
          </p:nvPr>
        </p:nvSpPr>
        <p:spPr/>
        <p:txBody>
          <a:bodyPr/>
          <a:lstStyle/>
          <a:p>
            <a:endParaRPr lang="en-US" dirty="0"/>
          </a:p>
          <a:p>
            <a:r>
              <a:rPr lang="en-US" dirty="0"/>
              <a:t>A </a:t>
            </a:r>
            <a:r>
              <a:rPr lang="en-US" b="1" dirty="0"/>
              <a:t>use </a:t>
            </a:r>
            <a:r>
              <a:rPr lang="en-US" b="1" dirty="0" smtClean="0"/>
              <a:t>case </a:t>
            </a:r>
            <a:r>
              <a:rPr lang="en-US" dirty="0" smtClean="0"/>
              <a:t>is </a:t>
            </a:r>
            <a:r>
              <a:rPr lang="en-US" dirty="0"/>
              <a:t>a summary of scenarios for a single task or goal. </a:t>
            </a:r>
            <a:endParaRPr lang="en-US" dirty="0" smtClean="0"/>
          </a:p>
          <a:p>
            <a:endParaRPr lang="en-US" dirty="0"/>
          </a:p>
          <a:p>
            <a:r>
              <a:rPr lang="en-US" dirty="0"/>
              <a:t>Represented by an oval</a:t>
            </a:r>
          </a:p>
          <a:p>
            <a:endParaRPr lang="en-US" dirty="0"/>
          </a:p>
          <a:p>
            <a:endParaRPr lang="en-US" dirty="0"/>
          </a:p>
        </p:txBody>
      </p:sp>
    </p:spTree>
    <p:extLst>
      <p:ext uri="{BB962C8B-B14F-4D97-AF65-F5344CB8AC3E}">
        <p14:creationId xmlns:p14="http://schemas.microsoft.com/office/powerpoint/2010/main" val="3079692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571500"/>
            <a:ext cx="67913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4703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B227F55BD804EB95678FDEFBE9B68" ma:contentTypeVersion="5" ma:contentTypeDescription="Create a new document." ma:contentTypeScope="" ma:versionID="a9aad5d14596274671b2c3483735028c">
  <xsd:schema xmlns:xsd="http://www.w3.org/2001/XMLSchema" xmlns:xs="http://www.w3.org/2001/XMLSchema" xmlns:p="http://schemas.microsoft.com/office/2006/metadata/properties" xmlns:ns2="d45cd98f-d7e5-42a3-8658-6b7154cf5787" targetNamespace="http://schemas.microsoft.com/office/2006/metadata/properties" ma:root="true" ma:fieldsID="f77fb32f1bf60eb1fefed177be1bc2fd" ns2:_="">
    <xsd:import namespace="d45cd98f-d7e5-42a3-8658-6b7154cf57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5cd98f-d7e5-42a3-8658-6b7154cf5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7F934C-6AA0-4969-8DDE-7CAF37B54A4F}"/>
</file>

<file path=customXml/itemProps2.xml><?xml version="1.0" encoding="utf-8"?>
<ds:datastoreItem xmlns:ds="http://schemas.openxmlformats.org/officeDocument/2006/customXml" ds:itemID="{BE8BFCCD-F4FB-47E2-BD04-302071E114B2}"/>
</file>

<file path=customXml/itemProps3.xml><?xml version="1.0" encoding="utf-8"?>
<ds:datastoreItem xmlns:ds="http://schemas.openxmlformats.org/officeDocument/2006/customXml" ds:itemID="{CEAA7FBC-751E-4685-9A16-16A984BF051E}"/>
</file>

<file path=docProps/app.xml><?xml version="1.0" encoding="utf-8"?>
<Properties xmlns="http://schemas.openxmlformats.org/officeDocument/2006/extended-properties" xmlns:vt="http://schemas.openxmlformats.org/officeDocument/2006/docPropsVTypes">
  <Template>Oriel</Template>
  <TotalTime>1844</TotalTime>
  <Words>1224</Words>
  <Application>Microsoft Office PowerPoint</Application>
  <PresentationFormat>On-screen Show (4:3)</PresentationFormat>
  <Paragraphs>235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Software engineering </vt:lpstr>
      <vt:lpstr>PowerPoint Presentation</vt:lpstr>
      <vt:lpstr>Elements of Requirements Analysis</vt:lpstr>
      <vt:lpstr>Scenario-based Model</vt:lpstr>
      <vt:lpstr> Scenario-based elements</vt:lpstr>
      <vt:lpstr>User cases</vt:lpstr>
      <vt:lpstr>Actors</vt:lpstr>
      <vt:lpstr>use case</vt:lpstr>
      <vt:lpstr>PowerPoint Presentation</vt:lpstr>
      <vt:lpstr>Use-CaseDiagram</vt:lpstr>
      <vt:lpstr>PowerPoint Presentation</vt:lpstr>
      <vt:lpstr>PowerPoint Presentation</vt:lpstr>
      <vt:lpstr>How to describe a single use case</vt:lpstr>
      <vt:lpstr>Visual Paradigm</vt:lpstr>
      <vt:lpstr>Sheet</vt:lpstr>
      <vt:lpstr>Exercise 1</vt:lpstr>
      <vt:lpstr>Exercise 1</vt:lpstr>
      <vt:lpstr>Exercise 2</vt:lpstr>
      <vt:lpstr>Exercise 2</vt:lpstr>
      <vt:lpstr>Exercise 3</vt:lpstr>
      <vt:lpstr>Exercise 3</vt:lpstr>
      <vt:lpstr>Exercise 3</vt:lpstr>
      <vt:lpstr>Exercise 3</vt:lpstr>
      <vt:lpstr>Exercise 3</vt:lpstr>
      <vt:lpstr>Exercise 3</vt:lpstr>
      <vt:lpstr>Exercise 4</vt:lpstr>
      <vt:lpstr>Exercise 4</vt:lpstr>
      <vt:lpstr>Exercise 4</vt:lpstr>
      <vt:lpstr>Exercise 4</vt:lpstr>
      <vt:lpstr>Exercise 4</vt:lpstr>
      <vt:lpstr>Exercise 4</vt:lpstr>
      <vt:lpstr>Exercise 5</vt:lpstr>
      <vt:lpstr>Exercise 5</vt:lpstr>
      <vt:lpstr>Exercise 6</vt:lpstr>
      <vt:lpstr>Exercise 6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dc:title>
  <dc:creator>Windows User</dc:creator>
  <cp:lastModifiedBy>Windows User</cp:lastModifiedBy>
  <cp:revision>121</cp:revision>
  <dcterms:created xsi:type="dcterms:W3CDTF">2020-10-24T14:56:57Z</dcterms:created>
  <dcterms:modified xsi:type="dcterms:W3CDTF">2020-11-25T20:52:00Z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0x01010025EB227F55BD804EB95678FDEFBE9B68</vt:lpwstr>
  </property>
</Properties>
</file>