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8" r:id="rId18"/>
    <p:sldId id="277" r:id="rId19"/>
    <p:sldId id="275" r:id="rId20"/>
    <p:sldId id="271" r:id="rId21"/>
    <p:sldId id="272" r:id="rId22"/>
    <p:sldId id="273" r:id="rId23"/>
    <p:sldId id="281" r:id="rId24"/>
    <p:sldId id="282" r:id="rId25"/>
    <p:sldId id="274" r:id="rId26"/>
    <p:sldId id="279" r:id="rId27"/>
    <p:sldId id="280" r:id="rId28"/>
    <p:sldId id="283" r:id="rId29"/>
    <p:sldId id="284" r:id="rId30"/>
    <p:sldId id="285" r:id="rId31"/>
    <p:sldId id="286" r:id="rId3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3" d="100"/>
          <a:sy n="63" d="100"/>
        </p:scale>
        <p:origin x="-159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B5CC49-885E-450B-A50F-52F192A25D21}" type="datetimeFigureOut">
              <a:rPr lang="ar-EG" smtClean="0"/>
              <a:t>27/04/1442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5CC49-885E-450B-A50F-52F192A25D21}" type="datetimeFigureOut">
              <a:rPr lang="ar-EG" smtClean="0"/>
              <a:t>27/04/1442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5CC49-885E-450B-A50F-52F192A25D21}" type="datetimeFigureOut">
              <a:rPr lang="ar-EG" smtClean="0"/>
              <a:t>27/04/1442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5CC49-885E-450B-A50F-52F192A25D21}" type="datetimeFigureOut">
              <a:rPr lang="ar-EG" smtClean="0"/>
              <a:t>27/04/1442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5CC49-885E-450B-A50F-52F192A25D21}" type="datetimeFigureOut">
              <a:rPr lang="ar-EG" smtClean="0"/>
              <a:t>27/04/1442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5CC49-885E-450B-A50F-52F192A25D21}" type="datetimeFigureOut">
              <a:rPr lang="ar-EG" smtClean="0"/>
              <a:t>27/04/1442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5CC49-885E-450B-A50F-52F192A25D21}" type="datetimeFigureOut">
              <a:rPr lang="ar-EG" smtClean="0"/>
              <a:t>27/04/1442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5CC49-885E-450B-A50F-52F192A25D21}" type="datetimeFigureOut">
              <a:rPr lang="ar-EG" smtClean="0"/>
              <a:t>27/04/1442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5CC49-885E-450B-A50F-52F192A25D21}" type="datetimeFigureOut">
              <a:rPr lang="ar-EG" smtClean="0"/>
              <a:t>27/04/1442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3BFDF06-8A90-43C2-80BB-22E44C456170}"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5CC49-885E-450B-A50F-52F192A25D21}" type="datetimeFigureOut">
              <a:rPr lang="ar-EG" smtClean="0"/>
              <a:t>27/04/1442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3BFDF06-8A90-43C2-80BB-22E44C456170}"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CB5CC49-885E-450B-A50F-52F192A25D21}" type="datetimeFigureOut">
              <a:rPr lang="ar-EG" smtClean="0"/>
              <a:t>27/04/1442</a:t>
            </a:fld>
            <a:endParaRPr lang="ar-EG"/>
          </a:p>
        </p:txBody>
      </p:sp>
      <p:sp>
        <p:nvSpPr>
          <p:cNvPr id="9" name="Slide Number Placeholder 8"/>
          <p:cNvSpPr>
            <a:spLocks noGrp="1"/>
          </p:cNvSpPr>
          <p:nvPr>
            <p:ph type="sldNum" sz="quarter" idx="11"/>
          </p:nvPr>
        </p:nvSpPr>
        <p:spPr/>
        <p:txBody>
          <a:bodyPr/>
          <a:lstStyle/>
          <a:p>
            <a:fld id="{33BFDF06-8A90-43C2-80BB-22E44C456170}"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3BFDF06-8A90-43C2-80BB-22E44C456170}"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CB5CC49-885E-450B-A50F-52F192A25D21}" type="datetimeFigureOut">
              <a:rPr lang="ar-EG" smtClean="0"/>
              <a:t>27/04/1442</a:t>
            </a:fld>
            <a:endParaRPr lang="ar-E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Software engineering</a:t>
            </a:r>
            <a:endParaRPr lang="ar-EG" sz="4800" dirty="0"/>
          </a:p>
        </p:txBody>
      </p:sp>
      <p:sp>
        <p:nvSpPr>
          <p:cNvPr id="3" name="Subtitle 2"/>
          <p:cNvSpPr>
            <a:spLocks noGrp="1"/>
          </p:cNvSpPr>
          <p:nvPr>
            <p:ph type="subTitle" idx="1"/>
          </p:nvPr>
        </p:nvSpPr>
        <p:spPr/>
        <p:txBody>
          <a:bodyPr/>
          <a:lstStyle/>
          <a:p>
            <a:r>
              <a:rPr lang="en-US" dirty="0" smtClean="0"/>
              <a:t>UMLs</a:t>
            </a:r>
            <a:endParaRPr lang="ar-EG" dirty="0"/>
          </a:p>
        </p:txBody>
      </p:sp>
    </p:spTree>
    <p:extLst>
      <p:ext uri="{BB962C8B-B14F-4D97-AF65-F5344CB8AC3E}">
        <p14:creationId xmlns:p14="http://schemas.microsoft.com/office/powerpoint/2010/main" val="105689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908721"/>
            <a:ext cx="6480720" cy="5097072"/>
          </a:xfrm>
        </p:spPr>
      </p:pic>
    </p:spTree>
    <p:extLst>
      <p:ext uri="{BB962C8B-B14F-4D97-AF65-F5344CB8AC3E}">
        <p14:creationId xmlns:p14="http://schemas.microsoft.com/office/powerpoint/2010/main" val="2394961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indent="0" algn="l" rtl="0">
              <a:buNone/>
            </a:pPr>
            <a:r>
              <a:rPr lang="en-US" dirty="0"/>
              <a:t> </a:t>
            </a:r>
            <a:r>
              <a:rPr lang="en-US" dirty="0" smtClean="0"/>
              <a:t>2</a:t>
            </a:r>
            <a:r>
              <a:rPr lang="en-US" dirty="0"/>
              <a:t>. In a university there are different classrooms, office and departments. A department has a name and it contains many offices. A person working at the university has a unique ID and can be a professor or an employee.</a:t>
            </a:r>
          </a:p>
          <a:p>
            <a:pPr marL="114300" indent="0" algn="l" rtl="0">
              <a:buNone/>
            </a:pPr>
            <a:r>
              <a:rPr lang="en-US" dirty="0"/>
              <a:t>A professor can be a full, associate or assistant professor and he/she is enrolled in one department.</a:t>
            </a:r>
          </a:p>
          <a:p>
            <a:pPr marL="114300" indent="0" algn="l" rtl="0">
              <a:buNone/>
            </a:pPr>
            <a:r>
              <a:rPr lang="en-US" dirty="0"/>
              <a:t>Offices and classrooms have a number ID, and a classroom has a number of seats.</a:t>
            </a:r>
          </a:p>
          <a:p>
            <a:pPr marL="114300" indent="0" algn="l" rtl="0">
              <a:buNone/>
            </a:pPr>
            <a:r>
              <a:rPr lang="en-US" dirty="0"/>
              <a:t>Every employee works in an office.</a:t>
            </a:r>
          </a:p>
          <a:p>
            <a:pPr marL="114300" indent="0" algn="l" rtl="0">
              <a:buNone/>
            </a:pPr>
            <a:endParaRPr lang="ar-EG" dirty="0"/>
          </a:p>
        </p:txBody>
      </p:sp>
    </p:spTree>
    <p:extLst>
      <p:ext uri="{BB962C8B-B14F-4D97-AF65-F5344CB8AC3E}">
        <p14:creationId xmlns:p14="http://schemas.microsoft.com/office/powerpoint/2010/main" val="2756163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836712"/>
            <a:ext cx="7200800" cy="5328592"/>
          </a:xfrm>
        </p:spPr>
      </p:pic>
    </p:spTree>
    <p:extLst>
      <p:ext uri="{BB962C8B-B14F-4D97-AF65-F5344CB8AC3E}">
        <p14:creationId xmlns:p14="http://schemas.microsoft.com/office/powerpoint/2010/main" val="483997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lvl="1" indent="0" algn="l" rtl="0">
              <a:buClr>
                <a:schemeClr val="accent1"/>
              </a:buClr>
              <a:buNone/>
            </a:pPr>
            <a:r>
              <a:rPr lang="en-US" dirty="0" smtClean="0"/>
              <a:t>3. A </a:t>
            </a:r>
            <a:r>
              <a:rPr lang="en-US" dirty="0"/>
              <a:t>company consists of departments. Departments are located in one or more offices. One office acts as headquarter. Each department has a manager who is recruited from the set of employees</a:t>
            </a:r>
            <a:r>
              <a:rPr lang="en-US" dirty="0" smtClean="0"/>
              <a:t>.</a:t>
            </a:r>
          </a:p>
          <a:p>
            <a:pPr marL="114300" lvl="1" indent="0" algn="l" rtl="0">
              <a:buClr>
                <a:schemeClr val="accent1"/>
              </a:buClr>
              <a:buNone/>
            </a:pPr>
            <a:endParaRPr lang="en-US" sz="1400" dirty="0"/>
          </a:p>
          <a:p>
            <a:pPr marL="114300" indent="0" algn="l" rtl="0">
              <a:buNone/>
            </a:pPr>
            <a:endParaRPr lang="ar-EG" dirty="0"/>
          </a:p>
        </p:txBody>
      </p:sp>
      <p:pic>
        <p:nvPicPr>
          <p:cNvPr id="4" name="Picture 3" descr="https://html2-f.scribdassets.com/2e6qisq000xjmd0/images/1-e2255e552d.jpg"/>
          <p:cNvPicPr/>
          <p:nvPr/>
        </p:nvPicPr>
        <p:blipFill rotWithShape="1">
          <a:blip r:embed="rId2">
            <a:extLst>
              <a:ext uri="{28A0092B-C50C-407E-A947-70E740481C1C}">
                <a14:useLocalDpi xmlns:a14="http://schemas.microsoft.com/office/drawing/2010/main" val="0"/>
              </a:ext>
            </a:extLst>
          </a:blip>
          <a:srcRect t="1782" r="43590"/>
          <a:stretch/>
        </p:blipFill>
        <p:spPr bwMode="auto">
          <a:xfrm>
            <a:off x="1187624" y="2780928"/>
            <a:ext cx="6408712" cy="38164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7365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lvl="1" indent="0" algn="l" rtl="0">
              <a:buClr>
                <a:schemeClr val="accent1"/>
              </a:buClr>
              <a:buNone/>
            </a:pPr>
            <a:r>
              <a:rPr lang="en-US" dirty="0" smtClean="0"/>
              <a:t>4. </a:t>
            </a:r>
            <a:r>
              <a:rPr lang="en-US" dirty="0"/>
              <a:t>A house may have any number of pets living in it •The two possible types of pets that can live in a house are dogs and cats •Each dog or cat has a name •An animal’s house is its one and only home •You can ell an animal to make noise and it will do its thing</a:t>
            </a:r>
            <a:endParaRPr lang="en-US" sz="1400" dirty="0"/>
          </a:p>
          <a:p>
            <a:pPr marL="114300" indent="0" algn="l" rtl="0">
              <a:buNone/>
            </a:pP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972014"/>
            <a:ext cx="5544616" cy="3867690"/>
          </a:xfrm>
          <a:prstGeom prst="rect">
            <a:avLst/>
          </a:prstGeom>
        </p:spPr>
      </p:pic>
    </p:spTree>
    <p:extLst>
      <p:ext uri="{BB962C8B-B14F-4D97-AF65-F5344CB8AC3E}">
        <p14:creationId xmlns:p14="http://schemas.microsoft.com/office/powerpoint/2010/main" val="4240684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ar-EG" dirty="0"/>
          </a:p>
        </p:txBody>
      </p:sp>
      <p:sp>
        <p:nvSpPr>
          <p:cNvPr id="3" name="Content Placeholder 2"/>
          <p:cNvSpPr>
            <a:spLocks noGrp="1"/>
          </p:cNvSpPr>
          <p:nvPr>
            <p:ph idx="1"/>
          </p:nvPr>
        </p:nvSpPr>
        <p:spPr/>
        <p:txBody>
          <a:bodyPr/>
          <a:lstStyle/>
          <a:p>
            <a:pPr marL="571500" lvl="0" indent="-457200" algn="l" rtl="0">
              <a:buAutoNum type="arabicPeriod"/>
            </a:pPr>
            <a:endParaRPr lang="en-US" sz="2400" dirty="0" smtClean="0"/>
          </a:p>
          <a:p>
            <a:pPr marL="571500" lvl="0" indent="-457200" algn="l" rtl="0">
              <a:buAutoNum type="arabicPeriod"/>
            </a:pPr>
            <a:endParaRPr lang="en-US" sz="2400" dirty="0"/>
          </a:p>
          <a:p>
            <a:pPr marL="571500" lvl="0" indent="-457200" algn="l" rtl="0">
              <a:buAutoNum type="arabicPeriod"/>
            </a:pPr>
            <a:endParaRPr lang="en-US" sz="2400" dirty="0" smtClean="0"/>
          </a:p>
          <a:p>
            <a:pPr marL="571500" lvl="0" indent="-457200" algn="l" rtl="0">
              <a:buAutoNum type="arabicPeriod"/>
            </a:pPr>
            <a:endParaRPr lang="en-US" sz="2400" dirty="0"/>
          </a:p>
          <a:p>
            <a:pPr marL="114300" indent="0" algn="l" rtl="0">
              <a:buNone/>
            </a:pP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844824"/>
            <a:ext cx="5925264" cy="3744416"/>
          </a:xfrm>
          <a:prstGeom prst="rect">
            <a:avLst/>
          </a:prstGeom>
        </p:spPr>
      </p:pic>
    </p:spTree>
    <p:extLst>
      <p:ext uri="{BB962C8B-B14F-4D97-AF65-F5344CB8AC3E}">
        <p14:creationId xmlns:p14="http://schemas.microsoft.com/office/powerpoint/2010/main" val="784701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400" dirty="0" smtClean="0"/>
              <a:t>Create &amp; destroy object                                      </a:t>
            </a:r>
            <a:endParaRPr lang="ar-EG"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84784"/>
            <a:ext cx="5976664" cy="4680520"/>
          </a:xfrm>
          <a:prstGeom prst="rect">
            <a:avLst/>
          </a:prstGeom>
          <a:noFill/>
          <a:ln>
            <a:noFill/>
          </a:ln>
        </p:spPr>
      </p:pic>
    </p:spTree>
    <p:extLst>
      <p:ext uri="{BB962C8B-B14F-4D97-AF65-F5344CB8AC3E}">
        <p14:creationId xmlns:p14="http://schemas.microsoft.com/office/powerpoint/2010/main" val="98841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400" dirty="0" smtClean="0"/>
              <a:t>    reference</a:t>
            </a:r>
            <a:endParaRPr lang="ar-EG"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628801"/>
            <a:ext cx="6912768" cy="4680520"/>
          </a:xfrm>
          <a:prstGeom prst="rect">
            <a:avLst/>
          </a:prstGeom>
        </p:spPr>
      </p:pic>
    </p:spTree>
    <p:extLst>
      <p:ext uri="{BB962C8B-B14F-4D97-AF65-F5344CB8AC3E}">
        <p14:creationId xmlns:p14="http://schemas.microsoft.com/office/powerpoint/2010/main" val="146003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Loop and recursion</a:t>
            </a:r>
            <a:endParaRPr lang="ar-EG" sz="28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7" y="1700809"/>
            <a:ext cx="4176463" cy="4608512"/>
          </a:xfrm>
        </p:spPr>
      </p:pic>
      <p:pic>
        <p:nvPicPr>
          <p:cNvPr id="1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2880320" cy="4536504"/>
          </a:xfrm>
          <a:prstGeom prst="rect">
            <a:avLst/>
          </a:prstGeom>
          <a:noFill/>
          <a:ln>
            <a:noFill/>
          </a:ln>
        </p:spPr>
      </p:pic>
    </p:spTree>
    <p:extLst>
      <p:ext uri="{BB962C8B-B14F-4D97-AF65-F5344CB8AC3E}">
        <p14:creationId xmlns:p14="http://schemas.microsoft.com/office/powerpoint/2010/main" val="3861910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571500" lvl="0" indent="-457200" algn="l" rtl="0">
              <a:buAutoNum type="arabicPeriod"/>
            </a:pPr>
            <a:r>
              <a:rPr lang="en-US" sz="2400" dirty="0"/>
              <a:t>Draw a sequence diagram for the following:</a:t>
            </a:r>
          </a:p>
          <a:p>
            <a:pPr marL="457200" lvl="0" indent="-342900" algn="l" rtl="0">
              <a:buAutoNum type="arabicPeriod"/>
            </a:pPr>
            <a:endParaRPr lang="en-US" sz="1600" dirty="0"/>
          </a:p>
          <a:p>
            <a:pPr marL="411480" lvl="1" indent="0" algn="l">
              <a:buNone/>
            </a:pPr>
            <a:r>
              <a:rPr lang="en-US" dirty="0"/>
              <a:t>a. Online customer can search book catalog, view description of a selected book, add book to shopping cart, do checkout.  </a:t>
            </a:r>
            <a:endParaRPr lang="en-US" sz="1400" dirty="0"/>
          </a:p>
          <a:p>
            <a:pPr algn="l" rtl="0"/>
            <a:endParaRPr lang="ar-EG" dirty="0"/>
          </a:p>
        </p:txBody>
      </p:sp>
    </p:spTree>
    <p:extLst>
      <p:ext uri="{BB962C8B-B14F-4D97-AF65-F5344CB8AC3E}">
        <p14:creationId xmlns:p14="http://schemas.microsoft.com/office/powerpoint/2010/main" val="2555204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a:t>
            </a:r>
            <a:r>
              <a:rPr lang="en-US" dirty="0"/>
              <a:t>m</a:t>
            </a:r>
            <a:endParaRPr lang="ar-EG" dirty="0"/>
          </a:p>
        </p:txBody>
      </p:sp>
      <p:sp>
        <p:nvSpPr>
          <p:cNvPr id="3" name="Content Placeholder 2"/>
          <p:cNvSpPr>
            <a:spLocks noGrp="1"/>
          </p:cNvSpPr>
          <p:nvPr>
            <p:ph idx="1"/>
          </p:nvPr>
        </p:nvSpPr>
        <p:spPr/>
        <p:txBody>
          <a:bodyPr/>
          <a:lstStyle/>
          <a:p>
            <a:pPr marL="114300" indent="0" algn="l" rtl="0">
              <a:buNone/>
            </a:pPr>
            <a:r>
              <a:rPr lang="en-US" dirty="0"/>
              <a:t>1.The watch displays the current time and it has a single mode button and a single advance button. Pressing the mode button once allows setting the hours. Each press of the advance button increment the hour by one. Pressing the mode button the second time allows setting the minutes. Each press of the advance button increments the minute by one. Pressing the mode button a third time displays the current time. Pressing the mode button allows the user to set the hour again.</a:t>
            </a:r>
          </a:p>
          <a:p>
            <a:pPr marL="114300" indent="0" algn="l" rtl="0">
              <a:buNone/>
            </a:pPr>
            <a:r>
              <a:rPr lang="en-US" dirty="0"/>
              <a:t> Draw a state machine diagram.</a:t>
            </a:r>
          </a:p>
          <a:p>
            <a:pPr marL="114300" indent="0" algn="l" rtl="0">
              <a:buNone/>
            </a:pPr>
            <a:endParaRPr lang="ar-EG" dirty="0"/>
          </a:p>
        </p:txBody>
      </p:sp>
    </p:spTree>
    <p:extLst>
      <p:ext uri="{BB962C8B-B14F-4D97-AF65-F5344CB8AC3E}">
        <p14:creationId xmlns:p14="http://schemas.microsoft.com/office/powerpoint/2010/main" val="708174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UML sequence diagram example for online bookshop."/>
          <p:cNvPicPr>
            <a:picLocks noGrp="1"/>
          </p:cNvPicPr>
          <p:nvPr>
            <p:ph idx="1"/>
          </p:nvPr>
        </p:nvPicPr>
        <p:blipFill rotWithShape="1">
          <a:blip r:embed="rId2">
            <a:extLst>
              <a:ext uri="{28A0092B-C50C-407E-A947-70E740481C1C}">
                <a14:useLocalDpi xmlns:a14="http://schemas.microsoft.com/office/drawing/2010/main" val="0"/>
              </a:ext>
            </a:extLst>
          </a:blip>
          <a:srcRect l="2174" t="5713" r="2392" b="794"/>
          <a:stretch/>
        </p:blipFill>
        <p:spPr bwMode="auto">
          <a:xfrm>
            <a:off x="1259632" y="836712"/>
            <a:ext cx="6192688" cy="5616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6888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411480" lvl="1" indent="0" algn="l" rtl="0">
              <a:buNone/>
            </a:pPr>
            <a:r>
              <a:rPr lang="en-US" dirty="0" smtClean="0"/>
              <a:t>2.An </a:t>
            </a:r>
            <a:r>
              <a:rPr lang="en-US" dirty="0"/>
              <a:t>emotion based music player:</a:t>
            </a:r>
            <a:endParaRPr lang="en-US" sz="1400" dirty="0"/>
          </a:p>
          <a:p>
            <a:pPr lvl="2" algn="l" rtl="0"/>
            <a:r>
              <a:rPr lang="en-US" dirty="0"/>
              <a:t>Firstly the application is opened by the user.</a:t>
            </a:r>
            <a:endParaRPr lang="en-US" sz="1600" dirty="0"/>
          </a:p>
          <a:p>
            <a:pPr lvl="2" algn="l" rtl="0"/>
            <a:r>
              <a:rPr lang="en-US" dirty="0"/>
              <a:t>The device then gets access to the web cam.</a:t>
            </a:r>
            <a:endParaRPr lang="en-US" sz="1600" dirty="0"/>
          </a:p>
          <a:p>
            <a:pPr lvl="2" algn="l" rtl="0"/>
            <a:r>
              <a:rPr lang="en-US" dirty="0"/>
              <a:t>The webcam captures the image of the user.</a:t>
            </a:r>
            <a:endParaRPr lang="en-US" sz="1600" dirty="0"/>
          </a:p>
          <a:p>
            <a:pPr lvl="2" algn="l" rtl="0"/>
            <a:r>
              <a:rPr lang="en-US" dirty="0"/>
              <a:t>The device uses algorithms to detect the face and predict the mood.</a:t>
            </a:r>
            <a:endParaRPr lang="en-US" sz="1600" dirty="0"/>
          </a:p>
          <a:p>
            <a:pPr lvl="2" algn="l" rtl="0"/>
            <a:r>
              <a:rPr lang="en-US" dirty="0"/>
              <a:t>It then requests database for dictionary of possible moods.</a:t>
            </a:r>
            <a:endParaRPr lang="en-US" sz="1600" dirty="0"/>
          </a:p>
          <a:p>
            <a:pPr lvl="2" algn="l" rtl="0"/>
            <a:r>
              <a:rPr lang="en-US" dirty="0"/>
              <a:t>The mood is retrieved from the database.</a:t>
            </a:r>
            <a:endParaRPr lang="en-US" sz="1600" dirty="0"/>
          </a:p>
          <a:p>
            <a:pPr lvl="2" algn="l" rtl="0"/>
            <a:r>
              <a:rPr lang="en-US" dirty="0"/>
              <a:t>The mood is displayed to the user.</a:t>
            </a:r>
            <a:endParaRPr lang="en-US" sz="1600" dirty="0"/>
          </a:p>
          <a:p>
            <a:pPr lvl="2" algn="l" rtl="0"/>
            <a:r>
              <a:rPr lang="en-US" dirty="0"/>
              <a:t>The music is requested from the database.</a:t>
            </a:r>
            <a:endParaRPr lang="en-US" sz="1600" dirty="0"/>
          </a:p>
          <a:p>
            <a:pPr marL="114300" indent="0" algn="l" rtl="0">
              <a:buNone/>
            </a:pPr>
            <a:r>
              <a:rPr lang="en-US" sz="2400" dirty="0"/>
              <a:t>The playlist is generated and finally shown to the user.</a:t>
            </a:r>
            <a:endParaRPr lang="ar-EG" dirty="0"/>
          </a:p>
        </p:txBody>
      </p:sp>
    </p:spTree>
    <p:extLst>
      <p:ext uri="{BB962C8B-B14F-4D97-AF65-F5344CB8AC3E}">
        <p14:creationId xmlns:p14="http://schemas.microsoft.com/office/powerpoint/2010/main" val="3250392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4" name="Picture 3" descr="https://media.geeksforgeeks.org/wp-content/cdn-uploads/seq19.png"/>
          <p:cNvPicPr/>
          <p:nvPr/>
        </p:nvPicPr>
        <p:blipFill>
          <a:blip r:embed="rId2">
            <a:extLst>
              <a:ext uri="{28A0092B-C50C-407E-A947-70E740481C1C}">
                <a14:useLocalDpi xmlns:a14="http://schemas.microsoft.com/office/drawing/2010/main" val="0"/>
              </a:ext>
            </a:extLst>
          </a:blip>
          <a:srcRect/>
          <a:stretch>
            <a:fillRect/>
          </a:stretch>
        </p:blipFill>
        <p:spPr bwMode="auto">
          <a:xfrm>
            <a:off x="675928" y="692696"/>
            <a:ext cx="7128792" cy="5616624"/>
          </a:xfrm>
          <a:prstGeom prst="rect">
            <a:avLst/>
          </a:prstGeom>
          <a:noFill/>
          <a:ln>
            <a:noFill/>
          </a:ln>
        </p:spPr>
      </p:pic>
    </p:spTree>
    <p:extLst>
      <p:ext uri="{BB962C8B-B14F-4D97-AF65-F5344CB8AC3E}">
        <p14:creationId xmlns:p14="http://schemas.microsoft.com/office/powerpoint/2010/main" val="4058917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lvl="1" indent="0" algn="l" rtl="0">
              <a:buClr>
                <a:schemeClr val="accent1"/>
              </a:buClr>
              <a:buNone/>
            </a:pPr>
            <a:r>
              <a:rPr lang="en-US" dirty="0" smtClean="0"/>
              <a:t>3. Show </a:t>
            </a:r>
            <a:r>
              <a:rPr lang="en-US" dirty="0"/>
              <a:t>the interactions between a user and a ticket booking system in booking a seat. It consists of mainly four parts: The actor, which is the user, the boundary object ‘interface', the controller object ‘main Controller' and two entity objects routes and route.</a:t>
            </a:r>
            <a:endParaRPr lang="en-US" sz="1400" dirty="0"/>
          </a:p>
          <a:p>
            <a:pPr marL="114300" indent="0" algn="l" rtl="0">
              <a:buNone/>
            </a:pPr>
            <a:endParaRPr lang="ar-EG" dirty="0"/>
          </a:p>
        </p:txBody>
      </p:sp>
    </p:spTree>
    <p:extLst>
      <p:ext uri="{BB962C8B-B14F-4D97-AF65-F5344CB8AC3E}">
        <p14:creationId xmlns:p14="http://schemas.microsoft.com/office/powerpoint/2010/main" val="229675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4" name="Picture 3" descr="Sequence Diagram Example - Book a seat"/>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272808" cy="5976664"/>
          </a:xfrm>
          <a:prstGeom prst="rect">
            <a:avLst/>
          </a:prstGeom>
          <a:noFill/>
          <a:ln>
            <a:noFill/>
          </a:ln>
        </p:spPr>
      </p:pic>
    </p:spTree>
    <p:extLst>
      <p:ext uri="{BB962C8B-B14F-4D97-AF65-F5344CB8AC3E}">
        <p14:creationId xmlns:p14="http://schemas.microsoft.com/office/powerpoint/2010/main" val="2944951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0"/>
            <a:ext cx="7620000" cy="6284168"/>
          </a:xfrm>
        </p:spPr>
        <p:txBody>
          <a:bodyPr>
            <a:noAutofit/>
          </a:bodyPr>
          <a:lstStyle/>
          <a:p>
            <a:pPr marL="114300" indent="0" algn="l" rtl="0">
              <a:buNone/>
            </a:pPr>
            <a:r>
              <a:rPr lang="en-US" sz="1400" dirty="0"/>
              <a:t>2..Creating sequence diagram for Borrow Books use case</a:t>
            </a:r>
          </a:p>
          <a:p>
            <a:pPr marL="114300" indent="0" algn="l" rtl="0">
              <a:buNone/>
            </a:pPr>
            <a:r>
              <a:rPr lang="en-US" sz="1400" dirty="0"/>
              <a:t>Scenario: Students who have a valid ID and do not have any overdue books or any fines. </a:t>
            </a:r>
            <a:r>
              <a:rPr lang="en-US" sz="1400" dirty="0">
                <a:sym typeface="Symbol"/>
              </a:rPr>
              <a:t></a:t>
            </a:r>
            <a:r>
              <a:rPr lang="en-US" sz="1400" dirty="0"/>
              <a:t> 1. Set context: Borrow Book use case - Students who have a valid ID and do not have any overdue books or any fines. </a:t>
            </a:r>
          </a:p>
          <a:p>
            <a:pPr marL="114300" indent="0" algn="l" rtl="0">
              <a:buNone/>
            </a:pPr>
            <a:r>
              <a:rPr lang="en-US" sz="1400" dirty="0">
                <a:sym typeface="Symbol"/>
              </a:rPr>
              <a:t></a:t>
            </a:r>
            <a:r>
              <a:rPr lang="en-US" sz="1400" dirty="0"/>
              <a:t> 2. Identify the actors and objects involved in the scenario: students, librarians, and the registrar’s database as actors and borrowers, the book collection, and books as the objects. Place the actors and objects across the top of the diagram based on the ordering of their appearance in the normal flow of events.</a:t>
            </a:r>
          </a:p>
          <a:p>
            <a:pPr marL="114300" indent="0" algn="l" rtl="0">
              <a:buNone/>
            </a:pPr>
            <a:r>
              <a:rPr lang="en-US" sz="1400" dirty="0">
                <a:sym typeface="Symbol"/>
              </a:rPr>
              <a:t></a:t>
            </a:r>
            <a:r>
              <a:rPr lang="en-US" sz="1400" dirty="0"/>
              <a:t>3. Set lifeline: Drawing the lifelines beneath the actors and objects in the scenario. </a:t>
            </a:r>
          </a:p>
          <a:p>
            <a:pPr marL="114300" indent="0" algn="l" rtl="0">
              <a:buNone/>
            </a:pPr>
            <a:r>
              <a:rPr lang="en-US" sz="1400" dirty="0">
                <a:sym typeface="Symbol"/>
              </a:rPr>
              <a:t></a:t>
            </a:r>
            <a:r>
              <a:rPr lang="en-US" sz="1400" dirty="0"/>
              <a:t> 4. Add messages: Add the actual messages to the diagram. Librarian executes the </a:t>
            </a:r>
            <a:r>
              <a:rPr lang="en-US" sz="1400" dirty="0" err="1"/>
              <a:t>CheckOutBooks</a:t>
            </a:r>
            <a:r>
              <a:rPr lang="en-US" sz="1400" dirty="0"/>
              <a:t>() procedure (the Student sends the message </a:t>
            </a:r>
            <a:r>
              <a:rPr lang="en-US" sz="1400" dirty="0" err="1"/>
              <a:t>CheckOutBooks</a:t>
            </a:r>
            <a:r>
              <a:rPr lang="en-US" sz="1400" dirty="0"/>
              <a:t>() to ask the Librarian to execute the </a:t>
            </a:r>
            <a:r>
              <a:rPr lang="en-US" sz="1400" dirty="0" err="1"/>
              <a:t>CheckOutBooks</a:t>
            </a:r>
            <a:r>
              <a:rPr lang="en-US" sz="1400" dirty="0"/>
              <a:t>() procedure) when the student hands the librarian the books to check out. The Librarian in return asks the Student for the ID card. When the student hands the ID Card to the Librarian, the Librarian asks the Registrar’s Database to execute the </a:t>
            </a:r>
            <a:r>
              <a:rPr lang="en-US" sz="1400" dirty="0" err="1"/>
              <a:t>ValidID</a:t>
            </a:r>
            <a:r>
              <a:rPr lang="en-US" sz="1400" dirty="0"/>
              <a:t>() procedure. This continues until the ID Card and Books are returned to the student. Once we have decided from whom the messages are to be sent and to whom they are sent, we can place the messages on the diagram.</a:t>
            </a:r>
          </a:p>
          <a:p>
            <a:pPr marL="114300" indent="0" algn="l" rtl="0">
              <a:buNone/>
            </a:pPr>
            <a:r>
              <a:rPr lang="en-US" sz="1400" dirty="0">
                <a:sym typeface="Symbol"/>
              </a:rPr>
              <a:t></a:t>
            </a:r>
            <a:r>
              <a:rPr lang="en-US" sz="1400" dirty="0"/>
              <a:t>5. Place execution occurrence: Add the execution occurrence to the diagrams to show when each actor or object is in the process of executing one of its operations.</a:t>
            </a:r>
          </a:p>
          <a:p>
            <a:pPr marL="114300" indent="0" algn="l" rtl="0">
              <a:buNone/>
            </a:pPr>
            <a:r>
              <a:rPr lang="en-US" sz="1400" dirty="0">
                <a:sym typeface="Symbol"/>
              </a:rPr>
              <a:t></a:t>
            </a:r>
            <a:r>
              <a:rPr lang="en-US" sz="1400" dirty="0"/>
              <a:t> 6. Validate the diagram.</a:t>
            </a:r>
          </a:p>
          <a:p>
            <a:pPr marL="114300" indent="0" algn="l" rtl="0">
              <a:buNone/>
            </a:pPr>
            <a:r>
              <a:rPr lang="en-US" sz="1400" dirty="0"/>
              <a:t>Normal </a:t>
            </a:r>
            <a:r>
              <a:rPr lang="en-US" sz="1400" dirty="0" err="1"/>
              <a:t>folw</a:t>
            </a:r>
            <a:r>
              <a:rPr lang="en-US" sz="1400" dirty="0"/>
              <a:t> of events:</a:t>
            </a:r>
          </a:p>
          <a:p>
            <a:pPr marL="114300" lvl="0" indent="0" algn="l" rtl="0">
              <a:buNone/>
            </a:pPr>
            <a:r>
              <a:rPr lang="en-US" sz="1400" dirty="0"/>
              <a:t>The borrower brings books to the librarian at the checkout desk</a:t>
            </a:r>
          </a:p>
          <a:p>
            <a:pPr marL="114300" lvl="0" indent="0" algn="l" rtl="0">
              <a:buNone/>
            </a:pPr>
            <a:r>
              <a:rPr lang="en-US" sz="1400" dirty="0"/>
              <a:t>The borrower provides librarian their ID card</a:t>
            </a:r>
          </a:p>
          <a:p>
            <a:pPr marL="114300" lvl="0" indent="0" algn="l" rtl="0">
              <a:buNone/>
            </a:pPr>
            <a:r>
              <a:rPr lang="en-US" sz="1400" dirty="0"/>
              <a:t>The librarian checks the validity of the ID card</a:t>
            </a:r>
          </a:p>
          <a:p>
            <a:pPr marL="114300" indent="0" algn="l" rtl="0">
              <a:buNone/>
            </a:pPr>
            <a:r>
              <a:rPr lang="en-US" sz="1400" dirty="0"/>
              <a:t>If the borrower is a student borrower, validate ID card against registrar's database</a:t>
            </a:r>
          </a:p>
          <a:p>
            <a:pPr marL="114300" indent="0" algn="l" rtl="0">
              <a:buNone/>
            </a:pPr>
            <a:r>
              <a:rPr lang="en-US" sz="1400" dirty="0"/>
              <a:t>If the borrower is a faculty/staff  borrower, validate ID card against personnel database</a:t>
            </a:r>
          </a:p>
          <a:p>
            <a:pPr marL="114300" indent="0" algn="l" rtl="0">
              <a:buNone/>
            </a:pPr>
            <a:r>
              <a:rPr lang="en-US" sz="1400" dirty="0"/>
              <a:t>If the borrower is a guest borrower, validate ID card against library's guest database</a:t>
            </a:r>
          </a:p>
          <a:p>
            <a:pPr marL="114300" lvl="0" indent="0" algn="l" rtl="0">
              <a:buNone/>
            </a:pPr>
            <a:r>
              <a:rPr lang="en-US" sz="1400" dirty="0"/>
              <a:t>The librarian checks whether the borrower has any overdue books and/or fines</a:t>
            </a:r>
          </a:p>
          <a:p>
            <a:pPr marL="114300" lvl="0" indent="0" algn="l" rtl="0">
              <a:buNone/>
            </a:pPr>
            <a:r>
              <a:rPr lang="en-US" sz="1400" dirty="0"/>
              <a:t>The borrower checks out the books</a:t>
            </a:r>
          </a:p>
          <a:p>
            <a:pPr marL="114300" indent="0" algn="l" rtl="0">
              <a:buNone/>
            </a:pPr>
            <a:r>
              <a:rPr lang="en-US" sz="1400" b="1" dirty="0"/>
              <a:t> </a:t>
            </a:r>
            <a:endParaRPr lang="en-US" sz="1400" dirty="0"/>
          </a:p>
          <a:p>
            <a:pPr marL="114300" indent="0" algn="l" rtl="0">
              <a:buNone/>
            </a:pPr>
            <a:r>
              <a:rPr lang="en-US" sz="1400" b="1" dirty="0"/>
              <a:t> </a:t>
            </a:r>
            <a:endParaRPr lang="en-US" sz="1400" dirty="0"/>
          </a:p>
          <a:p>
            <a:pPr marL="114300" indent="0" algn="l">
              <a:buNone/>
            </a:pPr>
            <a:endParaRPr lang="ar-EG" sz="1400" dirty="0"/>
          </a:p>
        </p:txBody>
      </p:sp>
    </p:spTree>
    <p:extLst>
      <p:ext uri="{BB962C8B-B14F-4D97-AF65-F5344CB8AC3E}">
        <p14:creationId xmlns:p14="http://schemas.microsoft.com/office/powerpoint/2010/main" val="3249961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60647"/>
            <a:ext cx="7272808" cy="6048673"/>
          </a:xfrm>
        </p:spPr>
      </p:pic>
    </p:spTree>
    <p:extLst>
      <p:ext uri="{BB962C8B-B14F-4D97-AF65-F5344CB8AC3E}">
        <p14:creationId xmlns:p14="http://schemas.microsoft.com/office/powerpoint/2010/main" val="2273215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ar-EG" dirty="0"/>
          </a:p>
        </p:txBody>
      </p:sp>
      <p:sp>
        <p:nvSpPr>
          <p:cNvPr id="3" name="Content Placeholder 2"/>
          <p:cNvSpPr>
            <a:spLocks noGrp="1"/>
          </p:cNvSpPr>
          <p:nvPr>
            <p:ph idx="1"/>
          </p:nvPr>
        </p:nvSpPr>
        <p:spPr/>
        <p:txBody>
          <a:bodyPr/>
          <a:lstStyle/>
          <a:p>
            <a:pPr marL="114300" indent="0" algn="l" rtl="0">
              <a:buNone/>
            </a:pPr>
            <a:r>
              <a:rPr lang="en-US" dirty="0"/>
              <a:t>1. You are required to create a conceptual data model of the data requirements for a company that specializes in it training . the company has 30 instructors and can handle up to 100 trainees per training session. The company offers five advanced technology courses, each of which is taught by a teaching team of two or more instructors. Each instructor is assigned to a maximum of two teaching teams or may be assigned to do research each trainee undertakes one advanced technology course per training session</a:t>
            </a:r>
          </a:p>
          <a:p>
            <a:pPr marL="114300" indent="0" algn="l" rtl="0">
              <a:buNone/>
            </a:pPr>
            <a:r>
              <a:rPr lang="en-US" dirty="0"/>
              <a:t>Draw a single ER diagram to represent the data requirements for the company</a:t>
            </a:r>
          </a:p>
          <a:p>
            <a:pPr marL="114300" indent="0" algn="l">
              <a:buNone/>
            </a:pPr>
            <a:endParaRPr lang="ar-EG" dirty="0"/>
          </a:p>
        </p:txBody>
      </p:sp>
    </p:spTree>
    <p:extLst>
      <p:ext uri="{BB962C8B-B14F-4D97-AF65-F5344CB8AC3E}">
        <p14:creationId xmlns:p14="http://schemas.microsoft.com/office/powerpoint/2010/main" val="1483051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C:\Users\Reham\Pictures\index.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6270728" cy="3083731"/>
          </a:xfrm>
          <a:prstGeom prst="rect">
            <a:avLst/>
          </a:prstGeom>
          <a:noFill/>
          <a:ln>
            <a:noFill/>
          </a:ln>
        </p:spPr>
      </p:pic>
    </p:spTree>
    <p:extLst>
      <p:ext uri="{BB962C8B-B14F-4D97-AF65-F5344CB8AC3E}">
        <p14:creationId xmlns:p14="http://schemas.microsoft.com/office/powerpoint/2010/main" val="2690777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normAutofit fontScale="77500" lnSpcReduction="20000"/>
          </a:bodyPr>
          <a:lstStyle/>
          <a:p>
            <a:pPr marL="114300" indent="0" algn="l" rtl="0">
              <a:buNone/>
            </a:pPr>
            <a:r>
              <a:rPr lang="en-US" dirty="0"/>
              <a:t>2. we need to create a database scheme based on the following requirements of the company database:</a:t>
            </a:r>
          </a:p>
          <a:p>
            <a:pPr marL="114300" indent="0" algn="l" rtl="0">
              <a:buNone/>
            </a:pPr>
            <a:r>
              <a:rPr lang="en-US" dirty="0"/>
              <a:t> The company is organized into departments each department has a unique name, unique number and an employee who manages the department. We keep track of the start date of the department manager. A department may have several locations.</a:t>
            </a:r>
          </a:p>
          <a:p>
            <a:pPr marL="114300" indent="0" algn="l" rtl="0">
              <a:buNone/>
            </a:pPr>
            <a:r>
              <a:rPr lang="en-US" dirty="0"/>
              <a:t> Each department controls a number of projects each project has a unique name, unique number and is located at a single location.</a:t>
            </a:r>
          </a:p>
          <a:p>
            <a:pPr marL="114300" indent="0" algn="l" rtl="0">
              <a:buNone/>
            </a:pPr>
            <a:r>
              <a:rPr lang="en-US" dirty="0"/>
              <a:t> We store each employee social security number, address, salary, sex and birthdate</a:t>
            </a:r>
          </a:p>
          <a:p>
            <a:pPr marL="114300" lvl="0" indent="0" algn="l" rtl="0">
              <a:buNone/>
            </a:pPr>
            <a:r>
              <a:rPr lang="en-US" dirty="0"/>
              <a:t>Each employee works for one department but may work on several projects.</a:t>
            </a:r>
          </a:p>
          <a:p>
            <a:pPr marL="114300" lvl="0" indent="0" algn="l" rtl="0">
              <a:buNone/>
            </a:pPr>
            <a:r>
              <a:rPr lang="en-US" dirty="0"/>
              <a:t>We keep track of the number of hours per week that an employee currently works on each project</a:t>
            </a:r>
          </a:p>
          <a:p>
            <a:pPr marL="114300" lvl="0" indent="0" algn="l" rtl="0">
              <a:buNone/>
            </a:pPr>
            <a:r>
              <a:rPr lang="en-US" dirty="0"/>
              <a:t>We keep track of the direct supervisor of each employee.</a:t>
            </a:r>
          </a:p>
          <a:p>
            <a:pPr marL="114300" indent="0" algn="l" rtl="0">
              <a:buNone/>
            </a:pPr>
            <a:r>
              <a:rPr lang="en-US" dirty="0"/>
              <a:t> Each employee may have a number of dependents</a:t>
            </a:r>
          </a:p>
          <a:p>
            <a:pPr marL="114300" lvl="0" indent="0" algn="l" rtl="0">
              <a:buNone/>
            </a:pPr>
            <a:r>
              <a:rPr lang="en-US" dirty="0"/>
              <a:t>For each dependent, we keep track of their name, sex , birthdate, and relationship to the employee.</a:t>
            </a:r>
          </a:p>
          <a:p>
            <a:pPr marL="114300" indent="0" algn="l" rtl="0">
              <a:buNone/>
            </a:pPr>
            <a:r>
              <a:rPr lang="en-US" dirty="0"/>
              <a:t> </a:t>
            </a:r>
          </a:p>
          <a:p>
            <a:pPr marL="114300" indent="0" algn="l" rtl="0">
              <a:buNone/>
            </a:pPr>
            <a:endParaRPr lang="ar-EG" dirty="0"/>
          </a:p>
        </p:txBody>
      </p:sp>
    </p:spTree>
    <p:extLst>
      <p:ext uri="{BB962C8B-B14F-4D97-AF65-F5344CB8AC3E}">
        <p14:creationId xmlns:p14="http://schemas.microsoft.com/office/powerpoint/2010/main" val="2186029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826" y="1412776"/>
            <a:ext cx="6782747" cy="4176463"/>
          </a:xfrm>
        </p:spPr>
      </p:pic>
    </p:spTree>
    <p:extLst>
      <p:ext uri="{BB962C8B-B14F-4D97-AF65-F5344CB8AC3E}">
        <p14:creationId xmlns:p14="http://schemas.microsoft.com/office/powerpoint/2010/main" val="314627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0"/>
            <a:ext cx="7620000" cy="6212160"/>
          </a:xfrm>
        </p:spPr>
        <p:txBody>
          <a:bodyPr>
            <a:noAutofit/>
          </a:bodyPr>
          <a:lstStyle/>
          <a:p>
            <a:pPr marL="114300" indent="0" algn="l" rtl="0">
              <a:buNone/>
            </a:pPr>
            <a:r>
              <a:rPr lang="en-US" sz="1400" dirty="0" smtClean="0"/>
              <a:t>3. Read </a:t>
            </a:r>
            <a:r>
              <a:rPr lang="en-US" sz="1400" dirty="0"/>
              <a:t>the following case study, which describes the data requirements for a video rental company. </a:t>
            </a:r>
            <a:r>
              <a:rPr lang="en-US" sz="1400" dirty="0" smtClean="0"/>
              <a:t>The video </a:t>
            </a:r>
            <a:r>
              <a:rPr lang="en-US" sz="1400" dirty="0"/>
              <a:t>rental company has several branches throughout the USA. The data held on each branch is </a:t>
            </a:r>
            <a:r>
              <a:rPr lang="en-US" sz="1400" dirty="0" smtClean="0"/>
              <a:t>the branch </a:t>
            </a:r>
            <a:r>
              <a:rPr lang="en-US" sz="1400" dirty="0"/>
              <a:t>address made up of street, city, state, and zip code, and the telephone number. Each branch </a:t>
            </a:r>
            <a:r>
              <a:rPr lang="en-US" sz="1400" dirty="0" smtClean="0"/>
              <a:t>is given </a:t>
            </a:r>
            <a:r>
              <a:rPr lang="en-US" sz="1400" dirty="0"/>
              <a:t>a branch number, which is unique throughout the company. Each branch is allocated </a:t>
            </a:r>
            <a:r>
              <a:rPr lang="en-US" sz="1400" dirty="0" err="1"/>
              <a:t>sta</a:t>
            </a:r>
            <a:r>
              <a:rPr lang="en-US" sz="1400" dirty="0"/>
              <a:t>;, </a:t>
            </a:r>
            <a:r>
              <a:rPr lang="en-US" sz="1400" dirty="0" smtClean="0"/>
              <a:t>which </a:t>
            </a:r>
            <a:r>
              <a:rPr lang="en-US" sz="1400" dirty="0" err="1" smtClean="0"/>
              <a:t>ncludes</a:t>
            </a:r>
            <a:r>
              <a:rPr lang="en-US" sz="1400" dirty="0" smtClean="0"/>
              <a:t> </a:t>
            </a:r>
            <a:r>
              <a:rPr lang="en-US" sz="1400" dirty="0"/>
              <a:t>a Manager. The Manager is responsible for the day-today running of a given branch. The </a:t>
            </a:r>
            <a:r>
              <a:rPr lang="en-US" sz="1400" dirty="0" smtClean="0"/>
              <a:t>data held </a:t>
            </a:r>
            <a:r>
              <a:rPr lang="en-US" sz="1400" dirty="0"/>
              <a:t>on a member of </a:t>
            </a:r>
            <a:r>
              <a:rPr lang="en-US" sz="1400" dirty="0" err="1"/>
              <a:t>sta</a:t>
            </a:r>
            <a:r>
              <a:rPr lang="en-US" sz="1400" dirty="0"/>
              <a:t>; is his or her name, </a:t>
            </a:r>
            <a:r>
              <a:rPr lang="en-US" sz="1400" dirty="0" err="1"/>
              <a:t>posion</a:t>
            </a:r>
            <a:r>
              <a:rPr lang="en-US" sz="1400" dirty="0"/>
              <a:t>, and salary. Each member of </a:t>
            </a:r>
            <a:r>
              <a:rPr lang="en-US" sz="1400" dirty="0" err="1"/>
              <a:t>sta</a:t>
            </a:r>
            <a:r>
              <a:rPr lang="en-US" sz="1400" dirty="0"/>
              <a:t>; is given a </a:t>
            </a:r>
            <a:r>
              <a:rPr lang="en-US" sz="1400" dirty="0" err="1" smtClean="0"/>
              <a:t>sta</a:t>
            </a:r>
            <a:r>
              <a:rPr lang="en-US" sz="1400" dirty="0" smtClean="0"/>
              <a:t>; number</a:t>
            </a:r>
            <a:r>
              <a:rPr lang="en-US" sz="1400" dirty="0"/>
              <a:t>, which is unique throughout the company. Each branch has a stock of videos. The data held on </a:t>
            </a:r>
            <a:r>
              <a:rPr lang="en-US" sz="1400" dirty="0" smtClean="0"/>
              <a:t>a video </a:t>
            </a:r>
            <a:r>
              <a:rPr lang="en-US" sz="1400" dirty="0"/>
              <a:t>is the catalog number, video number, </a:t>
            </a:r>
            <a:r>
              <a:rPr lang="en-US" sz="1400" dirty="0" err="1"/>
              <a:t>tle</a:t>
            </a:r>
            <a:r>
              <a:rPr lang="en-US" sz="1400" dirty="0"/>
              <a:t>, category, daily rental, cost, status, and the names </a:t>
            </a:r>
            <a:r>
              <a:rPr lang="en-US" sz="1400" dirty="0" smtClean="0"/>
              <a:t>of the </a:t>
            </a:r>
            <a:r>
              <a:rPr lang="en-US" sz="1400" dirty="0"/>
              <a:t>main actors, and the director. The catalog number uniquely </a:t>
            </a:r>
            <a:r>
              <a:rPr lang="en-US" sz="1400" dirty="0" err="1"/>
              <a:t>iden</a:t>
            </a:r>
            <a:r>
              <a:rPr lang="en-US" sz="1400" dirty="0"/>
              <a:t>&lt;</a:t>
            </a:r>
            <a:r>
              <a:rPr lang="en-US" sz="1400" dirty="0" err="1"/>
              <a:t>es</a:t>
            </a:r>
            <a:r>
              <a:rPr lang="en-US" sz="1400" dirty="0"/>
              <a:t> each video. However, in </a:t>
            </a:r>
            <a:r>
              <a:rPr lang="en-US" sz="1400" dirty="0" smtClean="0"/>
              <a:t>most cases</a:t>
            </a:r>
            <a:r>
              <a:rPr lang="en-US" sz="1400" dirty="0"/>
              <a:t>, there are several copies of each video at a branch, and the individual copies are </a:t>
            </a:r>
            <a:r>
              <a:rPr lang="en-US" sz="1400" dirty="0" err="1"/>
              <a:t>iden</a:t>
            </a:r>
            <a:r>
              <a:rPr lang="en-US" sz="1400" dirty="0"/>
              <a:t>&lt;</a:t>
            </a:r>
            <a:r>
              <a:rPr lang="en-US" sz="1400" dirty="0" err="1"/>
              <a:t>ed</a:t>
            </a:r>
            <a:r>
              <a:rPr lang="en-US" sz="1400" dirty="0"/>
              <a:t> </a:t>
            </a:r>
            <a:r>
              <a:rPr lang="en-US" sz="1400" dirty="0" smtClean="0"/>
              <a:t>using the </a:t>
            </a:r>
            <a:r>
              <a:rPr lang="en-US" sz="1400" dirty="0"/>
              <a:t>video number. A video is given a category such as </a:t>
            </a:r>
            <a:r>
              <a:rPr lang="en-US" sz="1400" dirty="0" err="1"/>
              <a:t>Acon</a:t>
            </a:r>
            <a:r>
              <a:rPr lang="en-US" sz="1400" dirty="0"/>
              <a:t>, Adult, Children, Drama, Horror, or </a:t>
            </a:r>
            <a:r>
              <a:rPr lang="en-US" sz="1400" dirty="0" smtClean="0"/>
              <a:t>Sci-Fi. The </a:t>
            </a:r>
            <a:r>
              <a:rPr lang="en-US" sz="1400" dirty="0"/>
              <a:t>status indicates whether a </a:t>
            </a:r>
            <a:r>
              <a:rPr lang="en-US" sz="1400" dirty="0" err="1"/>
              <a:t>speci</a:t>
            </a:r>
            <a:r>
              <a:rPr lang="en-US" sz="1400" dirty="0"/>
              <a:t>&lt;c copy of a video is available for rent. Before hiring a video </a:t>
            </a:r>
            <a:r>
              <a:rPr lang="en-US" sz="1400" dirty="0" smtClean="0"/>
              <a:t>from the </a:t>
            </a:r>
            <a:r>
              <a:rPr lang="en-US" sz="1400" dirty="0"/>
              <a:t>company, a customer must &lt;</a:t>
            </a:r>
            <a:r>
              <a:rPr lang="en-US" sz="1400" dirty="0" err="1"/>
              <a:t>rst</a:t>
            </a:r>
            <a:r>
              <a:rPr lang="en-US" sz="1400" dirty="0"/>
              <a:t> register as a member of a local branch. The data held on a </a:t>
            </a:r>
            <a:r>
              <a:rPr lang="en-US" sz="1400" dirty="0" smtClean="0"/>
              <a:t>member is </a:t>
            </a:r>
            <a:r>
              <a:rPr lang="en-US" sz="1400" dirty="0"/>
              <a:t>the &lt;</a:t>
            </a:r>
            <a:r>
              <a:rPr lang="en-US" sz="1400" dirty="0" err="1"/>
              <a:t>rst</a:t>
            </a:r>
            <a:r>
              <a:rPr lang="en-US" sz="1400" dirty="0"/>
              <a:t> and last name, address, and the date that the member registered at a branch. Each member </a:t>
            </a:r>
            <a:r>
              <a:rPr lang="en-US" sz="1400" dirty="0" smtClean="0"/>
              <a:t>is given </a:t>
            </a:r>
            <a:r>
              <a:rPr lang="en-US" sz="1400" dirty="0"/>
              <a:t>a member number, which is unique throughout all branches of the company. Once registered, </a:t>
            </a:r>
            <a:r>
              <a:rPr lang="en-US" sz="1400" dirty="0" smtClean="0"/>
              <a:t>a member </a:t>
            </a:r>
            <a:r>
              <a:rPr lang="en-US" sz="1400" dirty="0"/>
              <a:t>is free to rent videos, up to maximum of ten at any one me. The data held on each </a:t>
            </a:r>
            <a:r>
              <a:rPr lang="en-US" sz="1400" dirty="0" smtClean="0"/>
              <a:t>video rented </a:t>
            </a:r>
            <a:r>
              <a:rPr lang="en-US" sz="1400" dirty="0"/>
              <a:t>is the rental number, the full name and number of the member, the video number, </a:t>
            </a:r>
            <a:r>
              <a:rPr lang="en-US" sz="1400" dirty="0" err="1"/>
              <a:t>tle</a:t>
            </a:r>
            <a:r>
              <a:rPr lang="en-US" sz="1400" dirty="0"/>
              <a:t>, </a:t>
            </a:r>
            <a:r>
              <a:rPr lang="en-US" sz="1400" dirty="0" smtClean="0"/>
              <a:t>and daily </a:t>
            </a:r>
            <a:r>
              <a:rPr lang="en-US" sz="1400" dirty="0"/>
              <a:t>rental, and the date the video is rented out and date returned. The rental number is </a:t>
            </a:r>
            <a:r>
              <a:rPr lang="en-US" sz="1400" dirty="0" smtClean="0"/>
              <a:t>unique throughout </a:t>
            </a:r>
            <a:r>
              <a:rPr lang="en-US" sz="1400" dirty="0"/>
              <a:t>the company.</a:t>
            </a:r>
          </a:p>
          <a:p>
            <a:pPr marL="114300" indent="0" algn="l" rtl="0">
              <a:buNone/>
            </a:pPr>
            <a:r>
              <a:rPr lang="en-US" sz="1400" dirty="0"/>
              <a:t>a) </a:t>
            </a:r>
            <a:r>
              <a:rPr lang="en-US" sz="1400" dirty="0" err="1"/>
              <a:t>Idenfy</a:t>
            </a:r>
            <a:r>
              <a:rPr lang="en-US" sz="1400" dirty="0"/>
              <a:t> the main </a:t>
            </a:r>
            <a:r>
              <a:rPr lang="en-US" sz="1400" dirty="0" err="1"/>
              <a:t>enty</a:t>
            </a:r>
            <a:r>
              <a:rPr lang="en-US" sz="1400" dirty="0"/>
              <a:t> types of the video rental company.</a:t>
            </a:r>
          </a:p>
          <a:p>
            <a:pPr marL="114300" indent="0" algn="l" rtl="0">
              <a:buNone/>
            </a:pPr>
            <a:r>
              <a:rPr lang="en-US" sz="1400" dirty="0"/>
              <a:t>b) </a:t>
            </a:r>
            <a:r>
              <a:rPr lang="en-US" sz="1400" dirty="0" err="1"/>
              <a:t>Idenfy</a:t>
            </a:r>
            <a:r>
              <a:rPr lang="en-US" sz="1400" dirty="0"/>
              <a:t> the main </a:t>
            </a:r>
            <a:r>
              <a:rPr lang="en-US" sz="1400" dirty="0" err="1"/>
              <a:t>relaonship</a:t>
            </a:r>
            <a:r>
              <a:rPr lang="en-US" sz="1400" dirty="0"/>
              <a:t> types between the </a:t>
            </a:r>
            <a:r>
              <a:rPr lang="en-US" sz="1400" dirty="0" err="1"/>
              <a:t>enty</a:t>
            </a:r>
            <a:r>
              <a:rPr lang="en-US" sz="1400" dirty="0"/>
              <a:t> types described in (a) and represent</a:t>
            </a:r>
          </a:p>
          <a:p>
            <a:pPr marL="114300" indent="0" algn="l" rtl="0">
              <a:buNone/>
            </a:pPr>
            <a:r>
              <a:rPr lang="en-US" sz="1400" dirty="0"/>
              <a:t>each </a:t>
            </a:r>
            <a:r>
              <a:rPr lang="en-US" sz="1400" dirty="0" err="1"/>
              <a:t>relaonship</a:t>
            </a:r>
            <a:r>
              <a:rPr lang="en-US" sz="1400" dirty="0"/>
              <a:t> as an ER diagram.</a:t>
            </a:r>
          </a:p>
          <a:p>
            <a:pPr marL="114300" indent="0" algn="l" rtl="0">
              <a:buNone/>
            </a:pPr>
            <a:r>
              <a:rPr lang="en-US" sz="1400" dirty="0"/>
              <a:t>c) Determine the </a:t>
            </a:r>
            <a:r>
              <a:rPr lang="en-US" sz="1400" dirty="0" err="1"/>
              <a:t>mulplicity</a:t>
            </a:r>
            <a:r>
              <a:rPr lang="en-US" sz="1400" dirty="0"/>
              <a:t> constraints for each </a:t>
            </a:r>
            <a:r>
              <a:rPr lang="en-US" sz="1400" dirty="0" err="1"/>
              <a:t>relaonship</a:t>
            </a:r>
            <a:r>
              <a:rPr lang="en-US" sz="1400" dirty="0"/>
              <a:t> described in (b). Represent the</a:t>
            </a:r>
          </a:p>
          <a:p>
            <a:pPr marL="114300" indent="0" algn="l" rtl="0">
              <a:buNone/>
            </a:pPr>
            <a:r>
              <a:rPr lang="en-US" sz="1400" dirty="0" err="1"/>
              <a:t>mulplicity</a:t>
            </a:r>
            <a:r>
              <a:rPr lang="en-US" sz="1400" dirty="0"/>
              <a:t> for each </a:t>
            </a:r>
            <a:r>
              <a:rPr lang="en-US" sz="1400" dirty="0" err="1"/>
              <a:t>relaonship</a:t>
            </a:r>
            <a:r>
              <a:rPr lang="en-US" sz="1400" dirty="0"/>
              <a:t> in the ER diagrams created in (b). </a:t>
            </a:r>
          </a:p>
          <a:p>
            <a:pPr marL="114300" indent="0" algn="l" rtl="0">
              <a:buNone/>
            </a:pPr>
            <a:r>
              <a:rPr lang="en-US" sz="1400" dirty="0"/>
              <a:t>d) </a:t>
            </a:r>
            <a:r>
              <a:rPr lang="en-US" sz="1400" dirty="0" err="1"/>
              <a:t>Idenfy</a:t>
            </a:r>
            <a:r>
              <a:rPr lang="en-US" sz="1400" dirty="0"/>
              <a:t> a1ributes and associate them with </a:t>
            </a:r>
            <a:r>
              <a:rPr lang="en-US" sz="1400" dirty="0" err="1"/>
              <a:t>enty</a:t>
            </a:r>
            <a:r>
              <a:rPr lang="en-US" sz="1400" dirty="0"/>
              <a:t> or </a:t>
            </a:r>
            <a:r>
              <a:rPr lang="en-US" sz="1400" dirty="0" err="1"/>
              <a:t>relaonship</a:t>
            </a:r>
            <a:r>
              <a:rPr lang="en-US" sz="1400" dirty="0"/>
              <a:t> types. Represent each a1ribute</a:t>
            </a:r>
          </a:p>
          <a:p>
            <a:pPr marL="114300" indent="0" algn="l" rtl="0">
              <a:buNone/>
            </a:pPr>
            <a:r>
              <a:rPr lang="en-US" sz="1400" dirty="0"/>
              <a:t>in the ER diagrams created in (c</a:t>
            </a:r>
            <a:r>
              <a:rPr lang="en-US" sz="1400" dirty="0" smtClean="0"/>
              <a:t>).</a:t>
            </a:r>
          </a:p>
          <a:p>
            <a:pPr marL="114300" indent="0" algn="l" rtl="0">
              <a:buNone/>
            </a:pPr>
            <a:r>
              <a:rPr lang="en-US" sz="1400" dirty="0" smtClean="0"/>
              <a:t>e</a:t>
            </a:r>
            <a:r>
              <a:rPr lang="en-US" sz="1400" dirty="0"/>
              <a:t>) Determine candidate and primary key a1ributes for each (strong) </a:t>
            </a:r>
            <a:r>
              <a:rPr lang="en-US" sz="1400" dirty="0" err="1"/>
              <a:t>enty</a:t>
            </a:r>
            <a:r>
              <a:rPr lang="en-US" sz="1400" dirty="0"/>
              <a:t> type.</a:t>
            </a:r>
          </a:p>
          <a:p>
            <a:pPr marL="114300" indent="0" algn="l" rtl="0">
              <a:buNone/>
            </a:pPr>
            <a:r>
              <a:rPr lang="en-US" sz="1400" dirty="0"/>
              <a:t>f) Using your answers (a) to (e) a1empt to represent the data requirements of the video rental</a:t>
            </a:r>
          </a:p>
          <a:p>
            <a:pPr marL="114300" indent="0" algn="l" rtl="0">
              <a:buNone/>
            </a:pPr>
            <a:r>
              <a:rPr lang="en-US" sz="1400" dirty="0"/>
              <a:t>company as a single ER diagram. State any </a:t>
            </a:r>
            <a:r>
              <a:rPr lang="en-US" sz="1400" dirty="0" err="1"/>
              <a:t>assumpons</a:t>
            </a:r>
            <a:r>
              <a:rPr lang="en-US" sz="1400" dirty="0"/>
              <a:t> necessary to support your design.</a:t>
            </a:r>
          </a:p>
          <a:p>
            <a:pPr marL="114300" indent="0" algn="l" rtl="0">
              <a:buNone/>
            </a:pPr>
            <a:endParaRPr lang="ar-EG" sz="1400" dirty="0"/>
          </a:p>
        </p:txBody>
      </p:sp>
    </p:spTree>
    <p:extLst>
      <p:ext uri="{BB962C8B-B14F-4D97-AF65-F5344CB8AC3E}">
        <p14:creationId xmlns:p14="http://schemas.microsoft.com/office/powerpoint/2010/main" val="3496433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C:\Users\Reham\Pictures\index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272808" cy="5794069"/>
          </a:xfrm>
          <a:prstGeom prst="rect">
            <a:avLst/>
          </a:prstGeom>
          <a:noFill/>
          <a:ln>
            <a:noFill/>
          </a:ln>
        </p:spPr>
      </p:pic>
    </p:spTree>
    <p:extLst>
      <p:ext uri="{BB962C8B-B14F-4D97-AF65-F5344CB8AC3E}">
        <p14:creationId xmlns:p14="http://schemas.microsoft.com/office/powerpoint/2010/main" val="550634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indent="0" algn="l" rtl="0">
              <a:buNone/>
            </a:pPr>
            <a:r>
              <a:rPr lang="en-US" dirty="0"/>
              <a:t>2.To take IS340, a student must go through the following process. When the instructor posts assignment 1, each student must form a team, do the assignment and hand it in. When assignment 2 is posted, each student works on it with her team; in parallel, when the midterm is made available, each student writes it. After both assignment 2 and the midterm are done with, each student waits for assignment 3, and when it is available, does it with her team.</a:t>
            </a:r>
          </a:p>
          <a:p>
            <a:pPr marL="114300" indent="0" algn="l" rtl="0">
              <a:buNone/>
            </a:pPr>
            <a:r>
              <a:rPr lang="en-US" dirty="0"/>
              <a:t> Draw a state diagram that models this process . Make sure to model activities (e.g., doing an assignment, writing a test) as states, not transitions</a:t>
            </a:r>
          </a:p>
          <a:p>
            <a:pPr marL="114300" indent="0" algn="l" rtl="0">
              <a:buNone/>
            </a:pPr>
            <a:endParaRPr lang="ar-EG" dirty="0"/>
          </a:p>
        </p:txBody>
      </p:sp>
    </p:spTree>
    <p:extLst>
      <p:ext uri="{BB962C8B-B14F-4D97-AF65-F5344CB8AC3E}">
        <p14:creationId xmlns:p14="http://schemas.microsoft.com/office/powerpoint/2010/main" val="119644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476672"/>
            <a:ext cx="6984776" cy="5500541"/>
          </a:xfrm>
        </p:spPr>
      </p:pic>
    </p:spTree>
    <p:extLst>
      <p:ext uri="{BB962C8B-B14F-4D97-AF65-F5344CB8AC3E}">
        <p14:creationId xmlns:p14="http://schemas.microsoft.com/office/powerpoint/2010/main" val="3375594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Draw a state diagram for the following:</a:t>
            </a:r>
            <a:br>
              <a:rPr lang="en-US" sz="3200" dirty="0"/>
            </a:br>
            <a:endParaRPr lang="ar-EG" sz="3200" dirty="0"/>
          </a:p>
        </p:txBody>
      </p:sp>
      <p:sp>
        <p:nvSpPr>
          <p:cNvPr id="3" name="Content Placeholder 2"/>
          <p:cNvSpPr>
            <a:spLocks noGrp="1"/>
          </p:cNvSpPr>
          <p:nvPr>
            <p:ph idx="1"/>
          </p:nvPr>
        </p:nvSpPr>
        <p:spPr/>
        <p:txBody>
          <a:bodyPr/>
          <a:lstStyle/>
          <a:p>
            <a:pPr marL="114300" indent="0" algn="l" rtl="0">
              <a:buNone/>
            </a:pPr>
            <a:r>
              <a:rPr lang="en-US" dirty="0" smtClean="0"/>
              <a:t>a</a:t>
            </a:r>
            <a:r>
              <a:rPr lang="en-US" dirty="0"/>
              <a:t>. .Draw a state chart to a patient entering a hospital</a:t>
            </a:r>
          </a:p>
          <a:p>
            <a:pPr marL="114300" indent="0" algn="l" rtl="0">
              <a:buNone/>
            </a:pP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557340"/>
            <a:ext cx="6984776" cy="3319931"/>
          </a:xfrm>
          <a:prstGeom prst="rect">
            <a:avLst/>
          </a:prstGeom>
        </p:spPr>
      </p:pic>
    </p:spTree>
    <p:extLst>
      <p:ext uri="{BB962C8B-B14F-4D97-AF65-F5344CB8AC3E}">
        <p14:creationId xmlns:p14="http://schemas.microsoft.com/office/powerpoint/2010/main" val="402171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indent="0" algn="l" rtl="0">
              <a:buNone/>
            </a:pPr>
            <a:r>
              <a:rPr lang="en-US" dirty="0" err="1"/>
              <a:t>b.Draw</a:t>
            </a:r>
            <a:r>
              <a:rPr lang="en-US" dirty="0"/>
              <a:t> a state chart to describe one’s marital status.</a:t>
            </a:r>
          </a:p>
          <a:p>
            <a:pPr marL="114300" indent="0" algn="l" rtl="0">
              <a:buNone/>
            </a:pPr>
            <a:endParaRPr lang="ar-EG" dirty="0"/>
          </a:p>
        </p:txBody>
      </p:sp>
      <p:pic>
        <p:nvPicPr>
          <p:cNvPr id="4" name="Picture 3"/>
          <p:cNvPicPr/>
          <p:nvPr/>
        </p:nvPicPr>
        <p:blipFill>
          <a:blip r:embed="rId2"/>
          <a:stretch>
            <a:fillRect/>
          </a:stretch>
        </p:blipFill>
        <p:spPr>
          <a:xfrm>
            <a:off x="899592" y="2204864"/>
            <a:ext cx="6912768" cy="4090789"/>
          </a:xfrm>
          <a:prstGeom prst="rect">
            <a:avLst/>
          </a:prstGeom>
        </p:spPr>
      </p:pic>
    </p:spTree>
    <p:extLst>
      <p:ext uri="{BB962C8B-B14F-4D97-AF65-F5344CB8AC3E}">
        <p14:creationId xmlns:p14="http://schemas.microsoft.com/office/powerpoint/2010/main" val="1264280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endParaRPr lang="ar-EG" dirty="0"/>
          </a:p>
        </p:txBody>
      </p:sp>
      <p:sp>
        <p:nvSpPr>
          <p:cNvPr id="3" name="Content Placeholder 2"/>
          <p:cNvSpPr>
            <a:spLocks noGrp="1"/>
          </p:cNvSpPr>
          <p:nvPr>
            <p:ph idx="1"/>
          </p:nvPr>
        </p:nvSpPr>
        <p:spPr>
          <a:xfrm>
            <a:off x="457200" y="1340768"/>
            <a:ext cx="7620000" cy="5060032"/>
          </a:xfrm>
        </p:spPr>
        <p:txBody>
          <a:bodyPr/>
          <a:lstStyle/>
          <a:p>
            <a:pPr marL="114300" indent="0" algn="l" rtl="0">
              <a:buNone/>
            </a:pPr>
            <a:r>
              <a:rPr lang="en-US" dirty="0" err="1"/>
              <a:t>c.Draw</a:t>
            </a:r>
            <a:r>
              <a:rPr lang="en-US" dirty="0"/>
              <a:t> a state chart to describe the process of booking a set for some special event.</a:t>
            </a:r>
          </a:p>
          <a:p>
            <a:pPr algn="l" rtl="0"/>
            <a:endParaRPr lang="ar-EG" dirty="0"/>
          </a:p>
        </p:txBody>
      </p:sp>
      <p:pic>
        <p:nvPicPr>
          <p:cNvPr id="4" name="Picture 3"/>
          <p:cNvPicPr/>
          <p:nvPr/>
        </p:nvPicPr>
        <p:blipFill>
          <a:blip r:embed="rId2"/>
          <a:stretch>
            <a:fillRect/>
          </a:stretch>
        </p:blipFill>
        <p:spPr>
          <a:xfrm>
            <a:off x="1043608" y="2132856"/>
            <a:ext cx="6480720" cy="4725144"/>
          </a:xfrm>
          <a:prstGeom prst="rect">
            <a:avLst/>
          </a:prstGeom>
        </p:spPr>
      </p:pic>
    </p:spTree>
    <p:extLst>
      <p:ext uri="{BB962C8B-B14F-4D97-AF65-F5344CB8AC3E}">
        <p14:creationId xmlns:p14="http://schemas.microsoft.com/office/powerpoint/2010/main" val="298518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endParaRPr lang="ar-EG" dirty="0"/>
          </a:p>
        </p:txBody>
      </p:sp>
      <p:sp>
        <p:nvSpPr>
          <p:cNvPr id="3" name="Content Placeholder 2"/>
          <p:cNvSpPr>
            <a:spLocks noGrp="1"/>
          </p:cNvSpPr>
          <p:nvPr>
            <p:ph idx="1"/>
          </p:nvPr>
        </p:nvSpPr>
        <p:spPr/>
        <p:txBody>
          <a:bodyPr/>
          <a:lstStyle/>
          <a:p>
            <a:pPr marL="114300" indent="0" algn="l">
              <a:buNone/>
            </a:pPr>
            <a:r>
              <a:rPr lang="en-US" dirty="0"/>
              <a:t>.Draw a class diagram that fulfills the following statements</a:t>
            </a:r>
            <a:r>
              <a:rPr lang="ar-EG" dirty="0"/>
              <a:t>1</a:t>
            </a:r>
            <a:endParaRPr lang="en-US" dirty="0"/>
          </a:p>
          <a:p>
            <a:pPr marL="114300" indent="0" algn="l">
              <a:buNone/>
            </a:pPr>
            <a:r>
              <a:rPr lang="en-US" dirty="0"/>
              <a:t> An insurance company has insurance contracts (zero or more), which refer to one or more customers.</a:t>
            </a:r>
          </a:p>
          <a:p>
            <a:pPr marL="114300" indent="0" algn="l">
              <a:buNone/>
            </a:pPr>
            <a:r>
              <a:rPr lang="en-US" dirty="0"/>
              <a:t> A customer has insurance contracts (zero or more), which refer to one insurance company.</a:t>
            </a:r>
          </a:p>
          <a:p>
            <a:pPr marL="114300" indent="0" algn="l">
              <a:buNone/>
            </a:pPr>
            <a:r>
              <a:rPr lang="en-US" dirty="0"/>
              <a:t> An insurance contract is between an insurance company and one or more customers. The insurance contract refers to both a customer (or customers) and an insurance company.</a:t>
            </a:r>
          </a:p>
          <a:p>
            <a:pPr marL="114300" indent="0" algn="l">
              <a:buNone/>
            </a:pPr>
            <a:r>
              <a:rPr lang="en-US" dirty="0"/>
              <a:t> The insurance contract is expressed in an (zero or one) insurance policy (a written contract of insurance.</a:t>
            </a:r>
          </a:p>
          <a:p>
            <a:pPr marL="114300" indent="0" algn="l">
              <a:buNone/>
            </a:pPr>
            <a:r>
              <a:rPr lang="en-US" dirty="0"/>
              <a:t> The insurance policy expresses an insurance contract.</a:t>
            </a:r>
          </a:p>
          <a:p>
            <a:pPr marL="114300" indent="0" algn="l" rtl="0">
              <a:buNone/>
            </a:pPr>
            <a:endParaRPr lang="ar-EG" dirty="0"/>
          </a:p>
        </p:txBody>
      </p:sp>
    </p:spTree>
    <p:extLst>
      <p:ext uri="{BB962C8B-B14F-4D97-AF65-F5344CB8AC3E}">
        <p14:creationId xmlns:p14="http://schemas.microsoft.com/office/powerpoint/2010/main" val="7570099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406</TotalTime>
  <Words>1939</Words>
  <Application>Microsoft Office PowerPoint</Application>
  <PresentationFormat>On-screen Show (4:3)</PresentationFormat>
  <Paragraphs>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Adjacency</vt:lpstr>
      <vt:lpstr>Software engineering</vt:lpstr>
      <vt:lpstr>State diagram</vt:lpstr>
      <vt:lpstr>PowerPoint Presentation</vt:lpstr>
      <vt:lpstr>PowerPoint Presentation</vt:lpstr>
      <vt:lpstr>PowerPoint Presentation</vt:lpstr>
      <vt:lpstr>Draw a state diagram for the following: </vt:lpstr>
      <vt:lpstr>PowerPoint Presentation</vt:lpstr>
      <vt:lpstr>PowerPoint Presentation</vt:lpstr>
      <vt:lpstr>class diagram</vt:lpstr>
      <vt:lpstr>PowerPoint Presentation</vt:lpstr>
      <vt:lpstr>PowerPoint Presentation</vt:lpstr>
      <vt:lpstr>PowerPoint Presentation</vt:lpstr>
      <vt:lpstr>PowerPoint Presentation</vt:lpstr>
      <vt:lpstr>PowerPoint Presentation</vt:lpstr>
      <vt:lpstr>Sequence diagram</vt:lpstr>
      <vt:lpstr>Create &amp; destroy object                                      </vt:lpstr>
      <vt:lpstr>    reference</vt:lpstr>
      <vt:lpstr>Loop and 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M3MO</dc:creator>
  <cp:lastModifiedBy>M3MO</cp:lastModifiedBy>
  <cp:revision>11</cp:revision>
  <dcterms:created xsi:type="dcterms:W3CDTF">2020-12-12T14:56:11Z</dcterms:created>
  <dcterms:modified xsi:type="dcterms:W3CDTF">2020-12-12T23:14:53Z</dcterms:modified>
</cp:coreProperties>
</file>