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9" r:id="rId4"/>
    <p:sldId id="260" r:id="rId5"/>
    <p:sldId id="261" r:id="rId6"/>
    <p:sldId id="262" r:id="rId7"/>
    <p:sldId id="263" r:id="rId8"/>
    <p:sldId id="265" r:id="rId9"/>
    <p:sldId id="266" r:id="rId10"/>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63" d="100"/>
          <a:sy n="63" d="100"/>
        </p:scale>
        <p:origin x="-159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BF141E-5538-483F-9528-F7B9E0B69A0C}" type="datetimeFigureOut">
              <a:rPr lang="ar-EG" smtClean="0"/>
              <a:t>10/09/1441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AC3C01D0-06F6-4CB1-AB55-C7D20FDF21B5}" type="slidenum">
              <a:rPr lang="ar-EG" smtClean="0"/>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BF141E-5538-483F-9528-F7B9E0B69A0C}" type="datetimeFigureOut">
              <a:rPr lang="ar-EG" smtClean="0"/>
              <a:t>10/09/1441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AC3C01D0-06F6-4CB1-AB55-C7D20FDF21B5}"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BF141E-5538-483F-9528-F7B9E0B69A0C}" type="datetimeFigureOut">
              <a:rPr lang="ar-EG" smtClean="0"/>
              <a:t>10/09/1441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AC3C01D0-06F6-4CB1-AB55-C7D20FDF21B5}"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BF141E-5538-483F-9528-F7B9E0B69A0C}" type="datetimeFigureOut">
              <a:rPr lang="ar-EG" smtClean="0"/>
              <a:t>10/09/1441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AC3C01D0-06F6-4CB1-AB55-C7D20FDF21B5}" type="slidenum">
              <a:rPr lang="ar-EG" smtClean="0"/>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BF141E-5538-483F-9528-F7B9E0B69A0C}" type="datetimeFigureOut">
              <a:rPr lang="ar-EG" smtClean="0"/>
              <a:t>10/09/1441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AC3C01D0-06F6-4CB1-AB55-C7D20FDF21B5}" type="slidenum">
              <a:rPr lang="ar-EG" smtClean="0"/>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BF141E-5538-483F-9528-F7B9E0B69A0C}" type="datetimeFigureOut">
              <a:rPr lang="ar-EG" smtClean="0"/>
              <a:t>10/09/1441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AC3C01D0-06F6-4CB1-AB55-C7D20FDF21B5}" type="slidenum">
              <a:rPr lang="ar-EG" smtClean="0"/>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BF141E-5538-483F-9528-F7B9E0B69A0C}" type="datetimeFigureOut">
              <a:rPr lang="ar-EG" smtClean="0"/>
              <a:t>10/09/1441</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AC3C01D0-06F6-4CB1-AB55-C7D20FDF21B5}" type="slidenum">
              <a:rPr lang="ar-EG" smtClean="0"/>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BF141E-5538-483F-9528-F7B9E0B69A0C}" type="datetimeFigureOut">
              <a:rPr lang="ar-EG" smtClean="0"/>
              <a:t>10/09/1441</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AC3C01D0-06F6-4CB1-AB55-C7D20FDF21B5}" type="slidenum">
              <a:rPr lang="ar-EG" smtClean="0"/>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F141E-5538-483F-9528-F7B9E0B69A0C}" type="datetimeFigureOut">
              <a:rPr lang="ar-EG" smtClean="0"/>
              <a:t>10/09/1441</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AC3C01D0-06F6-4CB1-AB55-C7D20FDF21B5}"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BF141E-5538-483F-9528-F7B9E0B69A0C}" type="datetimeFigureOut">
              <a:rPr lang="ar-EG" smtClean="0"/>
              <a:t>10/09/1441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AC3C01D0-06F6-4CB1-AB55-C7D20FDF21B5}" type="slidenum">
              <a:rPr lang="ar-EG" smtClean="0"/>
              <a:t>‹#›</a:t>
            </a:fld>
            <a:endParaRPr lang="ar-EG"/>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3BF141E-5538-483F-9528-F7B9E0B69A0C}" type="datetimeFigureOut">
              <a:rPr lang="ar-EG" smtClean="0"/>
              <a:t>10/09/1441</a:t>
            </a:fld>
            <a:endParaRPr lang="ar-EG"/>
          </a:p>
        </p:txBody>
      </p:sp>
      <p:sp>
        <p:nvSpPr>
          <p:cNvPr id="9" name="Slide Number Placeholder 8"/>
          <p:cNvSpPr>
            <a:spLocks noGrp="1"/>
          </p:cNvSpPr>
          <p:nvPr>
            <p:ph type="sldNum" sz="quarter" idx="11"/>
          </p:nvPr>
        </p:nvSpPr>
        <p:spPr/>
        <p:txBody>
          <a:bodyPr/>
          <a:lstStyle/>
          <a:p>
            <a:fld id="{AC3C01D0-06F6-4CB1-AB55-C7D20FDF21B5}" type="slidenum">
              <a:rPr lang="ar-EG" smtClean="0"/>
              <a:t>‹#›</a:t>
            </a:fld>
            <a:endParaRPr lang="ar-EG"/>
          </a:p>
        </p:txBody>
      </p:sp>
      <p:sp>
        <p:nvSpPr>
          <p:cNvPr id="10" name="Footer Placeholder 9"/>
          <p:cNvSpPr>
            <a:spLocks noGrp="1"/>
          </p:cNvSpPr>
          <p:nvPr>
            <p:ph type="ftr" sz="quarter" idx="12"/>
          </p:nvPr>
        </p:nvSpPr>
        <p:spPr/>
        <p:txBody>
          <a:bodyPr/>
          <a:lstStyle/>
          <a:p>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C3C01D0-06F6-4CB1-AB55-C7D20FDF21B5}" type="slidenum">
              <a:rPr lang="ar-EG" smtClean="0"/>
              <a:t>‹#›</a:t>
            </a:fld>
            <a:endParaRPr lang="ar-EG"/>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ar-EG"/>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3BF141E-5538-483F-9528-F7B9E0B69A0C}" type="datetimeFigureOut">
              <a:rPr lang="ar-EG" smtClean="0"/>
              <a:t>10/09/1441</a:t>
            </a:fld>
            <a:endParaRPr lang="ar-E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2028056"/>
          </a:xfrm>
        </p:spPr>
        <p:txBody>
          <a:bodyPr/>
          <a:lstStyle/>
          <a:p>
            <a:r>
              <a:rPr lang="en-US" sz="4000" b="1" dirty="0"/>
              <a:t>Validation, Verification, and Testing of Computer Software</a:t>
            </a:r>
            <a:endParaRPr lang="ar-EG" sz="4000" dirty="0"/>
          </a:p>
        </p:txBody>
      </p:sp>
      <p:sp>
        <p:nvSpPr>
          <p:cNvPr id="3" name="Subtitle 2"/>
          <p:cNvSpPr>
            <a:spLocks noGrp="1"/>
          </p:cNvSpPr>
          <p:nvPr>
            <p:ph type="subTitle" idx="1"/>
          </p:nvPr>
        </p:nvSpPr>
        <p:spPr>
          <a:xfrm>
            <a:off x="685800" y="4572000"/>
            <a:ext cx="6461760" cy="1665312"/>
          </a:xfrm>
        </p:spPr>
        <p:txBody>
          <a:bodyPr>
            <a:noAutofit/>
          </a:bodyPr>
          <a:lstStyle/>
          <a:p>
            <a:r>
              <a:rPr lang="en-US" sz="2800" dirty="0"/>
              <a:t>By : </a:t>
            </a:r>
            <a:r>
              <a:rPr lang="en-US" sz="2800" dirty="0" err="1"/>
              <a:t>Rewan</a:t>
            </a:r>
            <a:r>
              <a:rPr lang="en-US" sz="2800" dirty="0"/>
              <a:t> Ahmed </a:t>
            </a:r>
            <a:r>
              <a:rPr lang="en-US" sz="2800" dirty="0" err="1" smtClean="0"/>
              <a:t>Abd-Elsatar</a:t>
            </a:r>
            <a:endParaRPr lang="en-US" sz="2800" dirty="0"/>
          </a:p>
          <a:p>
            <a:r>
              <a:rPr lang="en-US" sz="2800" dirty="0"/>
              <a:t>       </a:t>
            </a:r>
            <a:r>
              <a:rPr lang="en-US" sz="2800" dirty="0" err="1"/>
              <a:t>Hadeer</a:t>
            </a:r>
            <a:r>
              <a:rPr lang="en-US" sz="2800" dirty="0"/>
              <a:t> </a:t>
            </a:r>
            <a:r>
              <a:rPr lang="en-US" sz="2800" dirty="0" err="1"/>
              <a:t>Yousry</a:t>
            </a:r>
            <a:endParaRPr lang="en-US" sz="2800" dirty="0"/>
          </a:p>
          <a:p>
            <a:r>
              <a:rPr lang="en-US" sz="2800" dirty="0"/>
              <a:t>       Samar </a:t>
            </a:r>
            <a:r>
              <a:rPr lang="en-US" sz="2800" dirty="0" err="1"/>
              <a:t>Alaa</a:t>
            </a:r>
            <a:r>
              <a:rPr lang="en-US" sz="2800" dirty="0"/>
              <a:t> El-din </a:t>
            </a:r>
            <a:r>
              <a:rPr lang="en-US" sz="2800" dirty="0" err="1"/>
              <a:t>yaqout</a:t>
            </a:r>
            <a:endParaRPr lang="ar-EG" sz="2800" dirty="0"/>
          </a:p>
          <a:p>
            <a:endParaRPr lang="ar-EG" sz="2800" dirty="0"/>
          </a:p>
        </p:txBody>
      </p:sp>
    </p:spTree>
    <p:extLst>
      <p:ext uri="{BB962C8B-B14F-4D97-AF65-F5344CB8AC3E}">
        <p14:creationId xmlns:p14="http://schemas.microsoft.com/office/powerpoint/2010/main" val="360187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t>INTRODUCTION</a:t>
            </a:r>
            <a:endParaRPr lang="ar-EG" sz="2800" dirty="0"/>
          </a:p>
        </p:txBody>
      </p:sp>
      <p:sp>
        <p:nvSpPr>
          <p:cNvPr id="3" name="Content Placeholder 2"/>
          <p:cNvSpPr>
            <a:spLocks noGrp="1"/>
          </p:cNvSpPr>
          <p:nvPr>
            <p:ph idx="1"/>
          </p:nvPr>
        </p:nvSpPr>
        <p:spPr>
          <a:xfrm>
            <a:off x="457200" y="1340768"/>
            <a:ext cx="7620000" cy="5060032"/>
          </a:xfrm>
        </p:spPr>
        <p:txBody>
          <a:bodyPr/>
          <a:lstStyle/>
          <a:p>
            <a:pPr algn="l" rtl="0"/>
            <a:r>
              <a:rPr lang="en-US" dirty="0"/>
              <a:t>The main attributes of software quality include reliability, testability, usability, efficiency, transportability, and </a:t>
            </a:r>
            <a:r>
              <a:rPr lang="en-US" dirty="0" smtClean="0"/>
              <a:t>maintainability.</a:t>
            </a:r>
          </a:p>
          <a:p>
            <a:pPr algn="l" rtl="0"/>
            <a:endParaRPr lang="en-US" dirty="0" smtClean="0"/>
          </a:p>
          <a:p>
            <a:pPr algn="l" rtl="0"/>
            <a:r>
              <a:rPr lang="en-US" dirty="0"/>
              <a:t>Each software development project must determine which factors have priority and must specify their relative importance</a:t>
            </a:r>
            <a:r>
              <a:rPr lang="en-US" dirty="0" smtClean="0"/>
              <a:t>.</a:t>
            </a:r>
          </a:p>
          <a:p>
            <a:pPr algn="l" rtl="0"/>
            <a:endParaRPr lang="en-US" dirty="0"/>
          </a:p>
          <a:p>
            <a:pPr algn="l" rtl="0"/>
            <a:r>
              <a:rPr lang="en-US" dirty="0" smtClean="0"/>
              <a:t> </a:t>
            </a:r>
            <a:r>
              <a:rPr lang="en-US" dirty="0"/>
              <a:t>Two quality factors, reliability and testability, are tightly coupled with testing and verification issues. </a:t>
            </a:r>
            <a:endParaRPr lang="en-US" dirty="0" smtClean="0"/>
          </a:p>
          <a:p>
            <a:pPr algn="l" rtl="0"/>
            <a:endParaRPr lang="en-US" dirty="0" smtClean="0"/>
          </a:p>
          <a:p>
            <a:pPr algn="l" rtl="0"/>
            <a:r>
              <a:rPr lang="en-US" dirty="0"/>
              <a:t>Testable software must exhibit understandability and measurability. </a:t>
            </a:r>
            <a:endParaRPr lang="en-GB" dirty="0"/>
          </a:p>
        </p:txBody>
      </p:sp>
    </p:spTree>
    <p:extLst>
      <p:ext uri="{BB962C8B-B14F-4D97-AF65-F5344CB8AC3E}">
        <p14:creationId xmlns:p14="http://schemas.microsoft.com/office/powerpoint/2010/main" val="3043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980728"/>
            <a:ext cx="3888432" cy="5256584"/>
          </a:xfrm>
        </p:spPr>
      </p:pic>
      <p:sp>
        <p:nvSpPr>
          <p:cNvPr id="5" name="TextBox 4"/>
          <p:cNvSpPr txBox="1"/>
          <p:nvPr/>
        </p:nvSpPr>
        <p:spPr>
          <a:xfrm>
            <a:off x="4242008" y="1052736"/>
            <a:ext cx="4032448" cy="4801314"/>
          </a:xfrm>
          <a:prstGeom prst="rect">
            <a:avLst/>
          </a:prstGeom>
          <a:noFill/>
        </p:spPr>
        <p:txBody>
          <a:bodyPr wrap="square" rtlCol="1">
            <a:spAutoFit/>
          </a:bodyPr>
          <a:lstStyle/>
          <a:p>
            <a:pPr marL="285750" indent="-285750" algn="l" rtl="0">
              <a:buFont typeface="Arial" panose="020B0604020202020204" pitchFamily="34" charset="0"/>
              <a:buChar char="•"/>
            </a:pPr>
            <a:r>
              <a:rPr lang="en-US" sz="2200" dirty="0"/>
              <a:t>The success of performing verification throughout the development cycle depends upon the existence of a clearly defined and stated product at each development stage </a:t>
            </a:r>
          </a:p>
          <a:p>
            <a:pPr marL="285750" indent="-285750" algn="l" rtl="0">
              <a:buFont typeface="Arial" panose="020B0604020202020204" pitchFamily="34" charset="0"/>
              <a:buChar char="•"/>
            </a:pPr>
            <a:endParaRPr lang="en-US" sz="2200" dirty="0"/>
          </a:p>
          <a:p>
            <a:pPr marL="285750" indent="-285750" algn="l" rtl="0">
              <a:buFont typeface="Arial" panose="020B0604020202020204" pitchFamily="34" charset="0"/>
              <a:buChar char="•"/>
            </a:pPr>
            <a:r>
              <a:rPr lang="en-US" sz="2200" dirty="0"/>
              <a:t>The more formal and precise the statement of the development product, the more amenable it is to the analysis required to support verification. </a:t>
            </a:r>
          </a:p>
          <a:p>
            <a:pPr algn="l" rtl="0"/>
            <a:endParaRPr lang="ar-EG" sz="2000" dirty="0"/>
          </a:p>
        </p:txBody>
      </p:sp>
      <p:sp>
        <p:nvSpPr>
          <p:cNvPr id="6" name="TextBox 5"/>
          <p:cNvSpPr txBox="1"/>
          <p:nvPr/>
        </p:nvSpPr>
        <p:spPr>
          <a:xfrm>
            <a:off x="611560" y="287070"/>
            <a:ext cx="6984776" cy="523220"/>
          </a:xfrm>
          <a:prstGeom prst="rect">
            <a:avLst/>
          </a:prstGeom>
          <a:noFill/>
        </p:spPr>
        <p:txBody>
          <a:bodyPr wrap="square" rtlCol="1">
            <a:spAutoFit/>
          </a:bodyPr>
          <a:lstStyle/>
          <a:p>
            <a:r>
              <a:rPr lang="en-US" sz="2800" b="1" dirty="0" smtClean="0">
                <a:solidFill>
                  <a:schemeClr val="tx2"/>
                </a:solidFill>
              </a:rPr>
              <a:t>1. VERIFICATION THROUGH THE LIFE CYCLE </a:t>
            </a:r>
            <a:endParaRPr lang="ar-EG" sz="2800" dirty="0">
              <a:solidFill>
                <a:schemeClr val="tx2"/>
              </a:solidFill>
            </a:endParaRPr>
          </a:p>
        </p:txBody>
      </p:sp>
    </p:spTree>
    <p:extLst>
      <p:ext uri="{BB962C8B-B14F-4D97-AF65-F5344CB8AC3E}">
        <p14:creationId xmlns:p14="http://schemas.microsoft.com/office/powerpoint/2010/main" val="92274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1.1 The Requirements Definition Stage</a:t>
            </a:r>
            <a:endParaRPr lang="ar-EG" sz="2800" b="1" dirty="0"/>
          </a:p>
        </p:txBody>
      </p:sp>
      <p:sp>
        <p:nvSpPr>
          <p:cNvPr id="3" name="Content Placeholder 2"/>
          <p:cNvSpPr>
            <a:spLocks noGrp="1"/>
          </p:cNvSpPr>
          <p:nvPr>
            <p:ph idx="1"/>
          </p:nvPr>
        </p:nvSpPr>
        <p:spPr>
          <a:xfrm>
            <a:off x="457200" y="1268760"/>
            <a:ext cx="7620000" cy="5132040"/>
          </a:xfrm>
        </p:spPr>
        <p:txBody>
          <a:bodyPr>
            <a:normAutofit/>
          </a:bodyPr>
          <a:lstStyle/>
          <a:p>
            <a:pPr algn="l" rtl="0"/>
            <a:r>
              <a:rPr lang="en-US" dirty="0" smtClean="0"/>
              <a:t>A </a:t>
            </a:r>
            <a:r>
              <a:rPr lang="en-US" dirty="0"/>
              <a:t>determination of the criticality of software quality attributes and the importance of validation should be made at this stage. Both product requirements and validation requirements should be established. </a:t>
            </a:r>
            <a:endParaRPr lang="en-US" dirty="0" smtClean="0"/>
          </a:p>
          <a:p>
            <a:pPr algn="l" rtl="0"/>
            <a:r>
              <a:rPr lang="en-US" dirty="0" smtClean="0"/>
              <a:t>organization </a:t>
            </a:r>
            <a:r>
              <a:rPr lang="en-US" dirty="0"/>
              <a:t>of the verification effort and test management activities should be initiated during the requirements stage, to be completed during preliminary design. </a:t>
            </a:r>
            <a:endParaRPr lang="en-US" dirty="0" smtClean="0"/>
          </a:p>
          <a:p>
            <a:pPr algn="l" rtl="0"/>
            <a:r>
              <a:rPr lang="en-US" dirty="0"/>
              <a:t>The test plan should identify test milestones and provide the testing schedule and requirements. </a:t>
            </a:r>
            <a:endParaRPr lang="en-US" dirty="0" smtClean="0"/>
          </a:p>
          <a:p>
            <a:pPr algn="l" rtl="0"/>
            <a:r>
              <a:rPr lang="en-US" dirty="0"/>
              <a:t>The test analysis report should summarize and document the test results and findings. </a:t>
            </a:r>
            <a:endParaRPr lang="en-US" dirty="0" smtClean="0"/>
          </a:p>
          <a:p>
            <a:pPr algn="l" rtl="0"/>
            <a:r>
              <a:rPr lang="en-US" dirty="0"/>
              <a:t>The analysis summary should present the software capabilities, deficiencies, and recommendations. </a:t>
            </a:r>
            <a:endParaRPr lang="en-US" dirty="0" smtClean="0"/>
          </a:p>
          <a:p>
            <a:pPr algn="l" rtl="0"/>
            <a:endParaRPr lang="ar-EG" dirty="0"/>
          </a:p>
        </p:txBody>
      </p:sp>
    </p:spTree>
    <p:extLst>
      <p:ext uri="{BB962C8B-B14F-4D97-AF65-F5344CB8AC3E}">
        <p14:creationId xmlns:p14="http://schemas.microsoft.com/office/powerpoint/2010/main" val="255965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66130"/>
          </a:xfrm>
        </p:spPr>
        <p:txBody>
          <a:bodyPr/>
          <a:lstStyle/>
          <a:p>
            <a:r>
              <a:rPr lang="en-GB" sz="2800" b="1" dirty="0"/>
              <a:t>1.2 The Design Stage </a:t>
            </a:r>
            <a:endParaRPr lang="ar-EG" sz="2800" b="1" dirty="0"/>
          </a:p>
        </p:txBody>
      </p:sp>
      <p:sp>
        <p:nvSpPr>
          <p:cNvPr id="3" name="Content Placeholder 2"/>
          <p:cNvSpPr>
            <a:spLocks noGrp="1"/>
          </p:cNvSpPr>
          <p:nvPr>
            <p:ph idx="1"/>
          </p:nvPr>
        </p:nvSpPr>
        <p:spPr>
          <a:xfrm>
            <a:off x="457200" y="1268760"/>
            <a:ext cx="7620000" cy="5132040"/>
          </a:xfrm>
        </p:spPr>
        <p:txBody>
          <a:bodyPr/>
          <a:lstStyle/>
          <a:p>
            <a:pPr algn="l" rtl="0"/>
            <a:r>
              <a:rPr lang="en-US" dirty="0"/>
              <a:t>During detailed design, validation support tools should be acquired or developed and the test procedures themselves should be produced. </a:t>
            </a:r>
            <a:endParaRPr lang="en-US" dirty="0" smtClean="0"/>
          </a:p>
          <a:p>
            <a:pPr algn="l" rtl="0"/>
            <a:r>
              <a:rPr lang="en-US" dirty="0"/>
              <a:t>Test data to exercise the functions introduced during the design process as well as test cases based upon the structure of the system should be generated. </a:t>
            </a:r>
            <a:endParaRPr lang="en-US" dirty="0" smtClean="0"/>
          </a:p>
          <a:p>
            <a:pPr algn="l" rtl="0"/>
            <a:r>
              <a:rPr lang="en-US" dirty="0"/>
              <a:t>Design inspection should be performed by the test team to discover missing cases, faulty logic, module interface mismatches, I/O assumptions, and user interface inadequacies. </a:t>
            </a:r>
            <a:endParaRPr lang="en-US" dirty="0" smtClean="0"/>
          </a:p>
          <a:p>
            <a:pPr algn="l" rtl="0"/>
            <a:r>
              <a:rPr lang="en-US" dirty="0" smtClean="0"/>
              <a:t>Analysis </a:t>
            </a:r>
            <a:r>
              <a:rPr lang="en-US" dirty="0"/>
              <a:t>techniques are used to show that the detailed design is internally consistent, complete, and consistent with the preliminary design and requirements. </a:t>
            </a:r>
            <a:endParaRPr lang="en-US" dirty="0" smtClean="0"/>
          </a:p>
        </p:txBody>
      </p:sp>
    </p:spTree>
    <p:extLst>
      <p:ext uri="{BB962C8B-B14F-4D97-AF65-F5344CB8AC3E}">
        <p14:creationId xmlns:p14="http://schemas.microsoft.com/office/powerpoint/2010/main" val="257018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1.3 The Construction </a:t>
            </a:r>
            <a:r>
              <a:rPr lang="en-US" sz="2800" b="1" dirty="0" smtClean="0"/>
              <a:t>Stage</a:t>
            </a:r>
            <a:endParaRPr lang="ar-EG" sz="2800" b="1" dirty="0"/>
          </a:p>
        </p:txBody>
      </p:sp>
      <p:sp>
        <p:nvSpPr>
          <p:cNvPr id="3" name="Content Placeholder 2"/>
          <p:cNvSpPr>
            <a:spLocks noGrp="1"/>
          </p:cNvSpPr>
          <p:nvPr>
            <p:ph idx="1"/>
          </p:nvPr>
        </p:nvSpPr>
        <p:spPr>
          <a:xfrm>
            <a:off x="457200" y="1340768"/>
            <a:ext cx="7620000" cy="5060032"/>
          </a:xfrm>
        </p:spPr>
        <p:txBody>
          <a:bodyPr/>
          <a:lstStyle/>
          <a:p>
            <a:pPr algn="l" rtl="0"/>
            <a:r>
              <a:rPr lang="en-US" dirty="0"/>
              <a:t>Actual execution of the code with test data </a:t>
            </a:r>
            <a:r>
              <a:rPr lang="en-US" dirty="0" smtClean="0"/>
              <a:t>occurs </a:t>
            </a:r>
            <a:r>
              <a:rPr lang="en-US" dirty="0"/>
              <a:t>during the construction stage of development. </a:t>
            </a:r>
            <a:endParaRPr lang="en-US" dirty="0" smtClean="0"/>
          </a:p>
          <a:p>
            <a:pPr algn="l" rtl="0"/>
            <a:endParaRPr lang="en-US" dirty="0" smtClean="0"/>
          </a:p>
          <a:p>
            <a:pPr algn="l" rtl="0"/>
            <a:r>
              <a:rPr lang="en-US" b="1" dirty="0" smtClean="0"/>
              <a:t>Static </a:t>
            </a:r>
            <a:r>
              <a:rPr lang="en-US" b="1" dirty="0"/>
              <a:t>analysis techniques </a:t>
            </a:r>
            <a:r>
              <a:rPr lang="en-US" dirty="0"/>
              <a:t>detect errors by analyzing program characteristics such as data flow and language construct usage. </a:t>
            </a:r>
            <a:endParaRPr lang="en-US" dirty="0" smtClean="0"/>
          </a:p>
          <a:p>
            <a:pPr algn="l" rtl="0"/>
            <a:r>
              <a:rPr lang="en-US" b="1" dirty="0" smtClean="0"/>
              <a:t>Dynamic </a:t>
            </a:r>
            <a:r>
              <a:rPr lang="en-US" b="1" dirty="0"/>
              <a:t>analysis</a:t>
            </a:r>
            <a:r>
              <a:rPr lang="en-US" dirty="0"/>
              <a:t>, performed as the code actually executes, is used to determine test coverage through various instrumentation techniques</a:t>
            </a:r>
            <a:r>
              <a:rPr lang="en-US" dirty="0" smtClean="0"/>
              <a:t>.</a:t>
            </a:r>
          </a:p>
          <a:p>
            <a:pPr algn="l" rtl="0"/>
            <a:r>
              <a:rPr lang="en-US" dirty="0" smtClean="0"/>
              <a:t> </a:t>
            </a:r>
            <a:r>
              <a:rPr lang="en-US" b="1" dirty="0"/>
              <a:t>Formal verification or proof techniques </a:t>
            </a:r>
            <a:r>
              <a:rPr lang="en-US" dirty="0"/>
              <a:t>may be used on selected code to provide further quality assurance. </a:t>
            </a:r>
            <a:endParaRPr lang="en-US" dirty="0" smtClean="0"/>
          </a:p>
          <a:p>
            <a:pPr algn="l" rtl="0"/>
            <a:endParaRPr lang="ar-EG" dirty="0"/>
          </a:p>
        </p:txBody>
      </p:sp>
    </p:spTree>
    <p:extLst>
      <p:ext uri="{BB962C8B-B14F-4D97-AF65-F5344CB8AC3E}">
        <p14:creationId xmlns:p14="http://schemas.microsoft.com/office/powerpoint/2010/main" val="323380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620000" cy="6192688"/>
          </a:xfrm>
        </p:spPr>
        <p:txBody>
          <a:bodyPr/>
          <a:lstStyle/>
          <a:p>
            <a:pPr algn="l" rtl="0"/>
            <a:r>
              <a:rPr lang="en-US" b="1" dirty="0" smtClean="0"/>
              <a:t>bottom-up </a:t>
            </a:r>
            <a:r>
              <a:rPr lang="en-US" b="1" dirty="0"/>
              <a:t>testing</a:t>
            </a:r>
            <a:r>
              <a:rPr lang="en-US" dirty="0"/>
              <a:t>, an approach in which the lowest level of </a:t>
            </a:r>
            <a:r>
              <a:rPr lang="en-US" dirty="0" err="1" smtClean="0"/>
              <a:t>modules,are</a:t>
            </a:r>
            <a:r>
              <a:rPr lang="en-US" dirty="0" smtClean="0"/>
              <a:t> </a:t>
            </a:r>
            <a:r>
              <a:rPr lang="en-US" dirty="0"/>
              <a:t>tested first and then combined for further testing with the modules that call them, the need for writing stubs can be eliminated. However, test drivers must still be constructed for bottom-up testing. </a:t>
            </a:r>
            <a:endParaRPr lang="en-US" dirty="0" smtClean="0"/>
          </a:p>
          <a:p>
            <a:pPr algn="l" rtl="0"/>
            <a:r>
              <a:rPr lang="en-US" b="1" dirty="0" smtClean="0"/>
              <a:t>top-down </a:t>
            </a:r>
            <a:r>
              <a:rPr lang="en-US" b="1" dirty="0"/>
              <a:t>testing</a:t>
            </a:r>
            <a:r>
              <a:rPr lang="en-US" dirty="0"/>
              <a:t>, which starts with the executive module and incrementally adds modules that it calls, requires that stubs be created to simulate the actions of called modules that have not yet been incorporated into the system, but eliminates the need for drivers. </a:t>
            </a:r>
            <a:endParaRPr lang="en-US" dirty="0" smtClean="0"/>
          </a:p>
          <a:p>
            <a:pPr algn="l" rtl="0"/>
            <a:r>
              <a:rPr lang="en-US" dirty="0" smtClean="0"/>
              <a:t>The </a:t>
            </a:r>
            <a:r>
              <a:rPr lang="en-US" dirty="0"/>
              <a:t>testing order should be chosen to coordinate with the development methodology </a:t>
            </a:r>
            <a:r>
              <a:rPr lang="en-US" dirty="0" smtClean="0"/>
              <a:t>used</a:t>
            </a:r>
            <a:r>
              <a:rPr lang="en-US" dirty="0" smtClean="0"/>
              <a:t>.</a:t>
            </a:r>
          </a:p>
          <a:p>
            <a:pPr marL="114300" indent="0" algn="l" rtl="0">
              <a:buNone/>
            </a:pPr>
            <a:r>
              <a:rPr lang="en-US" sz="2800" b="1" dirty="0">
                <a:solidFill>
                  <a:schemeClr val="tx2"/>
                </a:solidFill>
              </a:rPr>
              <a:t>1.4 The Operation and Maintenance Stage </a:t>
            </a:r>
            <a:endParaRPr lang="en-US" sz="2800" dirty="0">
              <a:solidFill>
                <a:schemeClr val="tx2"/>
              </a:solidFill>
            </a:endParaRPr>
          </a:p>
          <a:p>
            <a:pPr algn="l" rtl="0"/>
            <a:r>
              <a:rPr lang="en-US" dirty="0"/>
              <a:t>Over 50 percent of the life-cycle costs of a software system are maintenance. As the system is used, it often requires modification either to correct errors or to augment its original capabilities. </a:t>
            </a:r>
          </a:p>
          <a:p>
            <a:pPr algn="l" rtl="0"/>
            <a:endParaRPr lang="ar-EG" dirty="0"/>
          </a:p>
        </p:txBody>
      </p:sp>
    </p:spTree>
    <p:extLst>
      <p:ext uri="{BB962C8B-B14F-4D97-AF65-F5344CB8AC3E}">
        <p14:creationId xmlns:p14="http://schemas.microsoft.com/office/powerpoint/2010/main" val="361437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620000" cy="792088"/>
          </a:xfrm>
        </p:spPr>
        <p:txBody>
          <a:bodyPr/>
          <a:lstStyle/>
          <a:p>
            <a:pPr rtl="0"/>
            <a:r>
              <a:rPr lang="en-US" sz="2800" dirty="0"/>
              <a:t/>
            </a:r>
            <a:br>
              <a:rPr lang="en-US" sz="2800" dirty="0"/>
            </a:br>
            <a:r>
              <a:rPr lang="en-GB" sz="2800" b="1" dirty="0"/>
              <a:t>2. VALIDATION, VERIFICATION, AND TESTING TECHNIQUES </a:t>
            </a:r>
            <a:br>
              <a:rPr lang="en-GB" sz="2800" b="1" dirty="0"/>
            </a:br>
            <a:endParaRPr lang="ar-EG" sz="2800" b="1" dirty="0"/>
          </a:p>
        </p:txBody>
      </p:sp>
      <p:sp>
        <p:nvSpPr>
          <p:cNvPr id="3" name="Content Placeholder 2"/>
          <p:cNvSpPr>
            <a:spLocks noGrp="1"/>
          </p:cNvSpPr>
          <p:nvPr>
            <p:ph idx="1"/>
          </p:nvPr>
        </p:nvSpPr>
        <p:spPr>
          <a:xfrm>
            <a:off x="457200" y="1052736"/>
            <a:ext cx="7620000" cy="5348064"/>
          </a:xfrm>
        </p:spPr>
        <p:txBody>
          <a:bodyPr>
            <a:normAutofit fontScale="92500" lnSpcReduction="20000"/>
          </a:bodyPr>
          <a:lstStyle/>
          <a:p>
            <a:pPr marL="114300" indent="0" algn="l" rtl="0">
              <a:buNone/>
            </a:pPr>
            <a:r>
              <a:rPr lang="en-GB" sz="2800" b="1" spc="-100" dirty="0" smtClean="0">
                <a:solidFill>
                  <a:schemeClr val="tx2"/>
                </a:solidFill>
                <a:latin typeface="+mj-lt"/>
                <a:ea typeface="+mj-ea"/>
                <a:cs typeface="+mj-cs"/>
              </a:rPr>
              <a:t>2.1 </a:t>
            </a:r>
            <a:r>
              <a:rPr lang="en-GB" sz="2800" b="1" spc="-100" dirty="0">
                <a:solidFill>
                  <a:schemeClr val="tx2"/>
                </a:solidFill>
                <a:latin typeface="+mj-lt"/>
                <a:ea typeface="+mj-ea"/>
                <a:cs typeface="+mj-cs"/>
              </a:rPr>
              <a:t>Testing </a:t>
            </a:r>
            <a:r>
              <a:rPr lang="en-GB" sz="2800" b="1" spc="-100" dirty="0" smtClean="0">
                <a:solidFill>
                  <a:schemeClr val="tx2"/>
                </a:solidFill>
                <a:latin typeface="+mj-lt"/>
                <a:ea typeface="+mj-ea"/>
                <a:cs typeface="+mj-cs"/>
              </a:rPr>
              <a:t>Fundamentals</a:t>
            </a:r>
          </a:p>
          <a:p>
            <a:pPr algn="l" rtl="0"/>
            <a:r>
              <a:rPr lang="en-US" dirty="0" smtClean="0"/>
              <a:t>The </a:t>
            </a:r>
            <a:r>
              <a:rPr lang="en-US" dirty="0"/>
              <a:t>testing process </a:t>
            </a:r>
            <a:r>
              <a:rPr lang="en-US" dirty="0" smtClean="0"/>
              <a:t>is </a:t>
            </a:r>
            <a:r>
              <a:rPr lang="en-US" dirty="0"/>
              <a:t>used to ensure that the </a:t>
            </a:r>
            <a:r>
              <a:rPr lang="en-US" dirty="0" smtClean="0"/>
              <a:t>program faithfully </a:t>
            </a:r>
            <a:r>
              <a:rPr lang="en-US" dirty="0"/>
              <a:t>realizes the </a:t>
            </a:r>
            <a:r>
              <a:rPr lang="en-US" dirty="0" smtClean="0"/>
              <a:t>function &amp; consists </a:t>
            </a:r>
            <a:r>
              <a:rPr lang="en-US" dirty="0"/>
              <a:t>of </a:t>
            </a:r>
            <a:r>
              <a:rPr lang="en-US" dirty="0" smtClean="0"/>
              <a:t>obtaining a </a:t>
            </a:r>
            <a:r>
              <a:rPr lang="en-US" dirty="0"/>
              <a:t>valid value from the functional domain. </a:t>
            </a:r>
            <a:r>
              <a:rPr lang="en-US" dirty="0" smtClean="0"/>
              <a:t>If </a:t>
            </a:r>
            <a:r>
              <a:rPr lang="en-US" dirty="0"/>
              <a:t>the expected and the actual behavior agree, we say that the test instance has succeeded; otherwise, we say that the test instance has uncovered an error. </a:t>
            </a:r>
            <a:endParaRPr lang="en-US" dirty="0" smtClean="0"/>
          </a:p>
          <a:p>
            <a:pPr algn="l" rtl="0"/>
            <a:endParaRPr lang="en-US" dirty="0" smtClean="0"/>
          </a:p>
          <a:p>
            <a:pPr algn="l" rtl="0"/>
            <a:r>
              <a:rPr lang="en-US" dirty="0"/>
              <a:t>We can classify program test methods into </a:t>
            </a:r>
            <a:r>
              <a:rPr lang="en-US" b="1" dirty="0"/>
              <a:t>dynamic analysis </a:t>
            </a:r>
            <a:r>
              <a:rPr lang="en-US" dirty="0"/>
              <a:t>and </a:t>
            </a:r>
            <a:r>
              <a:rPr lang="en-US" b="1" dirty="0"/>
              <a:t>static analysis techniques</a:t>
            </a:r>
            <a:r>
              <a:rPr lang="en-US" dirty="0"/>
              <a:t>. </a:t>
            </a:r>
            <a:endParaRPr lang="en-US" dirty="0" smtClean="0"/>
          </a:p>
          <a:p>
            <a:pPr algn="l" rtl="0"/>
            <a:endParaRPr lang="en-US" dirty="0" smtClean="0"/>
          </a:p>
          <a:p>
            <a:pPr algn="l" rtl="0"/>
            <a:r>
              <a:rPr lang="en-US" dirty="0" smtClean="0"/>
              <a:t>A </a:t>
            </a:r>
            <a:r>
              <a:rPr lang="en-US" dirty="0"/>
              <a:t>complete verification of a program at any stage in the life cycle can be obtained by performing the test process for every element of the domain. If each instance succeeds, the program is verified; otherwise, an error has been found. </a:t>
            </a:r>
            <a:endParaRPr lang="en-US" dirty="0" smtClean="0"/>
          </a:p>
          <a:p>
            <a:pPr algn="l" rtl="0"/>
            <a:endParaRPr lang="en-US" dirty="0" smtClean="0"/>
          </a:p>
          <a:p>
            <a:pPr algn="l" rtl="0"/>
            <a:r>
              <a:rPr lang="en-US" dirty="0" smtClean="0"/>
              <a:t>This </a:t>
            </a:r>
            <a:r>
              <a:rPr lang="en-US" dirty="0"/>
              <a:t>testing method is known as </a:t>
            </a:r>
            <a:r>
              <a:rPr lang="en-US" b="1" dirty="0"/>
              <a:t>exhaustive </a:t>
            </a:r>
            <a:r>
              <a:rPr lang="en-US" b="1" dirty="0" smtClean="0"/>
              <a:t>testing </a:t>
            </a:r>
            <a:r>
              <a:rPr lang="en-US" dirty="0"/>
              <a:t>and is the only dynamic analysis technique that will guarantee the validity of a </a:t>
            </a:r>
            <a:r>
              <a:rPr lang="en-US" dirty="0" smtClean="0"/>
              <a:t>program</a:t>
            </a:r>
            <a:endParaRPr lang="en-US" dirty="0"/>
          </a:p>
        </p:txBody>
      </p:sp>
    </p:spTree>
    <p:extLst>
      <p:ext uri="{BB962C8B-B14F-4D97-AF65-F5344CB8AC3E}">
        <p14:creationId xmlns:p14="http://schemas.microsoft.com/office/powerpoint/2010/main" val="280202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en-GB" sz="2800" b="1" dirty="0"/>
              <a:t>2.2 General Techniques </a:t>
            </a:r>
            <a:endParaRPr lang="ar-EG" sz="2800" b="1" dirty="0"/>
          </a:p>
        </p:txBody>
      </p:sp>
      <p:sp>
        <p:nvSpPr>
          <p:cNvPr id="3" name="Content Placeholder 2"/>
          <p:cNvSpPr>
            <a:spLocks noGrp="1"/>
          </p:cNvSpPr>
          <p:nvPr>
            <p:ph idx="1"/>
          </p:nvPr>
        </p:nvSpPr>
        <p:spPr>
          <a:xfrm>
            <a:off x="323528" y="1052736"/>
            <a:ext cx="8136904" cy="5348064"/>
          </a:xfrm>
        </p:spPr>
        <p:txBody>
          <a:bodyPr>
            <a:normAutofit lnSpcReduction="10000"/>
          </a:bodyPr>
          <a:lstStyle/>
          <a:p>
            <a:pPr marL="114300" indent="0" algn="l" rtl="0">
              <a:buNone/>
            </a:pPr>
            <a:r>
              <a:rPr lang="en-US" b="1" dirty="0">
                <a:solidFill>
                  <a:schemeClr val="tx2"/>
                </a:solidFill>
              </a:rPr>
              <a:t>2 2.1 </a:t>
            </a:r>
            <a:r>
              <a:rPr lang="en-US" b="1" dirty="0" err="1">
                <a:solidFill>
                  <a:schemeClr val="tx2"/>
                </a:solidFill>
              </a:rPr>
              <a:t>Tradlbonal</a:t>
            </a:r>
            <a:r>
              <a:rPr lang="en-US" b="1" dirty="0">
                <a:solidFill>
                  <a:schemeClr val="tx2"/>
                </a:solidFill>
              </a:rPr>
              <a:t> Manual Methods </a:t>
            </a:r>
            <a:endParaRPr lang="en-US" b="1" dirty="0" smtClean="0">
              <a:solidFill>
                <a:schemeClr val="tx2"/>
              </a:solidFill>
            </a:endParaRPr>
          </a:p>
          <a:p>
            <a:pPr algn="l" rtl="0"/>
            <a:r>
              <a:rPr lang="en-US" dirty="0"/>
              <a:t>the most traditional means for analyzing a </a:t>
            </a:r>
            <a:r>
              <a:rPr lang="en-US" dirty="0" smtClean="0"/>
              <a:t>program is Desk </a:t>
            </a:r>
            <a:r>
              <a:rPr lang="en-US" dirty="0"/>
              <a:t>checking, going over a program </a:t>
            </a:r>
            <a:r>
              <a:rPr lang="en-US" dirty="0" smtClean="0"/>
              <a:t>by hand </a:t>
            </a:r>
            <a:r>
              <a:rPr lang="en-US" dirty="0"/>
              <a:t>while sitting at one's </a:t>
            </a:r>
            <a:r>
              <a:rPr lang="en-US" dirty="0" smtClean="0"/>
              <a:t>desk</a:t>
            </a:r>
          </a:p>
          <a:p>
            <a:pPr algn="l" rtl="0"/>
            <a:r>
              <a:rPr lang="en-US" dirty="0" smtClean="0"/>
              <a:t>Another </a:t>
            </a:r>
            <a:r>
              <a:rPr lang="en-US" dirty="0"/>
              <a:t>method of increasing the </a:t>
            </a:r>
            <a:r>
              <a:rPr lang="en-US" dirty="0" smtClean="0"/>
              <a:t>overall quality </a:t>
            </a:r>
            <a:r>
              <a:rPr lang="en-US" dirty="0"/>
              <a:t>of software production is peer review</a:t>
            </a:r>
            <a:endParaRPr lang="en-US" b="1" dirty="0" smtClean="0">
              <a:solidFill>
                <a:schemeClr val="tx2"/>
              </a:solidFill>
            </a:endParaRPr>
          </a:p>
          <a:p>
            <a:pPr marL="114300" indent="0" algn="l" rtl="0">
              <a:buNone/>
            </a:pPr>
            <a:r>
              <a:rPr lang="en-US" b="1" i="1" dirty="0">
                <a:solidFill>
                  <a:schemeClr val="tx2"/>
                </a:solidFill>
              </a:rPr>
              <a:t>2 2 2 Walk-Throughs, </a:t>
            </a:r>
            <a:r>
              <a:rPr lang="en-US" b="1" dirty="0">
                <a:solidFill>
                  <a:schemeClr val="tx2"/>
                </a:solidFill>
              </a:rPr>
              <a:t>Inspections, </a:t>
            </a:r>
            <a:r>
              <a:rPr lang="en-US" b="1" dirty="0" smtClean="0">
                <a:solidFill>
                  <a:schemeClr val="tx2"/>
                </a:solidFill>
              </a:rPr>
              <a:t>and </a:t>
            </a:r>
            <a:r>
              <a:rPr lang="en-GB" b="1" dirty="0" smtClean="0">
                <a:solidFill>
                  <a:schemeClr val="tx2"/>
                </a:solidFill>
              </a:rPr>
              <a:t>Reviews</a:t>
            </a:r>
          </a:p>
          <a:p>
            <a:pPr algn="l" rtl="0"/>
            <a:r>
              <a:rPr lang="en-US" dirty="0" smtClean="0"/>
              <a:t>Walk-throughs and inspections are formal manual techniques that are a natural evolution </a:t>
            </a:r>
            <a:r>
              <a:rPr lang="en-GB" dirty="0" smtClean="0"/>
              <a:t>of desk checking, they are different in </a:t>
            </a:r>
            <a:r>
              <a:rPr lang="en-GB" dirty="0" err="1" smtClean="0"/>
              <a:t>execution.but</a:t>
            </a:r>
            <a:r>
              <a:rPr lang="en-GB" dirty="0" smtClean="0"/>
              <a:t> both require </a:t>
            </a:r>
            <a:r>
              <a:rPr lang="en-US" dirty="0" smtClean="0"/>
              <a:t>a team, usually directed by a moderator and including the software developer &amp; based </a:t>
            </a:r>
            <a:r>
              <a:rPr lang="en-US" dirty="0"/>
              <a:t>on a reading of </a:t>
            </a:r>
            <a:r>
              <a:rPr lang="en-US" dirty="0" smtClean="0"/>
              <a:t>the </a:t>
            </a:r>
            <a:r>
              <a:rPr lang="en-GB" dirty="0" smtClean="0"/>
              <a:t>product</a:t>
            </a:r>
          </a:p>
          <a:p>
            <a:pPr algn="l" rtl="0"/>
            <a:r>
              <a:rPr lang="en-GB" dirty="0" smtClean="0"/>
              <a:t>The difference between </a:t>
            </a:r>
            <a:r>
              <a:rPr lang="en-GB" dirty="0"/>
              <a:t>inspection and </a:t>
            </a:r>
            <a:r>
              <a:rPr lang="en-GB" dirty="0" smtClean="0"/>
              <a:t>walkthrough </a:t>
            </a:r>
            <a:r>
              <a:rPr lang="en-US" dirty="0" smtClean="0"/>
              <a:t>lies </a:t>
            </a:r>
            <a:r>
              <a:rPr lang="en-US" dirty="0"/>
              <a:t>in the conduct of the meeting</a:t>
            </a:r>
            <a:r>
              <a:rPr lang="en-US" dirty="0" smtClean="0"/>
              <a:t>.</a:t>
            </a:r>
            <a:endParaRPr lang="en-US" b="1" dirty="0">
              <a:solidFill>
                <a:schemeClr val="tx2"/>
              </a:solidFill>
            </a:endParaRPr>
          </a:p>
          <a:p>
            <a:pPr algn="l" rtl="0"/>
            <a:r>
              <a:rPr lang="en-US" dirty="0" smtClean="0"/>
              <a:t>Walk-throughs </a:t>
            </a:r>
            <a:r>
              <a:rPr lang="en-US" dirty="0"/>
              <a:t>differ from inspections </a:t>
            </a:r>
            <a:r>
              <a:rPr lang="en-US" dirty="0" smtClean="0"/>
              <a:t>in that </a:t>
            </a:r>
            <a:r>
              <a:rPr lang="en-US" dirty="0"/>
              <a:t>the programmer does not narrate </a:t>
            </a:r>
            <a:r>
              <a:rPr lang="en-US" dirty="0" smtClean="0"/>
              <a:t>a reading </a:t>
            </a:r>
            <a:r>
              <a:rPr lang="en-US" dirty="0"/>
              <a:t>of the product by the </a:t>
            </a:r>
            <a:r>
              <a:rPr lang="en-US" dirty="0" smtClean="0"/>
              <a:t>team.</a:t>
            </a:r>
            <a:endParaRPr lang="en-US" dirty="0"/>
          </a:p>
        </p:txBody>
      </p:sp>
    </p:spTree>
    <p:extLst>
      <p:ext uri="{BB962C8B-B14F-4D97-AF65-F5344CB8AC3E}">
        <p14:creationId xmlns:p14="http://schemas.microsoft.com/office/powerpoint/2010/main" val="165760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228</TotalTime>
  <Words>851</Words>
  <Application>Microsoft Office PowerPoint</Application>
  <PresentationFormat>On-screen Show (4:3)</PresentationFormat>
  <Paragraphs>55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Adjacency</vt:lpstr>
      <vt:lpstr>Validation, Verification, and Testing of Computer Software</vt:lpstr>
      <vt:lpstr>INTRODUCTION</vt:lpstr>
      <vt:lpstr>PowerPoint Presentation</vt:lpstr>
      <vt:lpstr>1.1 The Requirements Definition Stage</vt:lpstr>
      <vt:lpstr>1.2 The Design Stage </vt:lpstr>
      <vt:lpstr>1.3 The Construction Stage</vt:lpstr>
      <vt:lpstr>PowerPoint Presentation</vt:lpstr>
      <vt:lpstr> 2. VALIDATION, VERIFICATION, AND TESTING TECHNIQUES  </vt:lpstr>
      <vt:lpstr>2.2 General Techniques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Verification, and Testing of Computer Software</dc:title>
  <dc:creator>M3MO</dc:creator>
  <cp:lastModifiedBy>M3MO</cp:lastModifiedBy>
  <cp:revision>14</cp:revision>
  <dcterms:created xsi:type="dcterms:W3CDTF">2020-05-01T18:03:34Z</dcterms:created>
  <dcterms:modified xsi:type="dcterms:W3CDTF">2020-05-02T13:02:21Z</dcterms:modified>
</cp:coreProperties>
</file>