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88" r:id="rId22"/>
    <p:sldId id="281" r:id="rId23"/>
    <p:sldId id="282" r:id="rId24"/>
    <p:sldId id="284" r:id="rId25"/>
    <p:sldId id="285" r:id="rId26"/>
    <p:sldId id="283" r:id="rId27"/>
    <p:sldId id="286" r:id="rId28"/>
    <p:sldId id="287" r:id="rId29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3" d="100"/>
          <a:sy n="63" d="100"/>
        </p:scale>
        <p:origin x="-15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7D44-7047-4C2E-9AA2-1BA0EA25E53F}" type="datetimeFigureOut">
              <a:rPr lang="ar-EG" smtClean="0"/>
              <a:t>26/03/1442</a:t>
            </a:fld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EDCA8AA-B1D9-415C-A505-748DB3786A97}" type="slidenum">
              <a:rPr lang="ar-EG" smtClean="0"/>
              <a:t>‹#›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4A7D44-7047-4C2E-9AA2-1BA0EA25E53F}" type="datetimeFigureOut">
              <a:rPr lang="ar-EG" smtClean="0"/>
              <a:t>26/03/1442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mder.ne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157" y="1412776"/>
            <a:ext cx="588168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44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7776864" cy="5832648"/>
          </a:xfrm>
        </p:spPr>
      </p:pic>
    </p:spTree>
    <p:extLst>
      <p:ext uri="{BB962C8B-B14F-4D97-AF65-F5344CB8AC3E}">
        <p14:creationId xmlns:p14="http://schemas.microsoft.com/office/powerpoint/2010/main" val="12525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7620000" cy="6120680"/>
          </a:xfrm>
        </p:spPr>
      </p:pic>
    </p:spTree>
    <p:extLst>
      <p:ext uri="{BB962C8B-B14F-4D97-AF65-F5344CB8AC3E}">
        <p14:creationId xmlns:p14="http://schemas.microsoft.com/office/powerpoint/2010/main" val="39624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7620000" cy="6192688"/>
          </a:xfrm>
        </p:spPr>
      </p:pic>
    </p:spTree>
    <p:extLst>
      <p:ext uri="{BB962C8B-B14F-4D97-AF65-F5344CB8AC3E}">
        <p14:creationId xmlns:p14="http://schemas.microsoft.com/office/powerpoint/2010/main" val="26928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7620000" cy="6192688"/>
          </a:xfrm>
        </p:spPr>
      </p:pic>
    </p:spTree>
    <p:extLst>
      <p:ext uri="{BB962C8B-B14F-4D97-AF65-F5344CB8AC3E}">
        <p14:creationId xmlns:p14="http://schemas.microsoft.com/office/powerpoint/2010/main" val="8341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7992888" cy="6140152"/>
          </a:xfrm>
        </p:spPr>
      </p:pic>
    </p:spTree>
    <p:extLst>
      <p:ext uri="{BB962C8B-B14F-4D97-AF65-F5344CB8AC3E}">
        <p14:creationId xmlns:p14="http://schemas.microsoft.com/office/powerpoint/2010/main" val="40671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7715200" cy="6120680"/>
          </a:xfrm>
        </p:spPr>
      </p:pic>
    </p:spTree>
    <p:extLst>
      <p:ext uri="{BB962C8B-B14F-4D97-AF65-F5344CB8AC3E}">
        <p14:creationId xmlns:p14="http://schemas.microsoft.com/office/powerpoint/2010/main" val="5120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7632847" cy="6264696"/>
          </a:xfrm>
        </p:spPr>
      </p:pic>
    </p:spTree>
    <p:extLst>
      <p:ext uri="{BB962C8B-B14F-4D97-AF65-F5344CB8AC3E}">
        <p14:creationId xmlns:p14="http://schemas.microsoft.com/office/powerpoint/2010/main" val="19233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7776864" cy="6140152"/>
          </a:xfrm>
        </p:spPr>
      </p:pic>
    </p:spTree>
    <p:extLst>
      <p:ext uri="{BB962C8B-B14F-4D97-AF65-F5344CB8AC3E}">
        <p14:creationId xmlns:p14="http://schemas.microsoft.com/office/powerpoint/2010/main" val="20992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6"/>
            <a:ext cx="7848872" cy="6120680"/>
          </a:xfrm>
        </p:spPr>
      </p:pic>
    </p:spTree>
    <p:extLst>
      <p:ext uri="{BB962C8B-B14F-4D97-AF65-F5344CB8AC3E}">
        <p14:creationId xmlns:p14="http://schemas.microsoft.com/office/powerpoint/2010/main" val="130538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221088"/>
            <a:ext cx="7632848" cy="25054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7632848" cy="3888432"/>
          </a:xfrm>
        </p:spPr>
      </p:pic>
    </p:spTree>
    <p:extLst>
      <p:ext uri="{BB962C8B-B14F-4D97-AF65-F5344CB8AC3E}">
        <p14:creationId xmlns:p14="http://schemas.microsoft.com/office/powerpoint/2010/main" val="40480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 ?</a:t>
            </a:r>
            <a:endParaRPr lang="ar-E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7488831" cy="4896544"/>
          </a:xfrm>
        </p:spPr>
      </p:pic>
    </p:spTree>
    <p:extLst>
      <p:ext uri="{BB962C8B-B14F-4D97-AF65-F5344CB8AC3E}">
        <p14:creationId xmlns:p14="http://schemas.microsoft.com/office/powerpoint/2010/main" val="4419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648072"/>
          </a:xfrm>
        </p:spPr>
        <p:txBody>
          <a:bodyPr/>
          <a:lstStyle/>
          <a:p>
            <a:r>
              <a:rPr lang="en-US" dirty="0" err="1" smtClean="0"/>
              <a:t>cmd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48064"/>
          </a:xfrm>
        </p:spPr>
        <p:txBody>
          <a:bodyPr/>
          <a:lstStyle/>
          <a:p>
            <a:pPr marL="114300" indent="0" algn="l">
              <a:buNone/>
            </a:pPr>
            <a:r>
              <a:rPr lang="en-US" dirty="0" err="1" smtClean="0"/>
              <a:t>mkdir</a:t>
            </a:r>
            <a:r>
              <a:rPr lang="en-US" dirty="0" smtClean="0"/>
              <a:t> name</a:t>
            </a:r>
          </a:p>
          <a:p>
            <a:pPr marL="114300" indent="0" algn="l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proj.name</a:t>
            </a:r>
          </a:p>
          <a:p>
            <a:pPr marL="114300" indent="0" algn="l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 link</a:t>
            </a:r>
          </a:p>
          <a:p>
            <a:pPr marL="114300" indent="0" algn="l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114300" indent="0" algn="l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s.txt</a:t>
            </a:r>
          </a:p>
          <a:p>
            <a:pPr marL="114300" indent="0" algn="l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reset s.txt</a:t>
            </a:r>
          </a:p>
          <a:p>
            <a:pPr marL="114300" indent="0" algn="l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branch –d [branch name]</a:t>
            </a:r>
          </a:p>
          <a:p>
            <a:pPr marL="114300" indent="0" algn="l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 –m “ comment”</a:t>
            </a:r>
          </a:p>
          <a:p>
            <a:pPr marL="114300" indent="0" algn="l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marL="114300" indent="0" algn="l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fetch - </a:t>
            </a:r>
            <a:r>
              <a:rPr lang="en-US" dirty="0" err="1" smtClean="0"/>
              <a:t>git</a:t>
            </a:r>
            <a:r>
              <a:rPr lang="en-US" dirty="0" smtClean="0"/>
              <a:t> merge)</a:t>
            </a:r>
            <a:r>
              <a:rPr lang="ar-EG" dirty="0" smtClean="0"/>
              <a:t>)</a:t>
            </a:r>
            <a:r>
              <a:rPr lang="en-US" dirty="0" err="1" smtClean="0"/>
              <a:t>git</a:t>
            </a:r>
            <a:r>
              <a:rPr lang="en-US" dirty="0" smtClean="0"/>
              <a:t> pull origin 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229200"/>
            <a:ext cx="565864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7620000" cy="5636096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website of </a:t>
            </a:r>
            <a:r>
              <a:rPr lang="en-US" dirty="0" err="1"/>
              <a:t>github</a:t>
            </a:r>
            <a:endParaRPr lang="en-US" dirty="0"/>
          </a:p>
          <a:p>
            <a:pPr marL="114300" indent="0" algn="l" rtl="0">
              <a:buNone/>
            </a:pPr>
            <a:endParaRPr lang="en-US" dirty="0">
              <a:hlinkClick r:id="rId2"/>
            </a:endParaRPr>
          </a:p>
          <a:p>
            <a:pPr marL="114300" indent="0" algn="l" rtl="0">
              <a:buNone/>
            </a:pP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://github.com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114300" indent="0" algn="l" rtl="0">
              <a:buNone/>
            </a:pPr>
            <a:endParaRPr lang="en-US" u="sng" dirty="0"/>
          </a:p>
          <a:p>
            <a:pPr algn="l" rtl="0"/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cmder</a:t>
            </a:r>
            <a:endParaRPr lang="en-US" dirty="0" smtClean="0"/>
          </a:p>
          <a:p>
            <a:pPr algn="l" rtl="0"/>
            <a:endParaRPr lang="en-US" dirty="0" smtClean="0"/>
          </a:p>
          <a:p>
            <a:pPr marL="114300" indent="0" algn="l" rtl="0">
              <a:buNone/>
            </a:pPr>
            <a:r>
              <a:rPr lang="en-US" u="sng" dirty="0">
                <a:hlinkClick r:id="rId3"/>
              </a:rPr>
              <a:t>https://git-scm.com/download/win</a:t>
            </a:r>
            <a:endParaRPr lang="en-US" dirty="0"/>
          </a:p>
          <a:p>
            <a:pPr marL="114300" indent="0" algn="l" rtl="0">
              <a:buNone/>
            </a:pPr>
            <a:r>
              <a:rPr lang="en-US" u="sng" dirty="0">
                <a:hlinkClick r:id="rId4"/>
              </a:rPr>
              <a:t>https://cmder.net</a:t>
            </a:r>
            <a:r>
              <a:rPr lang="en-US" u="sng" dirty="0" smtClean="0">
                <a:hlinkClick r:id="rId4"/>
              </a:rPr>
              <a:t>/</a:t>
            </a:r>
            <a:endParaRPr lang="en-US" u="sng" dirty="0" smtClean="0"/>
          </a:p>
          <a:p>
            <a:pPr marL="114300" indent="0" algn="l" rtl="0">
              <a:buNone/>
            </a:pPr>
            <a:endParaRPr lang="en-US" u="sng" dirty="0"/>
          </a:p>
          <a:p>
            <a:pPr algn="l" rtl="0"/>
            <a:r>
              <a:rPr lang="en-US" dirty="0" smtClean="0"/>
              <a:t>And you can download </a:t>
            </a:r>
            <a:r>
              <a:rPr lang="en-US" dirty="0" err="1" smtClean="0"/>
              <a:t>github</a:t>
            </a:r>
            <a:r>
              <a:rPr lang="en-US" dirty="0" smtClean="0"/>
              <a:t> desktop from here</a:t>
            </a:r>
          </a:p>
          <a:p>
            <a:pPr marL="114300" indent="0" algn="l" rtl="0">
              <a:buNone/>
            </a:pPr>
            <a:endParaRPr lang="en-US" u="sng" dirty="0" smtClean="0"/>
          </a:p>
          <a:p>
            <a:pPr marL="114300" indent="0" algn="l" rtl="0">
              <a:buNone/>
            </a:pPr>
            <a:r>
              <a:rPr lang="en-US" u="sng" dirty="0"/>
              <a:t>https://desktop.github.com/</a:t>
            </a:r>
          </a:p>
          <a:p>
            <a:pPr marL="114300" indent="0" algn="l" rtl="0">
              <a:buNone/>
            </a:pPr>
            <a:endParaRPr lang="en-US" u="sng" dirty="0" smtClean="0"/>
          </a:p>
          <a:p>
            <a:pPr algn="l" rtl="0"/>
            <a:endParaRPr lang="en-US" u="sng" dirty="0"/>
          </a:p>
          <a:p>
            <a:pPr marL="114300" indent="0" algn="l" rtl="0">
              <a:buNone/>
            </a:pPr>
            <a:endParaRPr lang="en-US" dirty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0201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5924128"/>
          </a:xfrm>
        </p:spPr>
        <p:txBody>
          <a:bodyPr>
            <a:normAutofit/>
          </a:bodyPr>
          <a:lstStyle/>
          <a:p>
            <a:pPr marL="114300" indent="0" algn="l" rtl="0">
              <a:buNone/>
            </a:pPr>
            <a:r>
              <a:rPr lang="en-US" sz="2800" b="1" u="sng" dirty="0" smtClean="0">
                <a:cs typeface="+mj-cs"/>
              </a:rPr>
              <a:t>Agile model :</a:t>
            </a:r>
          </a:p>
          <a:p>
            <a:pPr marL="114300" indent="0" algn="l" rtl="0">
              <a:buNone/>
            </a:pPr>
            <a:endParaRPr lang="en-US" sz="2800" b="1" u="sng" dirty="0" smtClean="0">
              <a:cs typeface="+mj-cs"/>
            </a:endParaRPr>
          </a:p>
          <a:p>
            <a:pPr marL="114300" indent="0" algn="l" rtl="0">
              <a:buNone/>
            </a:pPr>
            <a:r>
              <a:rPr lang="en-US" sz="2400" dirty="0" smtClean="0">
                <a:cs typeface="+mj-cs"/>
              </a:rPr>
              <a:t>Agile : able to move quickly and easily</a:t>
            </a:r>
          </a:p>
          <a:p>
            <a:pPr marL="114300" indent="0" algn="l" rtl="0">
              <a:buNone/>
            </a:pPr>
            <a:endParaRPr lang="en-US" sz="2400" dirty="0" smtClean="0">
              <a:cs typeface="+mj-cs"/>
            </a:endParaRPr>
          </a:p>
          <a:p>
            <a:pPr marL="114300" indent="0" algn="l" rtl="0">
              <a:buNone/>
            </a:pPr>
            <a:r>
              <a:rPr lang="en-US" sz="2400" dirty="0" smtClean="0">
                <a:cs typeface="+mj-cs"/>
              </a:rPr>
              <a:t>Agile model is an </a:t>
            </a:r>
            <a:r>
              <a:rPr lang="en-GB" sz="2400" dirty="0">
                <a:cs typeface="+mj-cs"/>
              </a:rPr>
              <a:t>iterative development </a:t>
            </a:r>
            <a:r>
              <a:rPr lang="en-GB" sz="2400" dirty="0" smtClean="0">
                <a:cs typeface="+mj-cs"/>
              </a:rPr>
              <a:t>methodology.</a:t>
            </a:r>
          </a:p>
          <a:p>
            <a:pPr marL="114300" indent="0" algn="l" rtl="0">
              <a:buNone/>
            </a:pPr>
            <a:endParaRPr lang="en-GB" sz="2400" dirty="0">
              <a:cs typeface="+mj-cs"/>
            </a:endParaRPr>
          </a:p>
          <a:p>
            <a:pPr marL="114300" indent="0" algn="l" rtl="0">
              <a:buNone/>
            </a:pPr>
            <a:r>
              <a:rPr lang="en-GB" sz="2400" dirty="0" smtClean="0">
                <a:cs typeface="+mj-cs"/>
              </a:rPr>
              <a:t>What is the advantages and dis-</a:t>
            </a:r>
            <a:r>
              <a:rPr lang="en-GB" sz="2400" dirty="0" err="1" smtClean="0">
                <a:cs typeface="+mj-cs"/>
              </a:rPr>
              <a:t>advatages</a:t>
            </a:r>
            <a:r>
              <a:rPr lang="en-GB" sz="2400" dirty="0" smtClean="0">
                <a:cs typeface="+mj-cs"/>
              </a:rPr>
              <a:t> of agile model ?</a:t>
            </a:r>
          </a:p>
          <a:p>
            <a:pPr marL="114300" indent="0" algn="l" rtl="0">
              <a:buNone/>
            </a:pPr>
            <a:r>
              <a:rPr lang="en-GB" sz="2400" dirty="0" smtClean="0">
                <a:cs typeface="+mj-cs"/>
              </a:rPr>
              <a:t>and How to apply it ?</a:t>
            </a:r>
            <a:endParaRPr lang="en-US" sz="2400" dirty="0" smtClean="0">
              <a:cs typeface="+mj-cs"/>
            </a:endParaRPr>
          </a:p>
          <a:p>
            <a:pPr marL="114300" indent="0" algn="l" rtl="0">
              <a:buNone/>
            </a:pPr>
            <a:endParaRPr lang="ar-EG" sz="2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9467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Functional and non functional requirements </a:t>
            </a:r>
            <a:endParaRPr lang="ar-E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l" rtl="0">
              <a:buNone/>
            </a:pPr>
            <a:r>
              <a:rPr lang="en-GB" b="1" dirty="0"/>
              <a:t>•Functional </a:t>
            </a:r>
            <a:r>
              <a:rPr lang="en-GB" b="1" dirty="0" smtClean="0"/>
              <a:t>requirements</a:t>
            </a:r>
          </a:p>
          <a:p>
            <a:pPr marL="114300" indent="0" algn="l" rtl="0">
              <a:buNone/>
            </a:pPr>
            <a:endParaRPr lang="en-GB" b="1" dirty="0" smtClean="0"/>
          </a:p>
          <a:p>
            <a:pPr algn="l" rtl="0"/>
            <a:r>
              <a:rPr lang="en-US" dirty="0"/>
              <a:t> Functional requirements help to keep project team going in the right </a:t>
            </a:r>
            <a:r>
              <a:rPr lang="en-US" dirty="0" smtClean="0"/>
              <a:t> direction.</a:t>
            </a:r>
          </a:p>
          <a:p>
            <a:pPr algn="l" rtl="0"/>
            <a:r>
              <a:rPr lang="en-US" dirty="0"/>
              <a:t>Unclear requirements leads to a poorly defined scope that creates a lot of challenges from the beginning of the project. A poorly defined scope leads to extension in the schedule and increase in cost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/>
              <a:t> functional </a:t>
            </a:r>
            <a:r>
              <a:rPr lang="en-US" dirty="0" smtClean="0"/>
              <a:t>requirements specify </a:t>
            </a:r>
            <a:r>
              <a:rPr lang="en-US" dirty="0"/>
              <a:t>a behavior or function</a:t>
            </a:r>
            <a:endParaRPr lang="en-GB" b="1" dirty="0" smtClean="0"/>
          </a:p>
          <a:p>
            <a:pPr algn="l" rtl="0"/>
            <a:r>
              <a:rPr lang="en-US" dirty="0"/>
              <a:t>what the system should </a:t>
            </a:r>
            <a:r>
              <a:rPr lang="en-US" dirty="0" smtClean="0"/>
              <a:t>do ?</a:t>
            </a:r>
          </a:p>
          <a:p>
            <a:pPr marL="114300" indent="0" algn="l" rtl="0">
              <a:buNone/>
            </a:pPr>
            <a:endParaRPr lang="en-US" dirty="0" smtClean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75730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36712"/>
            <a:ext cx="2736304" cy="4968552"/>
          </a:xfrm>
        </p:spPr>
      </p:pic>
      <p:sp>
        <p:nvSpPr>
          <p:cNvPr id="5" name="TextBox 4"/>
          <p:cNvSpPr txBox="1"/>
          <p:nvPr/>
        </p:nvSpPr>
        <p:spPr>
          <a:xfrm>
            <a:off x="3491880" y="2204864"/>
            <a:ext cx="48245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i="1" dirty="0"/>
              <a:t>What The System Should </a:t>
            </a:r>
            <a:r>
              <a:rPr lang="en-US" sz="2800" b="1" i="1" dirty="0" smtClean="0"/>
              <a:t>Do?</a:t>
            </a:r>
            <a:endParaRPr lang="ar-EG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4725144"/>
            <a:ext cx="388843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for example: “Send email when a new customer signs up” or “Open a new account”.</a:t>
            </a:r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4078813"/>
            <a:ext cx="28083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GB" dirty="0" smtClean="0">
                <a:solidFill>
                  <a:srgbClr val="FF0000"/>
                </a:solidFill>
              </a:rPr>
              <a:t>describe </a:t>
            </a:r>
            <a:r>
              <a:rPr lang="en-GB" dirty="0">
                <a:solidFill>
                  <a:srgbClr val="FF0000"/>
                </a:solidFill>
              </a:rPr>
              <a:t>a particular </a:t>
            </a:r>
            <a:r>
              <a:rPr lang="en-GB" dirty="0" err="1">
                <a:solidFill>
                  <a:srgbClr val="FF0000"/>
                </a:solidFill>
              </a:rPr>
              <a:t>behavior</a:t>
            </a:r>
            <a:r>
              <a:rPr lang="en-GB" dirty="0">
                <a:solidFill>
                  <a:srgbClr val="FF0000"/>
                </a:solidFill>
              </a:rPr>
              <a:t> 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018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It can be :</a:t>
            </a:r>
            <a:endParaRPr lang="ar-E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GB" dirty="0"/>
              <a:t>Business </a:t>
            </a:r>
            <a:r>
              <a:rPr lang="en-GB" dirty="0" smtClean="0"/>
              <a:t>Rules</a:t>
            </a:r>
          </a:p>
          <a:p>
            <a:pPr algn="l" rtl="0"/>
            <a:r>
              <a:rPr lang="en-GB" dirty="0"/>
              <a:t>Authentication</a:t>
            </a:r>
          </a:p>
          <a:p>
            <a:pPr algn="l" rtl="0" fontAlgn="base"/>
            <a:r>
              <a:rPr lang="en-US" dirty="0"/>
              <a:t>Reporting Requirements</a:t>
            </a:r>
          </a:p>
          <a:p>
            <a:pPr algn="l" rtl="0" fontAlgn="base"/>
            <a:r>
              <a:rPr lang="en-US" dirty="0"/>
              <a:t>Historical Data</a:t>
            </a:r>
          </a:p>
          <a:p>
            <a:pPr algn="l" rtl="0" fontAlgn="base"/>
            <a:r>
              <a:rPr lang="en-US" dirty="0"/>
              <a:t>Legal or Regulatory Requirements</a:t>
            </a:r>
          </a:p>
          <a:p>
            <a:pPr algn="l" rtl="0"/>
            <a:endParaRPr lang="en-GB" dirty="0"/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393024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Functional and non functional requirements</a:t>
            </a:r>
            <a:r>
              <a:rPr lang="en-GB" sz="4800" dirty="0"/>
              <a:t>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l" rtl="0">
              <a:buNone/>
            </a:pPr>
            <a:r>
              <a:rPr lang="en-GB" b="1" dirty="0" smtClean="0"/>
              <a:t>•</a:t>
            </a:r>
            <a:r>
              <a:rPr lang="en-GB" b="1" dirty="0"/>
              <a:t>Non-Functional </a:t>
            </a:r>
            <a:r>
              <a:rPr lang="en-GB" b="1" dirty="0" smtClean="0"/>
              <a:t>requirements</a:t>
            </a:r>
          </a:p>
          <a:p>
            <a:pPr marL="114300" indent="0" algn="l" rtl="0">
              <a:buNone/>
            </a:pPr>
            <a:endParaRPr lang="en-GB" b="1" dirty="0" smtClean="0"/>
          </a:p>
          <a:p>
            <a:pPr algn="l" rtl="0"/>
            <a:r>
              <a:rPr lang="en-GB" dirty="0"/>
              <a:t>how the system </a:t>
            </a:r>
            <a:r>
              <a:rPr lang="en-GB" dirty="0" smtClean="0"/>
              <a:t>works ?</a:t>
            </a:r>
          </a:p>
          <a:p>
            <a:pPr marL="411480" lvl="1" indent="0" algn="l" rtl="0">
              <a:buNone/>
            </a:pPr>
            <a:r>
              <a:rPr lang="en-US" dirty="0"/>
              <a:t>for example: “Modified data in a database should be updated for all users accessing it within 2 seconds.”</a:t>
            </a:r>
            <a:endParaRPr lang="en-GB" dirty="0"/>
          </a:p>
          <a:p>
            <a:pPr algn="l" rtl="0"/>
            <a:r>
              <a:rPr lang="en-GB" dirty="0"/>
              <a:t>Defines system properties and constrains </a:t>
            </a:r>
          </a:p>
          <a:p>
            <a:pPr algn="l" rtl="0"/>
            <a:r>
              <a:rPr lang="en-GB" dirty="0"/>
              <a:t>Reliability , availability , recover from failure , response time , resource usage , </a:t>
            </a:r>
            <a:r>
              <a:rPr lang="en-GB" dirty="0" smtClean="0"/>
              <a:t>reusability , security </a:t>
            </a:r>
            <a:endParaRPr lang="en-GB" dirty="0"/>
          </a:p>
          <a:p>
            <a:pPr algn="l" rtl="0"/>
            <a:r>
              <a:rPr lang="en-GB" dirty="0"/>
              <a:t>Platform :</a:t>
            </a:r>
          </a:p>
          <a:p>
            <a:pPr marL="411480" lvl="1" indent="0" algn="l" rtl="0">
              <a:buNone/>
            </a:pPr>
            <a:r>
              <a:rPr lang="en-GB" dirty="0"/>
              <a:t>SW -&gt; </a:t>
            </a:r>
            <a:r>
              <a:rPr lang="en-GB" dirty="0" err="1"/>
              <a:t>os</a:t>
            </a:r>
            <a:r>
              <a:rPr lang="en-GB" dirty="0"/>
              <a:t> , language , database</a:t>
            </a:r>
          </a:p>
          <a:p>
            <a:pPr marL="411480" lvl="1" indent="0" algn="l" rtl="0">
              <a:buNone/>
            </a:pPr>
            <a:r>
              <a:rPr lang="en-GB" dirty="0"/>
              <a:t>HW -&gt; processor , </a:t>
            </a:r>
            <a:r>
              <a:rPr lang="en-GB" dirty="0" err="1"/>
              <a:t>harddisk</a:t>
            </a:r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26209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784169"/>
              </p:ext>
            </p:extLst>
          </p:nvPr>
        </p:nvGraphicFramePr>
        <p:xfrm>
          <a:off x="179512" y="404664"/>
          <a:ext cx="8064896" cy="6414460"/>
        </p:xfrm>
        <a:graphic>
          <a:graphicData uri="http://schemas.openxmlformats.org/drawingml/2006/table">
            <a:tbl>
              <a:tblPr rtl="1" firstRow="1">
                <a:tableStyleId>{5C22544A-7EE6-4342-B048-85BDC9FD1C3A}</a:tableStyleId>
              </a:tblPr>
              <a:tblGrid>
                <a:gridCol w="3963496"/>
                <a:gridCol w="4101400"/>
              </a:tblGrid>
              <a:tr h="8640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Non-Functional Requirements</a:t>
                      </a:r>
                      <a:endParaRPr lang="ar-EG" sz="2400" dirty="0" smtClean="0"/>
                    </a:p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GB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Requirements</a:t>
                      </a:r>
                      <a:endParaRPr lang="ar-EG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define the quality attribute of a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lang="en-US" sz="1800" b="0" kern="1200" dirty="0" smtClean="0">
                        <a:solidFill>
                          <a:srgbClr val="676767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define a system or its component.</a:t>
                      </a:r>
                      <a:endParaRPr lang="ar-EG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specifies, “How should the system fulfill the functional requirements?”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specifies, “What the system should do?”</a:t>
                      </a:r>
                      <a:endParaRPr lang="ar-EG" dirty="0"/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Non-functional requirement is specified by technical peoples e.g. Architect, Technical leaders and software developers.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specifies functional requirement.</a:t>
                      </a:r>
                      <a:endParaRPr lang="ar-EG" dirty="0"/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not mandatory to meet these requirements.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mandatory to meet these requirements.</a:t>
                      </a:r>
                      <a:endParaRPr lang="ar-EG" dirty="0"/>
                    </a:p>
                  </a:txBody>
                  <a:tcPr/>
                </a:tc>
              </a:tr>
              <a:tr h="1032115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Helps you to verify the performance of the software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Helps you to verify the functionality of the software.</a:t>
                      </a:r>
                      <a:endParaRPr lang="ar-E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207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7620000" cy="6068144"/>
          </a:xfrm>
        </p:spPr>
        <p:txBody>
          <a:bodyPr/>
          <a:lstStyle/>
          <a:p>
            <a:pPr marL="114300" indent="0" algn="l" rtl="0" fontAlgn="base">
              <a:buNone/>
            </a:pPr>
            <a:r>
              <a:rPr lang="en-US" b="1" dirty="0"/>
              <a:t>Functional Requirements Example</a:t>
            </a:r>
            <a:r>
              <a:rPr lang="en-US" b="1" dirty="0" smtClean="0"/>
              <a:t>:</a:t>
            </a:r>
          </a:p>
          <a:p>
            <a:pPr algn="l" rtl="0" fontAlgn="base"/>
            <a:endParaRPr lang="en-US" dirty="0"/>
          </a:p>
          <a:p>
            <a:pPr algn="l" rtl="0" fontAlgn="base"/>
            <a:r>
              <a:rPr lang="en-US" dirty="0"/>
              <a:t>Authentication of a user when he/she tries to log into the system.</a:t>
            </a:r>
          </a:p>
          <a:p>
            <a:pPr algn="l" rtl="0" fontAlgn="base"/>
            <a:r>
              <a:rPr lang="en-US" dirty="0"/>
              <a:t>System shutdown in the case of a cyber attack.</a:t>
            </a:r>
          </a:p>
          <a:p>
            <a:pPr algn="l" rtl="0" fontAlgn="base"/>
            <a:r>
              <a:rPr lang="en-US" dirty="0"/>
              <a:t>Verification email is sent to user whenever he/she registers for the first time on some software system</a:t>
            </a:r>
            <a:r>
              <a:rPr lang="en-US" dirty="0" smtClean="0"/>
              <a:t>.</a:t>
            </a:r>
          </a:p>
          <a:p>
            <a:pPr algn="l" rtl="0" fontAlgn="base"/>
            <a:endParaRPr lang="en-US" dirty="0"/>
          </a:p>
          <a:p>
            <a:pPr marL="114300" indent="0" algn="l" rtl="0" fontAlgn="base">
              <a:buNone/>
            </a:pPr>
            <a:r>
              <a:rPr lang="en-US" b="1" dirty="0"/>
              <a:t>Non-functional Requirements Example</a:t>
            </a:r>
            <a:r>
              <a:rPr lang="en-US" b="1" dirty="0" smtClean="0"/>
              <a:t>:</a:t>
            </a:r>
          </a:p>
          <a:p>
            <a:pPr algn="l" rtl="0" fontAlgn="base"/>
            <a:endParaRPr lang="en-US" dirty="0"/>
          </a:p>
          <a:p>
            <a:pPr algn="l" rtl="0" fontAlgn="base"/>
            <a:r>
              <a:rPr lang="en-US" dirty="0"/>
              <a:t>Emails should be sent with a latency of no greater than 12 hours.</a:t>
            </a:r>
          </a:p>
          <a:p>
            <a:pPr algn="l" rtl="0" fontAlgn="base"/>
            <a:r>
              <a:rPr lang="en-US" dirty="0"/>
              <a:t>Each request should be processed within 10 seconds.</a:t>
            </a:r>
          </a:p>
          <a:p>
            <a:pPr algn="l" rtl="0" fontAlgn="base"/>
            <a:r>
              <a:rPr lang="en-US" dirty="0"/>
              <a:t>The site should load in 3 seconds when the number of simultaneous users are &gt; 10000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34145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pPr algn="l" rtl="0"/>
            <a:r>
              <a:rPr lang="en-US" dirty="0" smtClean="0"/>
              <a:t>Repository</a:t>
            </a:r>
          </a:p>
          <a:p>
            <a:pPr algn="l" rtl="0"/>
            <a:r>
              <a:rPr lang="en-US" dirty="0" smtClean="0"/>
              <a:t>Branch</a:t>
            </a:r>
          </a:p>
          <a:p>
            <a:pPr algn="l" rtl="0"/>
            <a:r>
              <a:rPr lang="en-US" dirty="0" smtClean="0"/>
              <a:t>Local repo / remote repo</a:t>
            </a:r>
          </a:p>
          <a:p>
            <a:pPr algn="l" rtl="0"/>
            <a:r>
              <a:rPr lang="en-US" dirty="0" smtClean="0"/>
              <a:t>Commit</a:t>
            </a:r>
          </a:p>
          <a:p>
            <a:pPr algn="l" rtl="0"/>
            <a:r>
              <a:rPr lang="en-US" dirty="0" smtClean="0"/>
              <a:t>Clone</a:t>
            </a:r>
          </a:p>
          <a:p>
            <a:pPr algn="l" rtl="0"/>
            <a:r>
              <a:rPr lang="en-US" dirty="0" smtClean="0"/>
              <a:t>Push</a:t>
            </a:r>
          </a:p>
          <a:p>
            <a:pPr algn="l" rtl="0"/>
            <a:r>
              <a:rPr lang="en-US" dirty="0" smtClean="0"/>
              <a:t>Pull</a:t>
            </a:r>
          </a:p>
          <a:p>
            <a:pPr algn="l" rtl="0"/>
            <a:r>
              <a:rPr lang="en-US" dirty="0" smtClean="0"/>
              <a:t>Pull request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205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7620000" cy="6264696"/>
          </a:xfrm>
        </p:spPr>
      </p:pic>
    </p:spTree>
    <p:extLst>
      <p:ext uri="{BB962C8B-B14F-4D97-AF65-F5344CB8AC3E}">
        <p14:creationId xmlns:p14="http://schemas.microsoft.com/office/powerpoint/2010/main" val="60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7859216" cy="6336703"/>
          </a:xfrm>
        </p:spPr>
      </p:pic>
    </p:spTree>
    <p:extLst>
      <p:ext uri="{BB962C8B-B14F-4D97-AF65-F5344CB8AC3E}">
        <p14:creationId xmlns:p14="http://schemas.microsoft.com/office/powerpoint/2010/main" val="22926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7620000" cy="6264696"/>
          </a:xfrm>
        </p:spPr>
      </p:pic>
    </p:spTree>
    <p:extLst>
      <p:ext uri="{BB962C8B-B14F-4D97-AF65-F5344CB8AC3E}">
        <p14:creationId xmlns:p14="http://schemas.microsoft.com/office/powerpoint/2010/main" val="312743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7620000" cy="6120680"/>
          </a:xfrm>
        </p:spPr>
      </p:pic>
    </p:spTree>
    <p:extLst>
      <p:ext uri="{BB962C8B-B14F-4D97-AF65-F5344CB8AC3E}">
        <p14:creationId xmlns:p14="http://schemas.microsoft.com/office/powerpoint/2010/main" val="15282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7620000" cy="6264696"/>
          </a:xfrm>
        </p:spPr>
      </p:pic>
    </p:spTree>
    <p:extLst>
      <p:ext uri="{BB962C8B-B14F-4D97-AF65-F5344CB8AC3E}">
        <p14:creationId xmlns:p14="http://schemas.microsoft.com/office/powerpoint/2010/main" val="20410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7620000" cy="6264696"/>
          </a:xfrm>
        </p:spPr>
      </p:pic>
    </p:spTree>
    <p:extLst>
      <p:ext uri="{BB962C8B-B14F-4D97-AF65-F5344CB8AC3E}">
        <p14:creationId xmlns:p14="http://schemas.microsoft.com/office/powerpoint/2010/main" val="32717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433</TotalTime>
  <Words>442</Words>
  <Application>Microsoft Office PowerPoint</Application>
  <PresentationFormat>On-screen Show (4:3)</PresentationFormat>
  <Paragraphs>92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Adjacency</vt:lpstr>
      <vt:lpstr>PowerPoint Presentation</vt:lpstr>
      <vt:lpstr>What is Git &amp; Github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cmd</vt:lpstr>
      <vt:lpstr>PowerPoint Presentation</vt:lpstr>
      <vt:lpstr>PowerPoint Presentation</vt:lpstr>
      <vt:lpstr>Functional and non functional requirements </vt:lpstr>
      <vt:lpstr>PowerPoint Presentation</vt:lpstr>
      <vt:lpstr>It can be :</vt:lpstr>
      <vt:lpstr>Functional and non functional requirements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M3MO</dc:creator>
  <cp:lastModifiedBy>M3MO</cp:lastModifiedBy>
  <cp:revision>29</cp:revision>
  <dcterms:created xsi:type="dcterms:W3CDTF">2020-02-20T21:46:08Z</dcterms:created>
  <dcterms:modified xsi:type="dcterms:W3CDTF">2020-11-10T22:37:09Z</dcterms:modified>
</cp:coreProperties>
</file>