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3" d="100"/>
          <a:sy n="63" d="100"/>
        </p:scale>
        <p:origin x="-159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EC1BC68-EC74-4D60-9B5B-1277F54089B0}" type="datetimeFigureOut">
              <a:rPr lang="ar-EG" smtClean="0"/>
              <a:t>11/04/1442</a:t>
            </a:fld>
            <a:endParaRPr lang="ar-EG"/>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ar-EG"/>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0B4311E-2E58-411D-BBB4-EEA79AB8F3A9}" type="slidenum">
              <a:rPr lang="ar-EG" smtClean="0"/>
              <a:t>‹#›</a:t>
            </a:fld>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C1BC68-EC74-4D60-9B5B-1277F54089B0}" type="datetimeFigureOut">
              <a:rPr lang="ar-EG" smtClean="0"/>
              <a:t>11/04/1442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0B4311E-2E58-411D-BBB4-EEA79AB8F3A9}"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C1BC68-EC74-4D60-9B5B-1277F54089B0}" type="datetimeFigureOut">
              <a:rPr lang="ar-EG" smtClean="0"/>
              <a:t>11/04/1442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0B4311E-2E58-411D-BBB4-EEA79AB8F3A9}"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EC1BC68-EC74-4D60-9B5B-1277F54089B0}" type="datetimeFigureOut">
              <a:rPr lang="ar-EG" smtClean="0"/>
              <a:t>11/04/1442</a:t>
            </a:fld>
            <a:endParaRPr lang="ar-EG"/>
          </a:p>
        </p:txBody>
      </p:sp>
      <p:sp>
        <p:nvSpPr>
          <p:cNvPr id="9" name="Slide Number Placeholder 8"/>
          <p:cNvSpPr>
            <a:spLocks noGrp="1"/>
          </p:cNvSpPr>
          <p:nvPr>
            <p:ph type="sldNum" sz="quarter" idx="15"/>
          </p:nvPr>
        </p:nvSpPr>
        <p:spPr/>
        <p:txBody>
          <a:bodyPr rtlCol="0"/>
          <a:lstStyle/>
          <a:p>
            <a:fld id="{50B4311E-2E58-411D-BBB4-EEA79AB8F3A9}" type="slidenum">
              <a:rPr lang="ar-EG" smtClean="0"/>
              <a:t>‹#›</a:t>
            </a:fld>
            <a:endParaRPr lang="ar-EG"/>
          </a:p>
        </p:txBody>
      </p:sp>
      <p:sp>
        <p:nvSpPr>
          <p:cNvPr id="10" name="Footer Placeholder 9"/>
          <p:cNvSpPr>
            <a:spLocks noGrp="1"/>
          </p:cNvSpPr>
          <p:nvPr>
            <p:ph type="ftr" sz="quarter" idx="16"/>
          </p:nvPr>
        </p:nvSpPr>
        <p:spPr/>
        <p:txBody>
          <a:bodyPr rtlCol="0"/>
          <a:lstStyle/>
          <a:p>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EC1BC68-EC74-4D60-9B5B-1277F54089B0}" type="datetimeFigureOut">
              <a:rPr lang="ar-EG" smtClean="0"/>
              <a:t>11/04/1442</a:t>
            </a:fld>
            <a:endParaRPr lang="ar-EG"/>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ar-EG"/>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0B4311E-2E58-411D-BBB4-EEA79AB8F3A9}" type="slidenum">
              <a:rPr lang="ar-EG" smtClean="0"/>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EC1BC68-EC74-4D60-9B5B-1277F54089B0}" type="datetimeFigureOut">
              <a:rPr lang="ar-EG" smtClean="0"/>
              <a:t>11/04/1442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0B4311E-2E58-411D-BBB4-EEA79AB8F3A9}" type="slidenum">
              <a:rPr lang="ar-EG" smtClean="0"/>
              <a:t>‹#›</a:t>
            </a:fld>
            <a:endParaRPr lang="ar-EG"/>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EC1BC68-EC74-4D60-9B5B-1277F54089B0}" type="datetimeFigureOut">
              <a:rPr lang="ar-EG" smtClean="0"/>
              <a:t>11/04/1442</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50B4311E-2E58-411D-BBB4-EEA79AB8F3A9}" type="slidenum">
              <a:rPr lang="ar-EG" smtClean="0"/>
              <a:t>‹#›</a:t>
            </a:fld>
            <a:endParaRPr lang="ar-EG"/>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EC1BC68-EC74-4D60-9B5B-1277F54089B0}" type="datetimeFigureOut">
              <a:rPr lang="ar-EG" smtClean="0"/>
              <a:t>11/04/1442</a:t>
            </a:fld>
            <a:endParaRPr lang="ar-EG"/>
          </a:p>
        </p:txBody>
      </p:sp>
      <p:sp>
        <p:nvSpPr>
          <p:cNvPr id="7" name="Slide Number Placeholder 6"/>
          <p:cNvSpPr>
            <a:spLocks noGrp="1"/>
          </p:cNvSpPr>
          <p:nvPr>
            <p:ph type="sldNum" sz="quarter" idx="11"/>
          </p:nvPr>
        </p:nvSpPr>
        <p:spPr/>
        <p:txBody>
          <a:bodyPr rtlCol="0"/>
          <a:lstStyle/>
          <a:p>
            <a:fld id="{50B4311E-2E58-411D-BBB4-EEA79AB8F3A9}" type="slidenum">
              <a:rPr lang="ar-EG" smtClean="0"/>
              <a:t>‹#›</a:t>
            </a:fld>
            <a:endParaRPr lang="ar-EG"/>
          </a:p>
        </p:txBody>
      </p:sp>
      <p:sp>
        <p:nvSpPr>
          <p:cNvPr id="8" name="Footer Placeholder 7"/>
          <p:cNvSpPr>
            <a:spLocks noGrp="1"/>
          </p:cNvSpPr>
          <p:nvPr>
            <p:ph type="ftr" sz="quarter" idx="12"/>
          </p:nvPr>
        </p:nvSpPr>
        <p:spPr/>
        <p:txBody>
          <a:bodyPr rtlCol="0"/>
          <a:lstStyle/>
          <a:p>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C1BC68-EC74-4D60-9B5B-1277F54089B0}" type="datetimeFigureOut">
              <a:rPr lang="ar-EG" smtClean="0"/>
              <a:t>11/04/1442</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50B4311E-2E58-411D-BBB4-EEA79AB8F3A9}"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EC1BC68-EC74-4D60-9B5B-1277F54089B0}" type="datetimeFigureOut">
              <a:rPr lang="ar-EG" smtClean="0"/>
              <a:t>11/04/1442</a:t>
            </a:fld>
            <a:endParaRPr lang="ar-EG"/>
          </a:p>
        </p:txBody>
      </p:sp>
      <p:sp>
        <p:nvSpPr>
          <p:cNvPr id="22" name="Slide Number Placeholder 21"/>
          <p:cNvSpPr>
            <a:spLocks noGrp="1"/>
          </p:cNvSpPr>
          <p:nvPr>
            <p:ph type="sldNum" sz="quarter" idx="15"/>
          </p:nvPr>
        </p:nvSpPr>
        <p:spPr/>
        <p:txBody>
          <a:bodyPr rtlCol="0"/>
          <a:lstStyle/>
          <a:p>
            <a:fld id="{50B4311E-2E58-411D-BBB4-EEA79AB8F3A9}" type="slidenum">
              <a:rPr lang="ar-EG" smtClean="0"/>
              <a:t>‹#›</a:t>
            </a:fld>
            <a:endParaRPr lang="ar-EG"/>
          </a:p>
        </p:txBody>
      </p:sp>
      <p:sp>
        <p:nvSpPr>
          <p:cNvPr id="23" name="Footer Placeholder 22"/>
          <p:cNvSpPr>
            <a:spLocks noGrp="1"/>
          </p:cNvSpPr>
          <p:nvPr>
            <p:ph type="ftr" sz="quarter" idx="16"/>
          </p:nvPr>
        </p:nvSpPr>
        <p:spPr/>
        <p:txBody>
          <a:bodyPr rtlCol="0"/>
          <a:lstStyle/>
          <a:p>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EC1BC68-EC74-4D60-9B5B-1277F54089B0}" type="datetimeFigureOut">
              <a:rPr lang="ar-EG" smtClean="0"/>
              <a:t>11/04/1442</a:t>
            </a:fld>
            <a:endParaRPr lang="ar-EG"/>
          </a:p>
        </p:txBody>
      </p:sp>
      <p:sp>
        <p:nvSpPr>
          <p:cNvPr id="18" name="Slide Number Placeholder 17"/>
          <p:cNvSpPr>
            <a:spLocks noGrp="1"/>
          </p:cNvSpPr>
          <p:nvPr>
            <p:ph type="sldNum" sz="quarter" idx="11"/>
          </p:nvPr>
        </p:nvSpPr>
        <p:spPr/>
        <p:txBody>
          <a:bodyPr rtlCol="0"/>
          <a:lstStyle/>
          <a:p>
            <a:fld id="{50B4311E-2E58-411D-BBB4-EEA79AB8F3A9}" type="slidenum">
              <a:rPr lang="ar-EG" smtClean="0"/>
              <a:t>‹#›</a:t>
            </a:fld>
            <a:endParaRPr lang="ar-EG"/>
          </a:p>
        </p:txBody>
      </p:sp>
      <p:sp>
        <p:nvSpPr>
          <p:cNvPr id="21" name="Footer Placeholder 20"/>
          <p:cNvSpPr>
            <a:spLocks noGrp="1"/>
          </p:cNvSpPr>
          <p:nvPr>
            <p:ph type="ftr" sz="quarter" idx="12"/>
          </p:nvPr>
        </p:nvSpPr>
        <p:spPr/>
        <p:txBody>
          <a:bodyPr rtlCol="0"/>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C1BC68-EC74-4D60-9B5B-1277F54089B0}" type="datetimeFigureOut">
              <a:rPr lang="ar-EG" smtClean="0"/>
              <a:t>11/04/1442</a:t>
            </a:fld>
            <a:endParaRPr lang="ar-EG"/>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ar-EG"/>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0B4311E-2E58-411D-BBB4-EEA79AB8F3A9}" type="slidenum">
              <a:rPr lang="ar-EG" smtClean="0"/>
              <a:t>‹#›</a:t>
            </a:fld>
            <a:endParaRPr lang="ar-E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672952"/>
          </a:xfrm>
        </p:spPr>
        <p:txBody>
          <a:bodyPr/>
          <a:lstStyle/>
          <a:p>
            <a:r>
              <a:rPr lang="en-US" dirty="0"/>
              <a:t>Software </a:t>
            </a:r>
            <a:r>
              <a:rPr lang="en-US" dirty="0" smtClean="0"/>
              <a:t>engineering </a:t>
            </a:r>
            <a:br>
              <a:rPr lang="en-US" dirty="0" smtClean="0"/>
            </a:br>
            <a:endParaRPr lang="ar-EG" b="0" dirty="0"/>
          </a:p>
        </p:txBody>
      </p:sp>
      <p:sp>
        <p:nvSpPr>
          <p:cNvPr id="4" name="Subtitle 2"/>
          <p:cNvSpPr>
            <a:spLocks noGrp="1"/>
          </p:cNvSpPr>
          <p:nvPr/>
        </p:nvSpPr>
        <p:spPr>
          <a:xfrm>
            <a:off x="2771800" y="4797152"/>
            <a:ext cx="6172200" cy="1371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dirty="0" smtClean="0"/>
              <a:t>Section </a:t>
            </a:r>
            <a:endParaRPr lang="en-US" dirty="0"/>
          </a:p>
        </p:txBody>
      </p:sp>
    </p:spTree>
    <p:extLst>
      <p:ext uri="{BB962C8B-B14F-4D97-AF65-F5344CB8AC3E}">
        <p14:creationId xmlns:p14="http://schemas.microsoft.com/office/powerpoint/2010/main" val="77524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6712"/>
            <a:ext cx="7467600" cy="5637240"/>
          </a:xfrm>
        </p:spPr>
        <p:txBody>
          <a:bodyPr/>
          <a:lstStyle/>
          <a:p>
            <a:pPr marL="0" indent="0" algn="l" rtl="0">
              <a:buNone/>
            </a:pPr>
            <a:r>
              <a:rPr lang="en-US" dirty="0"/>
              <a:t>2. Indicate whether the following is considered functional or non-functional</a:t>
            </a:r>
          </a:p>
          <a:p>
            <a:pPr marL="0" indent="0" algn="l" rtl="0">
              <a:buNone/>
            </a:pPr>
            <a:r>
              <a:rPr lang="en-US" dirty="0"/>
              <a:t>requirement:</a:t>
            </a:r>
          </a:p>
          <a:p>
            <a:pPr marL="0" indent="0" algn="l" rtl="0">
              <a:buNone/>
            </a:pPr>
            <a:r>
              <a:rPr lang="en-US" dirty="0"/>
              <a:t>a) The system enables users to place lunch orders.</a:t>
            </a:r>
          </a:p>
          <a:p>
            <a:pPr marL="0" indent="0" algn="l" rtl="0">
              <a:buNone/>
            </a:pPr>
            <a:r>
              <a:rPr lang="en-US" dirty="0"/>
              <a:t>b) The system always responds to user clicks in less than one tenth of a second.</a:t>
            </a:r>
          </a:p>
          <a:p>
            <a:pPr marL="0" indent="0" algn="l" rtl="0">
              <a:buNone/>
            </a:pPr>
            <a:r>
              <a:rPr lang="en-US" dirty="0"/>
              <a:t>c) The system displays a list of hotel vacancies.</a:t>
            </a:r>
          </a:p>
          <a:p>
            <a:pPr marL="0" indent="0" algn="l" rtl="0">
              <a:buNone/>
            </a:pPr>
            <a:r>
              <a:rPr lang="en-US" dirty="0"/>
              <a:t>d) The system notifies the user when a new order arrives.</a:t>
            </a:r>
          </a:p>
          <a:p>
            <a:pPr algn="l" rtl="0"/>
            <a:endParaRPr lang="ar-EG" dirty="0"/>
          </a:p>
        </p:txBody>
      </p:sp>
    </p:spTree>
    <p:extLst>
      <p:ext uri="{BB962C8B-B14F-4D97-AF65-F5344CB8AC3E}">
        <p14:creationId xmlns:p14="http://schemas.microsoft.com/office/powerpoint/2010/main" val="2118914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92696"/>
            <a:ext cx="7467600" cy="5781256"/>
          </a:xfrm>
        </p:spPr>
        <p:txBody>
          <a:bodyPr/>
          <a:lstStyle/>
          <a:p>
            <a:pPr marL="0" indent="0" algn="l" rtl="0">
              <a:buNone/>
            </a:pPr>
            <a:r>
              <a:rPr lang="en-US" dirty="0"/>
              <a:t>3. Which of the following is non-functional requirement:</a:t>
            </a:r>
          </a:p>
          <a:p>
            <a:pPr marL="0" indent="0" algn="l" rtl="0">
              <a:buNone/>
            </a:pPr>
            <a:r>
              <a:rPr lang="en-US" dirty="0"/>
              <a:t>a) What does the system do?</a:t>
            </a:r>
          </a:p>
          <a:p>
            <a:pPr marL="0" indent="0" algn="l" rtl="0">
              <a:buNone/>
            </a:pPr>
            <a:r>
              <a:rPr lang="en-US" dirty="0"/>
              <a:t>b) When does the system do it?</a:t>
            </a:r>
          </a:p>
          <a:p>
            <a:pPr marL="0" indent="0" algn="l" rtl="0">
              <a:buNone/>
            </a:pPr>
            <a:r>
              <a:rPr lang="en-US" dirty="0"/>
              <a:t>c) Where does the system do it?</a:t>
            </a:r>
          </a:p>
          <a:p>
            <a:pPr marL="0" indent="0" algn="l" rtl="0">
              <a:buNone/>
            </a:pPr>
            <a:r>
              <a:rPr lang="en-US" dirty="0"/>
              <a:t>d) Why does the system do it?</a:t>
            </a:r>
          </a:p>
          <a:p>
            <a:pPr marL="0" indent="0" algn="l" rtl="0">
              <a:buNone/>
            </a:pPr>
            <a:r>
              <a:rPr lang="en-US" dirty="0"/>
              <a:t>e) How well does the system do it?</a:t>
            </a:r>
          </a:p>
          <a:p>
            <a:pPr algn="l" rtl="0"/>
            <a:endParaRPr lang="ar-EG" dirty="0"/>
          </a:p>
        </p:txBody>
      </p:sp>
    </p:spTree>
    <p:extLst>
      <p:ext uri="{BB962C8B-B14F-4D97-AF65-F5344CB8AC3E}">
        <p14:creationId xmlns:p14="http://schemas.microsoft.com/office/powerpoint/2010/main" val="415422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7467600" cy="5925272"/>
          </a:xfrm>
        </p:spPr>
        <p:txBody>
          <a:bodyPr>
            <a:normAutofit lnSpcReduction="10000"/>
          </a:bodyPr>
          <a:lstStyle/>
          <a:p>
            <a:pPr marL="0" indent="0" algn="l" rtl="0">
              <a:buNone/>
            </a:pPr>
            <a:r>
              <a:rPr lang="en-US" dirty="0"/>
              <a:t>4. Write a set of non-functional requirements for the ticket-issuing system, </a:t>
            </a:r>
            <a:r>
              <a:rPr lang="en-US" dirty="0" smtClean="0"/>
              <a:t>setting out </a:t>
            </a:r>
            <a:r>
              <a:rPr lang="en-US" dirty="0"/>
              <a:t>its expected reliability and its response time:</a:t>
            </a:r>
          </a:p>
          <a:p>
            <a:pPr marL="0" indent="0" algn="l" rtl="0">
              <a:buNone/>
            </a:pPr>
            <a:r>
              <a:rPr lang="en-US" dirty="0"/>
              <a:t>An automated ticket-issuing system sells rail tickets. Users select </a:t>
            </a:r>
            <a:r>
              <a:rPr lang="en-US" dirty="0" smtClean="0"/>
              <a:t>their destination </a:t>
            </a:r>
            <a:r>
              <a:rPr lang="en-US" dirty="0"/>
              <a:t>and input a credit card and a personal identification number. </a:t>
            </a:r>
            <a:r>
              <a:rPr lang="en-US" dirty="0" smtClean="0"/>
              <a:t>The rail </a:t>
            </a:r>
            <a:r>
              <a:rPr lang="en-US" dirty="0"/>
              <a:t>ticket is issued and their credit card account charged. When the </a:t>
            </a:r>
            <a:r>
              <a:rPr lang="en-US" dirty="0" smtClean="0"/>
              <a:t>user presses </a:t>
            </a:r>
            <a:r>
              <a:rPr lang="en-US" dirty="0"/>
              <a:t>the start button, a menu display of potential destinations is </a:t>
            </a:r>
            <a:r>
              <a:rPr lang="en-US" dirty="0" smtClean="0"/>
              <a:t>activated, along </a:t>
            </a:r>
            <a:r>
              <a:rPr lang="en-US" dirty="0"/>
              <a:t>with a message to the user to select a destination. Once a destination has</a:t>
            </a:r>
          </a:p>
          <a:p>
            <a:pPr marL="0" indent="0" algn="l" rtl="0">
              <a:buNone/>
            </a:pPr>
            <a:r>
              <a:rPr lang="en-US" dirty="0"/>
              <a:t>been selected, users are requested to input their credit card. Its validity </a:t>
            </a:r>
            <a:r>
              <a:rPr lang="en-US" dirty="0" smtClean="0"/>
              <a:t>is checked </a:t>
            </a:r>
            <a:r>
              <a:rPr lang="en-US" dirty="0"/>
              <a:t>and the user is then requested to input a personal identifier. When </a:t>
            </a:r>
            <a:r>
              <a:rPr lang="en-US" dirty="0" smtClean="0"/>
              <a:t>the credit </a:t>
            </a:r>
            <a:r>
              <a:rPr lang="en-US" dirty="0"/>
              <a:t>transaction has been validated, the ticket is issued.</a:t>
            </a:r>
          </a:p>
          <a:p>
            <a:pPr marL="0" indent="0" algn="l">
              <a:buNone/>
            </a:pPr>
            <a:endParaRPr lang="ar-EG" dirty="0"/>
          </a:p>
        </p:txBody>
      </p:sp>
    </p:spTree>
    <p:extLst>
      <p:ext uri="{BB962C8B-B14F-4D97-AF65-F5344CB8AC3E}">
        <p14:creationId xmlns:p14="http://schemas.microsoft.com/office/powerpoint/2010/main" val="328373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48680"/>
            <a:ext cx="7467600" cy="5925272"/>
          </a:xfrm>
        </p:spPr>
        <p:txBody>
          <a:bodyPr/>
          <a:lstStyle/>
          <a:p>
            <a:pPr algn="l" rtl="0"/>
            <a:r>
              <a:rPr lang="en-US" dirty="0"/>
              <a:t>the total system down time should not exceed 5 minutes</a:t>
            </a:r>
            <a:r>
              <a:rPr lang="en-US" dirty="0" smtClean="0"/>
              <a:t>.</a:t>
            </a:r>
          </a:p>
          <a:p>
            <a:pPr algn="l" rtl="0"/>
            <a:r>
              <a:rPr lang="en-US" dirty="0"/>
              <a:t> the recovery time after a system failure should not exceed 2 minutes</a:t>
            </a:r>
            <a:r>
              <a:rPr lang="en-US" dirty="0" smtClean="0"/>
              <a:t>.</a:t>
            </a:r>
          </a:p>
          <a:p>
            <a:pPr algn="l" rtl="0"/>
            <a:r>
              <a:rPr lang="en-US" dirty="0"/>
              <a:t>The ticket issuing time after credit card validation has been received should not exceed 10 seconds.</a:t>
            </a:r>
          </a:p>
          <a:p>
            <a:pPr algn="l" rtl="0"/>
            <a:r>
              <a:rPr lang="en-US" dirty="0"/>
              <a:t>The system shall continue to function so long as roll of ticket paper is in the machine, and a network connection is provided for the destination database and credit transactions</a:t>
            </a:r>
            <a:r>
              <a:rPr lang="en-US" dirty="0" smtClean="0"/>
              <a:t>.</a:t>
            </a:r>
          </a:p>
          <a:p>
            <a:pPr algn="l" rtl="0"/>
            <a:r>
              <a:rPr lang="en-US" dirty="0"/>
              <a:t>The reliability this system relies on the durability of the physical user </a:t>
            </a:r>
            <a:r>
              <a:rPr lang="en-US" dirty="0" smtClean="0"/>
              <a:t>interface</a:t>
            </a:r>
            <a:endParaRPr lang="en-US" dirty="0"/>
          </a:p>
          <a:p>
            <a:pPr algn="l" rtl="0"/>
            <a:endParaRPr lang="ar-EG" dirty="0"/>
          </a:p>
        </p:txBody>
      </p:sp>
    </p:spTree>
    <p:extLst>
      <p:ext uri="{BB962C8B-B14F-4D97-AF65-F5344CB8AC3E}">
        <p14:creationId xmlns:p14="http://schemas.microsoft.com/office/powerpoint/2010/main" val="302259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20688"/>
            <a:ext cx="7467600" cy="5853264"/>
          </a:xfrm>
        </p:spPr>
        <p:txBody>
          <a:bodyPr>
            <a:normAutofit/>
          </a:bodyPr>
          <a:lstStyle/>
          <a:p>
            <a:pPr marL="0" indent="0" algn="l" rtl="0">
              <a:buNone/>
            </a:pPr>
            <a:r>
              <a:rPr lang="en-US" dirty="0"/>
              <a:t>5. Suggest how an engineer responsible for drawing up a system </a:t>
            </a:r>
            <a:r>
              <a:rPr lang="en-US" dirty="0" err="1" smtClean="0"/>
              <a:t>requirementsm</a:t>
            </a:r>
            <a:r>
              <a:rPr lang="en-US" dirty="0" smtClean="0"/>
              <a:t> specification </a:t>
            </a:r>
            <a:r>
              <a:rPr lang="en-US" dirty="0"/>
              <a:t>might keep track of the relationships between functional and </a:t>
            </a:r>
            <a:r>
              <a:rPr lang="en-US" dirty="0" smtClean="0"/>
              <a:t>nonfunctional requirements.</a:t>
            </a:r>
          </a:p>
          <a:p>
            <a:pPr marL="0" indent="0" algn="l" rtl="0">
              <a:buNone/>
            </a:pPr>
            <a:endParaRPr lang="en-US" dirty="0"/>
          </a:p>
          <a:p>
            <a:pPr marL="0" indent="0" algn="l" rtl="0">
              <a:buNone/>
            </a:pPr>
            <a:r>
              <a:rPr lang="en-US" sz="2000" dirty="0"/>
              <a:t>• The requirements needed to design meets the requirements such as compatibility, portability etc.</a:t>
            </a:r>
          </a:p>
          <a:p>
            <a:pPr marL="0" indent="0" algn="l" rtl="0">
              <a:buNone/>
            </a:pPr>
            <a:r>
              <a:rPr lang="en-US" sz="2000" dirty="0"/>
              <a:t>• Design the system so that it ensures the safety and security.</a:t>
            </a:r>
          </a:p>
          <a:p>
            <a:pPr marL="0" indent="0" algn="l" rtl="0">
              <a:buNone/>
            </a:pPr>
            <a:r>
              <a:rPr lang="en-US" sz="2000" dirty="0"/>
              <a:t>• Implementing the system in an efficient manner.</a:t>
            </a:r>
          </a:p>
          <a:p>
            <a:pPr marL="0" indent="0" algn="l" rtl="0">
              <a:buNone/>
            </a:pPr>
            <a:r>
              <a:rPr lang="en-US" sz="2000" dirty="0"/>
              <a:t>• The cost and time required for the development should not affect the design and implementation of the </a:t>
            </a:r>
            <a:r>
              <a:rPr lang="en-US" sz="2000" dirty="0" smtClean="0"/>
              <a:t>system</a:t>
            </a:r>
          </a:p>
          <a:p>
            <a:pPr marL="0" indent="0" algn="l" rtl="0">
              <a:buNone/>
            </a:pPr>
            <a:endParaRPr lang="en-US" sz="2000" dirty="0" smtClean="0"/>
          </a:p>
          <a:p>
            <a:pPr marL="0" indent="0" algn="l" rtl="0">
              <a:buNone/>
            </a:pPr>
            <a:r>
              <a:rPr lang="en-US" sz="2000" b="1" dirty="0" smtClean="0"/>
              <a:t>you should know that functional and non-functional requirement  </a:t>
            </a:r>
            <a:r>
              <a:rPr lang="en-US" sz="2000" b="1" dirty="0"/>
              <a:t>does not conflict with each other</a:t>
            </a:r>
            <a:endParaRPr lang="en-US" sz="2000" dirty="0"/>
          </a:p>
          <a:p>
            <a:pPr marL="0" indent="0" algn="l" rtl="0">
              <a:buNone/>
            </a:pPr>
            <a:endParaRPr lang="en-US" dirty="0"/>
          </a:p>
          <a:p>
            <a:pPr algn="l"/>
            <a:endParaRPr lang="ar-EG" dirty="0"/>
          </a:p>
        </p:txBody>
      </p:sp>
    </p:spTree>
    <p:extLst>
      <p:ext uri="{BB962C8B-B14F-4D97-AF65-F5344CB8AC3E}">
        <p14:creationId xmlns:p14="http://schemas.microsoft.com/office/powerpoint/2010/main" val="113270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467600" cy="5997280"/>
          </a:xfrm>
        </p:spPr>
        <p:txBody>
          <a:bodyPr>
            <a:normAutofit fontScale="92500" lnSpcReduction="10000"/>
          </a:bodyPr>
          <a:lstStyle/>
          <a:p>
            <a:pPr marL="0" indent="0" algn="l" rtl="0">
              <a:buNone/>
            </a:pPr>
            <a:r>
              <a:rPr lang="en-US" dirty="0"/>
              <a:t>6. Describe four types of non-functional requirements that may be placed on a</a:t>
            </a:r>
          </a:p>
          <a:p>
            <a:pPr marL="0" indent="0" algn="l" rtl="0">
              <a:buNone/>
            </a:pPr>
            <a:r>
              <a:rPr lang="en-US" dirty="0"/>
              <a:t>system. Give examples of each of these types of requirement.</a:t>
            </a:r>
          </a:p>
          <a:p>
            <a:pPr marL="0" indent="0" algn="l">
              <a:buNone/>
            </a:pPr>
            <a:endParaRPr lang="en-US" dirty="0" smtClean="0"/>
          </a:p>
          <a:p>
            <a:pPr algn="l" rtl="0"/>
            <a:r>
              <a:rPr lang="en-US" dirty="0"/>
              <a:t>Users must change the initially assigned login password immediately after the first successful login. Moreover, the initial should never be reused.</a:t>
            </a:r>
          </a:p>
          <a:p>
            <a:pPr algn="l" rtl="0"/>
            <a:r>
              <a:rPr lang="en-US" dirty="0"/>
              <a:t>Employees never allowed to update their salary information. Such attempt should be reported to the security administrator.</a:t>
            </a:r>
          </a:p>
          <a:p>
            <a:pPr algn="l" rtl="0"/>
            <a:r>
              <a:rPr lang="en-US" dirty="0"/>
              <a:t>Every unsuccessful attempt by a user to access an item of data shall be recorded on an audit trail.</a:t>
            </a:r>
          </a:p>
          <a:p>
            <a:pPr algn="l" rtl="0"/>
            <a:r>
              <a:rPr lang="en-US" dirty="0"/>
              <a:t>A website should be capable enough to handle 20 million users with affecting its performance</a:t>
            </a:r>
          </a:p>
          <a:p>
            <a:pPr algn="l" rtl="0"/>
            <a:r>
              <a:rPr lang="en-US" dirty="0"/>
              <a:t>The software should be portable. So moving from one OS to other OS does not create any problem.</a:t>
            </a:r>
          </a:p>
          <a:p>
            <a:pPr marL="0" indent="0" algn="l">
              <a:buNone/>
            </a:pPr>
            <a:endParaRPr lang="ar-EG" dirty="0"/>
          </a:p>
        </p:txBody>
      </p:sp>
    </p:spTree>
    <p:extLst>
      <p:ext uri="{BB962C8B-B14F-4D97-AF65-F5344CB8AC3E}">
        <p14:creationId xmlns:p14="http://schemas.microsoft.com/office/powerpoint/2010/main" val="322848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467600" cy="5997280"/>
          </a:xfrm>
        </p:spPr>
        <p:txBody>
          <a:bodyPr>
            <a:normAutofit/>
          </a:bodyPr>
          <a:lstStyle/>
          <a:p>
            <a:pPr marL="0" indent="0" algn="l" rtl="0">
              <a:buNone/>
            </a:pPr>
            <a:r>
              <a:rPr lang="en-US" dirty="0"/>
              <a:t>7. Suggest who might be stakeholders in a university student records system.</a:t>
            </a:r>
          </a:p>
          <a:p>
            <a:pPr marL="0" indent="0" algn="l" rtl="0">
              <a:buNone/>
            </a:pPr>
            <a:r>
              <a:rPr lang="en-US" dirty="0"/>
              <a:t>Explain why it is almost inevitable that the requirements of different stakeholders</a:t>
            </a:r>
          </a:p>
          <a:p>
            <a:pPr marL="0" indent="0" algn="l" rtl="0">
              <a:buNone/>
            </a:pPr>
            <a:r>
              <a:rPr lang="en-US" dirty="0"/>
              <a:t>will conflict in some way</a:t>
            </a:r>
            <a:r>
              <a:rPr lang="en-US" dirty="0" smtClean="0"/>
              <a:t>.</a:t>
            </a:r>
          </a:p>
          <a:p>
            <a:pPr marL="0" indent="0" algn="l" rtl="0">
              <a:buNone/>
            </a:pPr>
            <a:endParaRPr lang="en-US" dirty="0"/>
          </a:p>
          <a:p>
            <a:pPr marL="0" indent="0" algn="l" rtl="0">
              <a:buNone/>
            </a:pPr>
            <a:r>
              <a:rPr lang="en-US" sz="2000" dirty="0"/>
              <a:t>Stakeholders: </a:t>
            </a:r>
            <a:endParaRPr lang="en-US" sz="2000" dirty="0" smtClean="0"/>
          </a:p>
          <a:p>
            <a:pPr marL="0" indent="0" algn="l" rtl="0">
              <a:buNone/>
            </a:pPr>
            <a:r>
              <a:rPr lang="en-US" sz="2000" dirty="0" err="1" smtClean="0"/>
              <a:t>Students,Admission</a:t>
            </a:r>
            <a:r>
              <a:rPr lang="en-US" sz="2000" dirty="0" smtClean="0"/>
              <a:t> </a:t>
            </a:r>
            <a:r>
              <a:rPr lang="en-US" sz="2000" dirty="0" err="1" smtClean="0"/>
              <a:t>Department,Faculty,Academic</a:t>
            </a:r>
            <a:r>
              <a:rPr lang="en-US" sz="2000" dirty="0" smtClean="0"/>
              <a:t> </a:t>
            </a:r>
            <a:r>
              <a:rPr lang="en-US" sz="2000" dirty="0" err="1"/>
              <a:t>Adviser,Department</a:t>
            </a:r>
            <a:r>
              <a:rPr lang="en-US" sz="2000" dirty="0"/>
              <a:t> of library, Department In-charge, Office of Student Employment.</a:t>
            </a:r>
            <a:r>
              <a:rPr lang="en-US" sz="2000" dirty="0"/>
              <a:t/>
            </a:r>
            <a:br>
              <a:rPr lang="en-US" sz="2000" dirty="0"/>
            </a:br>
            <a:r>
              <a:rPr lang="en-US" sz="2000" dirty="0"/>
              <a:t>“Different stakeholder have different requirements, which they may express in different ways”.</a:t>
            </a:r>
            <a:r>
              <a:rPr lang="en-US" sz="2000" dirty="0"/>
              <a:t/>
            </a:r>
            <a:br>
              <a:rPr lang="en-US" sz="2000" dirty="0"/>
            </a:br>
            <a:r>
              <a:rPr lang="en-US" sz="2000" dirty="0"/>
              <a:t>“Political factors may influence the requirements of system” and cause conflict.</a:t>
            </a:r>
            <a:r>
              <a:rPr lang="en-US" sz="2000" dirty="0"/>
              <a:t/>
            </a:r>
            <a:br>
              <a:rPr lang="en-US" sz="2000" dirty="0"/>
            </a:br>
            <a:r>
              <a:rPr lang="en-US" sz="2000" dirty="0"/>
              <a:t>One of the main reason for conflict was involvement of multiple stakeholders.</a:t>
            </a:r>
            <a:endParaRPr lang="ar-EG" sz="2000" dirty="0"/>
          </a:p>
        </p:txBody>
      </p:sp>
    </p:spTree>
    <p:extLst>
      <p:ext uri="{BB962C8B-B14F-4D97-AF65-F5344CB8AC3E}">
        <p14:creationId xmlns:p14="http://schemas.microsoft.com/office/powerpoint/2010/main" val="24473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normAutofit lnSpcReduction="10000"/>
          </a:bodyPr>
          <a:lstStyle/>
          <a:p>
            <a:pPr marL="0" indent="0" algn="l">
              <a:buNone/>
            </a:pPr>
            <a:r>
              <a:rPr lang="en-US" dirty="0"/>
              <a:t>8. A company specializing in consumer electronics requires an order processing system to be developed that is easy-to-use by its employees, and provides a good response time of less than five seconds.  Orders are received from customers online who must state the items and expected delivery deadlines.   The orders are recorded and prioritized according to stock availability, transport capacity, delivery deadlines, and time of order.  The output from the system will be the price of the order, and the delivery date.  The customer then has the option to confirm or reject the order.  Using an appropriate </a:t>
            </a:r>
            <a:r>
              <a:rPr lang="en-US" dirty="0" err="1"/>
              <a:t>modelling</a:t>
            </a:r>
            <a:r>
              <a:rPr lang="en-US" dirty="0"/>
              <a:t> technique with supporting notation, and stating any assumptions made, produce the summary of the problem requirements in the form of a table that clearly differentiates functional and non-functional requirements</a:t>
            </a:r>
          </a:p>
          <a:p>
            <a:pPr algn="l"/>
            <a:endParaRPr lang="ar-EG" dirty="0"/>
          </a:p>
        </p:txBody>
      </p:sp>
    </p:spTree>
    <p:extLst>
      <p:ext uri="{BB962C8B-B14F-4D97-AF65-F5344CB8AC3E}">
        <p14:creationId xmlns:p14="http://schemas.microsoft.com/office/powerpoint/2010/main" val="90480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404664"/>
            <a:ext cx="7467600" cy="6141296"/>
          </a:xfrm>
        </p:spPr>
        <p:txBody>
          <a:bodyPr>
            <a:normAutofit fontScale="85000" lnSpcReduction="10000"/>
          </a:bodyPr>
          <a:lstStyle/>
          <a:p>
            <a:pPr marL="0" indent="0" algn="l" rtl="0">
              <a:buNone/>
            </a:pPr>
            <a:r>
              <a:rPr lang="en-US" dirty="0"/>
              <a:t>Agile model</a:t>
            </a:r>
          </a:p>
          <a:p>
            <a:pPr marL="0" indent="0" algn="l" rtl="0">
              <a:buNone/>
            </a:pPr>
            <a:r>
              <a:rPr lang="en-US" dirty="0"/>
              <a:t> </a:t>
            </a:r>
          </a:p>
          <a:p>
            <a:pPr algn="l" rtl="0"/>
            <a:r>
              <a:rPr lang="en-US" dirty="0" smtClean="0"/>
              <a:t>functional </a:t>
            </a:r>
            <a:r>
              <a:rPr lang="en-US" dirty="0"/>
              <a:t>Requirements:</a:t>
            </a:r>
          </a:p>
          <a:p>
            <a:pPr marL="0" indent="0" algn="l" rtl="0">
              <a:buNone/>
            </a:pPr>
            <a:r>
              <a:rPr lang="en-US" dirty="0"/>
              <a:t>Orders are received from customers online.</a:t>
            </a:r>
          </a:p>
          <a:p>
            <a:pPr marL="0" indent="0" algn="l" rtl="0">
              <a:buNone/>
            </a:pPr>
            <a:r>
              <a:rPr lang="en-US" dirty="0"/>
              <a:t>● The orders are recorded.</a:t>
            </a:r>
          </a:p>
          <a:p>
            <a:pPr marL="0" indent="0" algn="l" rtl="0">
              <a:buNone/>
            </a:pPr>
            <a:r>
              <a:rPr lang="en-US" dirty="0"/>
              <a:t>● prioritized according to stock availability.</a:t>
            </a:r>
          </a:p>
          <a:p>
            <a:pPr marL="0" indent="0" algn="l" rtl="0">
              <a:buNone/>
            </a:pPr>
            <a:r>
              <a:rPr lang="en-US" dirty="0"/>
              <a:t>● transport capacity.</a:t>
            </a:r>
          </a:p>
          <a:p>
            <a:pPr marL="0" indent="0" algn="l" rtl="0">
              <a:buNone/>
            </a:pPr>
            <a:r>
              <a:rPr lang="en-US" dirty="0"/>
              <a:t>● delivery deadlines.</a:t>
            </a:r>
          </a:p>
          <a:p>
            <a:pPr marL="0" indent="0" algn="l" rtl="0">
              <a:buNone/>
            </a:pPr>
            <a:r>
              <a:rPr lang="en-US" dirty="0"/>
              <a:t>● time of order.</a:t>
            </a:r>
          </a:p>
          <a:p>
            <a:pPr marL="0" indent="0" algn="l" rtl="0">
              <a:buNone/>
            </a:pPr>
            <a:r>
              <a:rPr lang="en-US" dirty="0"/>
              <a:t>● The customer then has the option to confirm or reject the</a:t>
            </a:r>
          </a:p>
          <a:p>
            <a:pPr marL="0" indent="0" algn="l" rtl="0">
              <a:buNone/>
            </a:pPr>
            <a:r>
              <a:rPr lang="en-US" dirty="0"/>
              <a:t>order</a:t>
            </a:r>
            <a:r>
              <a:rPr lang="en-US" dirty="0" smtClean="0"/>
              <a:t>.</a:t>
            </a:r>
          </a:p>
          <a:p>
            <a:pPr marL="0" indent="0" algn="l" rtl="0">
              <a:buNone/>
            </a:pPr>
            <a:endParaRPr lang="en-US" dirty="0"/>
          </a:p>
          <a:p>
            <a:pPr algn="l" rtl="0"/>
            <a:r>
              <a:rPr lang="en-US" dirty="0"/>
              <a:t>Nonfunctional </a:t>
            </a:r>
            <a:r>
              <a:rPr lang="en-US" dirty="0" smtClean="0"/>
              <a:t>Requirements</a:t>
            </a:r>
            <a:endParaRPr lang="en-US" dirty="0"/>
          </a:p>
          <a:p>
            <a:pPr marL="0" indent="0" algn="l" rtl="0">
              <a:buNone/>
            </a:pPr>
            <a:r>
              <a:rPr lang="en-US" dirty="0"/>
              <a:t>● processing system to be developed that is easy-to-use by its</a:t>
            </a:r>
          </a:p>
          <a:p>
            <a:pPr marL="0" indent="0" algn="l" rtl="0">
              <a:buNone/>
            </a:pPr>
            <a:r>
              <a:rPr lang="en-US" dirty="0"/>
              <a:t>employees.</a:t>
            </a:r>
          </a:p>
          <a:p>
            <a:pPr marL="0" indent="0" algn="l" rtl="0">
              <a:buNone/>
            </a:pPr>
            <a:r>
              <a:rPr lang="en-US" dirty="0"/>
              <a:t>● provides a good response time of less than five seconds</a:t>
            </a:r>
            <a:r>
              <a:rPr lang="en-US" dirty="0" smtClean="0"/>
              <a:t>.</a:t>
            </a:r>
            <a:endParaRPr lang="en-US" dirty="0"/>
          </a:p>
          <a:p>
            <a:pPr marL="0" indent="0" algn="l" rtl="0">
              <a:buNone/>
            </a:pPr>
            <a:r>
              <a:rPr lang="en-US" dirty="0"/>
              <a:t>● Good security.</a:t>
            </a:r>
          </a:p>
          <a:p>
            <a:pPr marL="0" indent="0" algn="l">
              <a:buNone/>
            </a:pPr>
            <a:endParaRPr lang="ar-EG" dirty="0"/>
          </a:p>
        </p:txBody>
      </p:sp>
    </p:spTree>
    <p:extLst>
      <p:ext uri="{BB962C8B-B14F-4D97-AF65-F5344CB8AC3E}">
        <p14:creationId xmlns:p14="http://schemas.microsoft.com/office/powerpoint/2010/main" val="715507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467600" cy="5997280"/>
          </a:xfrm>
        </p:spPr>
        <p:txBody>
          <a:bodyPr>
            <a:normAutofit fontScale="70000" lnSpcReduction="20000"/>
          </a:bodyPr>
          <a:lstStyle/>
          <a:p>
            <a:pPr marL="0" indent="0" algn="l" rtl="0">
              <a:buNone/>
            </a:pPr>
            <a:r>
              <a:rPr lang="en-US" dirty="0" smtClean="0"/>
              <a:t>9. You </a:t>
            </a:r>
            <a:r>
              <a:rPr lang="en-US" dirty="0"/>
              <a:t>have been tasked to develop the system for a mine pump control system, designed to monitor and pump flood water out of mine shafts.  As underground mining operations take place far below the water table, flooding into mine galleries and shafts is an ever-present danger.  Excessive flooding is clearly a safety hazard for workers, but also has profitability implications ranging from equipment damage to productivity delays, to mine closures in extreme circumstances. </a:t>
            </a:r>
          </a:p>
          <a:p>
            <a:pPr marL="0" indent="0" algn="l" rtl="0">
              <a:buNone/>
            </a:pPr>
            <a:r>
              <a:rPr lang="en-US" dirty="0"/>
              <a:t>The system to be developed will be required to monitor the water level in each mine shaft using two sensors.  A high-water sensor that measures the maximum acceptable level of flooding in a shaft before pumping begins, and a low water sensor, which measures the minimum level of acceptable flooding and pumping stops.  These sensors are used to start a mine pump.  When the flooding level exceeds the level determined by the high-water sensor the pump is switches </a:t>
            </a:r>
            <a:r>
              <a:rPr lang="en-US" i="1" dirty="0"/>
              <a:t>on</a:t>
            </a:r>
            <a:r>
              <a:rPr lang="en-US" dirty="0"/>
              <a:t>.  When the water has been pumped out and the minimum level of acceptable flooding has been reached, as measured by the low water sensor, the pump switches </a:t>
            </a:r>
            <a:r>
              <a:rPr lang="en-US" i="1" dirty="0"/>
              <a:t>off</a:t>
            </a:r>
            <a:r>
              <a:rPr lang="en-US" dirty="0"/>
              <a:t>. </a:t>
            </a:r>
            <a:endParaRPr lang="en-US" dirty="0" smtClean="0"/>
          </a:p>
          <a:p>
            <a:pPr marL="0" indent="0" algn="l" rtl="0">
              <a:buNone/>
            </a:pPr>
            <a:endParaRPr lang="en-US" dirty="0"/>
          </a:p>
          <a:p>
            <a:pPr marL="0" indent="0" algn="l" rtl="0">
              <a:buNone/>
            </a:pPr>
            <a:r>
              <a:rPr lang="en-US" dirty="0"/>
              <a:t>In addition to flooding mining is often hindered by methane pockets, where gas seeps into the shafts and galleries triggering an evacuation.  Again, this is a safety hazard, the mining staff won’t be able to breathe, and even more critically, operating equipment may generate sparks which will cause the methane to ignite.  Therefore, the system will include a methane sensor that will be used to trigger an evacuation alarm in the presence of dangerous levels of methane (measured in N parts per million), and switch </a:t>
            </a:r>
            <a:r>
              <a:rPr lang="en-US" i="1" dirty="0"/>
              <a:t>off</a:t>
            </a:r>
            <a:r>
              <a:rPr lang="en-US" dirty="0"/>
              <a:t> the pump regardless of the current water level. </a:t>
            </a:r>
          </a:p>
          <a:p>
            <a:pPr marL="0" indent="0" algn="l" rtl="0">
              <a:buNone/>
            </a:pPr>
            <a:endParaRPr lang="ar-EG" dirty="0"/>
          </a:p>
        </p:txBody>
      </p:sp>
    </p:spTree>
    <p:extLst>
      <p:ext uri="{BB962C8B-B14F-4D97-AF65-F5344CB8AC3E}">
        <p14:creationId xmlns:p14="http://schemas.microsoft.com/office/powerpoint/2010/main" val="616522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model</a:t>
            </a:r>
            <a:endParaRPr lang="ar-EG" dirty="0"/>
          </a:p>
        </p:txBody>
      </p:sp>
      <p:sp>
        <p:nvSpPr>
          <p:cNvPr id="3" name="Content Placeholder 2"/>
          <p:cNvSpPr>
            <a:spLocks noGrp="1"/>
          </p:cNvSpPr>
          <p:nvPr>
            <p:ph sz="quarter" idx="1"/>
          </p:nvPr>
        </p:nvSpPr>
        <p:spPr/>
        <p:txBody>
          <a:bodyPr/>
          <a:lstStyle/>
          <a:p>
            <a:pPr algn="l" rtl="0"/>
            <a:r>
              <a:rPr lang="en-US" dirty="0"/>
              <a:t>Agile : able to move quickly and </a:t>
            </a:r>
            <a:r>
              <a:rPr lang="en-US" dirty="0" smtClean="0"/>
              <a:t>easily</a:t>
            </a:r>
          </a:p>
          <a:p>
            <a:pPr algn="l" rtl="0"/>
            <a:endParaRPr lang="en-US" dirty="0"/>
          </a:p>
          <a:p>
            <a:pPr marL="457200" indent="-342900" algn="l" rtl="0"/>
            <a:r>
              <a:rPr lang="en-GB" dirty="0"/>
              <a:t>What is the advantages and dis-</a:t>
            </a:r>
            <a:r>
              <a:rPr lang="en-GB" dirty="0" err="1"/>
              <a:t>advatages</a:t>
            </a:r>
            <a:r>
              <a:rPr lang="en-GB" dirty="0"/>
              <a:t> of agile model </a:t>
            </a:r>
            <a:r>
              <a:rPr lang="en-GB" dirty="0" smtClean="0"/>
              <a:t>? and </a:t>
            </a:r>
            <a:r>
              <a:rPr lang="en-GB" dirty="0"/>
              <a:t>How to apply it ?</a:t>
            </a:r>
            <a:endParaRPr lang="en-US" dirty="0"/>
          </a:p>
          <a:p>
            <a:pPr algn="l" rtl="0"/>
            <a:endParaRPr lang="en-US" dirty="0"/>
          </a:p>
          <a:p>
            <a:pPr algn="l" rtl="0"/>
            <a:endParaRPr lang="ar-EG" dirty="0"/>
          </a:p>
        </p:txBody>
      </p:sp>
    </p:spTree>
    <p:extLst>
      <p:ext uri="{BB962C8B-B14F-4D97-AF65-F5344CB8AC3E}">
        <p14:creationId xmlns:p14="http://schemas.microsoft.com/office/powerpoint/2010/main" val="369022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normAutofit fontScale="62500" lnSpcReduction="20000"/>
          </a:bodyPr>
          <a:lstStyle/>
          <a:p>
            <a:pPr marL="0" indent="0" algn="l" rtl="0">
              <a:buNone/>
            </a:pPr>
            <a:r>
              <a:rPr lang="en-US" dirty="0"/>
              <a:t>The system is used by two key roles.  The first is the </a:t>
            </a:r>
            <a:r>
              <a:rPr lang="en-US" i="1" u="sng" dirty="0"/>
              <a:t>Operator</a:t>
            </a:r>
            <a:r>
              <a:rPr lang="en-US" dirty="0"/>
              <a:t>.  This role is required to log in to the system with a username and password.  Following a successful login, the operator can start or stop the pump if, and only if, the water level is between the high and low sensor limits.  The second role is the </a:t>
            </a:r>
            <a:r>
              <a:rPr lang="en-US" i="1" dirty="0"/>
              <a:t>Supervisor</a:t>
            </a:r>
            <a:r>
              <a:rPr lang="en-US" dirty="0"/>
              <a:t>.  A supervisor must verify their security credential as per the operator above. Following a successful login, they can switch the pump on, or off at any time.  For example, a supervisor could run the pump after the flood level has dropped below the level set by the low water sensor.  They could also switch the pump off if the water level goes over the maximum high level of flooding.  In these cases, the supervisors’ actions override the automatic behavior of the pump.  A supervisor is required to “reset” the pump system to re-establish automatic behavior. </a:t>
            </a:r>
          </a:p>
          <a:p>
            <a:pPr marL="0" indent="0" algn="l" rtl="0">
              <a:buNone/>
            </a:pPr>
            <a:r>
              <a:rPr lang="en-US" dirty="0"/>
              <a:t>Finally, to meet Federal monitoring standards a persistent log is required to capture the following events:</a:t>
            </a:r>
          </a:p>
          <a:p>
            <a:pPr marL="0" indent="0" algn="l" rtl="0">
              <a:buNone/>
            </a:pPr>
            <a:r>
              <a:rPr lang="en-US" dirty="0"/>
              <a:t> </a:t>
            </a:r>
          </a:p>
          <a:p>
            <a:pPr marL="0" indent="0" algn="l" rtl="0">
              <a:buNone/>
            </a:pPr>
            <a:r>
              <a:rPr lang="en-US" dirty="0"/>
              <a:t>     Pump switched on by high water sensor</a:t>
            </a:r>
          </a:p>
          <a:p>
            <a:pPr marL="0" indent="0" algn="l" rtl="0">
              <a:buNone/>
            </a:pPr>
            <a:r>
              <a:rPr lang="en-US" dirty="0"/>
              <a:t>      Pump switched off by low water sensor</a:t>
            </a:r>
          </a:p>
          <a:p>
            <a:pPr marL="0" indent="0" algn="l" rtl="0">
              <a:buNone/>
            </a:pPr>
            <a:r>
              <a:rPr lang="en-US" dirty="0"/>
              <a:t>      Pump switched on or off by operator or supervisor</a:t>
            </a:r>
          </a:p>
          <a:p>
            <a:pPr marL="0" indent="0" algn="l" rtl="0">
              <a:buNone/>
            </a:pPr>
            <a:r>
              <a:rPr lang="en-US" dirty="0"/>
              <a:t>      Evacuation alarm triggered by methane sensor</a:t>
            </a:r>
          </a:p>
          <a:p>
            <a:pPr marL="0" indent="0" algn="l" rtl="0">
              <a:buNone/>
            </a:pPr>
            <a:r>
              <a:rPr lang="en-US" dirty="0"/>
              <a:t>      The reading of the methane sensor every 30 minutes</a:t>
            </a:r>
          </a:p>
          <a:p>
            <a:pPr marL="0" indent="0" algn="l" rtl="0">
              <a:buNone/>
            </a:pPr>
            <a:r>
              <a:rPr lang="en-US" dirty="0"/>
              <a:t> </a:t>
            </a:r>
          </a:p>
          <a:p>
            <a:pPr marL="0" indent="0" algn="l" rtl="0">
              <a:buNone/>
            </a:pPr>
            <a:r>
              <a:rPr lang="en-US" dirty="0"/>
              <a:t>The reading of the methane sensor (for the last 24 hours) can be read by the operator.  All readings (up to 30 days) can be read by the supervisor.  The supervisor also has the capability to add a “note” to any specific log event that occurs within 24 hours.</a:t>
            </a:r>
          </a:p>
          <a:p>
            <a:pPr marL="457200" lvl="0" indent="-457200" algn="l" rtl="0">
              <a:buFont typeface="+mj-lt"/>
              <a:buAutoNum type="alphaUcPeriod"/>
            </a:pPr>
            <a:r>
              <a:rPr lang="en-US" dirty="0"/>
              <a:t>Which software model is suitable for the above system</a:t>
            </a:r>
          </a:p>
          <a:p>
            <a:pPr marL="457200" lvl="0" indent="-457200" algn="l" rtl="0">
              <a:buFont typeface="+mj-lt"/>
              <a:buAutoNum type="alphaUcPeriod"/>
            </a:pPr>
            <a:r>
              <a:rPr lang="en-US" dirty="0"/>
              <a:t>Give in details the  system requirements of above system</a:t>
            </a:r>
          </a:p>
          <a:p>
            <a:endParaRPr lang="ar-EG" dirty="0"/>
          </a:p>
        </p:txBody>
      </p:sp>
    </p:spTree>
    <p:extLst>
      <p:ext uri="{BB962C8B-B14F-4D97-AF65-F5344CB8AC3E}">
        <p14:creationId xmlns:p14="http://schemas.microsoft.com/office/powerpoint/2010/main" val="1065476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normAutofit fontScale="62500" lnSpcReduction="20000"/>
          </a:bodyPr>
          <a:lstStyle/>
          <a:p>
            <a:pPr marL="0" indent="0" algn="l" rtl="0">
              <a:buNone/>
            </a:pPr>
            <a:r>
              <a:rPr lang="en-US" dirty="0"/>
              <a:t>the process model that we will be used is :</a:t>
            </a:r>
            <a:r>
              <a:rPr lang="en-US" b="1" dirty="0"/>
              <a:t>Spiral Model </a:t>
            </a:r>
            <a:r>
              <a:rPr lang="en-US" dirty="0"/>
              <a:t>because</a:t>
            </a:r>
          </a:p>
          <a:p>
            <a:pPr marL="0" lvl="0" indent="0" algn="l">
              <a:buNone/>
            </a:pPr>
            <a:r>
              <a:rPr lang="en-US" dirty="0"/>
              <a:t>It is a highly risk software and the spiral model is suitable for highly risk software .</a:t>
            </a:r>
          </a:p>
          <a:p>
            <a:pPr marL="0" lvl="0" indent="0" algn="l">
              <a:buNone/>
            </a:pPr>
            <a:r>
              <a:rPr lang="en-US" dirty="0"/>
              <a:t>the spiral model analysis the risk before it happen and find the best solution for it in each phase.</a:t>
            </a:r>
          </a:p>
          <a:p>
            <a:pPr marL="0" lvl="0" indent="0" algn="l">
              <a:buNone/>
            </a:pPr>
            <a:r>
              <a:rPr lang="en-US" b="1" dirty="0"/>
              <a:t>functional requirements:</a:t>
            </a:r>
          </a:p>
          <a:p>
            <a:pPr marL="0" lvl="0" indent="0" algn="l">
              <a:buNone/>
            </a:pPr>
            <a:r>
              <a:rPr lang="en-US" dirty="0"/>
              <a:t>sensors :the system has three sensors to monitor the water level in each mine.</a:t>
            </a:r>
          </a:p>
          <a:p>
            <a:pPr marL="0" lvl="0" indent="0" algn="l">
              <a:buNone/>
            </a:pPr>
            <a:r>
              <a:rPr lang="en-US" dirty="0"/>
              <a:t>1- high sensor: to measure the maximum acceptable water level .</a:t>
            </a:r>
          </a:p>
          <a:p>
            <a:pPr marL="0" lvl="0" indent="0" algn="l">
              <a:buNone/>
            </a:pPr>
            <a:r>
              <a:rPr lang="en-US" dirty="0"/>
              <a:t>2-low sensor: to measure the minimum level of acceptable flooding and pumping  . </a:t>
            </a:r>
          </a:p>
          <a:p>
            <a:pPr marL="0" lvl="0" indent="0" algn="l">
              <a:buNone/>
            </a:pPr>
            <a:r>
              <a:rPr lang="en-US" dirty="0"/>
              <a:t>3-methane sensor: this sensor will be used to trigger evacuation alarm in the presence of danger .</a:t>
            </a:r>
          </a:p>
          <a:p>
            <a:pPr marL="0" lvl="0" indent="0" algn="l">
              <a:buNone/>
            </a:pPr>
            <a:r>
              <a:rPr lang="en-US" dirty="0"/>
              <a:t>operator: the operator can start or stop the pumping if the water level between high and low sensors he read methane sensor reading  .</a:t>
            </a:r>
          </a:p>
          <a:p>
            <a:pPr marL="0" lvl="0" indent="0" algn="l">
              <a:buNone/>
            </a:pPr>
            <a:r>
              <a:rPr lang="en-US" dirty="0"/>
              <a:t>c-supervisor: the supervisor can reset the pumping system to re establish automatic behavior .</a:t>
            </a:r>
          </a:p>
          <a:p>
            <a:pPr marL="0" lvl="0" indent="0" algn="l">
              <a:buNone/>
            </a:pPr>
            <a:r>
              <a:rPr lang="en-US" dirty="0"/>
              <a:t>federal monitoring: </a:t>
            </a:r>
          </a:p>
          <a:p>
            <a:pPr marL="0" lvl="0" indent="0" algn="l">
              <a:buNone/>
            </a:pPr>
            <a:r>
              <a:rPr lang="en-US" dirty="0"/>
              <a:t>1-pump switched on by high water sensor </a:t>
            </a:r>
          </a:p>
          <a:p>
            <a:pPr marL="0" lvl="0" indent="0" algn="l">
              <a:buNone/>
            </a:pPr>
            <a:r>
              <a:rPr lang="en-US" dirty="0"/>
              <a:t>2-pump switched off by low water Sensor</a:t>
            </a:r>
          </a:p>
          <a:p>
            <a:pPr marL="0" lvl="0" indent="0" algn="l">
              <a:buNone/>
            </a:pPr>
            <a:r>
              <a:rPr lang="en-US" dirty="0"/>
              <a:t>3-evacuation alarm is triggered by methane sensor.</a:t>
            </a:r>
          </a:p>
          <a:p>
            <a:pPr marL="0" indent="0" algn="l">
              <a:buNone/>
            </a:pPr>
            <a:r>
              <a:rPr lang="en-US" dirty="0" smtClean="0"/>
              <a:t>4- </a:t>
            </a:r>
            <a:r>
              <a:rPr lang="en-US" dirty="0"/>
              <a:t>the reading of methane sensor must be every 30 minutes</a:t>
            </a:r>
            <a:r>
              <a:rPr lang="en-US" dirty="0" smtClean="0"/>
              <a:t>.</a:t>
            </a:r>
          </a:p>
          <a:p>
            <a:pPr marL="0" lvl="0" indent="0" algn="l">
              <a:buNone/>
            </a:pPr>
            <a:r>
              <a:rPr lang="en-US" b="1" dirty="0"/>
              <a:t>Non -functional requirements: </a:t>
            </a:r>
          </a:p>
          <a:p>
            <a:pPr marL="0" lvl="0" indent="0" algn="l">
              <a:buNone/>
            </a:pPr>
            <a:r>
              <a:rPr lang="en-US" dirty="0" smtClean="0"/>
              <a:t>a-operating </a:t>
            </a:r>
            <a:r>
              <a:rPr lang="en-US" dirty="0"/>
              <a:t>system: the system must work on high processing computers such as super computer.</a:t>
            </a:r>
          </a:p>
          <a:p>
            <a:pPr marL="0" lvl="0" indent="0" algn="l">
              <a:buNone/>
            </a:pPr>
            <a:r>
              <a:rPr lang="en-US" dirty="0"/>
              <a:t>b-must verify the security.</a:t>
            </a:r>
          </a:p>
          <a:p>
            <a:pPr marL="0" indent="0" algn="l">
              <a:buNone/>
            </a:pPr>
            <a:endParaRPr lang="ar-EG" dirty="0"/>
          </a:p>
        </p:txBody>
      </p:sp>
    </p:spTree>
    <p:extLst>
      <p:ext uri="{BB962C8B-B14F-4D97-AF65-F5344CB8AC3E}">
        <p14:creationId xmlns:p14="http://schemas.microsoft.com/office/powerpoint/2010/main" val="3159963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normAutofit fontScale="77500" lnSpcReduction="20000"/>
          </a:bodyPr>
          <a:lstStyle/>
          <a:p>
            <a:pPr marL="0" indent="0" algn="l" rtl="0">
              <a:buNone/>
            </a:pPr>
            <a:r>
              <a:rPr lang="en-US" dirty="0" smtClean="0"/>
              <a:t>10. As </a:t>
            </a:r>
            <a:r>
              <a:rPr lang="en-US" dirty="0"/>
              <a:t>the head of information systems for a college you are tasked with developing a new student registration system. The college would like a new system to replace its older system developed. The new system will allow students to register for courses and view report from personal computers/Mobile phone attached to the campus LAN/ Wi-Fi. Professors will be able to access the system to sign up to teach courses as well as record grades. </a:t>
            </a:r>
          </a:p>
          <a:p>
            <a:pPr marL="0" indent="0" algn="l" rtl="0">
              <a:buNone/>
            </a:pPr>
            <a:r>
              <a:rPr lang="en-US" dirty="0"/>
              <a:t>Due to a decrease in federal funding, the college cannot afford to replace the entire system at once. The college will keep the existing course catalog database where all course information is maintained. The college has in an open SQL database and can access to this database from college’s Unix servers. The legacy system performance is rather poor, so the new system must ensure that access to the data on the legacy system occurs in a timely manner. The new system will access course information from the legacy database but will not update it. The registrar’s office will continue to maintain course information through another system. </a:t>
            </a:r>
          </a:p>
          <a:p>
            <a:pPr marL="0" indent="0" algn="l" rtl="0">
              <a:buNone/>
            </a:pPr>
            <a:r>
              <a:rPr lang="en-US" dirty="0"/>
              <a:t>At the beginning of each semester, students may request a course catalogue containing a list of course offerings for the semester. Information about each course, such as professor, department, and prerequisites, will be included to help students make informed decisions. </a:t>
            </a:r>
          </a:p>
          <a:p>
            <a:pPr marL="0" indent="0" algn="l" rtl="0">
              <a:buNone/>
            </a:pPr>
            <a:endParaRPr lang="ar-EG" dirty="0"/>
          </a:p>
        </p:txBody>
      </p:sp>
    </p:spTree>
    <p:extLst>
      <p:ext uri="{BB962C8B-B14F-4D97-AF65-F5344CB8AC3E}">
        <p14:creationId xmlns:p14="http://schemas.microsoft.com/office/powerpoint/2010/main" val="3157317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32656"/>
            <a:ext cx="7467600" cy="6141296"/>
          </a:xfrm>
        </p:spPr>
        <p:txBody>
          <a:bodyPr>
            <a:normAutofit fontScale="70000" lnSpcReduction="20000"/>
          </a:bodyPr>
          <a:lstStyle/>
          <a:p>
            <a:pPr marL="0" indent="0" algn="l" rtl="0">
              <a:buNone/>
            </a:pPr>
            <a:r>
              <a:rPr lang="en-US" dirty="0"/>
              <a:t>The new system will allow students to select four course offerings for the coming semester. In addition, each student will indicate two alternative choices in case the student cannot be assigned to a primary selection. Course offerings will have a maximum of ten students and a minimum of three students. A course offering with fewer than three students will be canceled. For each semester, there is a period that students can change their schedule. Students must be able to access the system during this time to add or drop courses. Once the registration process is completed for a student, the registration system sends information to the billing system so the student can be billed for the semester. If a course fills up during the actual registration process, the student must be notified of the change before submitting the schedule for processing. </a:t>
            </a:r>
          </a:p>
          <a:p>
            <a:pPr marL="0" indent="0" algn="l" rtl="0">
              <a:buNone/>
            </a:pPr>
            <a:r>
              <a:rPr lang="en-US" dirty="0"/>
              <a:t>At the end of the semester, the student will be able to access the system to view an electronic report card. Since student grades are sensitive information, the system must employ extra security measures to prevent unauthorized access.</a:t>
            </a:r>
          </a:p>
          <a:p>
            <a:pPr marL="0" indent="0" algn="l" rtl="0">
              <a:buNone/>
            </a:pPr>
            <a:r>
              <a:rPr lang="en-US" dirty="0"/>
              <a:t> </a:t>
            </a:r>
          </a:p>
          <a:p>
            <a:pPr marL="0" indent="0" algn="l" rtl="0">
              <a:buNone/>
            </a:pPr>
            <a:r>
              <a:rPr lang="en-US" dirty="0"/>
              <a:t>Professors must be able to access the on-line system to indicate which courses they will be teaching. They will also need to see which students signed up for their course offerings. In addition, the professors will be able to record the grades for the students in each class.</a:t>
            </a:r>
          </a:p>
          <a:p>
            <a:pPr marL="0" indent="0" algn="l" rtl="0">
              <a:buNone/>
            </a:pPr>
            <a:r>
              <a:rPr lang="en-US" dirty="0"/>
              <a:t> </a:t>
            </a:r>
          </a:p>
          <a:p>
            <a:pPr marL="457200" lvl="0" indent="-457200" algn="l" rtl="0">
              <a:buFont typeface="+mj-lt"/>
              <a:buAutoNum type="alphaUcPeriod"/>
            </a:pPr>
            <a:r>
              <a:rPr lang="en-US" dirty="0"/>
              <a:t>Which software model is suitable for the above system</a:t>
            </a:r>
          </a:p>
          <a:p>
            <a:pPr marL="457200" lvl="0" indent="-457200" algn="l" rtl="0">
              <a:buFont typeface="+mj-lt"/>
              <a:buAutoNum type="alphaUcPeriod"/>
            </a:pPr>
            <a:r>
              <a:rPr lang="en-US" dirty="0"/>
              <a:t>Give in details the user, system requirements of above system</a:t>
            </a:r>
          </a:p>
          <a:p>
            <a:endParaRPr lang="ar-EG" dirty="0"/>
          </a:p>
        </p:txBody>
      </p:sp>
    </p:spTree>
    <p:extLst>
      <p:ext uri="{BB962C8B-B14F-4D97-AF65-F5344CB8AC3E}">
        <p14:creationId xmlns:p14="http://schemas.microsoft.com/office/powerpoint/2010/main" val="25130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04664"/>
            <a:ext cx="7467600" cy="6069288"/>
          </a:xfrm>
        </p:spPr>
        <p:txBody>
          <a:bodyPr>
            <a:normAutofit fontScale="62500" lnSpcReduction="20000"/>
          </a:bodyPr>
          <a:lstStyle/>
          <a:p>
            <a:pPr marL="0" indent="0" algn="l" rtl="0">
              <a:buNone/>
            </a:pPr>
            <a:r>
              <a:rPr lang="en-US" dirty="0"/>
              <a:t>Agile model</a:t>
            </a:r>
          </a:p>
          <a:p>
            <a:pPr marL="0" indent="0" algn="l" rtl="0">
              <a:buNone/>
            </a:pPr>
            <a:r>
              <a:rPr lang="en-US" b="1" dirty="0"/>
              <a:t>functional requirements of the </a:t>
            </a:r>
            <a:r>
              <a:rPr lang="en-US" b="1" dirty="0" smtClean="0"/>
              <a:t>system:</a:t>
            </a:r>
            <a:endParaRPr lang="en-US" b="1" dirty="0"/>
          </a:p>
          <a:p>
            <a:pPr marL="0" indent="0" algn="l" rtl="0">
              <a:buNone/>
            </a:pPr>
            <a:r>
              <a:rPr lang="en-US" dirty="0"/>
              <a:t>1)Registering Courses : students can register and view their reports, from their personal computer or mobile .</a:t>
            </a:r>
          </a:p>
          <a:p>
            <a:pPr marL="0" indent="0" algn="l" rtl="0">
              <a:buNone/>
            </a:pPr>
            <a:r>
              <a:rPr lang="en-US" dirty="0"/>
              <a:t>2) Signing up Courses:</a:t>
            </a:r>
          </a:p>
          <a:p>
            <a:pPr marL="0" indent="0" algn="l" rtl="0">
              <a:buNone/>
            </a:pPr>
            <a:r>
              <a:rPr lang="en-US" dirty="0"/>
              <a:t>professors sign up which course they will teach. and they can record grades of each course</a:t>
            </a:r>
            <a:r>
              <a:rPr lang="en-US" dirty="0" smtClean="0"/>
              <a:t>.                                 </a:t>
            </a:r>
            <a:endParaRPr lang="en-US" dirty="0"/>
          </a:p>
          <a:p>
            <a:pPr marL="0" indent="0" algn="l" rtl="0">
              <a:buNone/>
            </a:pPr>
            <a:r>
              <a:rPr lang="en-US" dirty="0"/>
              <a:t>3)Getting a Course Catalogue       :</a:t>
            </a:r>
          </a:p>
          <a:p>
            <a:pPr marL="0" indent="0" algn="l" rtl="0">
              <a:buNone/>
            </a:pPr>
            <a:r>
              <a:rPr lang="en-US" dirty="0"/>
              <a:t> </a:t>
            </a:r>
            <a:r>
              <a:rPr lang="en-US" dirty="0" smtClean="0"/>
              <a:t>students </a:t>
            </a:r>
            <a:r>
              <a:rPr lang="en-US" dirty="0"/>
              <a:t>will select four courses for the coming semester and there will be two alternative choices incase that the student can not assign a primary selection .</a:t>
            </a:r>
          </a:p>
          <a:p>
            <a:pPr marL="0" indent="0" algn="l" rtl="0">
              <a:buNone/>
            </a:pPr>
            <a:r>
              <a:rPr lang="en-US" dirty="0"/>
              <a:t>4)Number of Students in Course : each course will have maximum 10 students and minimum 3 Students  fewer than 3 students the course will                                                                fewer than 3 students the course will be </a:t>
            </a:r>
            <a:r>
              <a:rPr lang="en-US" dirty="0" smtClean="0"/>
              <a:t>cancelled</a:t>
            </a:r>
          </a:p>
          <a:p>
            <a:pPr marL="0" indent="0" algn="l" rtl="0">
              <a:buNone/>
            </a:pPr>
            <a:endParaRPr lang="en-US" dirty="0"/>
          </a:p>
          <a:p>
            <a:pPr marL="0" indent="0" algn="l" rtl="0">
              <a:buNone/>
            </a:pPr>
            <a:r>
              <a:rPr lang="en-US" b="1" dirty="0"/>
              <a:t>Non -functional requirements of the system</a:t>
            </a:r>
            <a:r>
              <a:rPr lang="en-US" b="1" dirty="0" smtClean="0"/>
              <a:t>:</a:t>
            </a:r>
            <a:endParaRPr lang="en-US" b="1" dirty="0"/>
          </a:p>
          <a:p>
            <a:pPr marL="0" lvl="0" indent="0" algn="l">
              <a:buNone/>
            </a:pPr>
            <a:r>
              <a:rPr lang="en-GB" dirty="0"/>
              <a:t>Usability: The desktop user-interface shall be Windows </a:t>
            </a:r>
            <a:endParaRPr lang="en-US" dirty="0"/>
          </a:p>
          <a:p>
            <a:pPr marL="0" lvl="0" indent="0" algn="l">
              <a:buNone/>
            </a:pPr>
            <a:r>
              <a:rPr lang="en-GB" dirty="0"/>
              <a:t> Reliability: The system shall be available 24 hours a day 7 days a week.</a:t>
            </a:r>
            <a:endParaRPr lang="en-US" dirty="0"/>
          </a:p>
          <a:p>
            <a:pPr marL="0" lvl="0" indent="0" algn="l">
              <a:buNone/>
            </a:pPr>
            <a:r>
              <a:rPr lang="en-GB" dirty="0"/>
              <a:t>Operating System : the system must work on computer (“windows”) and mobile(“android”)</a:t>
            </a:r>
            <a:endParaRPr lang="en-US" dirty="0"/>
          </a:p>
          <a:p>
            <a:pPr marL="0" lvl="0" indent="0" algn="l">
              <a:buNone/>
            </a:pPr>
            <a:r>
              <a:rPr lang="en-GB" dirty="0"/>
              <a:t>Security :The system must prevent students from changing any schedules other than their own, and professors from modifying assigned course offerings for other professors.</a:t>
            </a:r>
            <a:endParaRPr lang="en-US" dirty="0"/>
          </a:p>
          <a:p>
            <a:pPr marL="0" lvl="0" indent="0" algn="l">
              <a:buNone/>
            </a:pPr>
            <a:r>
              <a:rPr lang="en-GB" dirty="0"/>
              <a:t>Only professors can enter grades for students.</a:t>
            </a:r>
            <a:endParaRPr lang="en-US" dirty="0"/>
          </a:p>
          <a:p>
            <a:pPr marL="0" indent="0" algn="l">
              <a:buNone/>
            </a:pPr>
            <a:r>
              <a:rPr lang="en-US" dirty="0"/>
              <a:t>Only the Registrar is allowed to change any student information.</a:t>
            </a:r>
            <a:endParaRPr lang="ar-EG" dirty="0"/>
          </a:p>
        </p:txBody>
      </p:sp>
    </p:spTree>
    <p:extLst>
      <p:ext uri="{BB962C8B-B14F-4D97-AF65-F5344CB8AC3E}">
        <p14:creationId xmlns:p14="http://schemas.microsoft.com/office/powerpoint/2010/main" val="150554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Functional and non functional requirements </a:t>
            </a:r>
            <a:endParaRPr lang="ar-EG" dirty="0"/>
          </a:p>
        </p:txBody>
      </p:sp>
      <p:sp>
        <p:nvSpPr>
          <p:cNvPr id="3" name="Content Placeholder 2"/>
          <p:cNvSpPr>
            <a:spLocks noGrp="1"/>
          </p:cNvSpPr>
          <p:nvPr>
            <p:ph sz="quarter" idx="1"/>
          </p:nvPr>
        </p:nvSpPr>
        <p:spPr/>
        <p:txBody>
          <a:bodyPr/>
          <a:lstStyle/>
          <a:p>
            <a:pPr marL="114300" indent="0" algn="l" rtl="0">
              <a:buNone/>
            </a:pPr>
            <a:r>
              <a:rPr lang="en-GB" b="1" dirty="0"/>
              <a:t>•Functional requirements</a:t>
            </a:r>
          </a:p>
          <a:p>
            <a:pPr marL="114300" indent="0" algn="l" rtl="0">
              <a:buNone/>
            </a:pPr>
            <a:endParaRPr lang="en-GB" b="1" dirty="0"/>
          </a:p>
          <a:p>
            <a:pPr algn="l" rtl="0"/>
            <a:r>
              <a:rPr lang="en-US" dirty="0"/>
              <a:t> Functional requirements help to keep project team going in the right  direction.</a:t>
            </a:r>
          </a:p>
          <a:p>
            <a:pPr algn="l" rtl="0"/>
            <a:r>
              <a:rPr lang="en-US" dirty="0"/>
              <a:t>Unclear requirements leads to a poorly defined scope that creates a lot of challenges from the beginning of the project. A poorly defined scope leads to extension in the schedule and increase in cost.</a:t>
            </a:r>
          </a:p>
          <a:p>
            <a:pPr algn="l" rtl="0"/>
            <a:r>
              <a:rPr lang="en-US" dirty="0"/>
              <a:t> functional requirements specify a behavior or function</a:t>
            </a:r>
            <a:endParaRPr lang="en-GB" b="1" dirty="0"/>
          </a:p>
          <a:p>
            <a:pPr algn="l" rtl="0"/>
            <a:r>
              <a:rPr lang="en-US" dirty="0"/>
              <a:t>what the system should do ?</a:t>
            </a:r>
          </a:p>
          <a:p>
            <a:pPr algn="l" rtl="0"/>
            <a:endParaRPr lang="ar-EG" dirty="0"/>
          </a:p>
        </p:txBody>
      </p:sp>
    </p:spTree>
    <p:extLst>
      <p:ext uri="{BB962C8B-B14F-4D97-AF65-F5344CB8AC3E}">
        <p14:creationId xmlns:p14="http://schemas.microsoft.com/office/powerpoint/2010/main" val="24366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Functional requirements</a:t>
            </a:r>
            <a:br>
              <a:rPr lang="en-GB" b="1" dirty="0"/>
            </a:br>
            <a:endParaRPr lang="ar-EG" dirty="0"/>
          </a:p>
        </p:txBody>
      </p:sp>
      <p:sp>
        <p:nvSpPr>
          <p:cNvPr id="3" name="Content Placeholder 2"/>
          <p:cNvSpPr>
            <a:spLocks noGrp="1"/>
          </p:cNvSpPr>
          <p:nvPr>
            <p:ph sz="quarter" idx="1"/>
          </p:nvPr>
        </p:nvSpPr>
        <p:spPr/>
        <p:txBody>
          <a:bodyPr/>
          <a:lstStyle/>
          <a:p>
            <a:pPr algn="l" rtl="0"/>
            <a:r>
              <a:rPr lang="en-US" b="1" i="1" dirty="0"/>
              <a:t>What The System Should Do?</a:t>
            </a:r>
            <a:endParaRPr lang="ar-EG" dirty="0"/>
          </a:p>
          <a:p>
            <a:pPr algn="l" rtl="0"/>
            <a:endParaRPr lang="en-US" dirty="0" smtClean="0"/>
          </a:p>
          <a:p>
            <a:pPr algn="l" rtl="0"/>
            <a:r>
              <a:rPr lang="en-GB" dirty="0">
                <a:solidFill>
                  <a:srgbClr val="FF0000"/>
                </a:solidFill>
              </a:rPr>
              <a:t>describe a particular </a:t>
            </a:r>
            <a:r>
              <a:rPr lang="en-GB" dirty="0" err="1">
                <a:solidFill>
                  <a:srgbClr val="FF0000"/>
                </a:solidFill>
              </a:rPr>
              <a:t>behavior</a:t>
            </a:r>
            <a:r>
              <a:rPr lang="en-GB" dirty="0">
                <a:solidFill>
                  <a:srgbClr val="FF0000"/>
                </a:solidFill>
              </a:rPr>
              <a:t> </a:t>
            </a:r>
            <a:endParaRPr lang="ar-EG" dirty="0">
              <a:solidFill>
                <a:srgbClr val="FF0000"/>
              </a:solidFill>
            </a:endParaRPr>
          </a:p>
          <a:p>
            <a:pPr algn="l" rtl="0"/>
            <a:endParaRPr lang="en-US" dirty="0" smtClean="0"/>
          </a:p>
          <a:p>
            <a:pPr algn="l" rtl="0"/>
            <a:r>
              <a:rPr lang="en-US" dirty="0"/>
              <a:t>for example: “Send email when a new customer signs up” or “Open a new account”.</a:t>
            </a:r>
            <a:endParaRPr lang="ar-EG" dirty="0"/>
          </a:p>
          <a:p>
            <a:pPr algn="l" rtl="0"/>
            <a:endParaRPr lang="ar-EG" dirty="0"/>
          </a:p>
        </p:txBody>
      </p:sp>
    </p:spTree>
    <p:extLst>
      <p:ext uri="{BB962C8B-B14F-4D97-AF65-F5344CB8AC3E}">
        <p14:creationId xmlns:p14="http://schemas.microsoft.com/office/powerpoint/2010/main" val="8214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Non-Functional </a:t>
            </a:r>
            <a:r>
              <a:rPr lang="en-GB" b="1" dirty="0"/>
              <a:t>requirements</a:t>
            </a:r>
            <a:br>
              <a:rPr lang="en-GB" b="1" dirty="0"/>
            </a:br>
            <a:endParaRPr lang="ar-EG" dirty="0"/>
          </a:p>
        </p:txBody>
      </p:sp>
      <p:sp>
        <p:nvSpPr>
          <p:cNvPr id="3" name="Content Placeholder 2"/>
          <p:cNvSpPr>
            <a:spLocks noGrp="1"/>
          </p:cNvSpPr>
          <p:nvPr>
            <p:ph sz="quarter" idx="1"/>
          </p:nvPr>
        </p:nvSpPr>
        <p:spPr/>
        <p:txBody>
          <a:bodyPr/>
          <a:lstStyle/>
          <a:p>
            <a:pPr algn="l" rtl="0"/>
            <a:r>
              <a:rPr lang="en-GB" dirty="0"/>
              <a:t>how the system works ?</a:t>
            </a:r>
          </a:p>
          <a:p>
            <a:pPr marL="411480" lvl="1" indent="0" algn="l" rtl="0">
              <a:buNone/>
            </a:pPr>
            <a:r>
              <a:rPr lang="en-US" dirty="0"/>
              <a:t>for example: “Modified data in a database should be updated for all users accessing it within 2 seconds.”</a:t>
            </a:r>
            <a:endParaRPr lang="en-GB" dirty="0"/>
          </a:p>
          <a:p>
            <a:pPr algn="l" rtl="0"/>
            <a:r>
              <a:rPr lang="en-GB" dirty="0"/>
              <a:t>Defines system properties and constrains </a:t>
            </a:r>
          </a:p>
          <a:p>
            <a:pPr algn="l" rtl="0"/>
            <a:r>
              <a:rPr lang="en-GB" dirty="0"/>
              <a:t>Reliability , availability , recover from failure , response time , resource usage , reusability , security </a:t>
            </a:r>
          </a:p>
          <a:p>
            <a:pPr algn="l" rtl="0"/>
            <a:r>
              <a:rPr lang="en-GB" dirty="0"/>
              <a:t>Platform :</a:t>
            </a:r>
          </a:p>
          <a:p>
            <a:pPr marL="411480" lvl="1" indent="0" algn="l" rtl="0">
              <a:buNone/>
            </a:pPr>
            <a:r>
              <a:rPr lang="en-GB" dirty="0"/>
              <a:t>SW -&gt; </a:t>
            </a:r>
            <a:r>
              <a:rPr lang="en-GB" dirty="0" err="1"/>
              <a:t>os</a:t>
            </a:r>
            <a:r>
              <a:rPr lang="en-GB" dirty="0"/>
              <a:t> , language , database</a:t>
            </a:r>
          </a:p>
          <a:p>
            <a:pPr marL="411480" lvl="1" indent="0" algn="l" rtl="0">
              <a:buNone/>
            </a:pPr>
            <a:r>
              <a:rPr lang="en-GB" dirty="0"/>
              <a:t>HW -&gt; processor , </a:t>
            </a:r>
            <a:r>
              <a:rPr lang="en-GB" dirty="0" err="1"/>
              <a:t>harddisk</a:t>
            </a:r>
            <a:endParaRPr lang="en-US" dirty="0"/>
          </a:p>
          <a:p>
            <a:pPr algn="l" rtl="0"/>
            <a:endParaRPr lang="ar-EG" dirty="0"/>
          </a:p>
        </p:txBody>
      </p:sp>
    </p:spTree>
    <p:extLst>
      <p:ext uri="{BB962C8B-B14F-4D97-AF65-F5344CB8AC3E}">
        <p14:creationId xmlns:p14="http://schemas.microsoft.com/office/powerpoint/2010/main" val="37670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59234983"/>
              </p:ext>
            </p:extLst>
          </p:nvPr>
        </p:nvGraphicFramePr>
        <p:xfrm>
          <a:off x="611560" y="116632"/>
          <a:ext cx="8064896" cy="6414460"/>
        </p:xfrm>
        <a:graphic>
          <a:graphicData uri="http://schemas.openxmlformats.org/drawingml/2006/table">
            <a:tbl>
              <a:tblPr rtl="1" firstRow="1">
                <a:tableStyleId>{5C22544A-7EE6-4342-B048-85BDC9FD1C3A}</a:tableStyleId>
              </a:tblPr>
              <a:tblGrid>
                <a:gridCol w="3963496"/>
                <a:gridCol w="4101400"/>
              </a:tblGrid>
              <a:tr h="86409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GB" sz="2400" b="1" i="0" kern="1200" dirty="0" smtClean="0">
                          <a:solidFill>
                            <a:schemeClr val="lt1"/>
                          </a:solidFill>
                          <a:effectLst/>
                          <a:latin typeface="+mn-lt"/>
                          <a:ea typeface="+mn-ea"/>
                          <a:cs typeface="+mn-cs"/>
                        </a:rPr>
                        <a:t>Non-Functional Requirements</a:t>
                      </a:r>
                      <a:endParaRPr lang="ar-EG" sz="2400" dirty="0" smtClean="0"/>
                    </a:p>
                    <a:p>
                      <a:pPr algn="ctr" rtl="1"/>
                      <a:endParaRPr lang="ar-EG" dirty="0"/>
                    </a:p>
                  </a:txBody>
                  <a:tcPr/>
                </a:tc>
                <a:tc>
                  <a:txBody>
                    <a:bodyPr/>
                    <a:lstStyle/>
                    <a:p>
                      <a:pPr marL="0" algn="l" defTabSz="914400" rtl="0" eaLnBrk="1" fontAlgn="base" latinLnBrk="0" hangingPunct="1"/>
                      <a:r>
                        <a:rPr lang="en-GB" sz="2400" b="1" i="0" kern="1200" dirty="0" smtClean="0">
                          <a:solidFill>
                            <a:schemeClr val="lt1"/>
                          </a:solidFill>
                          <a:effectLst/>
                          <a:latin typeface="+mn-lt"/>
                          <a:ea typeface="+mn-ea"/>
                          <a:cs typeface="+mn-cs"/>
                        </a:rPr>
                        <a:t>Functional Requirements</a:t>
                      </a:r>
                      <a:endParaRPr lang="ar-EG" sz="2400" b="1" i="0" kern="1200" dirty="0">
                        <a:solidFill>
                          <a:schemeClr val="lt1"/>
                        </a:solidFill>
                        <a:effectLst/>
                        <a:latin typeface="+mn-lt"/>
                        <a:ea typeface="+mn-ea"/>
                        <a:cs typeface="+mn-cs"/>
                      </a:endParaRPr>
                    </a:p>
                  </a:txBody>
                  <a:tcPr/>
                </a:tc>
              </a:tr>
              <a:tr h="1032115">
                <a:tc>
                  <a:txBody>
                    <a:bodyPr/>
                    <a:lstStyle/>
                    <a:p>
                      <a:pPr algn="l" rtl="0" fontAlgn="base"/>
                      <a:r>
                        <a:rPr lang="en-US" sz="1800" b="0" i="0" kern="1200" dirty="0">
                          <a:solidFill>
                            <a:schemeClr val="dk1"/>
                          </a:solidFill>
                          <a:effectLst/>
                          <a:latin typeface="+mn-lt"/>
                          <a:ea typeface="+mn-ea"/>
                          <a:cs typeface="+mn-cs"/>
                        </a:rPr>
                        <a:t>They define the quality attribute of a </a:t>
                      </a:r>
                      <a:r>
                        <a:rPr lang="en-US" sz="1800" b="0" i="0" kern="1200" dirty="0" smtClean="0">
                          <a:solidFill>
                            <a:schemeClr val="dk1"/>
                          </a:solidFill>
                          <a:effectLst/>
                          <a:latin typeface="+mn-lt"/>
                          <a:ea typeface="+mn-ea"/>
                          <a:cs typeface="+mn-cs"/>
                        </a:rPr>
                        <a:t>system</a:t>
                      </a:r>
                      <a:endParaRPr lang="en-US" sz="1800" b="0" i="0" kern="1200" dirty="0">
                        <a:solidFill>
                          <a:schemeClr val="dk1"/>
                        </a:solidFill>
                        <a:effectLst/>
                        <a:latin typeface="+mn-lt"/>
                        <a:ea typeface="+mn-ea"/>
                        <a:cs typeface="+mn-cs"/>
                      </a:endParaRPr>
                    </a:p>
                  </a:txBody>
                  <a:tcPr marL="95250" marR="95250" marT="95250" marB="95250" anchor="ctr"/>
                </a:tc>
                <a:tc>
                  <a:txBody>
                    <a:bodyPr/>
                    <a:lstStyle/>
                    <a:p>
                      <a:pPr marL="0" algn="l" defTabSz="914400" rtl="0" eaLnBrk="1" fontAlgn="base" latinLnBrk="0" hangingPunct="1"/>
                      <a:endParaRPr lang="en-US" sz="1800" b="0" kern="1200" dirty="0" smtClean="0">
                        <a:solidFill>
                          <a:srgbClr val="676767"/>
                        </a:solidFill>
                        <a:effectLst/>
                        <a:latin typeface="inherit"/>
                        <a:ea typeface="+mn-ea"/>
                        <a:cs typeface="+mn-cs"/>
                      </a:endParaRPr>
                    </a:p>
                    <a:p>
                      <a:pPr marL="0" algn="l" defTabSz="914400" rtl="0" eaLnBrk="1" fontAlgn="base" latinLnBrk="0" hangingPunct="1"/>
                      <a:r>
                        <a:rPr lang="en-US" sz="1800" b="0" i="0" kern="1200" dirty="0" smtClean="0">
                          <a:solidFill>
                            <a:schemeClr val="dk1"/>
                          </a:solidFill>
                          <a:effectLst/>
                          <a:latin typeface="+mn-lt"/>
                          <a:ea typeface="+mn-ea"/>
                          <a:cs typeface="+mn-cs"/>
                        </a:rPr>
                        <a:t>They define a system or its component.</a:t>
                      </a:r>
                      <a:endParaRPr lang="ar-EG" sz="1800" b="0" i="0" kern="1200" dirty="0">
                        <a:solidFill>
                          <a:schemeClr val="dk1"/>
                        </a:solidFill>
                        <a:effectLst/>
                        <a:latin typeface="+mn-lt"/>
                        <a:ea typeface="+mn-ea"/>
                        <a:cs typeface="+mn-cs"/>
                      </a:endParaRPr>
                    </a:p>
                  </a:txBody>
                  <a:tcPr/>
                </a:tc>
              </a:tr>
              <a:tr h="1032115">
                <a:tc>
                  <a:txBody>
                    <a:bodyPr/>
                    <a:lstStyle/>
                    <a:p>
                      <a:pPr algn="l" rtl="0"/>
                      <a:r>
                        <a:rPr lang="en-US" sz="1800" b="0" i="0" kern="1200" dirty="0" smtClean="0">
                          <a:solidFill>
                            <a:schemeClr val="dk1"/>
                          </a:solidFill>
                          <a:effectLst/>
                          <a:latin typeface="+mn-lt"/>
                          <a:ea typeface="+mn-ea"/>
                          <a:cs typeface="+mn-cs"/>
                        </a:rPr>
                        <a:t>It specifies, “How should the system fulfill the functional requirements?”</a:t>
                      </a:r>
                      <a:endParaRPr lang="ar-EG" dirty="0"/>
                    </a:p>
                  </a:txBody>
                  <a:tcPr/>
                </a:tc>
                <a:tc>
                  <a:txBody>
                    <a:bodyPr/>
                    <a:lstStyle/>
                    <a:p>
                      <a:pPr algn="l" rtl="0"/>
                      <a:r>
                        <a:rPr lang="en-US" sz="1800" b="0" i="0" kern="1200" dirty="0" smtClean="0">
                          <a:solidFill>
                            <a:schemeClr val="dk1"/>
                          </a:solidFill>
                          <a:effectLst/>
                          <a:latin typeface="+mn-lt"/>
                          <a:ea typeface="+mn-ea"/>
                          <a:cs typeface="+mn-cs"/>
                        </a:rPr>
                        <a:t>It specifies, “What the system should do?”</a:t>
                      </a:r>
                      <a:endParaRPr lang="ar-EG" dirty="0"/>
                    </a:p>
                  </a:txBody>
                  <a:tcPr/>
                </a:tc>
              </a:tr>
              <a:tr h="1032115">
                <a:tc>
                  <a:txBody>
                    <a:bodyPr/>
                    <a:lstStyle/>
                    <a:p>
                      <a:pPr algn="l" rtl="0"/>
                      <a:r>
                        <a:rPr lang="en-US" sz="1800" b="0" i="0" kern="1200" dirty="0" smtClean="0">
                          <a:solidFill>
                            <a:schemeClr val="dk1"/>
                          </a:solidFill>
                          <a:effectLst/>
                          <a:latin typeface="+mn-lt"/>
                          <a:ea typeface="+mn-ea"/>
                          <a:cs typeface="+mn-cs"/>
                        </a:rPr>
                        <a:t>Non-functional requirement is specified by technical peoples e.g. Architect, Technical leaders and software developers.</a:t>
                      </a:r>
                      <a:endParaRPr lang="ar-EG" dirty="0"/>
                    </a:p>
                  </a:txBody>
                  <a:tcPr/>
                </a:tc>
                <a:tc>
                  <a:txBody>
                    <a:bodyPr/>
                    <a:lstStyle/>
                    <a:p>
                      <a:pPr algn="l" rtl="0"/>
                      <a:r>
                        <a:rPr lang="en-GB" sz="1800" b="0" i="0" kern="1200" dirty="0" smtClean="0">
                          <a:solidFill>
                            <a:schemeClr val="dk1"/>
                          </a:solidFill>
                          <a:effectLst/>
                          <a:latin typeface="+mn-lt"/>
                          <a:ea typeface="+mn-ea"/>
                          <a:cs typeface="+mn-cs"/>
                        </a:rPr>
                        <a:t>User specifies functional requirement.</a:t>
                      </a:r>
                      <a:endParaRPr lang="ar-EG" dirty="0"/>
                    </a:p>
                  </a:txBody>
                  <a:tcPr/>
                </a:tc>
              </a:tr>
              <a:tr h="1032115">
                <a:tc>
                  <a:txBody>
                    <a:bodyPr/>
                    <a:lstStyle/>
                    <a:p>
                      <a:pPr algn="l" rtl="0"/>
                      <a:r>
                        <a:rPr lang="en-US" sz="1800" b="0" i="0" kern="1200" dirty="0" smtClean="0">
                          <a:solidFill>
                            <a:schemeClr val="dk1"/>
                          </a:solidFill>
                          <a:effectLst/>
                          <a:latin typeface="+mn-lt"/>
                          <a:ea typeface="+mn-ea"/>
                          <a:cs typeface="+mn-cs"/>
                        </a:rPr>
                        <a:t>It is not mandatory to meet these requirements.</a:t>
                      </a:r>
                      <a:endParaRPr lang="ar-EG" dirty="0"/>
                    </a:p>
                  </a:txBody>
                  <a:tcPr/>
                </a:tc>
                <a:tc>
                  <a:txBody>
                    <a:bodyPr/>
                    <a:lstStyle/>
                    <a:p>
                      <a:pPr algn="l" rtl="0"/>
                      <a:r>
                        <a:rPr lang="en-US" sz="1800" b="0" i="0" kern="1200" dirty="0" smtClean="0">
                          <a:solidFill>
                            <a:schemeClr val="dk1"/>
                          </a:solidFill>
                          <a:effectLst/>
                          <a:latin typeface="+mn-lt"/>
                          <a:ea typeface="+mn-ea"/>
                          <a:cs typeface="+mn-cs"/>
                        </a:rPr>
                        <a:t>It is mandatory to meet these requirements.</a:t>
                      </a:r>
                      <a:endParaRPr lang="ar-EG" dirty="0"/>
                    </a:p>
                  </a:txBody>
                  <a:tcPr/>
                </a:tc>
              </a:tr>
              <a:tr h="1032115">
                <a:tc>
                  <a:txBody>
                    <a:bodyPr/>
                    <a:lstStyle/>
                    <a:p>
                      <a:pPr algn="l" rtl="0"/>
                      <a:r>
                        <a:rPr lang="en-US" sz="1800" b="0" i="0" kern="1200" dirty="0" smtClean="0">
                          <a:solidFill>
                            <a:schemeClr val="dk1"/>
                          </a:solidFill>
                          <a:effectLst/>
                          <a:latin typeface="+mn-lt"/>
                          <a:ea typeface="+mn-ea"/>
                          <a:cs typeface="+mn-cs"/>
                        </a:rPr>
                        <a:t>Helps you to verify the performance of the software</a:t>
                      </a:r>
                      <a:endParaRPr lang="ar-EG" dirty="0"/>
                    </a:p>
                  </a:txBody>
                  <a:tcPr/>
                </a:tc>
                <a:tc>
                  <a:txBody>
                    <a:bodyPr/>
                    <a:lstStyle/>
                    <a:p>
                      <a:pPr algn="l" rtl="0"/>
                      <a:r>
                        <a:rPr lang="en-US" sz="1800" b="0" i="0" kern="1200" dirty="0" smtClean="0">
                          <a:solidFill>
                            <a:schemeClr val="dk1"/>
                          </a:solidFill>
                          <a:effectLst/>
                          <a:latin typeface="+mn-lt"/>
                          <a:ea typeface="+mn-ea"/>
                          <a:cs typeface="+mn-cs"/>
                        </a:rPr>
                        <a:t>Helps you to verify the functionality of the software.</a:t>
                      </a:r>
                      <a:endParaRPr lang="ar-EG" dirty="0"/>
                    </a:p>
                  </a:txBody>
                  <a:tcPr/>
                </a:tc>
              </a:tr>
            </a:tbl>
          </a:graphicData>
        </a:graphic>
      </p:graphicFrame>
    </p:spTree>
    <p:extLst>
      <p:ext uri="{BB962C8B-B14F-4D97-AF65-F5344CB8AC3E}">
        <p14:creationId xmlns:p14="http://schemas.microsoft.com/office/powerpoint/2010/main" val="8160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764704"/>
            <a:ext cx="7467600" cy="5328592"/>
          </a:xfrm>
        </p:spPr>
        <p:txBody>
          <a:bodyPr>
            <a:normAutofit fontScale="92500" lnSpcReduction="20000"/>
          </a:bodyPr>
          <a:lstStyle/>
          <a:p>
            <a:pPr marL="114300" indent="0" algn="l" rtl="0" fontAlgn="base">
              <a:buNone/>
            </a:pPr>
            <a:r>
              <a:rPr lang="en-US" b="1" dirty="0"/>
              <a:t>Functional Requirements Example:</a:t>
            </a:r>
          </a:p>
          <a:p>
            <a:pPr algn="l" rtl="0" fontAlgn="base"/>
            <a:endParaRPr lang="en-US" dirty="0"/>
          </a:p>
          <a:p>
            <a:pPr algn="l" rtl="0" fontAlgn="base"/>
            <a:r>
              <a:rPr lang="en-US" dirty="0"/>
              <a:t>Authentication of a user when he/she tries to log into the system.</a:t>
            </a:r>
          </a:p>
          <a:p>
            <a:pPr algn="l" rtl="0" fontAlgn="base"/>
            <a:r>
              <a:rPr lang="en-US" dirty="0"/>
              <a:t>System shutdown in the case of a cyber attack.</a:t>
            </a:r>
          </a:p>
          <a:p>
            <a:pPr algn="l" rtl="0" fontAlgn="base"/>
            <a:r>
              <a:rPr lang="en-US" dirty="0"/>
              <a:t>Verification email is sent to user whenever he/she registers for the first time on some software system.</a:t>
            </a:r>
          </a:p>
          <a:p>
            <a:pPr algn="l" rtl="0" fontAlgn="base"/>
            <a:endParaRPr lang="en-US" dirty="0"/>
          </a:p>
          <a:p>
            <a:pPr marL="114300" indent="0" algn="l" rtl="0" fontAlgn="base">
              <a:buNone/>
            </a:pPr>
            <a:r>
              <a:rPr lang="en-US" b="1" dirty="0"/>
              <a:t>Non-functional Requirements Example:</a:t>
            </a:r>
          </a:p>
          <a:p>
            <a:pPr algn="l" rtl="0" fontAlgn="base"/>
            <a:endParaRPr lang="en-US" dirty="0"/>
          </a:p>
          <a:p>
            <a:pPr algn="l" rtl="0" fontAlgn="base"/>
            <a:r>
              <a:rPr lang="en-US" dirty="0"/>
              <a:t>Emails should be sent with a latency of no greater than 12 hours.</a:t>
            </a:r>
          </a:p>
          <a:p>
            <a:pPr algn="l" rtl="0" fontAlgn="base"/>
            <a:r>
              <a:rPr lang="en-US" dirty="0"/>
              <a:t>Each request should be processed within 10 seconds.</a:t>
            </a:r>
          </a:p>
          <a:p>
            <a:pPr algn="l" rtl="0" fontAlgn="base"/>
            <a:r>
              <a:rPr lang="en-US" dirty="0"/>
              <a:t>The site should load in 3 seconds when the number of simultaneous users are &gt; 10000</a:t>
            </a:r>
          </a:p>
          <a:p>
            <a:pPr algn="l" rtl="0"/>
            <a:endParaRPr lang="ar-EG" dirty="0"/>
          </a:p>
          <a:p>
            <a:endParaRPr lang="ar-EG" dirty="0"/>
          </a:p>
        </p:txBody>
      </p:sp>
    </p:spTree>
    <p:extLst>
      <p:ext uri="{BB962C8B-B14F-4D97-AF65-F5344CB8AC3E}">
        <p14:creationId xmlns:p14="http://schemas.microsoft.com/office/powerpoint/2010/main" val="22957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endParaRPr lang="ar-EG" sz="4000" dirty="0" smtClean="0">
              <a:cs typeface="+mj-cs"/>
            </a:endParaRPr>
          </a:p>
          <a:p>
            <a:pPr marL="0" indent="0" algn="ctr">
              <a:buNone/>
            </a:pPr>
            <a:endParaRPr lang="ar-EG" sz="4000" dirty="0">
              <a:cs typeface="+mj-cs"/>
            </a:endParaRPr>
          </a:p>
          <a:p>
            <a:pPr marL="0" indent="0" algn="ctr">
              <a:buNone/>
            </a:pPr>
            <a:r>
              <a:rPr lang="en-US" sz="4000" dirty="0" smtClean="0">
                <a:cs typeface="+mj-cs"/>
              </a:rPr>
              <a:t>Sheet</a:t>
            </a:r>
            <a:endParaRPr lang="ar-EG" sz="4000" dirty="0" smtClean="0">
              <a:cs typeface="+mj-cs"/>
            </a:endParaRPr>
          </a:p>
          <a:p>
            <a:pPr marL="0" indent="0" algn="ctr">
              <a:buNone/>
            </a:pPr>
            <a:endParaRPr lang="ar-EG" sz="4000" dirty="0">
              <a:cs typeface="+mj-cs"/>
            </a:endParaRPr>
          </a:p>
        </p:txBody>
      </p:sp>
    </p:spTree>
    <p:extLst>
      <p:ext uri="{BB962C8B-B14F-4D97-AF65-F5344CB8AC3E}">
        <p14:creationId xmlns:p14="http://schemas.microsoft.com/office/powerpoint/2010/main" val="237900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4704"/>
            <a:ext cx="7467600" cy="5709248"/>
          </a:xfrm>
        </p:spPr>
        <p:txBody>
          <a:bodyPr>
            <a:normAutofit fontScale="85000" lnSpcReduction="20000"/>
          </a:bodyPr>
          <a:lstStyle/>
          <a:p>
            <a:pPr marL="0" indent="0" algn="l" rtl="0">
              <a:buNone/>
            </a:pPr>
            <a:r>
              <a:rPr lang="en-US" dirty="0"/>
              <a:t>1. Identify and briefly describe four types of requirements that may be defined for </a:t>
            </a:r>
            <a:r>
              <a:rPr lang="en-US" dirty="0" smtClean="0"/>
              <a:t>a computer </a:t>
            </a:r>
            <a:r>
              <a:rPr lang="en-US" dirty="0"/>
              <a:t>based system</a:t>
            </a:r>
            <a:r>
              <a:rPr lang="en-US" dirty="0" smtClean="0"/>
              <a:t>.</a:t>
            </a:r>
          </a:p>
          <a:p>
            <a:pPr algn="l" rtl="0"/>
            <a:endParaRPr lang="en-US" dirty="0"/>
          </a:p>
          <a:p>
            <a:pPr algn="l" rtl="0"/>
            <a:r>
              <a:rPr lang="en-US" b="1" dirty="0"/>
              <a:t>User requirements:</a:t>
            </a:r>
            <a:r>
              <a:rPr lang="en-US" dirty="0"/>
              <a:t> These requirements are the statements in a natural language plus diagrams of the services the system provides and its operational constraints.</a:t>
            </a:r>
          </a:p>
          <a:p>
            <a:pPr algn="l" rtl="0"/>
            <a:r>
              <a:rPr lang="en-US" b="1" dirty="0"/>
              <a:t>System requirements:</a:t>
            </a:r>
            <a:r>
              <a:rPr lang="en-US" dirty="0"/>
              <a:t> A structured document setting out detailed descriptions of the system’s functions, services and operational constraints. Defines what should be implemented. It may be part of a contract between client and contractor.</a:t>
            </a:r>
          </a:p>
          <a:p>
            <a:pPr algn="l" rtl="0"/>
            <a:r>
              <a:rPr lang="en-US" b="1" dirty="0"/>
              <a:t>Functional requirements:</a:t>
            </a:r>
            <a:r>
              <a:rPr lang="en-US" dirty="0"/>
              <a:t> These are the statements of services that the system should provide, how the system should react to particular inputs and how the system should behave in particular situations.</a:t>
            </a:r>
          </a:p>
          <a:p>
            <a:pPr algn="l" rtl="0"/>
            <a:r>
              <a:rPr lang="en-US" b="1" dirty="0"/>
              <a:t>Non-functional requirements:</a:t>
            </a:r>
            <a:r>
              <a:rPr lang="en-US" dirty="0"/>
              <a:t> Constraints on the services or functions offered by the system such as timing constraints, constraints on the development process, standards, etc.</a:t>
            </a:r>
          </a:p>
          <a:p>
            <a:pPr algn="l" rtl="0"/>
            <a:endParaRPr lang="en-US" dirty="0"/>
          </a:p>
          <a:p>
            <a:pPr algn="l" rtl="0"/>
            <a:endParaRPr lang="ar-EG" dirty="0"/>
          </a:p>
        </p:txBody>
      </p:sp>
    </p:spTree>
    <p:extLst>
      <p:ext uri="{BB962C8B-B14F-4D97-AF65-F5344CB8AC3E}">
        <p14:creationId xmlns:p14="http://schemas.microsoft.com/office/powerpoint/2010/main" val="1319924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178</TotalTime>
  <Words>1728</Words>
  <Application>Microsoft Office PowerPoint</Application>
  <PresentationFormat>On-screen Show (4:3)</PresentationFormat>
  <Paragraphs>180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Software engineering  </vt:lpstr>
      <vt:lpstr>Agile model</vt:lpstr>
      <vt:lpstr>Functional and non functional requirements </vt:lpstr>
      <vt:lpstr>Functional requirements </vt:lpstr>
      <vt:lpstr>Non-Functional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requirements</dc:title>
  <dc:creator>M3MO</dc:creator>
  <cp:lastModifiedBy>M3MO</cp:lastModifiedBy>
  <cp:revision>9</cp:revision>
  <dcterms:created xsi:type="dcterms:W3CDTF">2020-11-26T14:05:31Z</dcterms:created>
  <dcterms:modified xsi:type="dcterms:W3CDTF">2020-11-26T17:03:33Z</dcterms:modified>
</cp:coreProperties>
</file>