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0" r:id="rId13"/>
    <p:sldId id="271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7199"/>
            <a:ext cx="7772400" cy="1470025"/>
          </a:xfrm>
        </p:spPr>
        <p:txBody>
          <a:bodyPr>
            <a:normAutofit fontScale="90000"/>
          </a:bodyPr>
          <a:lstStyle/>
          <a:p>
            <a:r>
              <a:rPr dirty="0"/>
              <a:t>Employee Segmentation using Routers – Informatica PowerCenter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17607"/>
            <a:ext cx="6400800" cy="3360174"/>
          </a:xfrm>
        </p:spPr>
        <p:txBody>
          <a:bodyPr>
            <a:normAutofit lnSpcReduction="10000"/>
          </a:bodyPr>
          <a:lstStyle/>
          <a:p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</a:rPr>
              <a:t>ETL Project using Routers, Union, and Oracle Targets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ENG: Rewan Ali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EAEF-0FD1-A875-641F-FA67E30B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final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AC660B-377D-8EB8-9EE0-1E87EF6D4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1060"/>
          <a:stretch>
            <a:fillRect/>
          </a:stretch>
        </p:blipFill>
        <p:spPr>
          <a:xfrm>
            <a:off x="457199" y="1459244"/>
            <a:ext cx="8229601" cy="5124118"/>
          </a:xfrm>
        </p:spPr>
      </p:pic>
    </p:spTree>
    <p:extLst>
      <p:ext uri="{BB962C8B-B14F-4D97-AF65-F5344CB8AC3E}">
        <p14:creationId xmlns:p14="http://schemas.microsoft.com/office/powerpoint/2010/main" val="2579916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A028-9502-9335-A66B-5E917786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flow connection</a:t>
            </a:r>
            <a:br>
              <a:rPr lang="en-US" dirty="0"/>
            </a:br>
            <a:r>
              <a:rPr lang="en-US" sz="3100" dirty="0"/>
              <a:t>(using parameter file)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31C809A-D979-0D0E-C8A1-7E1A7B1D7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67111"/>
          <a:stretch>
            <a:fillRect/>
          </a:stretch>
        </p:blipFill>
        <p:spPr>
          <a:xfrm>
            <a:off x="642765" y="1447134"/>
            <a:ext cx="5829805" cy="792005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4D7326E-76DE-BE13-68E9-70CE4A6EF5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4433"/>
          <a:stretch>
            <a:fillRect/>
          </a:stretch>
        </p:blipFill>
        <p:spPr>
          <a:xfrm>
            <a:off x="642765" y="2376034"/>
            <a:ext cx="7858467" cy="4392951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E8E1EF-68B6-0885-81CB-032E449FEA4A}"/>
              </a:ext>
            </a:extLst>
          </p:cNvPr>
          <p:cNvCxnSpPr/>
          <p:nvPr/>
        </p:nvCxnSpPr>
        <p:spPr>
          <a:xfrm flipH="1">
            <a:off x="6472570" y="1245951"/>
            <a:ext cx="658761" cy="265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BB43AD-E51F-6844-CE14-6D191C650A16}"/>
              </a:ext>
            </a:extLst>
          </p:cNvPr>
          <p:cNvCxnSpPr>
            <a:cxnSpLocks/>
          </p:cNvCxnSpPr>
          <p:nvPr/>
        </p:nvCxnSpPr>
        <p:spPr>
          <a:xfrm flipH="1">
            <a:off x="7841225" y="2075221"/>
            <a:ext cx="506362" cy="128217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CAE088E-C416-1843-B868-3C192963C3BA}"/>
              </a:ext>
            </a:extLst>
          </p:cNvPr>
          <p:cNvSpPr txBox="1"/>
          <p:nvPr/>
        </p:nvSpPr>
        <p:spPr>
          <a:xfrm>
            <a:off x="7087139" y="1003840"/>
            <a:ext cx="150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file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EA4872-C640-503A-2720-1F60C2605FC7}"/>
              </a:ext>
            </a:extLst>
          </p:cNvPr>
          <p:cNvSpPr txBox="1"/>
          <p:nvPr/>
        </p:nvSpPr>
        <p:spPr>
          <a:xfrm>
            <a:off x="6440822" y="1800066"/>
            <a:ext cx="280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 path connection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528049-005C-50AE-761A-BAA38E5360A9}"/>
              </a:ext>
            </a:extLst>
          </p:cNvPr>
          <p:cNvCxnSpPr/>
          <p:nvPr/>
        </p:nvCxnSpPr>
        <p:spPr>
          <a:xfrm>
            <a:off x="701759" y="2005780"/>
            <a:ext cx="13335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20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49CA-D63D-4DB2-EAD8-7D9198BC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target connection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DA09B6-A9BA-8192-DA72-D7F79995A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96" y="1553496"/>
            <a:ext cx="8723807" cy="4762525"/>
          </a:xfrm>
        </p:spPr>
      </p:pic>
    </p:spTree>
    <p:extLst>
      <p:ext uri="{BB962C8B-B14F-4D97-AF65-F5344CB8AC3E}">
        <p14:creationId xmlns:p14="http://schemas.microsoft.com/office/powerpoint/2010/main" val="2842603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D51B-7063-5FEA-C10A-3F63EF5D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39B503-4B3F-B132-EB6E-24F787696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166" y="2459584"/>
            <a:ext cx="8506732" cy="7177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CF49C5-2A90-607B-3051-5EC6906E5A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000"/>
          <a:stretch>
            <a:fillRect/>
          </a:stretch>
        </p:blipFill>
        <p:spPr>
          <a:xfrm>
            <a:off x="367166" y="4398416"/>
            <a:ext cx="8686800" cy="11632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1B3B36-8CD9-B777-D4B8-336F09E52441}"/>
              </a:ext>
            </a:extLst>
          </p:cNvPr>
          <p:cNvSpPr txBox="1"/>
          <p:nvPr/>
        </p:nvSpPr>
        <p:spPr>
          <a:xfrm flipH="1">
            <a:off x="266945" y="3926467"/>
            <a:ext cx="501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All 20 records are routed to this targets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D576A-AE3A-398C-F4AE-A759DB9944A8}"/>
              </a:ext>
            </a:extLst>
          </p:cNvPr>
          <p:cNvSpPr txBox="1"/>
          <p:nvPr/>
        </p:nvSpPr>
        <p:spPr>
          <a:xfrm>
            <a:off x="266945" y="1982099"/>
            <a:ext cx="369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Running workflow: Succeeded</a:t>
            </a:r>
          </a:p>
        </p:txBody>
      </p:sp>
    </p:spTree>
    <p:extLst>
      <p:ext uri="{BB962C8B-B14F-4D97-AF65-F5344CB8AC3E}">
        <p14:creationId xmlns:p14="http://schemas.microsoft.com/office/powerpoint/2010/main" val="488993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Learnings</a:t>
            </a:r>
            <a:r>
              <a:rPr lang="en-US" dirty="0"/>
              <a:t> objectives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Router transformation (multi-branch logic)</a:t>
            </a:r>
          </a:p>
          <a:p>
            <a:r>
              <a:rPr dirty="0"/>
              <a:t>Union transformation use</a:t>
            </a:r>
          </a:p>
          <a:p>
            <a:r>
              <a:rPr dirty="0"/>
              <a:t>Segmenting by business rules</a:t>
            </a:r>
          </a:p>
          <a:p>
            <a:r>
              <a:rPr dirty="0"/>
              <a:t>Oracle target experience</a:t>
            </a:r>
            <a:endParaRPr lang="en-US" dirty="0"/>
          </a:p>
          <a:p>
            <a:r>
              <a:rPr lang="en-US" dirty="0"/>
              <a:t>Parameter connection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Goal: Segment employees based on salary and department ID</a:t>
            </a:r>
          </a:p>
          <a:p>
            <a:r>
              <a:rPr dirty="0"/>
              <a:t>Tool Used: Informatica PowerCenter</a:t>
            </a:r>
          </a:p>
          <a:p>
            <a:r>
              <a:rPr dirty="0"/>
              <a:t>Target Database: Oracle</a:t>
            </a:r>
          </a:p>
          <a:p>
            <a:r>
              <a:rPr dirty="0"/>
              <a:t>Strategy: Routers for branching + Union for unmatched records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Source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Source: Flat File</a:t>
            </a:r>
          </a:p>
          <a:p>
            <a:r>
              <a:rPr dirty="0"/>
              <a:t>Columns: ID, FirstName,</a:t>
            </a:r>
            <a:endParaRPr lang="ar-EG" dirty="0"/>
          </a:p>
          <a:p>
            <a:pPr marL="0" indent="0">
              <a:buNone/>
            </a:pPr>
            <a:r>
              <a:rPr dirty="0"/>
              <a:t> LastName, Salary, </a:t>
            </a:r>
            <a:r>
              <a:rPr lang="en-US" dirty="0"/>
              <a:t>and</a:t>
            </a:r>
          </a:p>
          <a:p>
            <a:pPr marL="0" indent="0">
              <a:buNone/>
            </a:pPr>
            <a:r>
              <a:rPr dirty="0" err="1"/>
              <a:t>DepartmentID</a:t>
            </a:r>
            <a:endParaRPr lang="ar-E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C473C7-CD8B-D536-9AAD-FB4B716307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720" b="13295"/>
          <a:stretch>
            <a:fillRect/>
          </a:stretch>
        </p:blipFill>
        <p:spPr>
          <a:xfrm>
            <a:off x="5190262" y="1628800"/>
            <a:ext cx="3353971" cy="48304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Mapping Design (ETL Flow)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Overview of the full mapping structure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38D692-8202-CEFE-36C9-8595134C3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984" y="2497393"/>
            <a:ext cx="5896031" cy="40079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Router 1 – Salary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dirty="0"/>
              <a:t>Logic:</a:t>
            </a:r>
          </a:p>
          <a:p>
            <a:pPr marL="0" indent="0">
              <a:buNone/>
            </a:pPr>
            <a:r>
              <a:rPr lang="ar-EG" dirty="0"/>
              <a:t>    </a:t>
            </a:r>
            <a:r>
              <a:rPr dirty="0"/>
              <a:t>- Group: Salary &gt; 5500</a:t>
            </a:r>
            <a:endParaRPr lang="ar-EG" dirty="0"/>
          </a:p>
          <a:p>
            <a:pPr marL="0" indent="0">
              <a:buNone/>
            </a:pPr>
            <a:r>
              <a:rPr lang="ar-EG" dirty="0"/>
              <a:t>   </a:t>
            </a:r>
            <a:r>
              <a:rPr dirty="0"/>
              <a:t> - Default: Salary &lt;= 5500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E79B6-ED44-278C-5CFD-86C330915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581" y="3318631"/>
            <a:ext cx="4712902" cy="33827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Router 2 – Department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723" y="1718187"/>
            <a:ext cx="8229600" cy="4525963"/>
          </a:xfrm>
        </p:spPr>
        <p:txBody>
          <a:bodyPr/>
          <a:lstStyle/>
          <a:p>
            <a:r>
              <a:rPr dirty="0"/>
              <a:t>Logic:</a:t>
            </a:r>
          </a:p>
          <a:p>
            <a:pPr marL="0" indent="0">
              <a:buNone/>
            </a:pPr>
            <a:r>
              <a:rPr lang="ar-EG" dirty="0"/>
              <a:t>    </a:t>
            </a:r>
            <a:r>
              <a:rPr dirty="0"/>
              <a:t> - G1: </a:t>
            </a:r>
            <a:r>
              <a:rPr dirty="0" err="1"/>
              <a:t>Dep</a:t>
            </a:r>
            <a:r>
              <a:rPr lang="en-US" dirty="0" err="1"/>
              <a:t>t</a:t>
            </a:r>
            <a:r>
              <a:rPr dirty="0" err="1"/>
              <a:t>ID</a:t>
            </a:r>
            <a:r>
              <a:rPr dirty="0"/>
              <a:t> = 10</a:t>
            </a:r>
            <a:endParaRPr lang="ar-EG" dirty="0"/>
          </a:p>
          <a:p>
            <a:pPr marL="0" indent="0">
              <a:buNone/>
            </a:pPr>
            <a:r>
              <a:rPr lang="ar-EG" dirty="0"/>
              <a:t>    </a:t>
            </a:r>
            <a:r>
              <a:rPr dirty="0"/>
              <a:t> - G2: </a:t>
            </a:r>
            <a:r>
              <a:rPr dirty="0" err="1"/>
              <a:t>DeptID</a:t>
            </a:r>
            <a:r>
              <a:rPr dirty="0"/>
              <a:t> = 20</a:t>
            </a:r>
            <a:endParaRPr lang="ar-EG" dirty="0"/>
          </a:p>
          <a:p>
            <a:pPr marL="0" indent="0">
              <a:buNone/>
            </a:pPr>
            <a:r>
              <a:rPr lang="ar-EG" dirty="0"/>
              <a:t>    </a:t>
            </a:r>
            <a:r>
              <a:rPr dirty="0"/>
              <a:t> - G3: </a:t>
            </a:r>
            <a:r>
              <a:rPr dirty="0" err="1"/>
              <a:t>DeptID</a:t>
            </a:r>
            <a:r>
              <a:rPr dirty="0"/>
              <a:t> = 30</a:t>
            </a:r>
          </a:p>
          <a:p>
            <a:pPr marL="0" indent="0">
              <a:buNone/>
            </a:pPr>
            <a:r>
              <a:rPr lang="ar-EG" dirty="0"/>
              <a:t>     </a:t>
            </a:r>
            <a:r>
              <a:rPr dirty="0"/>
              <a:t>- Default: All other</a:t>
            </a:r>
            <a:r>
              <a:rPr lang="en-US" dirty="0"/>
              <a:t>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3D2F7-B378-81FA-B463-9650A9DCA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291" y="1718187"/>
            <a:ext cx="4396986" cy="3199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Union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Combines:</a:t>
            </a:r>
          </a:p>
          <a:p>
            <a:pPr marL="0" indent="0">
              <a:buNone/>
            </a:pPr>
            <a:r>
              <a:rPr lang="ar-EG" dirty="0"/>
              <a:t>    </a:t>
            </a:r>
            <a:r>
              <a:rPr dirty="0"/>
              <a:t> - Default group from Salary Router</a:t>
            </a:r>
          </a:p>
          <a:p>
            <a:pPr marL="0" indent="0">
              <a:buNone/>
            </a:pPr>
            <a:r>
              <a:rPr lang="ar-EG" dirty="0"/>
              <a:t>     </a:t>
            </a:r>
            <a:r>
              <a:rPr dirty="0"/>
              <a:t>- Default group from </a:t>
            </a:r>
            <a:r>
              <a:t>Dept Router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Target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Oracle targets: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dirty="0"/>
              <a:t> - dept_10_target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  - dept_20_target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dirty="0"/>
              <a:t>- dept_30_target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dirty="0"/>
              <a:t>- </a:t>
            </a:r>
            <a:r>
              <a:rPr lang="en-US" dirty="0" err="1"/>
              <a:t>O</a:t>
            </a:r>
            <a:r>
              <a:rPr dirty="0" err="1"/>
              <a:t>ther_employees</a:t>
            </a:r>
            <a:r>
              <a:rPr lang="en-US" dirty="0"/>
              <a:t>: whose salary less than</a:t>
            </a:r>
          </a:p>
          <a:p>
            <a:pPr marL="0" indent="0">
              <a:buNone/>
            </a:pPr>
            <a:r>
              <a:rPr lang="en-US" dirty="0"/>
              <a:t>        5500 and there department’s not on 10, 20</a:t>
            </a:r>
          </a:p>
          <a:p>
            <a:pPr marL="0" indent="0">
              <a:buNone/>
            </a:pPr>
            <a:r>
              <a:rPr lang="en-US" dirty="0"/>
              <a:t>        or 30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FDBD-7BE9-45A0-EAAF-DFD57D740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target creation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B29A1A-287A-E72F-5FD5-C23F38A79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64983"/>
          <a:stretch>
            <a:fillRect/>
          </a:stretch>
        </p:blipFill>
        <p:spPr>
          <a:xfrm>
            <a:off x="2122714" y="1341335"/>
            <a:ext cx="4898572" cy="5345843"/>
          </a:xfrm>
        </p:spPr>
      </p:pic>
    </p:spTree>
    <p:extLst>
      <p:ext uri="{BB962C8B-B14F-4D97-AF65-F5344CB8AC3E}">
        <p14:creationId xmlns:p14="http://schemas.microsoft.com/office/powerpoint/2010/main" val="371426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265</Words>
  <Application>Microsoft Office PowerPoint</Application>
  <PresentationFormat>On-screen Show (4:3)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Employee Segmentation using Routers – Informatica PowerCenter</vt:lpstr>
      <vt:lpstr>Project Overview</vt:lpstr>
      <vt:lpstr>Source Structure</vt:lpstr>
      <vt:lpstr>Mapping Design (ETL Flow)</vt:lpstr>
      <vt:lpstr>Router 1 – Salary Split</vt:lpstr>
      <vt:lpstr>Router 2 – Department Split</vt:lpstr>
      <vt:lpstr>Union Transformation</vt:lpstr>
      <vt:lpstr>Target Design</vt:lpstr>
      <vt:lpstr>Oracle target creation</vt:lpstr>
      <vt:lpstr>Target final output</vt:lpstr>
      <vt:lpstr>Work flow connection (using parameter file)</vt:lpstr>
      <vt:lpstr>Parameter target connection</vt:lpstr>
      <vt:lpstr>Monitor </vt:lpstr>
      <vt:lpstr>Learnings objectives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Rewan Ali</cp:lastModifiedBy>
  <cp:revision>10</cp:revision>
  <dcterms:created xsi:type="dcterms:W3CDTF">2013-01-27T09:14:16Z</dcterms:created>
  <dcterms:modified xsi:type="dcterms:W3CDTF">2025-06-15T13:48:18Z</dcterms:modified>
  <cp:category/>
</cp:coreProperties>
</file>