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mpiere" charset="1" panose="02000000000000000000"/>
      <p:regular r:id="rId16"/>
    </p:embeddedFont>
    <p:embeddedFont>
      <p:font typeface="Krabuler" charset="1" panose="00000500000000000000"/>
      <p:regular r:id="rId17"/>
    </p:embeddedFont>
    <p:embeddedFont>
      <p:font typeface="Handy Casual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Predicting Customer Churn In Banking Using Machine Learning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20.png" Type="http://schemas.openxmlformats.org/officeDocument/2006/relationships/image"/><Relationship Id="rId12" Target="../media/image21.png" Type="http://schemas.openxmlformats.org/officeDocument/2006/relationships/image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28.png" Type="http://schemas.openxmlformats.org/officeDocument/2006/relationships/image"/><Relationship Id="rId14" Target="../media/image29.sv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svg" Type="http://schemas.openxmlformats.org/officeDocument/2006/relationships/image"/><Relationship Id="rId12" Target="../media/image28.png" Type="http://schemas.openxmlformats.org/officeDocument/2006/relationships/image"/><Relationship Id="rId13" Target="../media/image29.svg" Type="http://schemas.openxmlformats.org/officeDocument/2006/relationships/image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svg" Type="http://schemas.openxmlformats.org/officeDocument/2006/relationships/image"/><Relationship Id="rId12" Target="../media/image28.png" Type="http://schemas.openxmlformats.org/officeDocument/2006/relationships/image"/><Relationship Id="rId13" Target="../media/image29.svg" Type="http://schemas.openxmlformats.org/officeDocument/2006/relationships/image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svg" Type="http://schemas.openxmlformats.org/officeDocument/2006/relationships/image"/><Relationship Id="rId12" Target="../media/image28.png" Type="http://schemas.openxmlformats.org/officeDocument/2006/relationships/image"/><Relationship Id="rId13" Target="../media/image29.svg" Type="http://schemas.openxmlformats.org/officeDocument/2006/relationships/image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9223231" y="8895219"/>
            <a:ext cx="11552272" cy="1596314"/>
          </a:xfrm>
          <a:custGeom>
            <a:avLst/>
            <a:gdLst/>
            <a:ahLst/>
            <a:cxnLst/>
            <a:rect r="r" b="b" t="t" l="l"/>
            <a:pathLst>
              <a:path h="1596314" w="11552272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649686" y="-149539"/>
            <a:ext cx="11546413" cy="1595504"/>
          </a:xfrm>
          <a:custGeom>
            <a:avLst/>
            <a:gdLst/>
            <a:ahLst/>
            <a:cxnLst/>
            <a:rect r="r" b="b" t="t" l="l"/>
            <a:pathLst>
              <a:path h="1595504" w="11546413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60641">
            <a:off x="2665669" y="1714596"/>
            <a:ext cx="1737858" cy="1583030"/>
          </a:xfrm>
          <a:custGeom>
            <a:avLst/>
            <a:gdLst/>
            <a:ahLst/>
            <a:cxnLst/>
            <a:rect r="r" b="b" t="t" l="l"/>
            <a:pathLst>
              <a:path h="1583030" w="1737858">
                <a:moveTo>
                  <a:pt x="0" y="0"/>
                </a:moveTo>
                <a:lnTo>
                  <a:pt x="1737858" y="0"/>
                </a:lnTo>
                <a:lnTo>
                  <a:pt x="1737858" y="1583031"/>
                </a:lnTo>
                <a:lnTo>
                  <a:pt x="0" y="1583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5143500"/>
            <a:ext cx="3713137" cy="4248440"/>
          </a:xfrm>
          <a:custGeom>
            <a:avLst/>
            <a:gdLst/>
            <a:ahLst/>
            <a:cxnLst/>
            <a:rect r="r" b="b" t="t" l="l"/>
            <a:pathLst>
              <a:path h="4248440" w="3713137">
                <a:moveTo>
                  <a:pt x="0" y="0"/>
                </a:moveTo>
                <a:lnTo>
                  <a:pt x="3713137" y="0"/>
                </a:lnTo>
                <a:lnTo>
                  <a:pt x="3713137" y="4248440"/>
                </a:lnTo>
                <a:lnTo>
                  <a:pt x="0" y="4248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86815" y="3201084"/>
            <a:ext cx="7069036" cy="2056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460"/>
              </a:lnSpc>
            </a:pPr>
            <a:r>
              <a:rPr lang="en-US" sz="15616" spc="343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AI-2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33199" y="5877591"/>
            <a:ext cx="11029225" cy="2279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012"/>
              </a:lnSpc>
            </a:pPr>
            <a:r>
              <a:rPr lang="en-US" sz="17184" spc="189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PROJECT</a:t>
            </a:r>
          </a:p>
        </p:txBody>
      </p:sp>
      <p:sp>
        <p:nvSpPr>
          <p:cNvPr name="Freeform 8" id="8"/>
          <p:cNvSpPr/>
          <p:nvPr/>
        </p:nvSpPr>
        <p:spPr>
          <a:xfrm flipH="false" flipV="true" rot="-9379677">
            <a:off x="9840552" y="1534152"/>
            <a:ext cx="3617028" cy="3833073"/>
          </a:xfrm>
          <a:custGeom>
            <a:avLst/>
            <a:gdLst/>
            <a:ahLst/>
            <a:cxnLst/>
            <a:rect r="r" b="b" t="t" l="l"/>
            <a:pathLst>
              <a:path h="3833073" w="3617028">
                <a:moveTo>
                  <a:pt x="0" y="3833073"/>
                </a:moveTo>
                <a:lnTo>
                  <a:pt x="3617027" y="3833073"/>
                </a:lnTo>
                <a:lnTo>
                  <a:pt x="3617027" y="0"/>
                </a:lnTo>
                <a:lnTo>
                  <a:pt x="0" y="0"/>
                </a:lnTo>
                <a:lnTo>
                  <a:pt x="0" y="3833073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399026">
            <a:off x="15284165" y="2839405"/>
            <a:ext cx="1719464" cy="2465181"/>
          </a:xfrm>
          <a:custGeom>
            <a:avLst/>
            <a:gdLst/>
            <a:ahLst/>
            <a:cxnLst/>
            <a:rect r="r" b="b" t="t" l="l"/>
            <a:pathLst>
              <a:path h="2465181" w="1719464">
                <a:moveTo>
                  <a:pt x="0" y="0"/>
                </a:moveTo>
                <a:lnTo>
                  <a:pt x="1719464" y="0"/>
                </a:lnTo>
                <a:lnTo>
                  <a:pt x="1719464" y="2465180"/>
                </a:lnTo>
                <a:lnTo>
                  <a:pt x="0" y="24651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9223231" y="8895219"/>
            <a:ext cx="11552272" cy="1596314"/>
          </a:xfrm>
          <a:custGeom>
            <a:avLst/>
            <a:gdLst/>
            <a:ahLst/>
            <a:cxnLst/>
            <a:rect r="r" b="b" t="t" l="l"/>
            <a:pathLst>
              <a:path h="1596314" w="11552272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649686" y="-149539"/>
            <a:ext cx="11546413" cy="1595504"/>
          </a:xfrm>
          <a:custGeom>
            <a:avLst/>
            <a:gdLst/>
            <a:ahLst/>
            <a:cxnLst/>
            <a:rect r="r" b="b" t="t" l="l"/>
            <a:pathLst>
              <a:path h="1595504" w="11546413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91967">
            <a:off x="4366081" y="1559751"/>
            <a:ext cx="1707111" cy="1555022"/>
          </a:xfrm>
          <a:custGeom>
            <a:avLst/>
            <a:gdLst/>
            <a:ahLst/>
            <a:cxnLst/>
            <a:rect r="r" b="b" t="t" l="l"/>
            <a:pathLst>
              <a:path h="1555022" w="1707111">
                <a:moveTo>
                  <a:pt x="0" y="0"/>
                </a:moveTo>
                <a:lnTo>
                  <a:pt x="1707110" y="0"/>
                </a:lnTo>
                <a:lnTo>
                  <a:pt x="1707110" y="1555023"/>
                </a:lnTo>
                <a:lnTo>
                  <a:pt x="0" y="1555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12426" y="1028700"/>
            <a:ext cx="3634128" cy="4158041"/>
          </a:xfrm>
          <a:custGeom>
            <a:avLst/>
            <a:gdLst/>
            <a:ahLst/>
            <a:cxnLst/>
            <a:rect r="r" b="b" t="t" l="l"/>
            <a:pathLst>
              <a:path h="4158041" w="3634128">
                <a:moveTo>
                  <a:pt x="0" y="0"/>
                </a:moveTo>
                <a:lnTo>
                  <a:pt x="3634128" y="0"/>
                </a:lnTo>
                <a:lnTo>
                  <a:pt x="3634128" y="4158041"/>
                </a:lnTo>
                <a:lnTo>
                  <a:pt x="0" y="41580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1129629">
            <a:off x="1530356" y="4116826"/>
            <a:ext cx="3895386" cy="4128059"/>
          </a:xfrm>
          <a:custGeom>
            <a:avLst/>
            <a:gdLst/>
            <a:ahLst/>
            <a:cxnLst/>
            <a:rect r="r" b="b" t="t" l="l"/>
            <a:pathLst>
              <a:path h="4128059" w="3895386">
                <a:moveTo>
                  <a:pt x="0" y="4128058"/>
                </a:moveTo>
                <a:lnTo>
                  <a:pt x="3895386" y="4128058"/>
                </a:lnTo>
                <a:lnTo>
                  <a:pt x="3895386" y="0"/>
                </a:lnTo>
                <a:lnTo>
                  <a:pt x="0" y="0"/>
                </a:lnTo>
                <a:lnTo>
                  <a:pt x="0" y="412805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568932">
            <a:off x="15591427" y="5685088"/>
            <a:ext cx="1480813" cy="2123030"/>
          </a:xfrm>
          <a:custGeom>
            <a:avLst/>
            <a:gdLst/>
            <a:ahLst/>
            <a:cxnLst/>
            <a:rect r="r" b="b" t="t" l="l"/>
            <a:pathLst>
              <a:path h="2123030" w="1480813">
                <a:moveTo>
                  <a:pt x="0" y="0"/>
                </a:moveTo>
                <a:lnTo>
                  <a:pt x="1480813" y="0"/>
                </a:lnTo>
                <a:lnTo>
                  <a:pt x="1480813" y="2123030"/>
                </a:lnTo>
                <a:lnTo>
                  <a:pt x="0" y="21230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55707" y="2879051"/>
            <a:ext cx="8376587" cy="5499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THANK</a:t>
            </a:r>
          </a:p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11322" y="4220260"/>
            <a:ext cx="2696554" cy="2595457"/>
            <a:chOff x="30480" y="591820"/>
            <a:chExt cx="12736830" cy="12259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36830" cy="12259310"/>
            </a:xfrm>
            <a:custGeom>
              <a:avLst/>
              <a:gdLst/>
              <a:ahLst/>
              <a:cxnLst/>
              <a:rect r="r" b="b" t="t" l="l"/>
              <a:pathLst>
                <a:path h="12259310" w="12736830">
                  <a:moveTo>
                    <a:pt x="11925300" y="4271010"/>
                  </a:moveTo>
                  <a:cubicBezTo>
                    <a:pt x="10819130" y="2120900"/>
                    <a:pt x="8590280" y="544830"/>
                    <a:pt x="6215380" y="297180"/>
                  </a:cubicBezTo>
                  <a:cubicBezTo>
                    <a:pt x="4277360" y="0"/>
                    <a:pt x="3002280" y="913130"/>
                    <a:pt x="1960880" y="2170430"/>
                  </a:cubicBezTo>
                  <a:cubicBezTo>
                    <a:pt x="919480" y="3427730"/>
                    <a:pt x="365760" y="5030470"/>
                    <a:pt x="142240" y="6647180"/>
                  </a:cubicBezTo>
                  <a:cubicBezTo>
                    <a:pt x="24130" y="7500620"/>
                    <a:pt x="0" y="8406130"/>
                    <a:pt x="361950" y="9188450"/>
                  </a:cubicBezTo>
                  <a:cubicBezTo>
                    <a:pt x="820420" y="10180320"/>
                    <a:pt x="1822450" y="10811510"/>
                    <a:pt x="2842260" y="11203940"/>
                  </a:cubicBezTo>
                  <a:cubicBezTo>
                    <a:pt x="5585460" y="12259310"/>
                    <a:pt x="8953501" y="11850370"/>
                    <a:pt x="11088370" y="9828530"/>
                  </a:cubicBezTo>
                  <a:cubicBezTo>
                    <a:pt x="11756390" y="9196070"/>
                    <a:pt x="12303760" y="8403590"/>
                    <a:pt x="12499340" y="7504430"/>
                  </a:cubicBezTo>
                  <a:cubicBezTo>
                    <a:pt x="12736830" y="6413500"/>
                    <a:pt x="12435840" y="5264150"/>
                    <a:pt x="11925300" y="4271010"/>
                  </a:cubicBezTo>
                  <a:close/>
                </a:path>
              </a:pathLst>
            </a:custGeom>
            <a:blipFill>
              <a:blip r:embed="rId2"/>
              <a:stretch>
                <a:fillRect l="0" t="-32581" r="0" b="-32581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9583761" y="4136546"/>
            <a:ext cx="2733180" cy="2630710"/>
            <a:chOff x="30480" y="591820"/>
            <a:chExt cx="12736830" cy="122593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736830" cy="12259310"/>
            </a:xfrm>
            <a:custGeom>
              <a:avLst/>
              <a:gdLst/>
              <a:ahLst/>
              <a:cxnLst/>
              <a:rect r="r" b="b" t="t" l="l"/>
              <a:pathLst>
                <a:path h="12259310" w="12736830">
                  <a:moveTo>
                    <a:pt x="11925300" y="4271010"/>
                  </a:moveTo>
                  <a:cubicBezTo>
                    <a:pt x="10819130" y="2120900"/>
                    <a:pt x="8590280" y="544830"/>
                    <a:pt x="6215380" y="297180"/>
                  </a:cubicBezTo>
                  <a:cubicBezTo>
                    <a:pt x="4277360" y="0"/>
                    <a:pt x="3002280" y="913130"/>
                    <a:pt x="1960880" y="2170430"/>
                  </a:cubicBezTo>
                  <a:cubicBezTo>
                    <a:pt x="919480" y="3427730"/>
                    <a:pt x="365760" y="5030470"/>
                    <a:pt x="142240" y="6647180"/>
                  </a:cubicBezTo>
                  <a:cubicBezTo>
                    <a:pt x="24130" y="7500620"/>
                    <a:pt x="0" y="8406130"/>
                    <a:pt x="361950" y="9188450"/>
                  </a:cubicBezTo>
                  <a:cubicBezTo>
                    <a:pt x="820420" y="10180320"/>
                    <a:pt x="1822450" y="10811510"/>
                    <a:pt x="2842260" y="11203940"/>
                  </a:cubicBezTo>
                  <a:cubicBezTo>
                    <a:pt x="5585460" y="12259310"/>
                    <a:pt x="8953501" y="11850370"/>
                    <a:pt x="11088370" y="9828530"/>
                  </a:cubicBezTo>
                  <a:cubicBezTo>
                    <a:pt x="11756390" y="9196070"/>
                    <a:pt x="12303760" y="8403590"/>
                    <a:pt x="12499340" y="7504430"/>
                  </a:cubicBezTo>
                  <a:cubicBezTo>
                    <a:pt x="12736830" y="6413500"/>
                    <a:pt x="12435840" y="5264150"/>
                    <a:pt x="11925300" y="4271010"/>
                  </a:cubicBezTo>
                  <a:close/>
                </a:path>
              </a:pathLst>
            </a:custGeom>
            <a:blipFill>
              <a:blip r:embed="rId3"/>
              <a:stretch>
                <a:fillRect l="-11186" t="0" r="-11186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6455551" y="4155543"/>
            <a:ext cx="2611713" cy="2611713"/>
            <a:chOff x="0" y="0"/>
            <a:chExt cx="12700000" cy="1270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11430" y="857250"/>
              <a:ext cx="13009880" cy="11644630"/>
            </a:xfrm>
            <a:custGeom>
              <a:avLst/>
              <a:gdLst/>
              <a:ahLst/>
              <a:cxnLst/>
              <a:rect r="r" b="b" t="t" l="l"/>
              <a:pathLst>
                <a:path h="11644630" w="13009880">
                  <a:moveTo>
                    <a:pt x="10152380" y="938530"/>
                  </a:moveTo>
                  <a:cubicBezTo>
                    <a:pt x="8962390" y="189230"/>
                    <a:pt x="8643620" y="154940"/>
                    <a:pt x="7245350" y="0"/>
                  </a:cubicBezTo>
                  <a:cubicBezTo>
                    <a:pt x="4039870" y="38100"/>
                    <a:pt x="1441450" y="1889760"/>
                    <a:pt x="435610" y="4933950"/>
                  </a:cubicBezTo>
                  <a:cubicBezTo>
                    <a:pt x="91440" y="5975350"/>
                    <a:pt x="0" y="7139940"/>
                    <a:pt x="403860" y="8159750"/>
                  </a:cubicBezTo>
                  <a:cubicBezTo>
                    <a:pt x="934720" y="9499600"/>
                    <a:pt x="2254250" y="10407650"/>
                    <a:pt x="3648710" y="10773410"/>
                  </a:cubicBezTo>
                  <a:cubicBezTo>
                    <a:pt x="5043170" y="11140440"/>
                    <a:pt x="6578600" y="11644630"/>
                    <a:pt x="8008620" y="11470640"/>
                  </a:cubicBezTo>
                  <a:cubicBezTo>
                    <a:pt x="9123680" y="11334750"/>
                    <a:pt x="10237470" y="10519410"/>
                    <a:pt x="11071860" y="9767570"/>
                  </a:cubicBezTo>
                  <a:cubicBezTo>
                    <a:pt x="11625580" y="9268460"/>
                    <a:pt x="11971020" y="8576310"/>
                    <a:pt x="12202160" y="7867650"/>
                  </a:cubicBezTo>
                  <a:cubicBezTo>
                    <a:pt x="13009880" y="5401310"/>
                    <a:pt x="12348210" y="2322830"/>
                    <a:pt x="10152380" y="938530"/>
                  </a:cubicBezTo>
                  <a:close/>
                </a:path>
              </a:pathLst>
            </a:custGeom>
            <a:blipFill>
              <a:blip r:embed="rId4"/>
              <a:stretch>
                <a:fillRect l="-1961" t="0" r="-1961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051433" y="-68578"/>
            <a:ext cx="10083238" cy="1393320"/>
          </a:xfrm>
          <a:custGeom>
            <a:avLst/>
            <a:gdLst/>
            <a:ahLst/>
            <a:cxnLst/>
            <a:rect r="r" b="b" t="t" l="l"/>
            <a:pathLst>
              <a:path h="1393320" w="10083238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4098675" y="8905418"/>
            <a:ext cx="9279203" cy="2078243"/>
          </a:xfrm>
          <a:custGeom>
            <a:avLst/>
            <a:gdLst/>
            <a:ahLst/>
            <a:cxnLst/>
            <a:rect r="r" b="b" t="t" l="l"/>
            <a:pathLst>
              <a:path h="2078243" w="927920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62081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568932">
            <a:off x="1485922" y="1536885"/>
            <a:ext cx="1443297" cy="2069242"/>
          </a:xfrm>
          <a:custGeom>
            <a:avLst/>
            <a:gdLst/>
            <a:ahLst/>
            <a:cxnLst/>
            <a:rect r="r" b="b" t="t" l="l"/>
            <a:pathLst>
              <a:path h="2069242" w="1443297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113920" y="6856667"/>
            <a:ext cx="3539744" cy="3430333"/>
          </a:xfrm>
          <a:custGeom>
            <a:avLst/>
            <a:gdLst/>
            <a:ahLst/>
            <a:cxnLst/>
            <a:rect r="r" b="b" t="t" l="l"/>
            <a:pathLst>
              <a:path h="3430333" w="3539744">
                <a:moveTo>
                  <a:pt x="0" y="0"/>
                </a:moveTo>
                <a:lnTo>
                  <a:pt x="3539743" y="0"/>
                </a:lnTo>
                <a:lnTo>
                  <a:pt x="3539743" y="3430333"/>
                </a:lnTo>
                <a:lnTo>
                  <a:pt x="0" y="34303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240727">
            <a:off x="3193661" y="857481"/>
            <a:ext cx="1162426" cy="1666560"/>
          </a:xfrm>
          <a:custGeom>
            <a:avLst/>
            <a:gdLst/>
            <a:ahLst/>
            <a:cxnLst/>
            <a:rect r="r" b="b" t="t" l="l"/>
            <a:pathLst>
              <a:path h="1666560" w="1162426">
                <a:moveTo>
                  <a:pt x="0" y="0"/>
                </a:moveTo>
                <a:lnTo>
                  <a:pt x="1162426" y="0"/>
                </a:lnTo>
                <a:lnTo>
                  <a:pt x="1162426" y="1666560"/>
                </a:lnTo>
                <a:lnTo>
                  <a:pt x="0" y="16665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01116" y="4220260"/>
            <a:ext cx="2595857" cy="2636406"/>
            <a:chOff x="30480" y="591820"/>
            <a:chExt cx="12736830" cy="1293579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736830" cy="12903133"/>
            </a:xfrm>
            <a:custGeom>
              <a:avLst/>
              <a:gdLst/>
              <a:ahLst/>
              <a:cxnLst/>
              <a:rect r="r" b="b" t="t" l="l"/>
              <a:pathLst>
                <a:path h="12903133" w="12736830">
                  <a:moveTo>
                    <a:pt x="11925300" y="4474031"/>
                  </a:moveTo>
                  <a:cubicBezTo>
                    <a:pt x="10819130" y="2205276"/>
                    <a:pt x="8590280" y="544830"/>
                    <a:pt x="6215380" y="297180"/>
                  </a:cubicBezTo>
                  <a:cubicBezTo>
                    <a:pt x="4277360" y="0"/>
                    <a:pt x="3002280" y="930860"/>
                    <a:pt x="1960880" y="2257539"/>
                  </a:cubicBezTo>
                  <a:cubicBezTo>
                    <a:pt x="919480" y="3584218"/>
                    <a:pt x="365760" y="5275399"/>
                    <a:pt x="142240" y="6981321"/>
                  </a:cubicBezTo>
                  <a:cubicBezTo>
                    <a:pt x="24130" y="7881854"/>
                    <a:pt x="0" y="8837332"/>
                    <a:pt x="361950" y="9662820"/>
                  </a:cubicBezTo>
                  <a:cubicBezTo>
                    <a:pt x="820420" y="10709422"/>
                    <a:pt x="1822450" y="11375442"/>
                    <a:pt x="2842260" y="11789528"/>
                  </a:cubicBezTo>
                  <a:cubicBezTo>
                    <a:pt x="5585460" y="12903133"/>
                    <a:pt x="8953501" y="12471628"/>
                    <a:pt x="11088370" y="10338221"/>
                  </a:cubicBezTo>
                  <a:cubicBezTo>
                    <a:pt x="11756390" y="9670861"/>
                    <a:pt x="12303760" y="8834651"/>
                    <a:pt x="12499340" y="7885875"/>
                  </a:cubicBezTo>
                  <a:cubicBezTo>
                    <a:pt x="12736830" y="6734746"/>
                    <a:pt x="12435840" y="5521974"/>
                    <a:pt x="11925300" y="4474031"/>
                  </a:cubicBezTo>
                  <a:close/>
                </a:path>
              </a:pathLst>
            </a:custGeom>
            <a:blipFill>
              <a:blip r:embed="rId11"/>
              <a:stretch>
                <a:fillRect l="-11970" t="0" r="-1197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2747329" y="4136546"/>
            <a:ext cx="2733180" cy="2630710"/>
            <a:chOff x="30480" y="591820"/>
            <a:chExt cx="12736830" cy="1225931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736830" cy="12259310"/>
            </a:xfrm>
            <a:custGeom>
              <a:avLst/>
              <a:gdLst/>
              <a:ahLst/>
              <a:cxnLst/>
              <a:rect r="r" b="b" t="t" l="l"/>
              <a:pathLst>
                <a:path h="12259310" w="12736830">
                  <a:moveTo>
                    <a:pt x="11925300" y="4271010"/>
                  </a:moveTo>
                  <a:cubicBezTo>
                    <a:pt x="10819130" y="2120900"/>
                    <a:pt x="8590280" y="544830"/>
                    <a:pt x="6215380" y="297180"/>
                  </a:cubicBezTo>
                  <a:cubicBezTo>
                    <a:pt x="4277360" y="0"/>
                    <a:pt x="3002280" y="913130"/>
                    <a:pt x="1960880" y="2170430"/>
                  </a:cubicBezTo>
                  <a:cubicBezTo>
                    <a:pt x="919480" y="3427730"/>
                    <a:pt x="365760" y="5030470"/>
                    <a:pt x="142240" y="6647180"/>
                  </a:cubicBezTo>
                  <a:cubicBezTo>
                    <a:pt x="24130" y="7500620"/>
                    <a:pt x="0" y="8406130"/>
                    <a:pt x="361950" y="9188450"/>
                  </a:cubicBezTo>
                  <a:cubicBezTo>
                    <a:pt x="820420" y="10180320"/>
                    <a:pt x="1822450" y="10811510"/>
                    <a:pt x="2842260" y="11203940"/>
                  </a:cubicBezTo>
                  <a:cubicBezTo>
                    <a:pt x="5585460" y="12259310"/>
                    <a:pt x="8953501" y="11850370"/>
                    <a:pt x="11088370" y="9828530"/>
                  </a:cubicBezTo>
                  <a:cubicBezTo>
                    <a:pt x="11756390" y="9196070"/>
                    <a:pt x="12303760" y="8403590"/>
                    <a:pt x="12499340" y="7504430"/>
                  </a:cubicBezTo>
                  <a:cubicBezTo>
                    <a:pt x="12736830" y="6413500"/>
                    <a:pt x="12435840" y="5264150"/>
                    <a:pt x="11925300" y="4271010"/>
                  </a:cubicBezTo>
                  <a:close/>
                </a:path>
              </a:pathLst>
            </a:custGeom>
            <a:blipFill>
              <a:blip r:embed="rId12"/>
              <a:stretch>
                <a:fillRect l="0" t="-22760" r="0" b="-2276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4617325" y="1721241"/>
            <a:ext cx="7699617" cy="1519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19"/>
              </a:lnSpc>
              <a:spcBef>
                <a:spcPct val="0"/>
              </a:spcBef>
            </a:pPr>
            <a:r>
              <a:rPr lang="en-US" sz="87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Our Team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797225" y="6901251"/>
            <a:ext cx="3950104" cy="628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49"/>
              </a:lnSpc>
              <a:spcBef>
                <a:spcPct val="0"/>
              </a:spcBef>
            </a:pPr>
            <a:r>
              <a:rPr lang="en-US" sz="3677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Rahaf Fayez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401000" y="6901251"/>
            <a:ext cx="4023930" cy="628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49"/>
              </a:lnSpc>
              <a:spcBef>
                <a:spcPct val="0"/>
              </a:spcBef>
            </a:pPr>
            <a:r>
              <a:rPr lang="en-US" sz="3677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Alaa Tharwat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-194831" y="6891726"/>
            <a:ext cx="3331614" cy="1353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2"/>
              </a:lnSpc>
            </a:pPr>
            <a:r>
              <a:rPr lang="en-US" sz="3894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Rewan Elmalah</a:t>
            </a:r>
          </a:p>
          <a:p>
            <a:pPr algn="ctr">
              <a:lnSpc>
                <a:spcPts val="5452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5621074" y="6901251"/>
            <a:ext cx="3962688" cy="628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49"/>
              </a:lnSpc>
              <a:spcBef>
                <a:spcPct val="0"/>
              </a:spcBef>
            </a:pPr>
            <a:r>
              <a:rPr lang="en-US" sz="3677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Aamal Maher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138867" y="6901251"/>
            <a:ext cx="3950104" cy="628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49"/>
              </a:lnSpc>
              <a:spcBef>
                <a:spcPct val="0"/>
              </a:spcBef>
            </a:pPr>
            <a:r>
              <a:rPr lang="en-US" sz="3677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Shrouk Elzoghby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6288608" y="849567"/>
            <a:ext cx="6927975" cy="8739418"/>
          </a:xfrm>
          <a:custGeom>
            <a:avLst/>
            <a:gdLst/>
            <a:ahLst/>
            <a:cxnLst/>
            <a:rect r="r" b="b" t="t" l="l"/>
            <a:pathLst>
              <a:path h="8739418" w="6927975">
                <a:moveTo>
                  <a:pt x="0" y="0"/>
                </a:moveTo>
                <a:lnTo>
                  <a:pt x="6927974" y="0"/>
                </a:lnTo>
                <a:lnTo>
                  <a:pt x="6927974" y="8739418"/>
                </a:lnTo>
                <a:lnTo>
                  <a:pt x="0" y="8739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20756" y="1028700"/>
            <a:ext cx="4584113" cy="3975676"/>
          </a:xfrm>
          <a:custGeom>
            <a:avLst/>
            <a:gdLst/>
            <a:ahLst/>
            <a:cxnLst/>
            <a:rect r="r" b="b" t="t" l="l"/>
            <a:pathLst>
              <a:path h="3975676" w="4584113">
                <a:moveTo>
                  <a:pt x="0" y="0"/>
                </a:moveTo>
                <a:lnTo>
                  <a:pt x="4584113" y="0"/>
                </a:lnTo>
                <a:lnTo>
                  <a:pt x="4584113" y="3975676"/>
                </a:lnTo>
                <a:lnTo>
                  <a:pt x="0" y="39756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810814">
            <a:off x="2770828" y="2657404"/>
            <a:ext cx="3535128" cy="108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34"/>
              </a:lnSpc>
            </a:pPr>
            <a:r>
              <a:rPr lang="en-US" sz="8216" spc="18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Title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383896" y="4074644"/>
            <a:ext cx="7234711" cy="2484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61"/>
              </a:lnSpc>
            </a:pPr>
            <a:r>
              <a:rPr lang="en-US" sz="4933" spc="108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    Predicting Customer</a:t>
            </a:r>
          </a:p>
          <a:p>
            <a:pPr algn="l">
              <a:lnSpc>
                <a:spcPts val="6561"/>
              </a:lnSpc>
            </a:pPr>
            <a:r>
              <a:rPr lang="en-US" sz="4933" spc="108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  Churn IN Banking Using </a:t>
            </a:r>
          </a:p>
          <a:p>
            <a:pPr algn="l">
              <a:lnSpc>
                <a:spcPts val="6561"/>
              </a:lnSpc>
            </a:pPr>
            <a:r>
              <a:rPr lang="en-US" sz="4933" spc="108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     Machine Learning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787682">
            <a:off x="1397312" y="5080667"/>
            <a:ext cx="3435988" cy="3641221"/>
          </a:xfrm>
          <a:custGeom>
            <a:avLst/>
            <a:gdLst/>
            <a:ahLst/>
            <a:cxnLst/>
            <a:rect r="r" b="b" t="t" l="l"/>
            <a:pathLst>
              <a:path h="3641221" w="3435988">
                <a:moveTo>
                  <a:pt x="0" y="3641220"/>
                </a:moveTo>
                <a:lnTo>
                  <a:pt x="3435988" y="3641220"/>
                </a:lnTo>
                <a:lnTo>
                  <a:pt x="3435988" y="0"/>
                </a:lnTo>
                <a:lnTo>
                  <a:pt x="0" y="0"/>
                </a:lnTo>
                <a:lnTo>
                  <a:pt x="0" y="364122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568932">
            <a:off x="15282144" y="5728523"/>
            <a:ext cx="1443297" cy="2069242"/>
          </a:xfrm>
          <a:custGeom>
            <a:avLst/>
            <a:gdLst/>
            <a:ahLst/>
            <a:cxnLst/>
            <a:rect r="r" b="b" t="t" l="l"/>
            <a:pathLst>
              <a:path h="2069242" w="1443297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190582">
            <a:off x="14034320" y="781506"/>
            <a:ext cx="1514128" cy="1379233"/>
          </a:xfrm>
          <a:custGeom>
            <a:avLst/>
            <a:gdLst/>
            <a:ahLst/>
            <a:cxnLst/>
            <a:rect r="r" b="b" t="t" l="l"/>
            <a:pathLst>
              <a:path h="1379233" w="1514128">
                <a:moveTo>
                  <a:pt x="0" y="0"/>
                </a:moveTo>
                <a:lnTo>
                  <a:pt x="1514129" y="0"/>
                </a:lnTo>
                <a:lnTo>
                  <a:pt x="1514129" y="1379234"/>
                </a:lnTo>
                <a:lnTo>
                  <a:pt x="0" y="137923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52595" y="-301411"/>
            <a:ext cx="12710840" cy="1756407"/>
          </a:xfrm>
          <a:custGeom>
            <a:avLst/>
            <a:gdLst/>
            <a:ahLst/>
            <a:cxnLst/>
            <a:rect r="r" b="b" t="t" l="l"/>
            <a:pathLst>
              <a:path h="1756407" w="12710840">
                <a:moveTo>
                  <a:pt x="0" y="0"/>
                </a:moveTo>
                <a:lnTo>
                  <a:pt x="12710840" y="0"/>
                </a:lnTo>
                <a:lnTo>
                  <a:pt x="12710840" y="1756407"/>
                </a:lnTo>
                <a:lnTo>
                  <a:pt x="0" y="175640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-5599813" y="8633321"/>
            <a:ext cx="13959219" cy="1928910"/>
          </a:xfrm>
          <a:custGeom>
            <a:avLst/>
            <a:gdLst/>
            <a:ahLst/>
            <a:cxnLst/>
            <a:rect r="r" b="b" t="t" l="l"/>
            <a:pathLst>
              <a:path h="1928910" w="13959219">
                <a:moveTo>
                  <a:pt x="0" y="0"/>
                </a:moveTo>
                <a:lnTo>
                  <a:pt x="13959219" y="0"/>
                </a:lnTo>
                <a:lnTo>
                  <a:pt x="13959219" y="1928910"/>
                </a:lnTo>
                <a:lnTo>
                  <a:pt x="0" y="192891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05532" y="1405303"/>
            <a:ext cx="8940042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59"/>
              </a:lnSpc>
              <a:spcBef>
                <a:spcPct val="0"/>
              </a:spcBef>
            </a:pPr>
            <a:r>
              <a:rPr lang="en-US" sz="87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91883" y="4358038"/>
            <a:ext cx="8259739" cy="3656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1"/>
              </a:lnSpc>
            </a:pPr>
            <a:r>
              <a:rPr lang="en-US" sz="40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 • Customer churn is a significant challenge in               the banking sector.</a:t>
            </a:r>
          </a:p>
          <a:p>
            <a:pPr algn="l">
              <a:lnSpc>
                <a:spcPts val="4801"/>
              </a:lnSpc>
            </a:pPr>
            <a:r>
              <a:rPr lang="en-US" sz="40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 • Losing customers leads to reduced profits    and higher customer acquisition costs.</a:t>
            </a:r>
          </a:p>
          <a:p>
            <a:pPr algn="l">
              <a:lnSpc>
                <a:spcPts val="4801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 • There’s a need for a data-driven solution to predict churn and improve retention.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408091" y="1028700"/>
            <a:ext cx="1488455" cy="1291398"/>
          </a:xfrm>
          <a:custGeom>
            <a:avLst/>
            <a:gdLst/>
            <a:ahLst/>
            <a:cxnLst/>
            <a:rect r="r" b="b" t="t" l="l"/>
            <a:pathLst>
              <a:path h="1291398" w="1488455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435657">
            <a:off x="795349" y="7270970"/>
            <a:ext cx="3750634" cy="3974660"/>
          </a:xfrm>
          <a:custGeom>
            <a:avLst/>
            <a:gdLst/>
            <a:ahLst/>
            <a:cxnLst/>
            <a:rect r="r" b="b" t="t" l="l"/>
            <a:pathLst>
              <a:path h="3974660" w="3750634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6369210" y="768965"/>
            <a:ext cx="7544508" cy="9517155"/>
          </a:xfrm>
          <a:custGeom>
            <a:avLst/>
            <a:gdLst/>
            <a:ahLst/>
            <a:cxnLst/>
            <a:rect r="r" b="b" t="t" l="l"/>
            <a:pathLst>
              <a:path h="9517155" w="7544508">
                <a:moveTo>
                  <a:pt x="0" y="0"/>
                </a:moveTo>
                <a:lnTo>
                  <a:pt x="7544508" y="0"/>
                </a:lnTo>
                <a:lnTo>
                  <a:pt x="7544508" y="9517155"/>
                </a:lnTo>
                <a:lnTo>
                  <a:pt x="0" y="95171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20756" y="1028700"/>
            <a:ext cx="4584113" cy="3975676"/>
          </a:xfrm>
          <a:custGeom>
            <a:avLst/>
            <a:gdLst/>
            <a:ahLst/>
            <a:cxnLst/>
            <a:rect r="r" b="b" t="t" l="l"/>
            <a:pathLst>
              <a:path h="3975676" w="4584113">
                <a:moveTo>
                  <a:pt x="0" y="0"/>
                </a:moveTo>
                <a:lnTo>
                  <a:pt x="4584113" y="0"/>
                </a:lnTo>
                <a:lnTo>
                  <a:pt x="4584113" y="3975676"/>
                </a:lnTo>
                <a:lnTo>
                  <a:pt x="0" y="39756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810814">
            <a:off x="2538982" y="2684873"/>
            <a:ext cx="3770229" cy="108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34"/>
              </a:lnSpc>
            </a:pPr>
            <a:r>
              <a:rPr lang="en-US" sz="8216" spc="18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Our Goal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77150" y="4095300"/>
            <a:ext cx="8170201" cy="4538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2778" indent="-486389" lvl="1">
              <a:lnSpc>
                <a:spcPts val="5992"/>
              </a:lnSpc>
              <a:buAutoNum type="arabicPeriod" startAt="1"/>
            </a:pPr>
            <a:r>
              <a:rPr lang="en-US" sz="4505" spc="99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helps banks take proactive measures to retaincustomers.</a:t>
            </a:r>
          </a:p>
          <a:p>
            <a:pPr algn="l" marL="972778" indent="-486389" lvl="1">
              <a:lnSpc>
                <a:spcPts val="5992"/>
              </a:lnSpc>
              <a:buAutoNum type="arabicPeriod" startAt="1"/>
            </a:pPr>
            <a:r>
              <a:rPr lang="en-US" sz="4505" spc="99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 • Reduces costs and increases customer satisfaction.</a:t>
            </a:r>
          </a:p>
          <a:p>
            <a:pPr algn="l" marL="972778" indent="-486389" lvl="1">
              <a:lnSpc>
                <a:spcPts val="5992"/>
              </a:lnSpc>
              <a:buAutoNum type="arabicPeriod" startAt="1"/>
            </a:pPr>
            <a:r>
              <a:rPr lang="en-US" sz="4505" spc="99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 • Enhances marketing and targeting strategies.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787682">
            <a:off x="1397312" y="5080667"/>
            <a:ext cx="3435988" cy="3641221"/>
          </a:xfrm>
          <a:custGeom>
            <a:avLst/>
            <a:gdLst/>
            <a:ahLst/>
            <a:cxnLst/>
            <a:rect r="r" b="b" t="t" l="l"/>
            <a:pathLst>
              <a:path h="3641221" w="3435988">
                <a:moveTo>
                  <a:pt x="0" y="3641220"/>
                </a:moveTo>
                <a:lnTo>
                  <a:pt x="3435988" y="3641220"/>
                </a:lnTo>
                <a:lnTo>
                  <a:pt x="3435988" y="0"/>
                </a:lnTo>
                <a:lnTo>
                  <a:pt x="0" y="0"/>
                </a:lnTo>
                <a:lnTo>
                  <a:pt x="0" y="364122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568932">
            <a:off x="15282144" y="5728523"/>
            <a:ext cx="1443297" cy="2069242"/>
          </a:xfrm>
          <a:custGeom>
            <a:avLst/>
            <a:gdLst/>
            <a:ahLst/>
            <a:cxnLst/>
            <a:rect r="r" b="b" t="t" l="l"/>
            <a:pathLst>
              <a:path h="2069242" w="1443297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190582">
            <a:off x="14034320" y="781506"/>
            <a:ext cx="1514128" cy="1379233"/>
          </a:xfrm>
          <a:custGeom>
            <a:avLst/>
            <a:gdLst/>
            <a:ahLst/>
            <a:cxnLst/>
            <a:rect r="r" b="b" t="t" l="l"/>
            <a:pathLst>
              <a:path h="1379233" w="1514128">
                <a:moveTo>
                  <a:pt x="0" y="0"/>
                </a:moveTo>
                <a:lnTo>
                  <a:pt x="1514129" y="0"/>
                </a:lnTo>
                <a:lnTo>
                  <a:pt x="1514129" y="1379234"/>
                </a:lnTo>
                <a:lnTo>
                  <a:pt x="0" y="13792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52595" y="-301411"/>
            <a:ext cx="12710840" cy="1756407"/>
          </a:xfrm>
          <a:custGeom>
            <a:avLst/>
            <a:gdLst/>
            <a:ahLst/>
            <a:cxnLst/>
            <a:rect r="r" b="b" t="t" l="l"/>
            <a:pathLst>
              <a:path h="1756407" w="12710840">
                <a:moveTo>
                  <a:pt x="0" y="0"/>
                </a:moveTo>
                <a:lnTo>
                  <a:pt x="12710840" y="0"/>
                </a:lnTo>
                <a:lnTo>
                  <a:pt x="12710840" y="1756407"/>
                </a:lnTo>
                <a:lnTo>
                  <a:pt x="0" y="17564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-5599813" y="8633321"/>
            <a:ext cx="13959219" cy="1928910"/>
          </a:xfrm>
          <a:custGeom>
            <a:avLst/>
            <a:gdLst/>
            <a:ahLst/>
            <a:cxnLst/>
            <a:rect r="r" b="b" t="t" l="l"/>
            <a:pathLst>
              <a:path h="1928910" w="13959219">
                <a:moveTo>
                  <a:pt x="0" y="0"/>
                </a:moveTo>
                <a:lnTo>
                  <a:pt x="13959219" y="0"/>
                </a:lnTo>
                <a:lnTo>
                  <a:pt x="13959219" y="1928910"/>
                </a:lnTo>
                <a:lnTo>
                  <a:pt x="0" y="19289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74962" y="1664874"/>
            <a:ext cx="8787018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59"/>
              </a:lnSpc>
              <a:spcBef>
                <a:spcPct val="0"/>
              </a:spcBef>
            </a:pPr>
            <a:r>
              <a:rPr lang="en-US" sz="87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Proposed Solution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211230" y="4508942"/>
            <a:ext cx="9880359" cy="4349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27"/>
              </a:lnSpc>
            </a:pPr>
            <a:r>
              <a:rPr lang="en-US" sz="4772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• Use machine learning techniques to predict customer churn based on their data and behavior.</a:t>
            </a:r>
          </a:p>
          <a:p>
            <a:pPr algn="l">
              <a:lnSpc>
                <a:spcPts val="5727"/>
              </a:lnSpc>
            </a:pPr>
            <a:r>
              <a:rPr lang="en-US" sz="4772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 • Model utilizes inputs like:</a:t>
            </a:r>
          </a:p>
          <a:p>
            <a:pPr algn="l">
              <a:lnSpc>
                <a:spcPts val="5727"/>
              </a:lnSpc>
            </a:pPr>
            <a:r>
              <a:rPr lang="en-US" sz="4772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 • Account data.</a:t>
            </a:r>
          </a:p>
          <a:p>
            <a:pPr algn="l">
              <a:lnSpc>
                <a:spcPts val="5727"/>
              </a:lnSpc>
            </a:pPr>
            <a:r>
              <a:rPr lang="en-US" sz="4772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 • Transaction activity.</a:t>
            </a:r>
          </a:p>
          <a:p>
            <a:pPr algn="l">
              <a:lnSpc>
                <a:spcPts val="5727"/>
              </a:lnSpc>
              <a:spcBef>
                <a:spcPct val="0"/>
              </a:spcBef>
            </a:pPr>
            <a:r>
              <a:rPr lang="en-US" sz="4772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 • Interaction with services.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408091" y="1028700"/>
            <a:ext cx="1488455" cy="1291398"/>
          </a:xfrm>
          <a:custGeom>
            <a:avLst/>
            <a:gdLst/>
            <a:ahLst/>
            <a:cxnLst/>
            <a:rect r="r" b="b" t="t" l="l"/>
            <a:pathLst>
              <a:path h="1291398" w="1488455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435657">
            <a:off x="973877" y="7270970"/>
            <a:ext cx="3750634" cy="3974660"/>
          </a:xfrm>
          <a:custGeom>
            <a:avLst/>
            <a:gdLst/>
            <a:ahLst/>
            <a:cxnLst/>
            <a:rect r="r" b="b" t="t" l="l"/>
            <a:pathLst>
              <a:path h="3974660" w="3750634">
                <a:moveTo>
                  <a:pt x="0" y="3974660"/>
                </a:moveTo>
                <a:lnTo>
                  <a:pt x="3750635" y="3974660"/>
                </a:lnTo>
                <a:lnTo>
                  <a:pt x="3750635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6288608" y="849567"/>
            <a:ext cx="6927975" cy="8739418"/>
          </a:xfrm>
          <a:custGeom>
            <a:avLst/>
            <a:gdLst/>
            <a:ahLst/>
            <a:cxnLst/>
            <a:rect r="r" b="b" t="t" l="l"/>
            <a:pathLst>
              <a:path h="8739418" w="6927975">
                <a:moveTo>
                  <a:pt x="0" y="0"/>
                </a:moveTo>
                <a:lnTo>
                  <a:pt x="6927974" y="0"/>
                </a:lnTo>
                <a:lnTo>
                  <a:pt x="6927974" y="8739418"/>
                </a:lnTo>
                <a:lnTo>
                  <a:pt x="0" y="8739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20756" y="1028700"/>
            <a:ext cx="4584113" cy="3975676"/>
          </a:xfrm>
          <a:custGeom>
            <a:avLst/>
            <a:gdLst/>
            <a:ahLst/>
            <a:cxnLst/>
            <a:rect r="r" b="b" t="t" l="l"/>
            <a:pathLst>
              <a:path h="3975676" w="4584113">
                <a:moveTo>
                  <a:pt x="0" y="0"/>
                </a:moveTo>
                <a:lnTo>
                  <a:pt x="4584113" y="0"/>
                </a:lnTo>
                <a:lnTo>
                  <a:pt x="4584113" y="3975676"/>
                </a:lnTo>
                <a:lnTo>
                  <a:pt x="0" y="39756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810814">
            <a:off x="2391262" y="2654749"/>
            <a:ext cx="3867796" cy="740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0"/>
              </a:lnSpc>
            </a:pPr>
            <a:r>
              <a:rPr lang="en-US" sz="5616" spc="123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Methodology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04869" y="2968913"/>
            <a:ext cx="6487365" cy="5472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0458" indent="-350229" lvl="1">
              <a:lnSpc>
                <a:spcPts val="4315"/>
              </a:lnSpc>
              <a:buAutoNum type="arabicPeriod" startAt="1"/>
            </a:pPr>
            <a:r>
              <a:rPr lang="en-US" sz="3244" spc="71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Collect relevant customer data from banking systems.</a:t>
            </a:r>
          </a:p>
          <a:p>
            <a:pPr algn="l" marL="700458" indent="-350229" lvl="1">
              <a:lnSpc>
                <a:spcPts val="4315"/>
              </a:lnSpc>
              <a:buAutoNum type="arabicPeriod" startAt="1"/>
            </a:pPr>
            <a:r>
              <a:rPr lang="en-US" sz="3244" spc="71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  Preprocess and clean the data for accuracy.</a:t>
            </a:r>
          </a:p>
          <a:p>
            <a:pPr algn="l" marL="700458" indent="-350229" lvl="1">
              <a:lnSpc>
                <a:spcPts val="4315"/>
              </a:lnSpc>
              <a:buAutoNum type="arabicPeriod" startAt="1"/>
            </a:pPr>
            <a:r>
              <a:rPr lang="en-US" sz="3244" spc="71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  Apply machine learning models like Decision Trees, Random Forest.</a:t>
            </a:r>
          </a:p>
          <a:p>
            <a:pPr algn="l" marL="700458" indent="-350229" lvl="1">
              <a:lnSpc>
                <a:spcPts val="4315"/>
              </a:lnSpc>
              <a:buAutoNum type="arabicPeriod" startAt="1"/>
            </a:pPr>
            <a:r>
              <a:rPr lang="en-US" sz="3244" spc="71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  Evaluate model performance using metrics like Accuracy, Precision, and Recall.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787682">
            <a:off x="1397312" y="5080667"/>
            <a:ext cx="3435988" cy="3641221"/>
          </a:xfrm>
          <a:custGeom>
            <a:avLst/>
            <a:gdLst/>
            <a:ahLst/>
            <a:cxnLst/>
            <a:rect r="r" b="b" t="t" l="l"/>
            <a:pathLst>
              <a:path h="3641221" w="3435988">
                <a:moveTo>
                  <a:pt x="0" y="3641220"/>
                </a:moveTo>
                <a:lnTo>
                  <a:pt x="3435988" y="3641220"/>
                </a:lnTo>
                <a:lnTo>
                  <a:pt x="3435988" y="0"/>
                </a:lnTo>
                <a:lnTo>
                  <a:pt x="0" y="0"/>
                </a:lnTo>
                <a:lnTo>
                  <a:pt x="0" y="364122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568932">
            <a:off x="15282144" y="5728523"/>
            <a:ext cx="1443297" cy="2069242"/>
          </a:xfrm>
          <a:custGeom>
            <a:avLst/>
            <a:gdLst/>
            <a:ahLst/>
            <a:cxnLst/>
            <a:rect r="r" b="b" t="t" l="l"/>
            <a:pathLst>
              <a:path h="2069242" w="1443297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190582">
            <a:off x="14034320" y="781506"/>
            <a:ext cx="1514128" cy="1379233"/>
          </a:xfrm>
          <a:custGeom>
            <a:avLst/>
            <a:gdLst/>
            <a:ahLst/>
            <a:cxnLst/>
            <a:rect r="r" b="b" t="t" l="l"/>
            <a:pathLst>
              <a:path h="1379233" w="1514128">
                <a:moveTo>
                  <a:pt x="0" y="0"/>
                </a:moveTo>
                <a:lnTo>
                  <a:pt x="1514129" y="0"/>
                </a:lnTo>
                <a:lnTo>
                  <a:pt x="1514129" y="1379234"/>
                </a:lnTo>
                <a:lnTo>
                  <a:pt x="0" y="13792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52595" y="-301411"/>
            <a:ext cx="12710840" cy="1756407"/>
          </a:xfrm>
          <a:custGeom>
            <a:avLst/>
            <a:gdLst/>
            <a:ahLst/>
            <a:cxnLst/>
            <a:rect r="r" b="b" t="t" l="l"/>
            <a:pathLst>
              <a:path h="1756407" w="12710840">
                <a:moveTo>
                  <a:pt x="0" y="0"/>
                </a:moveTo>
                <a:lnTo>
                  <a:pt x="12710840" y="0"/>
                </a:lnTo>
                <a:lnTo>
                  <a:pt x="12710840" y="1756407"/>
                </a:lnTo>
                <a:lnTo>
                  <a:pt x="0" y="17564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-5599813" y="8633321"/>
            <a:ext cx="13959219" cy="1928910"/>
          </a:xfrm>
          <a:custGeom>
            <a:avLst/>
            <a:gdLst/>
            <a:ahLst/>
            <a:cxnLst/>
            <a:rect r="r" b="b" t="t" l="l"/>
            <a:pathLst>
              <a:path h="1928910" w="13959219">
                <a:moveTo>
                  <a:pt x="0" y="0"/>
                </a:moveTo>
                <a:lnTo>
                  <a:pt x="13959219" y="0"/>
                </a:lnTo>
                <a:lnTo>
                  <a:pt x="13959219" y="1928910"/>
                </a:lnTo>
                <a:lnTo>
                  <a:pt x="0" y="19289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04498" y="1019175"/>
            <a:ext cx="8225929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59"/>
              </a:lnSpc>
              <a:spcBef>
                <a:spcPct val="0"/>
              </a:spcBef>
            </a:pPr>
            <a:r>
              <a:rPr lang="en-US" sz="87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Expected Results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657132" y="4600741"/>
            <a:ext cx="10495187" cy="3845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90"/>
              </a:lnSpc>
            </a:pPr>
            <a:r>
              <a:rPr lang="en-US" sz="5075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• Develop a model that predicts customer churn with up to 90% accuracy.</a:t>
            </a:r>
          </a:p>
          <a:p>
            <a:pPr algn="l">
              <a:lnSpc>
                <a:spcPts val="6090"/>
              </a:lnSpc>
            </a:pPr>
            <a:r>
              <a:rPr lang="en-US" sz="5075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 • Improve customer retention rates by a measurable percentage.</a:t>
            </a:r>
          </a:p>
          <a:p>
            <a:pPr algn="l">
              <a:lnSpc>
                <a:spcPts val="6090"/>
              </a:lnSpc>
              <a:spcBef>
                <a:spcPct val="0"/>
              </a:spcBef>
            </a:pPr>
            <a:r>
              <a:rPr lang="en-US" sz="5075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 • Enable data-driven decision-making for banks.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408091" y="1028700"/>
            <a:ext cx="1488455" cy="1291398"/>
          </a:xfrm>
          <a:custGeom>
            <a:avLst/>
            <a:gdLst/>
            <a:ahLst/>
            <a:cxnLst/>
            <a:rect r="r" b="b" t="t" l="l"/>
            <a:pathLst>
              <a:path h="1291398" w="1488455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435657">
            <a:off x="1264837" y="7622289"/>
            <a:ext cx="3750634" cy="3974660"/>
          </a:xfrm>
          <a:custGeom>
            <a:avLst/>
            <a:gdLst/>
            <a:ahLst/>
            <a:cxnLst/>
            <a:rect r="r" b="b" t="t" l="l"/>
            <a:pathLst>
              <a:path h="3974660" w="3750634">
                <a:moveTo>
                  <a:pt x="0" y="3974661"/>
                </a:moveTo>
                <a:lnTo>
                  <a:pt x="3750635" y="3974661"/>
                </a:lnTo>
                <a:lnTo>
                  <a:pt x="3750635" y="0"/>
                </a:lnTo>
                <a:lnTo>
                  <a:pt x="0" y="0"/>
                </a:lnTo>
                <a:lnTo>
                  <a:pt x="0" y="39746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6288608" y="849567"/>
            <a:ext cx="6927975" cy="8739418"/>
          </a:xfrm>
          <a:custGeom>
            <a:avLst/>
            <a:gdLst/>
            <a:ahLst/>
            <a:cxnLst/>
            <a:rect r="r" b="b" t="t" l="l"/>
            <a:pathLst>
              <a:path h="8739418" w="6927975">
                <a:moveTo>
                  <a:pt x="0" y="0"/>
                </a:moveTo>
                <a:lnTo>
                  <a:pt x="6927974" y="0"/>
                </a:lnTo>
                <a:lnTo>
                  <a:pt x="6927974" y="8739418"/>
                </a:lnTo>
                <a:lnTo>
                  <a:pt x="0" y="8739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20756" y="1028700"/>
            <a:ext cx="4584113" cy="3975676"/>
          </a:xfrm>
          <a:custGeom>
            <a:avLst/>
            <a:gdLst/>
            <a:ahLst/>
            <a:cxnLst/>
            <a:rect r="r" b="b" t="t" l="l"/>
            <a:pathLst>
              <a:path h="3975676" w="4584113">
                <a:moveTo>
                  <a:pt x="0" y="0"/>
                </a:moveTo>
                <a:lnTo>
                  <a:pt x="4584113" y="0"/>
                </a:lnTo>
                <a:lnTo>
                  <a:pt x="4584113" y="3975676"/>
                </a:lnTo>
                <a:lnTo>
                  <a:pt x="0" y="39756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810814">
            <a:off x="2484195" y="2691364"/>
            <a:ext cx="3825785" cy="108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34"/>
              </a:lnSpc>
            </a:pPr>
            <a:r>
              <a:rPr lang="en-US" sz="8216" spc="18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Benefits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38085" y="3912373"/>
            <a:ext cx="7229021" cy="4403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7003" indent="-403502" lvl="1">
              <a:lnSpc>
                <a:spcPts val="4971"/>
              </a:lnSpc>
              <a:buAutoNum type="arabicPeriod" startAt="1"/>
            </a:pPr>
            <a:r>
              <a:rPr lang="en-US" sz="3737" spc="82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Increase revenue by reducing customer loss.</a:t>
            </a:r>
          </a:p>
          <a:p>
            <a:pPr algn="l" marL="807003" indent="-403502" lvl="1">
              <a:lnSpc>
                <a:spcPts val="4971"/>
              </a:lnSpc>
              <a:buAutoNum type="arabicPeriod" startAt="1"/>
            </a:pPr>
            <a:r>
              <a:rPr lang="en-US" sz="3737" spc="82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 Optimize marketing strategies for better efficiency.</a:t>
            </a:r>
          </a:p>
          <a:p>
            <a:pPr algn="l" marL="807003" indent="-403502" lvl="1">
              <a:lnSpc>
                <a:spcPts val="4971"/>
              </a:lnSpc>
              <a:buAutoNum type="arabicPeriod" startAt="1"/>
            </a:pPr>
            <a:r>
              <a:rPr lang="en-US" sz="3737" spc="82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 Strengthen relationships between banks and their customers.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787682">
            <a:off x="1397312" y="5080667"/>
            <a:ext cx="3435988" cy="3641221"/>
          </a:xfrm>
          <a:custGeom>
            <a:avLst/>
            <a:gdLst/>
            <a:ahLst/>
            <a:cxnLst/>
            <a:rect r="r" b="b" t="t" l="l"/>
            <a:pathLst>
              <a:path h="3641221" w="3435988">
                <a:moveTo>
                  <a:pt x="0" y="3641220"/>
                </a:moveTo>
                <a:lnTo>
                  <a:pt x="3435988" y="3641220"/>
                </a:lnTo>
                <a:lnTo>
                  <a:pt x="3435988" y="0"/>
                </a:lnTo>
                <a:lnTo>
                  <a:pt x="0" y="0"/>
                </a:lnTo>
                <a:lnTo>
                  <a:pt x="0" y="364122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568932">
            <a:off x="15282144" y="5728523"/>
            <a:ext cx="1443297" cy="2069242"/>
          </a:xfrm>
          <a:custGeom>
            <a:avLst/>
            <a:gdLst/>
            <a:ahLst/>
            <a:cxnLst/>
            <a:rect r="r" b="b" t="t" l="l"/>
            <a:pathLst>
              <a:path h="2069242" w="1443297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190582">
            <a:off x="14034320" y="781506"/>
            <a:ext cx="1514128" cy="1379233"/>
          </a:xfrm>
          <a:custGeom>
            <a:avLst/>
            <a:gdLst/>
            <a:ahLst/>
            <a:cxnLst/>
            <a:rect r="r" b="b" t="t" l="l"/>
            <a:pathLst>
              <a:path h="1379233" w="1514128">
                <a:moveTo>
                  <a:pt x="0" y="0"/>
                </a:moveTo>
                <a:lnTo>
                  <a:pt x="1514129" y="0"/>
                </a:lnTo>
                <a:lnTo>
                  <a:pt x="1514129" y="1379234"/>
                </a:lnTo>
                <a:lnTo>
                  <a:pt x="0" y="13792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52595" y="-301411"/>
            <a:ext cx="12710840" cy="1756407"/>
          </a:xfrm>
          <a:custGeom>
            <a:avLst/>
            <a:gdLst/>
            <a:ahLst/>
            <a:cxnLst/>
            <a:rect r="r" b="b" t="t" l="l"/>
            <a:pathLst>
              <a:path h="1756407" w="12710840">
                <a:moveTo>
                  <a:pt x="0" y="0"/>
                </a:moveTo>
                <a:lnTo>
                  <a:pt x="12710840" y="0"/>
                </a:lnTo>
                <a:lnTo>
                  <a:pt x="12710840" y="1756407"/>
                </a:lnTo>
                <a:lnTo>
                  <a:pt x="0" y="17564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-5599813" y="8633321"/>
            <a:ext cx="13959219" cy="1928910"/>
          </a:xfrm>
          <a:custGeom>
            <a:avLst/>
            <a:gdLst/>
            <a:ahLst/>
            <a:cxnLst/>
            <a:rect r="r" b="b" t="t" l="l"/>
            <a:pathLst>
              <a:path h="1928910" w="13959219">
                <a:moveTo>
                  <a:pt x="0" y="0"/>
                </a:moveTo>
                <a:lnTo>
                  <a:pt x="13959219" y="0"/>
                </a:lnTo>
                <a:lnTo>
                  <a:pt x="13959219" y="1928910"/>
                </a:lnTo>
                <a:lnTo>
                  <a:pt x="0" y="19289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DAGYhG94Z8I</dc:identifier>
  <dcterms:modified xsi:type="dcterms:W3CDTF">2011-08-01T06:04:30Z</dcterms:modified>
  <cp:revision>1</cp:revision>
  <dc:title>AI</dc:title>
</cp:coreProperties>
</file>