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53E3"/>
    <a:srgbClr val="307BF8"/>
    <a:srgbClr val="F4C634"/>
    <a:srgbClr val="FFCF35"/>
    <a:srgbClr val="794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8"/>
    <p:restoredTop sz="94694"/>
  </p:normalViewPr>
  <p:slideViewPr>
    <p:cSldViewPr snapToGrid="0" snapToObjects="1">
      <p:cViewPr>
        <p:scale>
          <a:sx n="141" d="100"/>
          <a:sy n="141" d="100"/>
        </p:scale>
        <p:origin x="-1888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C79B1-EE6A-824F-A72D-02DED13B173F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E4B0F-B21F-0D42-93AA-5E23FE80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4B0F-B21F-0D42-93AA-5E23FE80D3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4E02-78D1-E942-9A1E-543297E3A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68429-C7F8-E342-A043-D4B12AF71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1630-5336-644D-BCF6-924ACE1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2FF95-0DB6-2A4C-86C6-7C2B3B42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98C8-8FB2-344A-9A9E-9B4C5299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2570-51D0-9F4E-996E-7C26BE01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DB297-B895-E349-98B2-957C6343E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9224-6E73-B84B-8292-74F8D327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1031-DD26-EE48-96D9-F4FFE91D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6AD1-8F05-A745-886C-31DED362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1D250-8658-3043-BCE8-AEF8E6663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040C3-DFA5-704C-B389-07FB101E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C9AD-48B8-F74A-81DF-A48FD2D9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3755-6A41-4B46-A719-BEBA88BD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942E-A10C-0043-A0D5-AFF6815D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9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F903-B894-0844-A1D2-33686578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952A-408A-3E48-872C-C5C5230A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E85D-1DCB-5E4D-96D1-69820DD9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B31C-0380-ED4D-964C-AD4ACE38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231F0-2617-D84C-AB4D-D81B11FC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6495-73E7-0548-AFBE-3263135E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6DCD-8608-8045-A8CC-144C540D6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039BD-549E-9449-9F66-B28F9D62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9450-B24C-5045-A662-4AA50BF2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508C0-5DFC-6C43-A1E2-E98FCA91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5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5EC4-0F71-2243-A9D7-EB8E92B1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5CAA-A71C-9B4E-8815-0C3116E7C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C185-5BA4-0040-8B9D-DF7F26A1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66B06-157D-0146-B618-34878609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CFD7B-10AA-E14A-8903-96339B80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1C2EA-C1CF-C741-81A3-BC21E89F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7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3264-F6AA-4A42-A5B1-F9472F94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D6AE6-5339-C846-931E-7B30DB40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A27DD-337B-3B48-96DE-7E3BBD738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1ABB4-4A45-894C-89A8-ABACD8F5E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2CE9F-5347-C645-9C13-28A5296FB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4FA6E-B935-B243-8B5C-01E1E2C8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5202C-EE84-2D4A-BC1C-E87ADA8C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E754D-55BF-9949-954A-8AED3488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6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B1B3-973D-CB4E-8278-1EC6FFC5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F458A-CABC-F443-8A2F-CD2B54B6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2A83E-A7A7-A049-AD99-586B3803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F1ED5-D438-ED45-AEAC-2371A946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8D838-DC3E-404C-8650-86BD7979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DFC32-4B88-7E47-9515-B9C53C81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7B4F7-14F4-6248-9D8B-292AEBE8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268-116A-D542-9D0A-925DEA11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CC7B-F25A-184C-A75A-0F0F919C7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09371-E31D-BE48-B31F-516A1E170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96F6F-1C06-9A4C-B02C-08ED0BCD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B9A3E-241C-664B-B25A-A3C90392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D176D-A064-C74F-8A1E-03D4A624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6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93C2-660A-9D45-A0BB-A571C2F3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97AFB-8E23-5F40-A9FB-748B5CBEE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C87C9-99A5-6F48-A8DB-01F545B45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BAE8-3A89-194F-AB50-7F91380A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727C-DB7A-9D42-B935-AE88CF18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9B411-C4A5-7E48-8A8E-CC25F41B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C727B-5282-0848-9CCE-0D493734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A1072-3997-F644-9B9D-EB3CCD285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7B28-A9D2-724E-9852-D8617626B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3666-EFEA-2041-9D20-EC8861939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F5891-4212-D547-A616-9ED09ED4D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153E3"/>
            </a:gs>
            <a:gs pos="100000">
              <a:srgbClr val="307BF8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573FB-C23B-5249-B86A-42496E768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475" y="2695817"/>
            <a:ext cx="6521452" cy="3860800"/>
          </a:xfrm>
          <a:prstGeom prst="rect">
            <a:avLst/>
          </a:prstGeom>
        </p:spPr>
      </p:pic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249D08D6-2961-6B42-A951-2450A17B772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4" y="382566"/>
            <a:ext cx="800100" cy="834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A02EC-B301-9042-B826-D0B0E858F726}"/>
              </a:ext>
            </a:extLst>
          </p:cNvPr>
          <p:cNvSpPr txBox="1"/>
          <p:nvPr/>
        </p:nvSpPr>
        <p:spPr>
          <a:xfrm>
            <a:off x="1604865" y="391886"/>
            <a:ext cx="5411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RewardWallet</a:t>
            </a:r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E4CDE426-68E0-A74C-848C-58B067D12786}"/>
              </a:ext>
            </a:extLst>
          </p:cNvPr>
          <p:cNvSpPr/>
          <p:nvPr/>
        </p:nvSpPr>
        <p:spPr>
          <a:xfrm>
            <a:off x="410547" y="1671140"/>
            <a:ext cx="3732245" cy="1611774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 system that keeps track of transactions users make at a business to allocate rewards to a customer’s profile based on how the business customizes their distribution model.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F0176E68-83FE-034C-9D50-776F879C96F1}"/>
              </a:ext>
            </a:extLst>
          </p:cNvPr>
          <p:cNvSpPr/>
          <p:nvPr/>
        </p:nvSpPr>
        <p:spPr>
          <a:xfrm>
            <a:off x="410547" y="1482781"/>
            <a:ext cx="3732245" cy="473257"/>
          </a:xfrm>
          <a:prstGeom prst="snip2DiagRect">
            <a:avLst/>
          </a:prstGeom>
          <a:gradFill flip="none" rotWithShape="1">
            <a:gsLst>
              <a:gs pos="0">
                <a:srgbClr val="FFCF35"/>
              </a:gs>
              <a:gs pos="100000">
                <a:srgbClr val="F4C63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What</a:t>
            </a:r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2374BFAE-1011-5E47-B2B4-BB6D8F744FF4}"/>
              </a:ext>
            </a:extLst>
          </p:cNvPr>
          <p:cNvSpPr/>
          <p:nvPr/>
        </p:nvSpPr>
        <p:spPr>
          <a:xfrm>
            <a:off x="410546" y="3605145"/>
            <a:ext cx="3732245" cy="1881187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By creating the hardware needed by a business, a mobile app for the user and a cloud system to bring it all together, RewardWallet gives business owners an end-to-end solution for adding a customizable digital loyalty system to their store.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EF3B5930-5BFD-9D40-95C1-FFBDCA1300FE}"/>
              </a:ext>
            </a:extLst>
          </p:cNvPr>
          <p:cNvSpPr/>
          <p:nvPr/>
        </p:nvSpPr>
        <p:spPr>
          <a:xfrm>
            <a:off x="410546" y="3465231"/>
            <a:ext cx="3732245" cy="462225"/>
          </a:xfrm>
          <a:prstGeom prst="snip2DiagRect">
            <a:avLst/>
          </a:prstGeom>
          <a:gradFill flip="none" rotWithShape="1">
            <a:gsLst>
              <a:gs pos="0">
                <a:srgbClr val="FFCF35"/>
              </a:gs>
              <a:gs pos="100000">
                <a:srgbClr val="F4C63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Why</a:t>
            </a:r>
          </a:p>
        </p:txBody>
      </p:sp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B72E849E-A04A-384F-8482-3F37AFBAD70A}"/>
              </a:ext>
            </a:extLst>
          </p:cNvPr>
          <p:cNvSpPr/>
          <p:nvPr/>
        </p:nvSpPr>
        <p:spPr>
          <a:xfrm>
            <a:off x="7707087" y="262934"/>
            <a:ext cx="3974840" cy="2222360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en-US" sz="105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A maps section which will indicate to users    </a:t>
            </a:r>
          </a:p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participating businesses in the area. </a:t>
            </a:r>
          </a:p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Allow customers to use their points to redeem rewards</a:t>
            </a:r>
          </a:p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or discounts from stores. </a:t>
            </a:r>
          </a:p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QR codes will be added as an alternative means to</a:t>
            </a:r>
          </a:p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redeem points. </a:t>
            </a:r>
          </a:p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Mobile ordering will be available.</a:t>
            </a:r>
          </a:p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We will also create an iPad application for businesses.</a:t>
            </a:r>
          </a:p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Advanced reward distribution models</a:t>
            </a:r>
          </a:p>
          <a:p>
            <a:pPr algn="ctr"/>
            <a:endParaRPr lang="en-US" sz="105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96E051EE-A0C9-6C42-9FB5-CE00331FD666}"/>
              </a:ext>
            </a:extLst>
          </p:cNvPr>
          <p:cNvSpPr/>
          <p:nvPr/>
        </p:nvSpPr>
        <p:spPr>
          <a:xfrm>
            <a:off x="7707087" y="163220"/>
            <a:ext cx="3974840" cy="469828"/>
          </a:xfrm>
          <a:prstGeom prst="snip2DiagRect">
            <a:avLst/>
          </a:prstGeom>
          <a:gradFill flip="none" rotWithShape="1">
            <a:gsLst>
              <a:gs pos="0">
                <a:srgbClr val="FFCF35"/>
              </a:gs>
              <a:gs pos="100000">
                <a:srgbClr val="F4C63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Future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56AB8-877B-074B-874B-6A518AB37765}"/>
              </a:ext>
            </a:extLst>
          </p:cNvPr>
          <p:cNvSpPr txBox="1"/>
          <p:nvPr/>
        </p:nvSpPr>
        <p:spPr>
          <a:xfrm>
            <a:off x="1642187" y="1142312"/>
            <a:ext cx="4665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By Nathan Tannar, Mandy Xiao, Molly Bin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A1E12C-84DB-F64B-8580-FC1010C2A68D}"/>
              </a:ext>
            </a:extLst>
          </p:cNvPr>
          <p:cNvSpPr/>
          <p:nvPr/>
        </p:nvSpPr>
        <p:spPr>
          <a:xfrm>
            <a:off x="10933624" y="4959533"/>
            <a:ext cx="631465" cy="1264500"/>
          </a:xfrm>
          <a:prstGeom prst="roundRect">
            <a:avLst/>
          </a:prstGeom>
          <a:gradFill flip="none" rotWithShape="1">
            <a:gsLst>
              <a:gs pos="0">
                <a:srgbClr val="9153E3"/>
              </a:gs>
              <a:gs pos="100000">
                <a:srgbClr val="307BF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B8DD57-4423-644D-8928-9FB06CFE6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0165" y="4927745"/>
            <a:ext cx="1480274" cy="137654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C51F4C3-FBAB-D548-B97B-45B6BF3F9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90754"/>
              </p:ext>
            </p:extLst>
          </p:nvPr>
        </p:nvGraphicFramePr>
        <p:xfrm>
          <a:off x="4262826" y="1792742"/>
          <a:ext cx="3324226" cy="3621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753">
                  <a:extLst>
                    <a:ext uri="{9D8B030D-6E8A-4147-A177-3AD203B41FA5}">
                      <a16:colId xmlns:a16="http://schemas.microsoft.com/office/drawing/2014/main" val="2850777822"/>
                    </a:ext>
                  </a:extLst>
                </a:gridCol>
                <a:gridCol w="2141473">
                  <a:extLst>
                    <a:ext uri="{9D8B030D-6E8A-4147-A177-3AD203B41FA5}">
                      <a16:colId xmlns:a16="http://schemas.microsoft.com/office/drawing/2014/main" val="274291759"/>
                    </a:ext>
                  </a:extLst>
                </a:gridCol>
              </a:tblGrid>
              <a:tr h="174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Flow Chart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828127"/>
                  </a:ext>
                </a:extLst>
              </a:tr>
              <a:tr h="541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1.POS/ External  Device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Sends POST request to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RewardBeamer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to initiate a transaction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676018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2. </a:t>
                      </a:r>
                      <a:r>
                        <a:rPr lang="en-US" sz="10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RewardBeamer</a:t>
                      </a:r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Sends POST request to the Cloud API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773669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3. Cloud API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Creates a transaction for the business 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344976"/>
                  </a:ext>
                </a:extLst>
              </a:tr>
              <a:tr h="4934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4. </a:t>
                      </a:r>
                      <a:r>
                        <a:rPr lang="en-US" sz="10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RewardBeamer</a:t>
                      </a:r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Configures the NFC controller to act as a serial tag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997307"/>
                  </a:ext>
                </a:extLst>
              </a:tr>
              <a:tr h="541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5. Mobile App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Sends a POST request with the transaction token ID to the Cloud API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5002"/>
                  </a:ext>
                </a:extLst>
              </a:tr>
              <a:tr h="827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6. Cloud API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Determine the amount of points to allocate. Sends an update point balance to the user and closes the transaction. 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512473"/>
                  </a:ext>
                </a:extLst>
              </a:tr>
              <a:tr h="3263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7. Mobile App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Receives updated point balance 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989769"/>
                  </a:ext>
                </a:extLst>
              </a:tr>
            </a:tbl>
          </a:graphicData>
        </a:graphic>
      </p:graphicFrame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EC12C138-B7CF-3449-8136-E4CB06547820}"/>
              </a:ext>
            </a:extLst>
          </p:cNvPr>
          <p:cNvSpPr/>
          <p:nvPr/>
        </p:nvSpPr>
        <p:spPr>
          <a:xfrm>
            <a:off x="4262827" y="1525739"/>
            <a:ext cx="3324226" cy="430300"/>
          </a:xfrm>
          <a:prstGeom prst="snip2DiagRect">
            <a:avLst/>
          </a:prstGeom>
          <a:gradFill flip="none" rotWithShape="1">
            <a:gsLst>
              <a:gs pos="0">
                <a:srgbClr val="FFCF35"/>
              </a:gs>
              <a:gs pos="100000">
                <a:srgbClr val="F4C63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Flow Chart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1F9376-A357-D24F-A3F9-AA6E21AADF2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67" y="1762924"/>
            <a:ext cx="542925" cy="5429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E2C022-5FC9-AB4B-B7DB-7DC7357CC6E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04" y="5182888"/>
            <a:ext cx="462501" cy="463162"/>
          </a:xfrm>
          <a:prstGeom prst="rect">
            <a:avLst/>
          </a:prstGeom>
        </p:spPr>
      </p:pic>
      <p:sp>
        <p:nvSpPr>
          <p:cNvPr id="32" name="Snip Diagonal Corner Rectangle 31">
            <a:extLst>
              <a:ext uri="{FF2B5EF4-FFF2-40B4-BE49-F238E27FC236}">
                <a16:creationId xmlns:a16="http://schemas.microsoft.com/office/drawing/2014/main" id="{6AA8EFC0-3C05-5046-90ED-01E3F2791D1F}"/>
              </a:ext>
            </a:extLst>
          </p:cNvPr>
          <p:cNvSpPr/>
          <p:nvPr/>
        </p:nvSpPr>
        <p:spPr>
          <a:xfrm>
            <a:off x="410545" y="5709069"/>
            <a:ext cx="4564281" cy="1003993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RewardWallet provides an intricate yet affordable solution for small and medium businesses that lack the infrastructure for developing their own reward system. This easily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integratable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solution will revolutionize the relationship between businesses and their customers.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Snip Diagonal Corner Rectangle 32">
            <a:extLst>
              <a:ext uri="{FF2B5EF4-FFF2-40B4-BE49-F238E27FC236}">
                <a16:creationId xmlns:a16="http://schemas.microsoft.com/office/drawing/2014/main" id="{A9B6367A-FA12-FD43-A6C3-9A5F1D58A3EA}"/>
              </a:ext>
            </a:extLst>
          </p:cNvPr>
          <p:cNvSpPr/>
          <p:nvPr/>
        </p:nvSpPr>
        <p:spPr>
          <a:xfrm>
            <a:off x="410544" y="5543419"/>
            <a:ext cx="4561084" cy="333838"/>
          </a:xfrm>
          <a:prstGeom prst="snip2DiagRect">
            <a:avLst/>
          </a:prstGeom>
          <a:gradFill flip="none" rotWithShape="1">
            <a:gsLst>
              <a:gs pos="0">
                <a:srgbClr val="FFCF35"/>
              </a:gs>
              <a:gs pos="100000">
                <a:srgbClr val="F4C63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Conclusion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83EC1-2774-BE44-924E-205A72676335}"/>
              </a:ext>
            </a:extLst>
          </p:cNvPr>
          <p:cNvSpPr/>
          <p:nvPr/>
        </p:nvSpPr>
        <p:spPr>
          <a:xfrm>
            <a:off x="5056107" y="5646050"/>
            <a:ext cx="813169" cy="565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Business’s POS</a:t>
            </a:r>
          </a:p>
        </p:txBody>
      </p:sp>
    </p:spTree>
    <p:extLst>
      <p:ext uri="{BB962C8B-B14F-4D97-AF65-F5344CB8AC3E}">
        <p14:creationId xmlns:p14="http://schemas.microsoft.com/office/powerpoint/2010/main" val="153017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305</Words>
  <Application>Microsoft Macintosh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Tannar</dc:creator>
  <cp:lastModifiedBy>Nathan Tannar</cp:lastModifiedBy>
  <cp:revision>6</cp:revision>
  <dcterms:created xsi:type="dcterms:W3CDTF">2018-04-09T16:40:13Z</dcterms:created>
  <dcterms:modified xsi:type="dcterms:W3CDTF">2018-04-09T18:46:48Z</dcterms:modified>
</cp:coreProperties>
</file>