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League Spartan" charset="1" panose="00000800000000000000"/>
      <p:regular r:id="rId14"/>
    </p:embeddedFont>
    <p:embeddedFont>
      <p:font typeface="Glacial Indifference" charset="1" panose="00000000000000000000"/>
      <p:regular r:id="rId15"/>
    </p:embeddedFont>
    <p:embeddedFont>
      <p:font typeface="Glacial Indifference Bold" charset="1" panose="00000800000000000000"/>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 Id="rId7" Target="../media/image7.png" Type="http://schemas.openxmlformats.org/officeDocument/2006/relationships/image"/><Relationship Id="rId8" Target="../media/image8.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3.png" Type="http://schemas.openxmlformats.org/officeDocument/2006/relationships/image"/><Relationship Id="rId4" Target="../media/image4.svg" Type="http://schemas.openxmlformats.org/officeDocument/2006/relationships/image"/><Relationship Id="rId5" Target="../media/image5.png" Type="http://schemas.openxmlformats.org/officeDocument/2006/relationships/image"/><Relationship Id="rId6" Target="../media/image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Freeform 2" id="2"/>
          <p:cNvSpPr/>
          <p:nvPr/>
        </p:nvSpPr>
        <p:spPr>
          <a:xfrm flipH="false" flipV="false" rot="-4299043">
            <a:off x="-1746670" y="4230785"/>
            <a:ext cx="11240987" cy="1825430"/>
          </a:xfrm>
          <a:custGeom>
            <a:avLst/>
            <a:gdLst/>
            <a:ahLst/>
            <a:cxnLst/>
            <a:rect r="r" b="b" t="t" l="l"/>
            <a:pathLst>
              <a:path h="1825430" w="11240987">
                <a:moveTo>
                  <a:pt x="0" y="0"/>
                </a:moveTo>
                <a:lnTo>
                  <a:pt x="11240987" y="0"/>
                </a:lnTo>
                <a:lnTo>
                  <a:pt x="11240987" y="1825430"/>
                </a:lnTo>
                <a:lnTo>
                  <a:pt x="0" y="1825430"/>
                </a:lnTo>
                <a:lnTo>
                  <a:pt x="0" y="0"/>
                </a:lnTo>
                <a:close/>
              </a:path>
            </a:pathLst>
          </a:custGeom>
          <a:blipFill>
            <a:blip r:embed="rId2"/>
            <a:stretch>
              <a:fillRect l="0" t="0" r="0" b="-6995"/>
            </a:stretch>
          </a:blipFill>
        </p:spPr>
      </p:sp>
      <p:grpSp>
        <p:nvGrpSpPr>
          <p:cNvPr name="Group 3" id="3"/>
          <p:cNvGrpSpPr/>
          <p:nvPr/>
        </p:nvGrpSpPr>
        <p:grpSpPr>
          <a:xfrm rot="1107706">
            <a:off x="-921467" y="-1570623"/>
            <a:ext cx="5280133" cy="12462121"/>
            <a:chOff x="0" y="0"/>
            <a:chExt cx="1390652" cy="3282205"/>
          </a:xfrm>
        </p:grpSpPr>
        <p:sp>
          <p:nvSpPr>
            <p:cNvPr name="Freeform 4" id="4"/>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363636"/>
            </a:solidFill>
          </p:spPr>
        </p:sp>
        <p:sp>
          <p:nvSpPr>
            <p:cNvPr name="TextBox 5" id="5"/>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4299043">
            <a:off x="-2646668" y="4025505"/>
            <a:ext cx="11240987" cy="1953121"/>
          </a:xfrm>
          <a:custGeom>
            <a:avLst/>
            <a:gdLst/>
            <a:ahLst/>
            <a:cxnLst/>
            <a:rect r="r" b="b" t="t" l="l"/>
            <a:pathLst>
              <a:path h="1953121" w="11240987">
                <a:moveTo>
                  <a:pt x="0" y="0"/>
                </a:moveTo>
                <a:lnTo>
                  <a:pt x="11240987" y="0"/>
                </a:lnTo>
                <a:lnTo>
                  <a:pt x="11240987" y="1953121"/>
                </a:lnTo>
                <a:lnTo>
                  <a:pt x="0" y="1953121"/>
                </a:lnTo>
                <a:lnTo>
                  <a:pt x="0" y="0"/>
                </a:lnTo>
                <a:close/>
              </a:path>
            </a:pathLst>
          </a:custGeom>
          <a:blipFill>
            <a:blip r:embed="rId2"/>
            <a:stretch>
              <a:fillRect l="0" t="0" r="0" b="0"/>
            </a:stretch>
          </a:blipFill>
        </p:spPr>
      </p:sp>
      <p:grpSp>
        <p:nvGrpSpPr>
          <p:cNvPr name="Group 7" id="7"/>
          <p:cNvGrpSpPr/>
          <p:nvPr/>
        </p:nvGrpSpPr>
        <p:grpSpPr>
          <a:xfrm rot="1107706">
            <a:off x="-1880460" y="-1819814"/>
            <a:ext cx="5280133" cy="12462121"/>
            <a:chOff x="0" y="0"/>
            <a:chExt cx="1390652" cy="3282205"/>
          </a:xfrm>
        </p:grpSpPr>
        <p:sp>
          <p:nvSpPr>
            <p:cNvPr name="Freeform 8" id="8"/>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9" id="9"/>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846339" y="2599877"/>
            <a:ext cx="11289002" cy="2729139"/>
          </a:xfrm>
          <a:prstGeom prst="rect">
            <a:avLst/>
          </a:prstGeom>
        </p:spPr>
        <p:txBody>
          <a:bodyPr anchor="t" rtlCol="false" tIns="0" lIns="0" bIns="0" rIns="0">
            <a:spAutoFit/>
          </a:bodyPr>
          <a:lstStyle/>
          <a:p>
            <a:pPr algn="l">
              <a:lnSpc>
                <a:spcPts val="22313"/>
              </a:lnSpc>
            </a:pPr>
            <a:r>
              <a:rPr lang="en-US" sz="15938">
                <a:solidFill>
                  <a:srgbClr val="FFFFFF"/>
                </a:solidFill>
                <a:latin typeface="League Spartan"/>
                <a:ea typeface="League Spartan"/>
                <a:cs typeface="League Spartan"/>
                <a:sym typeface="League Spartan"/>
              </a:rPr>
              <a:t>BIG BANG</a:t>
            </a:r>
          </a:p>
        </p:txBody>
      </p:sp>
      <p:sp>
        <p:nvSpPr>
          <p:cNvPr name="TextBox 11" id="11"/>
          <p:cNvSpPr txBox="true"/>
          <p:nvPr/>
        </p:nvSpPr>
        <p:spPr>
          <a:xfrm rot="0">
            <a:off x="6846339" y="4879285"/>
            <a:ext cx="8507408" cy="2190294"/>
          </a:xfrm>
          <a:prstGeom prst="rect">
            <a:avLst/>
          </a:prstGeom>
        </p:spPr>
        <p:txBody>
          <a:bodyPr anchor="t" rtlCol="false" tIns="0" lIns="0" bIns="0" rIns="0">
            <a:spAutoFit/>
          </a:bodyPr>
          <a:lstStyle/>
          <a:p>
            <a:pPr algn="l">
              <a:lnSpc>
                <a:spcPts val="17880"/>
              </a:lnSpc>
            </a:pPr>
            <a:r>
              <a:rPr lang="en-US" sz="12771">
                <a:solidFill>
                  <a:srgbClr val="FFFFFF"/>
                </a:solidFill>
                <a:latin typeface="League Spartan"/>
                <a:ea typeface="League Spartan"/>
                <a:cs typeface="League Spartan"/>
                <a:sym typeface="League Spartan"/>
              </a:rPr>
              <a:t>MODEL</a:t>
            </a:r>
          </a:p>
        </p:txBody>
      </p:sp>
      <p:sp>
        <p:nvSpPr>
          <p:cNvPr name="TextBox 12" id="12"/>
          <p:cNvSpPr txBox="true"/>
          <p:nvPr/>
        </p:nvSpPr>
        <p:spPr>
          <a:xfrm rot="0">
            <a:off x="8525909" y="8597565"/>
            <a:ext cx="9359975" cy="477761"/>
          </a:xfrm>
          <a:prstGeom prst="rect">
            <a:avLst/>
          </a:prstGeom>
        </p:spPr>
        <p:txBody>
          <a:bodyPr anchor="t" rtlCol="false" tIns="0" lIns="0" bIns="0" rIns="0">
            <a:spAutoFit/>
          </a:bodyPr>
          <a:lstStyle/>
          <a:p>
            <a:pPr algn="l">
              <a:lnSpc>
                <a:spcPts val="3875"/>
              </a:lnSpc>
            </a:pPr>
            <a:r>
              <a:rPr lang="en-US" sz="2768" spc="193">
                <a:solidFill>
                  <a:srgbClr val="FFFFFF"/>
                </a:solidFill>
                <a:latin typeface="Glacial Indifference"/>
                <a:ea typeface="Glacial Indifference"/>
                <a:cs typeface="Glacial Indifference"/>
                <a:sym typeface="Glacial Indifference"/>
              </a:rPr>
              <a:t>Pasquin | Rambonanza | Cleofe | Desalit | Marasigan</a:t>
            </a:r>
          </a:p>
        </p:txBody>
      </p:sp>
      <p:sp>
        <p:nvSpPr>
          <p:cNvPr name="TextBox 13" id="13"/>
          <p:cNvSpPr txBox="true"/>
          <p:nvPr/>
        </p:nvSpPr>
        <p:spPr>
          <a:xfrm rot="0">
            <a:off x="5189379" y="8602797"/>
            <a:ext cx="3715473" cy="472530"/>
          </a:xfrm>
          <a:prstGeom prst="rect">
            <a:avLst/>
          </a:prstGeom>
        </p:spPr>
        <p:txBody>
          <a:bodyPr anchor="t" rtlCol="false" tIns="0" lIns="0" bIns="0" rIns="0">
            <a:spAutoFit/>
          </a:bodyPr>
          <a:lstStyle/>
          <a:p>
            <a:pPr algn="ctr">
              <a:lnSpc>
                <a:spcPts val="3877"/>
              </a:lnSpc>
              <a:spcBef>
                <a:spcPct val="0"/>
              </a:spcBef>
            </a:pPr>
            <a:r>
              <a:rPr lang="en-US" sz="2769">
                <a:solidFill>
                  <a:srgbClr val="FFFFFF"/>
                </a:solidFill>
                <a:latin typeface="Glacial Indifference"/>
                <a:ea typeface="Glacial Indifference"/>
                <a:cs typeface="Glacial Indifference"/>
                <a:sym typeface="Glacial Indifference"/>
              </a:rPr>
              <a:t>Presented By:</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Freeform 2" id="2"/>
          <p:cNvSpPr/>
          <p:nvPr/>
        </p:nvSpPr>
        <p:spPr>
          <a:xfrm flipH="false" flipV="false" rot="6800474">
            <a:off x="9943552" y="4172986"/>
            <a:ext cx="11240987" cy="1953121"/>
          </a:xfrm>
          <a:custGeom>
            <a:avLst/>
            <a:gdLst/>
            <a:ahLst/>
            <a:cxnLst/>
            <a:rect r="r" b="b" t="t" l="l"/>
            <a:pathLst>
              <a:path h="1953121" w="11240987">
                <a:moveTo>
                  <a:pt x="0" y="0"/>
                </a:moveTo>
                <a:lnTo>
                  <a:pt x="11240987" y="0"/>
                </a:lnTo>
                <a:lnTo>
                  <a:pt x="11240987" y="1953122"/>
                </a:lnTo>
                <a:lnTo>
                  <a:pt x="0" y="1953122"/>
                </a:lnTo>
                <a:lnTo>
                  <a:pt x="0" y="0"/>
                </a:lnTo>
                <a:close/>
              </a:path>
            </a:pathLst>
          </a:custGeom>
          <a:blipFill>
            <a:blip r:embed="rId2"/>
            <a:stretch>
              <a:fillRect l="0" t="0" r="0" b="0"/>
            </a:stretch>
          </a:blipFill>
        </p:spPr>
      </p:sp>
      <p:grpSp>
        <p:nvGrpSpPr>
          <p:cNvPr name="Group 3" id="3"/>
          <p:cNvGrpSpPr/>
          <p:nvPr/>
        </p:nvGrpSpPr>
        <p:grpSpPr>
          <a:xfrm rot="-9392774">
            <a:off x="15113824" y="-485784"/>
            <a:ext cx="5280133" cy="12462121"/>
            <a:chOff x="0" y="0"/>
            <a:chExt cx="1390652" cy="3282205"/>
          </a:xfrm>
        </p:grpSpPr>
        <p:sp>
          <p:nvSpPr>
            <p:cNvPr name="Freeform 4" id="4"/>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363636"/>
            </a:solidFill>
          </p:spPr>
        </p:sp>
        <p:sp>
          <p:nvSpPr>
            <p:cNvPr name="TextBox 5" id="5"/>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6800474">
            <a:off x="10925197" y="4294216"/>
            <a:ext cx="11240987" cy="1953121"/>
          </a:xfrm>
          <a:custGeom>
            <a:avLst/>
            <a:gdLst/>
            <a:ahLst/>
            <a:cxnLst/>
            <a:rect r="r" b="b" t="t" l="l"/>
            <a:pathLst>
              <a:path h="1953121" w="11240987">
                <a:moveTo>
                  <a:pt x="0" y="0"/>
                </a:moveTo>
                <a:lnTo>
                  <a:pt x="11240987" y="0"/>
                </a:lnTo>
                <a:lnTo>
                  <a:pt x="11240987" y="1953121"/>
                </a:lnTo>
                <a:lnTo>
                  <a:pt x="0" y="1953121"/>
                </a:lnTo>
                <a:lnTo>
                  <a:pt x="0" y="0"/>
                </a:lnTo>
                <a:close/>
              </a:path>
            </a:pathLst>
          </a:custGeom>
          <a:blipFill>
            <a:blip r:embed="rId2"/>
            <a:stretch>
              <a:fillRect l="0" t="0" r="0" b="0"/>
            </a:stretch>
          </a:blipFill>
        </p:spPr>
      </p:sp>
      <p:grpSp>
        <p:nvGrpSpPr>
          <p:cNvPr name="Group 7" id="7"/>
          <p:cNvGrpSpPr/>
          <p:nvPr/>
        </p:nvGrpSpPr>
        <p:grpSpPr>
          <a:xfrm rot="-9392774">
            <a:off x="16047496" y="-154090"/>
            <a:ext cx="5280133" cy="12462121"/>
            <a:chOff x="0" y="0"/>
            <a:chExt cx="1390652" cy="3282205"/>
          </a:xfrm>
        </p:grpSpPr>
        <p:sp>
          <p:nvSpPr>
            <p:cNvPr name="Freeform 8" id="8"/>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9" id="9"/>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035007" y="847725"/>
            <a:ext cx="13215044" cy="3347159"/>
          </a:xfrm>
          <a:prstGeom prst="rect">
            <a:avLst/>
          </a:prstGeom>
        </p:spPr>
        <p:txBody>
          <a:bodyPr anchor="t" rtlCol="false" tIns="0" lIns="0" bIns="0" rIns="0">
            <a:spAutoFit/>
          </a:bodyPr>
          <a:lstStyle/>
          <a:p>
            <a:pPr algn="ctr">
              <a:lnSpc>
                <a:spcPts val="13439"/>
              </a:lnSpc>
            </a:pPr>
            <a:r>
              <a:rPr lang="en-US" sz="9600">
                <a:solidFill>
                  <a:srgbClr val="FFFFFF"/>
                </a:solidFill>
                <a:latin typeface="League Spartan"/>
                <a:ea typeface="League Spartan"/>
                <a:cs typeface="League Spartan"/>
                <a:sym typeface="League Spartan"/>
              </a:rPr>
              <a:t>WHAT IS BIG BANG MODEL?</a:t>
            </a:r>
          </a:p>
        </p:txBody>
      </p:sp>
      <p:sp>
        <p:nvSpPr>
          <p:cNvPr name="TextBox 11" id="11"/>
          <p:cNvSpPr txBox="true"/>
          <p:nvPr/>
        </p:nvSpPr>
        <p:spPr>
          <a:xfrm rot="0">
            <a:off x="800209" y="4645434"/>
            <a:ext cx="11513565" cy="4803366"/>
          </a:xfrm>
          <a:prstGeom prst="rect">
            <a:avLst/>
          </a:prstGeom>
        </p:spPr>
        <p:txBody>
          <a:bodyPr anchor="t" rtlCol="false" tIns="0" lIns="0" bIns="0" rIns="0">
            <a:spAutoFit/>
          </a:bodyPr>
          <a:lstStyle/>
          <a:p>
            <a:pPr algn="l">
              <a:lnSpc>
                <a:spcPts val="3499"/>
              </a:lnSpc>
            </a:pPr>
            <a:r>
              <a:rPr lang="en-US" sz="2499" spc="174">
                <a:solidFill>
                  <a:srgbClr val="FFFFFF"/>
                </a:solidFill>
                <a:latin typeface="Glacial Indifference"/>
                <a:ea typeface="Glacial Indifference"/>
                <a:cs typeface="Glacial Indifference"/>
                <a:sym typeface="Glacial Indifference"/>
              </a:rPr>
              <a:t>The Big Bang Model comprises of focusing all the possible resources in the software development and coding, with very little or no planning. The requirements are understood and implemented as they come. Any changes required may or may not need to revamp the complete software.</a:t>
            </a:r>
          </a:p>
          <a:p>
            <a:pPr algn="l">
              <a:lnSpc>
                <a:spcPts val="3499"/>
              </a:lnSpc>
            </a:pPr>
          </a:p>
          <a:p>
            <a:pPr algn="l">
              <a:lnSpc>
                <a:spcPts val="3499"/>
              </a:lnSpc>
            </a:pPr>
            <a:r>
              <a:rPr lang="en-US" sz="2499" spc="174">
                <a:solidFill>
                  <a:srgbClr val="FFFFFF"/>
                </a:solidFill>
                <a:latin typeface="Glacial Indifference"/>
                <a:ea typeface="Glacial Indifference"/>
                <a:cs typeface="Glacial Indifference"/>
                <a:sym typeface="Glacial Indifference"/>
              </a:rPr>
              <a:t>This model is ideal for small projects with one or two developers working together and is also useful for academic or practice projects. It is an ideal model for the product where requirements are not well understood and the final release date is not given.</a:t>
            </a:r>
          </a:p>
          <a:p>
            <a:pPr algn="l">
              <a:lnSpc>
                <a:spcPts val="3499"/>
              </a:lnSpc>
            </a:pPr>
          </a:p>
        </p:txBody>
      </p:sp>
      <p:sp>
        <p:nvSpPr>
          <p:cNvPr name="AutoShape 12" id="12"/>
          <p:cNvSpPr/>
          <p:nvPr/>
        </p:nvSpPr>
        <p:spPr>
          <a:xfrm>
            <a:off x="917608" y="3992901"/>
            <a:ext cx="13209311" cy="0"/>
          </a:xfrm>
          <a:prstGeom prst="line">
            <a:avLst/>
          </a:prstGeom>
          <a:ln cap="flat" w="38100">
            <a:solidFill>
              <a:srgbClr val="FFFFFF"/>
            </a:solidFill>
            <a:prstDash val="solid"/>
            <a:headEnd type="none" len="sm" w="sm"/>
            <a:tailEnd type="none" len="sm" w="sm"/>
          </a:ln>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Freeform 2" id="2"/>
          <p:cNvSpPr/>
          <p:nvPr/>
        </p:nvSpPr>
        <p:spPr>
          <a:xfrm flipH="false" flipV="false" rot="-10800000">
            <a:off x="-60925" y="7665293"/>
            <a:ext cx="18336773" cy="3186014"/>
          </a:xfrm>
          <a:custGeom>
            <a:avLst/>
            <a:gdLst/>
            <a:ahLst/>
            <a:cxnLst/>
            <a:rect r="r" b="b" t="t" l="l"/>
            <a:pathLst>
              <a:path h="3186014" w="18336773">
                <a:moveTo>
                  <a:pt x="0" y="0"/>
                </a:moveTo>
                <a:lnTo>
                  <a:pt x="18336773" y="0"/>
                </a:lnTo>
                <a:lnTo>
                  <a:pt x="18336773" y="3186014"/>
                </a:lnTo>
                <a:lnTo>
                  <a:pt x="0" y="3186014"/>
                </a:lnTo>
                <a:lnTo>
                  <a:pt x="0" y="0"/>
                </a:lnTo>
                <a:close/>
              </a:path>
            </a:pathLst>
          </a:custGeom>
          <a:blipFill>
            <a:blip r:embed="rId2"/>
            <a:stretch>
              <a:fillRect l="0" t="0" r="0" b="0"/>
            </a:stretch>
          </a:blipFill>
        </p:spPr>
      </p:sp>
      <p:sp>
        <p:nvSpPr>
          <p:cNvPr name="Freeform 3" id="3"/>
          <p:cNvSpPr/>
          <p:nvPr/>
        </p:nvSpPr>
        <p:spPr>
          <a:xfrm flipH="false" flipV="false" rot="0">
            <a:off x="1143714" y="584737"/>
            <a:ext cx="15918466" cy="8399158"/>
          </a:xfrm>
          <a:custGeom>
            <a:avLst/>
            <a:gdLst/>
            <a:ahLst/>
            <a:cxnLst/>
            <a:rect r="r" b="b" t="t" l="l"/>
            <a:pathLst>
              <a:path h="8399158" w="15918466">
                <a:moveTo>
                  <a:pt x="0" y="0"/>
                </a:moveTo>
                <a:lnTo>
                  <a:pt x="15918466" y="0"/>
                </a:lnTo>
                <a:lnTo>
                  <a:pt x="15918466" y="8399159"/>
                </a:lnTo>
                <a:lnTo>
                  <a:pt x="0" y="8399159"/>
                </a:lnTo>
                <a:lnTo>
                  <a:pt x="0" y="0"/>
                </a:lnTo>
                <a:close/>
              </a:path>
            </a:pathLst>
          </a:custGeom>
          <a:blipFill>
            <a:blip r:embed="rId3"/>
            <a:stretch>
              <a:fillRect l="0" t="0" r="0" b="-6607"/>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TextBox 2" id="2"/>
          <p:cNvSpPr txBox="true"/>
          <p:nvPr/>
        </p:nvSpPr>
        <p:spPr>
          <a:xfrm rot="0">
            <a:off x="4323508" y="885825"/>
            <a:ext cx="9682993" cy="1269426"/>
          </a:xfrm>
          <a:prstGeom prst="rect">
            <a:avLst/>
          </a:prstGeom>
        </p:spPr>
        <p:txBody>
          <a:bodyPr anchor="t" rtlCol="false" tIns="0" lIns="0" bIns="0" rIns="0">
            <a:spAutoFit/>
          </a:bodyPr>
          <a:lstStyle/>
          <a:p>
            <a:pPr algn="ctr">
              <a:lnSpc>
                <a:spcPts val="10360"/>
              </a:lnSpc>
            </a:pPr>
            <a:r>
              <a:rPr lang="en-US" sz="7400">
                <a:solidFill>
                  <a:srgbClr val="FFFFFF"/>
                </a:solidFill>
                <a:latin typeface="League Spartan"/>
                <a:ea typeface="League Spartan"/>
                <a:cs typeface="League Spartan"/>
                <a:sym typeface="League Spartan"/>
              </a:rPr>
              <a:t>SAMPLE SCENARIO</a:t>
            </a:r>
          </a:p>
        </p:txBody>
      </p:sp>
      <p:sp>
        <p:nvSpPr>
          <p:cNvPr name="TextBox 3" id="3"/>
          <p:cNvSpPr txBox="true"/>
          <p:nvPr/>
        </p:nvSpPr>
        <p:spPr>
          <a:xfrm rot="0">
            <a:off x="615756" y="2870476"/>
            <a:ext cx="17318290" cy="3543107"/>
          </a:xfrm>
          <a:prstGeom prst="rect">
            <a:avLst/>
          </a:prstGeom>
        </p:spPr>
        <p:txBody>
          <a:bodyPr anchor="t" rtlCol="false" tIns="0" lIns="0" bIns="0" rIns="0">
            <a:spAutoFit/>
          </a:bodyPr>
          <a:lstStyle/>
          <a:p>
            <a:pPr algn="ctr">
              <a:lnSpc>
                <a:spcPts val="4760"/>
              </a:lnSpc>
            </a:pPr>
            <a:r>
              <a:rPr lang="en-US" sz="3400" spc="238">
                <a:solidFill>
                  <a:srgbClr val="FFFFFF"/>
                </a:solidFill>
                <a:latin typeface="Glacial Indifference"/>
                <a:ea typeface="Glacial Indifference"/>
                <a:cs typeface="Glacial Indifference"/>
                <a:sym typeface="Glacial Indifference"/>
              </a:rPr>
              <a:t>A group of friends plans a surprise birthday party for Anna without any detailed planning or coordination. Each friend does tasks their own way buying decorations, ordering food, and booking the venue without checking if everything matches. In the end, Anna is surprised and happy, but some things go wrong, showing how the Big Bang model’s lack of planning can lead to mixed results.</a:t>
            </a:r>
          </a:p>
        </p:txBody>
      </p:sp>
      <p:sp>
        <p:nvSpPr>
          <p:cNvPr name="AutoShape 4" id="4"/>
          <p:cNvSpPr/>
          <p:nvPr/>
        </p:nvSpPr>
        <p:spPr>
          <a:xfrm>
            <a:off x="4281499" y="2470785"/>
            <a:ext cx="9725001" cy="0"/>
          </a:xfrm>
          <a:prstGeom prst="line">
            <a:avLst/>
          </a:prstGeom>
          <a:ln cap="flat" w="38100">
            <a:solidFill>
              <a:srgbClr val="FFFFFF"/>
            </a:solidFill>
            <a:prstDash val="solid"/>
            <a:headEnd type="none" len="sm" w="sm"/>
            <a:tailEnd type="none" len="sm" w="sm"/>
          </a:ln>
        </p:spPr>
      </p:sp>
      <p:sp>
        <p:nvSpPr>
          <p:cNvPr name="Freeform 5" id="5"/>
          <p:cNvSpPr/>
          <p:nvPr/>
        </p:nvSpPr>
        <p:spPr>
          <a:xfrm flipH="false" flipV="false" rot="-8220834">
            <a:off x="-1886423" y="7210510"/>
            <a:ext cx="7912983" cy="1374881"/>
          </a:xfrm>
          <a:custGeom>
            <a:avLst/>
            <a:gdLst/>
            <a:ahLst/>
            <a:cxnLst/>
            <a:rect r="r" b="b" t="t" l="l"/>
            <a:pathLst>
              <a:path h="1374881" w="7912983">
                <a:moveTo>
                  <a:pt x="0" y="0"/>
                </a:moveTo>
                <a:lnTo>
                  <a:pt x="7912984" y="0"/>
                </a:lnTo>
                <a:lnTo>
                  <a:pt x="7912984" y="1374881"/>
                </a:lnTo>
                <a:lnTo>
                  <a:pt x="0" y="1374881"/>
                </a:lnTo>
                <a:lnTo>
                  <a:pt x="0" y="0"/>
                </a:lnTo>
                <a:close/>
              </a:path>
            </a:pathLst>
          </a:custGeom>
          <a:blipFill>
            <a:blip r:embed="rId2"/>
            <a:stretch>
              <a:fillRect l="0" t="0" r="0" b="0"/>
            </a:stretch>
          </a:blipFill>
        </p:spPr>
      </p:sp>
      <p:grpSp>
        <p:nvGrpSpPr>
          <p:cNvPr name="Group 6" id="6"/>
          <p:cNvGrpSpPr/>
          <p:nvPr/>
        </p:nvGrpSpPr>
        <p:grpSpPr>
          <a:xfrm rot="-2814084">
            <a:off x="-829749" y="4740856"/>
            <a:ext cx="3716898" cy="8772589"/>
            <a:chOff x="0" y="0"/>
            <a:chExt cx="1390652" cy="3282205"/>
          </a:xfrm>
        </p:grpSpPr>
        <p:sp>
          <p:nvSpPr>
            <p:cNvPr name="Freeform 7" id="7"/>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8" id="8"/>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8220834">
            <a:off x="-1598870" y="8278662"/>
            <a:ext cx="7912983" cy="1374881"/>
          </a:xfrm>
          <a:custGeom>
            <a:avLst/>
            <a:gdLst/>
            <a:ahLst/>
            <a:cxnLst/>
            <a:rect r="r" b="b" t="t" l="l"/>
            <a:pathLst>
              <a:path h="1374881" w="7912983">
                <a:moveTo>
                  <a:pt x="0" y="0"/>
                </a:moveTo>
                <a:lnTo>
                  <a:pt x="7912983" y="0"/>
                </a:lnTo>
                <a:lnTo>
                  <a:pt x="7912983" y="1374881"/>
                </a:lnTo>
                <a:lnTo>
                  <a:pt x="0" y="1374881"/>
                </a:lnTo>
                <a:lnTo>
                  <a:pt x="0" y="0"/>
                </a:lnTo>
                <a:close/>
              </a:path>
            </a:pathLst>
          </a:custGeom>
          <a:blipFill>
            <a:blip r:embed="rId2"/>
            <a:stretch>
              <a:fillRect l="0" t="0" r="0" b="0"/>
            </a:stretch>
          </a:blipFill>
        </p:spPr>
      </p:sp>
      <p:grpSp>
        <p:nvGrpSpPr>
          <p:cNvPr name="Group 10" id="10"/>
          <p:cNvGrpSpPr/>
          <p:nvPr/>
        </p:nvGrpSpPr>
        <p:grpSpPr>
          <a:xfrm rot="-2814084">
            <a:off x="-542197" y="5809008"/>
            <a:ext cx="3716898" cy="8772589"/>
            <a:chOff x="0" y="0"/>
            <a:chExt cx="1390652" cy="3282205"/>
          </a:xfrm>
        </p:grpSpPr>
        <p:sp>
          <p:nvSpPr>
            <p:cNvPr name="Freeform 11" id="11"/>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12" id="12"/>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Freeform 2" id="2"/>
          <p:cNvSpPr/>
          <p:nvPr/>
        </p:nvSpPr>
        <p:spPr>
          <a:xfrm flipH="false" flipV="false" rot="6800474">
            <a:off x="12649216" y="6057605"/>
            <a:ext cx="8774080" cy="1524496"/>
          </a:xfrm>
          <a:custGeom>
            <a:avLst/>
            <a:gdLst/>
            <a:ahLst/>
            <a:cxnLst/>
            <a:rect r="r" b="b" t="t" l="l"/>
            <a:pathLst>
              <a:path h="1524496" w="8774080">
                <a:moveTo>
                  <a:pt x="0" y="0"/>
                </a:moveTo>
                <a:lnTo>
                  <a:pt x="8774080" y="0"/>
                </a:lnTo>
                <a:lnTo>
                  <a:pt x="8774080" y="1524497"/>
                </a:lnTo>
                <a:lnTo>
                  <a:pt x="0" y="1524497"/>
                </a:lnTo>
                <a:lnTo>
                  <a:pt x="0" y="0"/>
                </a:lnTo>
                <a:close/>
              </a:path>
            </a:pathLst>
          </a:custGeom>
          <a:blipFill>
            <a:blip r:embed="rId2"/>
            <a:stretch>
              <a:fillRect l="0" t="0" r="0" b="0"/>
            </a:stretch>
          </a:blipFill>
        </p:spPr>
      </p:sp>
      <p:grpSp>
        <p:nvGrpSpPr>
          <p:cNvPr name="Group 3" id="3"/>
          <p:cNvGrpSpPr/>
          <p:nvPr/>
        </p:nvGrpSpPr>
        <p:grpSpPr>
          <a:xfrm rot="-9392774">
            <a:off x="16903913" y="2145600"/>
            <a:ext cx="4121374" cy="9727228"/>
            <a:chOff x="0" y="0"/>
            <a:chExt cx="1390652" cy="3282205"/>
          </a:xfrm>
        </p:grpSpPr>
        <p:sp>
          <p:nvSpPr>
            <p:cNvPr name="Freeform 4" id="4"/>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363636"/>
            </a:solidFill>
          </p:spPr>
        </p:sp>
        <p:sp>
          <p:nvSpPr>
            <p:cNvPr name="TextBox 5" id="5"/>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6800474">
            <a:off x="13634507" y="5876598"/>
            <a:ext cx="8774080" cy="1524496"/>
          </a:xfrm>
          <a:custGeom>
            <a:avLst/>
            <a:gdLst/>
            <a:ahLst/>
            <a:cxnLst/>
            <a:rect r="r" b="b" t="t" l="l"/>
            <a:pathLst>
              <a:path h="1524496" w="8774080">
                <a:moveTo>
                  <a:pt x="0" y="0"/>
                </a:moveTo>
                <a:lnTo>
                  <a:pt x="8774080" y="0"/>
                </a:lnTo>
                <a:lnTo>
                  <a:pt x="8774080" y="1524496"/>
                </a:lnTo>
                <a:lnTo>
                  <a:pt x="0" y="1524496"/>
                </a:lnTo>
                <a:lnTo>
                  <a:pt x="0" y="0"/>
                </a:lnTo>
                <a:close/>
              </a:path>
            </a:pathLst>
          </a:custGeom>
          <a:blipFill>
            <a:blip r:embed="rId2"/>
            <a:stretch>
              <a:fillRect l="0" t="0" r="0" b="0"/>
            </a:stretch>
          </a:blipFill>
        </p:spPr>
      </p:sp>
      <p:grpSp>
        <p:nvGrpSpPr>
          <p:cNvPr name="Group 7" id="7"/>
          <p:cNvGrpSpPr/>
          <p:nvPr/>
        </p:nvGrpSpPr>
        <p:grpSpPr>
          <a:xfrm rot="-9392774">
            <a:off x="17632685" y="2404501"/>
            <a:ext cx="4121374" cy="9727228"/>
            <a:chOff x="0" y="0"/>
            <a:chExt cx="1390652" cy="3282205"/>
          </a:xfrm>
        </p:grpSpPr>
        <p:sp>
          <p:nvSpPr>
            <p:cNvPr name="Freeform 8" id="8"/>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9" id="9"/>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188755" y="904875"/>
            <a:ext cx="11823226" cy="1144256"/>
          </a:xfrm>
          <a:prstGeom prst="rect">
            <a:avLst/>
          </a:prstGeom>
        </p:spPr>
        <p:txBody>
          <a:bodyPr anchor="t" rtlCol="false" tIns="0" lIns="0" bIns="0" rIns="0">
            <a:spAutoFit/>
          </a:bodyPr>
          <a:lstStyle/>
          <a:p>
            <a:pPr algn="l">
              <a:lnSpc>
                <a:spcPts val="9380"/>
              </a:lnSpc>
            </a:pPr>
            <a:r>
              <a:rPr lang="en-US" sz="6700">
                <a:solidFill>
                  <a:srgbClr val="FFFFFF"/>
                </a:solidFill>
                <a:latin typeface="League Spartan"/>
                <a:ea typeface="League Spartan"/>
                <a:cs typeface="League Spartan"/>
                <a:sym typeface="League Spartan"/>
              </a:rPr>
              <a:t>BIG BANG MODEL PHASES</a:t>
            </a:r>
          </a:p>
        </p:txBody>
      </p:sp>
      <p:sp>
        <p:nvSpPr>
          <p:cNvPr name="AutoShape 11" id="11"/>
          <p:cNvSpPr/>
          <p:nvPr/>
        </p:nvSpPr>
        <p:spPr>
          <a:xfrm flipV="true">
            <a:off x="5503992" y="3040579"/>
            <a:ext cx="0" cy="4966418"/>
          </a:xfrm>
          <a:prstGeom prst="line">
            <a:avLst/>
          </a:prstGeom>
          <a:ln cap="flat" w="38100">
            <a:solidFill>
              <a:srgbClr val="FFFFFF"/>
            </a:solidFill>
            <a:prstDash val="solid"/>
            <a:headEnd type="none" len="sm" w="sm"/>
            <a:tailEnd type="none" len="sm" w="sm"/>
          </a:ln>
        </p:spPr>
      </p:sp>
      <p:sp>
        <p:nvSpPr>
          <p:cNvPr name="TextBox 12" id="12"/>
          <p:cNvSpPr txBox="true"/>
          <p:nvPr/>
        </p:nvSpPr>
        <p:spPr>
          <a:xfrm rot="0">
            <a:off x="-132441" y="3996245"/>
            <a:ext cx="5569759" cy="4458353"/>
          </a:xfrm>
          <a:prstGeom prst="rect">
            <a:avLst/>
          </a:prstGeom>
        </p:spPr>
        <p:txBody>
          <a:bodyPr anchor="t" rtlCol="false" tIns="0" lIns="0" bIns="0" rIns="0">
            <a:spAutoFit/>
          </a:bodyPr>
          <a:lstStyle/>
          <a:p>
            <a:pPr algn="l" marL="554864" indent="-277432" lvl="1">
              <a:lnSpc>
                <a:spcPts val="3598"/>
              </a:lnSpc>
              <a:buFont typeface="Arial"/>
              <a:buChar char="•"/>
            </a:pPr>
            <a:r>
              <a:rPr lang="en-US" sz="2570" spc="179">
                <a:solidFill>
                  <a:srgbClr val="FFFFFF"/>
                </a:solidFill>
                <a:latin typeface="Glacial Indifference"/>
                <a:ea typeface="Glacial Indifference"/>
                <a:cs typeface="Glacial Indifference"/>
                <a:sym typeface="Glacial Indifference"/>
              </a:rPr>
              <a:t>All available time, human effort, and resources are gathered and invested right away.</a:t>
            </a:r>
          </a:p>
          <a:p>
            <a:pPr algn="l">
              <a:lnSpc>
                <a:spcPts val="3598"/>
              </a:lnSpc>
            </a:pPr>
          </a:p>
          <a:p>
            <a:pPr algn="l" marL="554864" indent="-277432" lvl="1">
              <a:lnSpc>
                <a:spcPts val="3598"/>
              </a:lnSpc>
              <a:buFont typeface="Arial"/>
              <a:buChar char="•"/>
            </a:pPr>
            <a:r>
              <a:rPr lang="en-US" sz="2570" spc="179">
                <a:solidFill>
                  <a:srgbClr val="FFFFFF"/>
                </a:solidFill>
                <a:latin typeface="Glacial Indifference"/>
                <a:ea typeface="Glacial Indifference"/>
                <a:cs typeface="Glacial Indifference"/>
                <a:sym typeface="Glacial Indifference"/>
              </a:rPr>
              <a:t>There’s no formal planning or requirement analysis — the focus is on using everything at once to start development.</a:t>
            </a:r>
          </a:p>
          <a:p>
            <a:pPr algn="l">
              <a:lnSpc>
                <a:spcPts val="3598"/>
              </a:lnSpc>
            </a:pPr>
          </a:p>
        </p:txBody>
      </p:sp>
      <p:sp>
        <p:nvSpPr>
          <p:cNvPr name="TextBox 13" id="13"/>
          <p:cNvSpPr txBox="true"/>
          <p:nvPr/>
        </p:nvSpPr>
        <p:spPr>
          <a:xfrm rot="0">
            <a:off x="5758664" y="3996245"/>
            <a:ext cx="4024168" cy="4010752"/>
          </a:xfrm>
          <a:prstGeom prst="rect">
            <a:avLst/>
          </a:prstGeom>
        </p:spPr>
        <p:txBody>
          <a:bodyPr anchor="t" rtlCol="false" tIns="0" lIns="0" bIns="0" rIns="0">
            <a:spAutoFit/>
          </a:bodyPr>
          <a:lstStyle/>
          <a:p>
            <a:pPr algn="l" marL="554864" indent="-277432" lvl="1">
              <a:lnSpc>
                <a:spcPts val="3598"/>
              </a:lnSpc>
              <a:buFont typeface="Arial"/>
              <a:buChar char="•"/>
            </a:pPr>
            <a:r>
              <a:rPr lang="en-US" sz="2570" spc="179">
                <a:solidFill>
                  <a:srgbClr val="FFFFFF"/>
                </a:solidFill>
                <a:latin typeface="Glacial Indifference"/>
                <a:ea typeface="Glacial Indifference"/>
                <a:cs typeface="Glacial Indifference"/>
                <a:sym typeface="Glacial Indifference"/>
              </a:rPr>
              <a:t>The working software product is produced from the development effort.</a:t>
            </a:r>
          </a:p>
          <a:p>
            <a:pPr algn="l">
              <a:lnSpc>
                <a:spcPts val="3598"/>
              </a:lnSpc>
            </a:pPr>
          </a:p>
          <a:p>
            <a:pPr algn="l" marL="554864" indent="-277432" lvl="1">
              <a:lnSpc>
                <a:spcPts val="3598"/>
              </a:lnSpc>
              <a:buFont typeface="Arial"/>
              <a:buChar char="•"/>
            </a:pPr>
            <a:r>
              <a:rPr lang="en-US" sz="2570" spc="179">
                <a:solidFill>
                  <a:srgbClr val="FFFFFF"/>
                </a:solidFill>
                <a:latin typeface="Glacial Indifference"/>
                <a:ea typeface="Glacial Indifference"/>
                <a:cs typeface="Glacial Indifference"/>
                <a:sym typeface="Glacial Indifference"/>
              </a:rPr>
              <a:t>Any issues or missing features are adjusted informally.</a:t>
            </a:r>
          </a:p>
          <a:p>
            <a:pPr algn="l">
              <a:lnSpc>
                <a:spcPts val="3598"/>
              </a:lnSpc>
            </a:pPr>
          </a:p>
        </p:txBody>
      </p:sp>
      <p:sp>
        <p:nvSpPr>
          <p:cNvPr name="TextBox 14" id="14"/>
          <p:cNvSpPr txBox="true"/>
          <p:nvPr/>
        </p:nvSpPr>
        <p:spPr>
          <a:xfrm rot="0">
            <a:off x="10328574" y="3996245"/>
            <a:ext cx="5649149" cy="3569433"/>
          </a:xfrm>
          <a:prstGeom prst="rect">
            <a:avLst/>
          </a:prstGeom>
        </p:spPr>
        <p:txBody>
          <a:bodyPr anchor="t" rtlCol="false" tIns="0" lIns="0" bIns="0" rIns="0">
            <a:spAutoFit/>
          </a:bodyPr>
          <a:lstStyle/>
          <a:p>
            <a:pPr algn="l" marL="554225" indent="-277113" lvl="1">
              <a:lnSpc>
                <a:spcPts val="3593"/>
              </a:lnSpc>
              <a:buFont typeface="Arial"/>
              <a:buChar char="•"/>
            </a:pPr>
            <a:r>
              <a:rPr lang="en-US" sz="2567" spc="179">
                <a:solidFill>
                  <a:srgbClr val="FFFFFF"/>
                </a:solidFill>
                <a:latin typeface="Glacial Indifference"/>
                <a:ea typeface="Glacial Indifference"/>
                <a:cs typeface="Glacial Indifference"/>
                <a:sym typeface="Glacial Indifference"/>
              </a:rPr>
              <a:t>The completed software is released or delivered to the client or users.</a:t>
            </a:r>
          </a:p>
          <a:p>
            <a:pPr algn="l">
              <a:lnSpc>
                <a:spcPts val="3593"/>
              </a:lnSpc>
            </a:pPr>
          </a:p>
          <a:p>
            <a:pPr algn="l" marL="554225" indent="-277113" lvl="1">
              <a:lnSpc>
                <a:spcPts val="3593"/>
              </a:lnSpc>
              <a:buFont typeface="Arial"/>
              <a:buChar char="•"/>
            </a:pPr>
            <a:r>
              <a:rPr lang="en-US" sz="2567" spc="179">
                <a:solidFill>
                  <a:srgbClr val="FFFFFF"/>
                </a:solidFill>
                <a:latin typeface="Glacial Indifference"/>
                <a:ea typeface="Glacial Indifference"/>
                <a:cs typeface="Glacial Indifference"/>
                <a:sym typeface="Glacial Indifference"/>
              </a:rPr>
              <a:t>If feedback or problems arise, quick fixes are made without following a formal process.</a:t>
            </a:r>
          </a:p>
          <a:p>
            <a:pPr algn="l">
              <a:lnSpc>
                <a:spcPts val="3593"/>
              </a:lnSpc>
            </a:pPr>
          </a:p>
        </p:txBody>
      </p:sp>
      <p:sp>
        <p:nvSpPr>
          <p:cNvPr name="AutoShape 15" id="15"/>
          <p:cNvSpPr/>
          <p:nvPr/>
        </p:nvSpPr>
        <p:spPr>
          <a:xfrm flipV="true">
            <a:off x="9989559" y="3040579"/>
            <a:ext cx="20322" cy="4966418"/>
          </a:xfrm>
          <a:prstGeom prst="line">
            <a:avLst/>
          </a:prstGeom>
          <a:ln cap="flat" w="38100">
            <a:solidFill>
              <a:srgbClr val="FFFFFF"/>
            </a:solidFill>
            <a:prstDash val="solid"/>
            <a:headEnd type="none" len="sm" w="sm"/>
            <a:tailEnd type="none" len="sm" w="sm"/>
          </a:ln>
        </p:spPr>
      </p:sp>
      <p:grpSp>
        <p:nvGrpSpPr>
          <p:cNvPr name="Group 16" id="16"/>
          <p:cNvGrpSpPr/>
          <p:nvPr/>
        </p:nvGrpSpPr>
        <p:grpSpPr>
          <a:xfrm rot="0">
            <a:off x="265178" y="2499272"/>
            <a:ext cx="1544598" cy="1544598"/>
            <a:chOff x="0" y="0"/>
            <a:chExt cx="2059464" cy="2059464"/>
          </a:xfrm>
        </p:grpSpPr>
        <p:sp>
          <p:nvSpPr>
            <p:cNvPr name="Freeform 17" id="17"/>
            <p:cNvSpPr/>
            <p:nvPr/>
          </p:nvSpPr>
          <p:spPr>
            <a:xfrm flipH="false" flipV="false" rot="0">
              <a:off x="0" y="0"/>
              <a:ext cx="2059464" cy="2059464"/>
            </a:xfrm>
            <a:custGeom>
              <a:avLst/>
              <a:gdLst/>
              <a:ahLst/>
              <a:cxnLst/>
              <a:rect r="r" b="b" t="t" l="l"/>
              <a:pathLst>
                <a:path h="2059464" w="2059464">
                  <a:moveTo>
                    <a:pt x="0" y="0"/>
                  </a:moveTo>
                  <a:lnTo>
                    <a:pt x="2059464" y="0"/>
                  </a:lnTo>
                  <a:lnTo>
                    <a:pt x="2059464" y="2059464"/>
                  </a:lnTo>
                  <a:lnTo>
                    <a:pt x="0" y="20594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8" id="18"/>
            <p:cNvGrpSpPr/>
            <p:nvPr/>
          </p:nvGrpSpPr>
          <p:grpSpPr>
            <a:xfrm rot="0">
              <a:off x="471689" y="471689"/>
              <a:ext cx="1116085" cy="1116085"/>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20" id="2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1" id="21"/>
            <p:cNvSpPr/>
            <p:nvPr/>
          </p:nvSpPr>
          <p:spPr>
            <a:xfrm flipH="false" flipV="false" rot="0">
              <a:off x="296804" y="296804"/>
              <a:ext cx="1465855" cy="1465855"/>
            </a:xfrm>
            <a:custGeom>
              <a:avLst/>
              <a:gdLst/>
              <a:ahLst/>
              <a:cxnLst/>
              <a:rect r="r" b="b" t="t" l="l"/>
              <a:pathLst>
                <a:path h="1465855" w="1465855">
                  <a:moveTo>
                    <a:pt x="0" y="0"/>
                  </a:moveTo>
                  <a:lnTo>
                    <a:pt x="1465856" y="0"/>
                  </a:lnTo>
                  <a:lnTo>
                    <a:pt x="1465856" y="1465856"/>
                  </a:lnTo>
                  <a:lnTo>
                    <a:pt x="0" y="146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2" id="22"/>
            <p:cNvGrpSpPr/>
            <p:nvPr/>
          </p:nvGrpSpPr>
          <p:grpSpPr>
            <a:xfrm rot="0">
              <a:off x="593609" y="593609"/>
              <a:ext cx="872246" cy="872246"/>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Freeform 25" id="25"/>
          <p:cNvSpPr/>
          <p:nvPr/>
        </p:nvSpPr>
        <p:spPr>
          <a:xfrm flipH="false" flipV="false" rot="0">
            <a:off x="5368386" y="2499272"/>
            <a:ext cx="1544598" cy="1544598"/>
          </a:xfrm>
          <a:custGeom>
            <a:avLst/>
            <a:gdLst/>
            <a:ahLst/>
            <a:cxnLst/>
            <a:rect r="r" b="b" t="t" l="l"/>
            <a:pathLst>
              <a:path h="1544598" w="1544598">
                <a:moveTo>
                  <a:pt x="0" y="0"/>
                </a:moveTo>
                <a:lnTo>
                  <a:pt x="1544598" y="0"/>
                </a:lnTo>
                <a:lnTo>
                  <a:pt x="1544598" y="1544598"/>
                </a:lnTo>
                <a:lnTo>
                  <a:pt x="0" y="15445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6" id="26"/>
          <p:cNvGrpSpPr/>
          <p:nvPr/>
        </p:nvGrpSpPr>
        <p:grpSpPr>
          <a:xfrm rot="0">
            <a:off x="5722153" y="2853039"/>
            <a:ext cx="837064" cy="837064"/>
            <a:chOff x="0" y="0"/>
            <a:chExt cx="812800" cy="812800"/>
          </a:xfrm>
        </p:grpSpPr>
        <p:sp>
          <p:nvSpPr>
            <p:cNvPr name="Freeform 27" id="2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28" id="2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9" id="29"/>
          <p:cNvSpPr/>
          <p:nvPr/>
        </p:nvSpPr>
        <p:spPr>
          <a:xfrm flipH="false" flipV="false" rot="0">
            <a:off x="5590989" y="2721875"/>
            <a:ext cx="1099391" cy="1099391"/>
          </a:xfrm>
          <a:custGeom>
            <a:avLst/>
            <a:gdLst/>
            <a:ahLst/>
            <a:cxnLst/>
            <a:rect r="r" b="b" t="t" l="l"/>
            <a:pathLst>
              <a:path h="1099391" w="1099391">
                <a:moveTo>
                  <a:pt x="0" y="0"/>
                </a:moveTo>
                <a:lnTo>
                  <a:pt x="1099391" y="0"/>
                </a:lnTo>
                <a:lnTo>
                  <a:pt x="1099391" y="1099392"/>
                </a:lnTo>
                <a:lnTo>
                  <a:pt x="0" y="10993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0" id="30"/>
          <p:cNvGrpSpPr/>
          <p:nvPr/>
        </p:nvGrpSpPr>
        <p:grpSpPr>
          <a:xfrm rot="0">
            <a:off x="5813592" y="2944479"/>
            <a:ext cx="654185" cy="654185"/>
            <a:chOff x="0" y="0"/>
            <a:chExt cx="812800" cy="812800"/>
          </a:xfrm>
        </p:grpSpPr>
        <p:sp>
          <p:nvSpPr>
            <p:cNvPr name="Freeform 31" id="3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32" id="3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3" id="33"/>
          <p:cNvSpPr/>
          <p:nvPr/>
        </p:nvSpPr>
        <p:spPr>
          <a:xfrm flipH="false" flipV="false" rot="0">
            <a:off x="9989559" y="2499272"/>
            <a:ext cx="1544598" cy="1544598"/>
          </a:xfrm>
          <a:custGeom>
            <a:avLst/>
            <a:gdLst/>
            <a:ahLst/>
            <a:cxnLst/>
            <a:rect r="r" b="b" t="t" l="l"/>
            <a:pathLst>
              <a:path h="1544598" w="1544598">
                <a:moveTo>
                  <a:pt x="0" y="0"/>
                </a:moveTo>
                <a:lnTo>
                  <a:pt x="1544598" y="0"/>
                </a:lnTo>
                <a:lnTo>
                  <a:pt x="1544598" y="1544598"/>
                </a:lnTo>
                <a:lnTo>
                  <a:pt x="0" y="15445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4" id="34"/>
          <p:cNvGrpSpPr/>
          <p:nvPr/>
        </p:nvGrpSpPr>
        <p:grpSpPr>
          <a:xfrm rot="0">
            <a:off x="10343326" y="2853039"/>
            <a:ext cx="837064" cy="837064"/>
            <a:chOff x="0" y="0"/>
            <a:chExt cx="812800" cy="812800"/>
          </a:xfrm>
        </p:grpSpPr>
        <p:sp>
          <p:nvSpPr>
            <p:cNvPr name="Freeform 35" id="3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36" id="3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7" id="37"/>
          <p:cNvSpPr/>
          <p:nvPr/>
        </p:nvSpPr>
        <p:spPr>
          <a:xfrm flipH="false" flipV="false" rot="0">
            <a:off x="10212162" y="2721875"/>
            <a:ext cx="1099391" cy="1099391"/>
          </a:xfrm>
          <a:custGeom>
            <a:avLst/>
            <a:gdLst/>
            <a:ahLst/>
            <a:cxnLst/>
            <a:rect r="r" b="b" t="t" l="l"/>
            <a:pathLst>
              <a:path h="1099391" w="1099391">
                <a:moveTo>
                  <a:pt x="0" y="0"/>
                </a:moveTo>
                <a:lnTo>
                  <a:pt x="1099391" y="0"/>
                </a:lnTo>
                <a:lnTo>
                  <a:pt x="1099391" y="1099392"/>
                </a:lnTo>
                <a:lnTo>
                  <a:pt x="0" y="10993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8" id="38"/>
          <p:cNvGrpSpPr/>
          <p:nvPr/>
        </p:nvGrpSpPr>
        <p:grpSpPr>
          <a:xfrm rot="0">
            <a:off x="10434765" y="2944479"/>
            <a:ext cx="654185" cy="654185"/>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1714526" y="3053053"/>
            <a:ext cx="3244285" cy="430882"/>
          </a:xfrm>
          <a:prstGeom prst="rect">
            <a:avLst/>
          </a:prstGeom>
        </p:spPr>
        <p:txBody>
          <a:bodyPr anchor="t" rtlCol="false" tIns="0" lIns="0" bIns="0" rIns="0">
            <a:spAutoFit/>
          </a:bodyPr>
          <a:lstStyle/>
          <a:p>
            <a:pPr algn="l">
              <a:lnSpc>
                <a:spcPts val="3546"/>
              </a:lnSpc>
            </a:pPr>
            <a:r>
              <a:rPr lang="en-US" sz="2533" b="true">
                <a:solidFill>
                  <a:srgbClr val="FFFFFF"/>
                </a:solidFill>
                <a:latin typeface="Glacial Indifference Bold"/>
                <a:ea typeface="Glacial Indifference Bold"/>
                <a:cs typeface="Glacial Indifference Bold"/>
                <a:sym typeface="Glacial Indifference Bold"/>
              </a:rPr>
              <a:t>DEVELOPMENT PHASE</a:t>
            </a:r>
          </a:p>
        </p:txBody>
      </p:sp>
      <p:sp>
        <p:nvSpPr>
          <p:cNvPr name="TextBox 42" id="42"/>
          <p:cNvSpPr txBox="true"/>
          <p:nvPr/>
        </p:nvSpPr>
        <p:spPr>
          <a:xfrm rot="0">
            <a:off x="6959164" y="3043528"/>
            <a:ext cx="2289528" cy="430964"/>
          </a:xfrm>
          <a:prstGeom prst="rect">
            <a:avLst/>
          </a:prstGeom>
        </p:spPr>
        <p:txBody>
          <a:bodyPr anchor="t" rtlCol="false" tIns="0" lIns="0" bIns="0" rIns="0">
            <a:spAutoFit/>
          </a:bodyPr>
          <a:lstStyle/>
          <a:p>
            <a:pPr algn="l">
              <a:lnSpc>
                <a:spcPts val="3541"/>
              </a:lnSpc>
            </a:pPr>
            <a:r>
              <a:rPr lang="en-US" sz="2529" b="true">
                <a:solidFill>
                  <a:srgbClr val="FFFFFF"/>
                </a:solidFill>
                <a:latin typeface="Glacial Indifference Bold"/>
                <a:ea typeface="Glacial Indifference Bold"/>
                <a:cs typeface="Glacial Indifference Bold"/>
                <a:sym typeface="Glacial Indifference Bold"/>
              </a:rPr>
              <a:t>OUTPUT PHASE</a:t>
            </a:r>
          </a:p>
        </p:txBody>
      </p:sp>
      <p:sp>
        <p:nvSpPr>
          <p:cNvPr name="TextBox 43" id="43"/>
          <p:cNvSpPr txBox="true"/>
          <p:nvPr/>
        </p:nvSpPr>
        <p:spPr>
          <a:xfrm rot="0">
            <a:off x="11444903" y="3043528"/>
            <a:ext cx="2844828" cy="430964"/>
          </a:xfrm>
          <a:prstGeom prst="rect">
            <a:avLst/>
          </a:prstGeom>
        </p:spPr>
        <p:txBody>
          <a:bodyPr anchor="t" rtlCol="false" tIns="0" lIns="0" bIns="0" rIns="0">
            <a:spAutoFit/>
          </a:bodyPr>
          <a:lstStyle/>
          <a:p>
            <a:pPr algn="l">
              <a:lnSpc>
                <a:spcPts val="3541"/>
              </a:lnSpc>
            </a:pPr>
            <a:r>
              <a:rPr lang="en-US" sz="2529" b="true">
                <a:solidFill>
                  <a:srgbClr val="FFFFFF"/>
                </a:solidFill>
                <a:latin typeface="Glacial Indifference Bold"/>
                <a:ea typeface="Glacial Indifference Bold"/>
                <a:cs typeface="Glacial Indifference Bold"/>
                <a:sym typeface="Glacial Indifference Bold"/>
              </a:rPr>
              <a:t>RELEASE PHASE</a:t>
            </a:r>
          </a:p>
        </p:txBody>
      </p:sp>
      <p:sp>
        <p:nvSpPr>
          <p:cNvPr name="Freeform 44" id="44"/>
          <p:cNvSpPr/>
          <p:nvPr/>
        </p:nvSpPr>
        <p:spPr>
          <a:xfrm flipH="false" flipV="false" rot="2897456">
            <a:off x="12020590" y="2481804"/>
            <a:ext cx="8774080" cy="1524496"/>
          </a:xfrm>
          <a:custGeom>
            <a:avLst/>
            <a:gdLst/>
            <a:ahLst/>
            <a:cxnLst/>
            <a:rect r="r" b="b" t="t" l="l"/>
            <a:pathLst>
              <a:path h="1524496" w="8774080">
                <a:moveTo>
                  <a:pt x="0" y="0"/>
                </a:moveTo>
                <a:lnTo>
                  <a:pt x="8774080" y="0"/>
                </a:lnTo>
                <a:lnTo>
                  <a:pt x="8774080" y="1524497"/>
                </a:lnTo>
                <a:lnTo>
                  <a:pt x="0" y="1524497"/>
                </a:lnTo>
                <a:lnTo>
                  <a:pt x="0" y="0"/>
                </a:lnTo>
                <a:close/>
              </a:path>
            </a:pathLst>
          </a:custGeom>
          <a:blipFill>
            <a:blip r:embed="rId2"/>
            <a:stretch>
              <a:fillRect l="0" t="0" r="0" b="0"/>
            </a:stretch>
          </a:blipFill>
        </p:spPr>
      </p:sp>
      <p:grpSp>
        <p:nvGrpSpPr>
          <p:cNvPr name="Group 45" id="45"/>
          <p:cNvGrpSpPr/>
          <p:nvPr/>
        </p:nvGrpSpPr>
        <p:grpSpPr>
          <a:xfrm rot="8304206">
            <a:off x="15332051" y="-3288074"/>
            <a:ext cx="4121374" cy="9727228"/>
            <a:chOff x="0" y="0"/>
            <a:chExt cx="1390652" cy="3282205"/>
          </a:xfrm>
        </p:grpSpPr>
        <p:sp>
          <p:nvSpPr>
            <p:cNvPr name="Freeform 46" id="46"/>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363636"/>
            </a:solidFill>
          </p:spPr>
        </p:sp>
        <p:sp>
          <p:nvSpPr>
            <p:cNvPr name="TextBox 47" id="47"/>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Freeform 48" id="48"/>
          <p:cNvSpPr/>
          <p:nvPr/>
        </p:nvSpPr>
        <p:spPr>
          <a:xfrm flipH="false" flipV="false" rot="2897456">
            <a:off x="12272092" y="1512109"/>
            <a:ext cx="8774080" cy="1524496"/>
          </a:xfrm>
          <a:custGeom>
            <a:avLst/>
            <a:gdLst/>
            <a:ahLst/>
            <a:cxnLst/>
            <a:rect r="r" b="b" t="t" l="l"/>
            <a:pathLst>
              <a:path h="1524496" w="8774080">
                <a:moveTo>
                  <a:pt x="0" y="0"/>
                </a:moveTo>
                <a:lnTo>
                  <a:pt x="8774080" y="0"/>
                </a:lnTo>
                <a:lnTo>
                  <a:pt x="8774080" y="1524496"/>
                </a:lnTo>
                <a:lnTo>
                  <a:pt x="0" y="1524496"/>
                </a:lnTo>
                <a:lnTo>
                  <a:pt x="0" y="0"/>
                </a:lnTo>
                <a:close/>
              </a:path>
            </a:pathLst>
          </a:custGeom>
          <a:blipFill>
            <a:blip r:embed="rId2"/>
            <a:stretch>
              <a:fillRect l="0" t="0" r="0" b="0"/>
            </a:stretch>
          </a:blipFill>
        </p:spPr>
      </p:sp>
      <p:grpSp>
        <p:nvGrpSpPr>
          <p:cNvPr name="Group 49" id="49"/>
          <p:cNvGrpSpPr/>
          <p:nvPr/>
        </p:nvGrpSpPr>
        <p:grpSpPr>
          <a:xfrm rot="8304206">
            <a:off x="15874203" y="-3839625"/>
            <a:ext cx="4121374" cy="9727228"/>
            <a:chOff x="0" y="0"/>
            <a:chExt cx="1390652" cy="3282205"/>
          </a:xfrm>
        </p:grpSpPr>
        <p:sp>
          <p:nvSpPr>
            <p:cNvPr name="Freeform 50" id="50"/>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51" id="51"/>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TextBox 2" id="2"/>
          <p:cNvSpPr txBox="true"/>
          <p:nvPr/>
        </p:nvSpPr>
        <p:spPr>
          <a:xfrm rot="0">
            <a:off x="2644598" y="942975"/>
            <a:ext cx="12998805" cy="1588120"/>
          </a:xfrm>
          <a:prstGeom prst="rect">
            <a:avLst/>
          </a:prstGeom>
        </p:spPr>
        <p:txBody>
          <a:bodyPr anchor="t" rtlCol="false" tIns="0" lIns="0" bIns="0" rIns="0">
            <a:spAutoFit/>
          </a:bodyPr>
          <a:lstStyle/>
          <a:p>
            <a:pPr algn="ctr">
              <a:lnSpc>
                <a:spcPts val="6440"/>
              </a:lnSpc>
            </a:pPr>
            <a:r>
              <a:rPr lang="en-US" sz="4600">
                <a:solidFill>
                  <a:srgbClr val="FFFFFF"/>
                </a:solidFill>
                <a:latin typeface="League Spartan"/>
                <a:ea typeface="League Spartan"/>
                <a:cs typeface="League Spartan"/>
                <a:sym typeface="League Spartan"/>
              </a:rPr>
              <a:t>ADVANTAGE AND DISADVANTAGE OF BIG BANG MODEL</a:t>
            </a:r>
          </a:p>
        </p:txBody>
      </p:sp>
      <p:sp>
        <p:nvSpPr>
          <p:cNvPr name="AutoShape 3" id="3"/>
          <p:cNvSpPr/>
          <p:nvPr/>
        </p:nvSpPr>
        <p:spPr>
          <a:xfrm>
            <a:off x="2762615" y="2480310"/>
            <a:ext cx="12647427" cy="0"/>
          </a:xfrm>
          <a:prstGeom prst="line">
            <a:avLst/>
          </a:prstGeom>
          <a:ln cap="flat" w="38100">
            <a:solidFill>
              <a:srgbClr val="FFFFFF"/>
            </a:solidFill>
            <a:prstDash val="solid"/>
            <a:headEnd type="none" len="sm" w="sm"/>
            <a:tailEnd type="none" len="sm" w="sm"/>
          </a:ln>
        </p:spPr>
      </p:sp>
      <p:sp>
        <p:nvSpPr>
          <p:cNvPr name="Freeform 4" id="4"/>
          <p:cNvSpPr/>
          <p:nvPr/>
        </p:nvSpPr>
        <p:spPr>
          <a:xfrm flipH="false" flipV="false" rot="0">
            <a:off x="3075656" y="7836828"/>
            <a:ext cx="5638545" cy="979697"/>
          </a:xfrm>
          <a:custGeom>
            <a:avLst/>
            <a:gdLst/>
            <a:ahLst/>
            <a:cxnLst/>
            <a:rect r="r" b="b" t="t" l="l"/>
            <a:pathLst>
              <a:path h="979697" w="5638545">
                <a:moveTo>
                  <a:pt x="0" y="0"/>
                </a:moveTo>
                <a:lnTo>
                  <a:pt x="5638546" y="0"/>
                </a:lnTo>
                <a:lnTo>
                  <a:pt x="5638546" y="979697"/>
                </a:lnTo>
                <a:lnTo>
                  <a:pt x="0" y="979697"/>
                </a:lnTo>
                <a:lnTo>
                  <a:pt x="0" y="0"/>
                </a:lnTo>
                <a:close/>
              </a:path>
            </a:pathLst>
          </a:custGeom>
          <a:blipFill>
            <a:blip r:embed="rId2"/>
            <a:stretch>
              <a:fillRect l="0" t="0" r="0" b="0"/>
            </a:stretch>
          </a:blipFill>
        </p:spPr>
      </p:sp>
      <p:grpSp>
        <p:nvGrpSpPr>
          <p:cNvPr name="Group 5" id="5"/>
          <p:cNvGrpSpPr/>
          <p:nvPr/>
        </p:nvGrpSpPr>
        <p:grpSpPr>
          <a:xfrm rot="0">
            <a:off x="3083232" y="3199567"/>
            <a:ext cx="5630970" cy="5256739"/>
            <a:chOff x="0" y="0"/>
            <a:chExt cx="1483054" cy="1384491"/>
          </a:xfrm>
        </p:grpSpPr>
        <p:sp>
          <p:nvSpPr>
            <p:cNvPr name="Freeform 6" id="6"/>
            <p:cNvSpPr/>
            <p:nvPr/>
          </p:nvSpPr>
          <p:spPr>
            <a:xfrm flipH="false" flipV="false" rot="0">
              <a:off x="0" y="0"/>
              <a:ext cx="1483054" cy="1384491"/>
            </a:xfrm>
            <a:custGeom>
              <a:avLst/>
              <a:gdLst/>
              <a:ahLst/>
              <a:cxnLst/>
              <a:rect r="r" b="b" t="t" l="l"/>
              <a:pathLst>
                <a:path h="1384491" w="1483054">
                  <a:moveTo>
                    <a:pt x="70119" y="0"/>
                  </a:moveTo>
                  <a:lnTo>
                    <a:pt x="1412935" y="0"/>
                  </a:lnTo>
                  <a:cubicBezTo>
                    <a:pt x="1431532" y="0"/>
                    <a:pt x="1449367" y="7388"/>
                    <a:pt x="1462516" y="20537"/>
                  </a:cubicBezTo>
                  <a:cubicBezTo>
                    <a:pt x="1475666" y="33687"/>
                    <a:pt x="1483054" y="51522"/>
                    <a:pt x="1483054" y="70119"/>
                  </a:cubicBezTo>
                  <a:lnTo>
                    <a:pt x="1483054" y="1314372"/>
                  </a:lnTo>
                  <a:cubicBezTo>
                    <a:pt x="1483054" y="1332969"/>
                    <a:pt x="1475666" y="1350804"/>
                    <a:pt x="1462516" y="1363954"/>
                  </a:cubicBezTo>
                  <a:cubicBezTo>
                    <a:pt x="1449367" y="1377104"/>
                    <a:pt x="1431532" y="1384491"/>
                    <a:pt x="1412935" y="1384491"/>
                  </a:cubicBezTo>
                  <a:lnTo>
                    <a:pt x="70119" y="1384491"/>
                  </a:lnTo>
                  <a:cubicBezTo>
                    <a:pt x="51522" y="1384491"/>
                    <a:pt x="33687" y="1377104"/>
                    <a:pt x="20537" y="1363954"/>
                  </a:cubicBezTo>
                  <a:cubicBezTo>
                    <a:pt x="7388" y="1350804"/>
                    <a:pt x="0" y="1332969"/>
                    <a:pt x="0" y="1314372"/>
                  </a:cubicBezTo>
                  <a:lnTo>
                    <a:pt x="0" y="70119"/>
                  </a:lnTo>
                  <a:cubicBezTo>
                    <a:pt x="0" y="51522"/>
                    <a:pt x="7388" y="33687"/>
                    <a:pt x="20537" y="20537"/>
                  </a:cubicBezTo>
                  <a:cubicBezTo>
                    <a:pt x="33687" y="7388"/>
                    <a:pt x="51522" y="0"/>
                    <a:pt x="70119" y="0"/>
                  </a:cubicBezTo>
                  <a:close/>
                </a:path>
              </a:pathLst>
            </a:custGeom>
            <a:solidFill>
              <a:srgbClr val="363636"/>
            </a:solidFill>
          </p:spPr>
        </p:sp>
        <p:sp>
          <p:nvSpPr>
            <p:cNvPr name="TextBox 7" id="7"/>
            <p:cNvSpPr txBox="true"/>
            <p:nvPr/>
          </p:nvSpPr>
          <p:spPr>
            <a:xfrm>
              <a:off x="0" y="-38100"/>
              <a:ext cx="1483054" cy="1422591"/>
            </a:xfrm>
            <a:prstGeom prst="rect">
              <a:avLst/>
            </a:prstGeom>
          </p:spPr>
          <p:txBody>
            <a:bodyPr anchor="ctr" rtlCol="false" tIns="50800" lIns="50800" bIns="50800" rIns="50800"/>
            <a:lstStyle/>
            <a:p>
              <a:pPr algn="ctr">
                <a:lnSpc>
                  <a:spcPts val="2659"/>
                </a:lnSpc>
              </a:pPr>
            </a:p>
          </p:txBody>
        </p:sp>
      </p:grpSp>
      <p:sp>
        <p:nvSpPr>
          <p:cNvPr name="Freeform 8" id="8"/>
          <p:cNvSpPr/>
          <p:nvPr/>
        </p:nvSpPr>
        <p:spPr>
          <a:xfrm flipH="false" flipV="false" rot="0">
            <a:off x="9573798" y="7836828"/>
            <a:ext cx="5638545" cy="979697"/>
          </a:xfrm>
          <a:custGeom>
            <a:avLst/>
            <a:gdLst/>
            <a:ahLst/>
            <a:cxnLst/>
            <a:rect r="r" b="b" t="t" l="l"/>
            <a:pathLst>
              <a:path h="979697" w="5638545">
                <a:moveTo>
                  <a:pt x="0" y="0"/>
                </a:moveTo>
                <a:lnTo>
                  <a:pt x="5638546" y="0"/>
                </a:lnTo>
                <a:lnTo>
                  <a:pt x="5638546" y="979697"/>
                </a:lnTo>
                <a:lnTo>
                  <a:pt x="0" y="979697"/>
                </a:lnTo>
                <a:lnTo>
                  <a:pt x="0" y="0"/>
                </a:lnTo>
                <a:close/>
              </a:path>
            </a:pathLst>
          </a:custGeom>
          <a:blipFill>
            <a:blip r:embed="rId2"/>
            <a:stretch>
              <a:fillRect l="0" t="0" r="0" b="0"/>
            </a:stretch>
          </a:blipFill>
        </p:spPr>
      </p:sp>
      <p:grpSp>
        <p:nvGrpSpPr>
          <p:cNvPr name="Group 9" id="9"/>
          <p:cNvGrpSpPr/>
          <p:nvPr/>
        </p:nvGrpSpPr>
        <p:grpSpPr>
          <a:xfrm rot="0">
            <a:off x="9573798" y="3199567"/>
            <a:ext cx="5630970" cy="5256739"/>
            <a:chOff x="0" y="0"/>
            <a:chExt cx="1483054" cy="1384491"/>
          </a:xfrm>
        </p:grpSpPr>
        <p:sp>
          <p:nvSpPr>
            <p:cNvPr name="Freeform 10" id="10"/>
            <p:cNvSpPr/>
            <p:nvPr/>
          </p:nvSpPr>
          <p:spPr>
            <a:xfrm flipH="false" flipV="false" rot="0">
              <a:off x="0" y="0"/>
              <a:ext cx="1483054" cy="1384491"/>
            </a:xfrm>
            <a:custGeom>
              <a:avLst/>
              <a:gdLst/>
              <a:ahLst/>
              <a:cxnLst/>
              <a:rect r="r" b="b" t="t" l="l"/>
              <a:pathLst>
                <a:path h="1384491" w="1483054">
                  <a:moveTo>
                    <a:pt x="70119" y="0"/>
                  </a:moveTo>
                  <a:lnTo>
                    <a:pt x="1412935" y="0"/>
                  </a:lnTo>
                  <a:cubicBezTo>
                    <a:pt x="1431532" y="0"/>
                    <a:pt x="1449367" y="7388"/>
                    <a:pt x="1462516" y="20537"/>
                  </a:cubicBezTo>
                  <a:cubicBezTo>
                    <a:pt x="1475666" y="33687"/>
                    <a:pt x="1483054" y="51522"/>
                    <a:pt x="1483054" y="70119"/>
                  </a:cubicBezTo>
                  <a:lnTo>
                    <a:pt x="1483054" y="1314372"/>
                  </a:lnTo>
                  <a:cubicBezTo>
                    <a:pt x="1483054" y="1332969"/>
                    <a:pt x="1475666" y="1350804"/>
                    <a:pt x="1462516" y="1363954"/>
                  </a:cubicBezTo>
                  <a:cubicBezTo>
                    <a:pt x="1449367" y="1377104"/>
                    <a:pt x="1431532" y="1384491"/>
                    <a:pt x="1412935" y="1384491"/>
                  </a:cubicBezTo>
                  <a:lnTo>
                    <a:pt x="70119" y="1384491"/>
                  </a:lnTo>
                  <a:cubicBezTo>
                    <a:pt x="51522" y="1384491"/>
                    <a:pt x="33687" y="1377104"/>
                    <a:pt x="20537" y="1363954"/>
                  </a:cubicBezTo>
                  <a:cubicBezTo>
                    <a:pt x="7388" y="1350804"/>
                    <a:pt x="0" y="1332969"/>
                    <a:pt x="0" y="1314372"/>
                  </a:cubicBezTo>
                  <a:lnTo>
                    <a:pt x="0" y="70119"/>
                  </a:lnTo>
                  <a:cubicBezTo>
                    <a:pt x="0" y="51522"/>
                    <a:pt x="7388" y="33687"/>
                    <a:pt x="20537" y="20537"/>
                  </a:cubicBezTo>
                  <a:cubicBezTo>
                    <a:pt x="33687" y="7388"/>
                    <a:pt x="51522" y="0"/>
                    <a:pt x="70119" y="0"/>
                  </a:cubicBezTo>
                  <a:close/>
                </a:path>
              </a:pathLst>
            </a:custGeom>
            <a:solidFill>
              <a:srgbClr val="363636"/>
            </a:solidFill>
          </p:spPr>
        </p:sp>
        <p:sp>
          <p:nvSpPr>
            <p:cNvPr name="TextBox 11" id="11"/>
            <p:cNvSpPr txBox="true"/>
            <p:nvPr/>
          </p:nvSpPr>
          <p:spPr>
            <a:xfrm>
              <a:off x="0" y="-38100"/>
              <a:ext cx="1483054" cy="1422591"/>
            </a:xfrm>
            <a:prstGeom prst="rect">
              <a:avLst/>
            </a:prstGeom>
          </p:spPr>
          <p:txBody>
            <a:bodyPr anchor="ctr" rtlCol="false" tIns="50800" lIns="50800" bIns="50800" rIns="50800"/>
            <a:lstStyle/>
            <a:p>
              <a:pPr algn="ctr">
                <a:lnSpc>
                  <a:spcPts val="2659"/>
                </a:lnSpc>
              </a:pPr>
            </a:p>
          </p:txBody>
        </p:sp>
      </p:grpSp>
      <p:sp>
        <p:nvSpPr>
          <p:cNvPr name="Freeform 12" id="12"/>
          <p:cNvSpPr/>
          <p:nvPr/>
        </p:nvSpPr>
        <p:spPr>
          <a:xfrm flipH="false" flipV="false" rot="0">
            <a:off x="3083232" y="3199567"/>
            <a:ext cx="1272584" cy="1272584"/>
          </a:xfrm>
          <a:custGeom>
            <a:avLst/>
            <a:gdLst/>
            <a:ahLst/>
            <a:cxnLst/>
            <a:rect r="r" b="b" t="t" l="l"/>
            <a:pathLst>
              <a:path h="1272584" w="1272584">
                <a:moveTo>
                  <a:pt x="0" y="0"/>
                </a:moveTo>
                <a:lnTo>
                  <a:pt x="1272584" y="0"/>
                </a:lnTo>
                <a:lnTo>
                  <a:pt x="1272584" y="1272584"/>
                </a:lnTo>
                <a:lnTo>
                  <a:pt x="0" y="1272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13" id="13"/>
          <p:cNvSpPr/>
          <p:nvPr/>
        </p:nvSpPr>
        <p:spPr>
          <a:xfrm flipH="false" flipV="false" rot="0">
            <a:off x="3266633" y="3382969"/>
            <a:ext cx="905781" cy="905781"/>
          </a:xfrm>
          <a:custGeom>
            <a:avLst/>
            <a:gdLst/>
            <a:ahLst/>
            <a:cxnLst/>
            <a:rect r="r" b="b" t="t" l="l"/>
            <a:pathLst>
              <a:path h="905781" w="905781">
                <a:moveTo>
                  <a:pt x="0" y="0"/>
                </a:moveTo>
                <a:lnTo>
                  <a:pt x="905781" y="0"/>
                </a:lnTo>
                <a:lnTo>
                  <a:pt x="905781" y="905780"/>
                </a:lnTo>
                <a:lnTo>
                  <a:pt x="0" y="9057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4" id="14"/>
          <p:cNvSpPr/>
          <p:nvPr/>
        </p:nvSpPr>
        <p:spPr>
          <a:xfrm flipH="false" flipV="false" rot="0">
            <a:off x="3416348" y="3532683"/>
            <a:ext cx="606351" cy="606351"/>
          </a:xfrm>
          <a:custGeom>
            <a:avLst/>
            <a:gdLst/>
            <a:ahLst/>
            <a:cxnLst/>
            <a:rect r="r" b="b" t="t" l="l"/>
            <a:pathLst>
              <a:path h="606351" w="606351">
                <a:moveTo>
                  <a:pt x="0" y="0"/>
                </a:moveTo>
                <a:lnTo>
                  <a:pt x="606351" y="0"/>
                </a:lnTo>
                <a:lnTo>
                  <a:pt x="606351" y="606352"/>
                </a:lnTo>
                <a:lnTo>
                  <a:pt x="0" y="6063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5" id="15"/>
          <p:cNvGrpSpPr/>
          <p:nvPr/>
        </p:nvGrpSpPr>
        <p:grpSpPr>
          <a:xfrm rot="0">
            <a:off x="3539121" y="3655457"/>
            <a:ext cx="360805" cy="360805"/>
            <a:chOff x="0" y="0"/>
            <a:chExt cx="812800" cy="812800"/>
          </a:xfrm>
        </p:grpSpPr>
        <p:sp>
          <p:nvSpPr>
            <p:cNvPr name="Freeform 16" id="1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17" id="17"/>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8" id="18"/>
          <p:cNvSpPr/>
          <p:nvPr/>
        </p:nvSpPr>
        <p:spPr>
          <a:xfrm flipH="false" flipV="false" rot="0">
            <a:off x="3573626" y="3677272"/>
            <a:ext cx="296414" cy="317175"/>
          </a:xfrm>
          <a:custGeom>
            <a:avLst/>
            <a:gdLst/>
            <a:ahLst/>
            <a:cxnLst/>
            <a:rect r="r" b="b" t="t" l="l"/>
            <a:pathLst>
              <a:path h="317175" w="296414">
                <a:moveTo>
                  <a:pt x="0" y="0"/>
                </a:moveTo>
                <a:lnTo>
                  <a:pt x="296415" y="0"/>
                </a:lnTo>
                <a:lnTo>
                  <a:pt x="296415" y="317175"/>
                </a:lnTo>
                <a:lnTo>
                  <a:pt x="0" y="3171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9" id="19"/>
          <p:cNvSpPr/>
          <p:nvPr/>
        </p:nvSpPr>
        <p:spPr>
          <a:xfrm flipH="false" flipV="false" rot="0">
            <a:off x="9573798" y="3199567"/>
            <a:ext cx="1272584" cy="1272584"/>
          </a:xfrm>
          <a:custGeom>
            <a:avLst/>
            <a:gdLst/>
            <a:ahLst/>
            <a:cxnLst/>
            <a:rect r="r" b="b" t="t" l="l"/>
            <a:pathLst>
              <a:path h="1272584" w="1272584">
                <a:moveTo>
                  <a:pt x="0" y="0"/>
                </a:moveTo>
                <a:lnTo>
                  <a:pt x="1272584" y="0"/>
                </a:lnTo>
                <a:lnTo>
                  <a:pt x="1272584" y="1272584"/>
                </a:lnTo>
                <a:lnTo>
                  <a:pt x="0" y="12725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9757200" y="3382969"/>
            <a:ext cx="905781" cy="905781"/>
          </a:xfrm>
          <a:custGeom>
            <a:avLst/>
            <a:gdLst/>
            <a:ahLst/>
            <a:cxnLst/>
            <a:rect r="r" b="b" t="t" l="l"/>
            <a:pathLst>
              <a:path h="905781" w="905781">
                <a:moveTo>
                  <a:pt x="0" y="0"/>
                </a:moveTo>
                <a:lnTo>
                  <a:pt x="905780" y="0"/>
                </a:lnTo>
                <a:lnTo>
                  <a:pt x="905780" y="905780"/>
                </a:lnTo>
                <a:lnTo>
                  <a:pt x="0" y="90578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21" id="21"/>
          <p:cNvSpPr/>
          <p:nvPr/>
        </p:nvSpPr>
        <p:spPr>
          <a:xfrm flipH="false" flipV="false" rot="0">
            <a:off x="9906914" y="3532683"/>
            <a:ext cx="606351" cy="606351"/>
          </a:xfrm>
          <a:custGeom>
            <a:avLst/>
            <a:gdLst/>
            <a:ahLst/>
            <a:cxnLst/>
            <a:rect r="r" b="b" t="t" l="l"/>
            <a:pathLst>
              <a:path h="606351" w="606351">
                <a:moveTo>
                  <a:pt x="0" y="0"/>
                </a:moveTo>
                <a:lnTo>
                  <a:pt x="606352" y="0"/>
                </a:lnTo>
                <a:lnTo>
                  <a:pt x="606352" y="606352"/>
                </a:lnTo>
                <a:lnTo>
                  <a:pt x="0" y="60635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2" id="22"/>
          <p:cNvGrpSpPr/>
          <p:nvPr/>
        </p:nvGrpSpPr>
        <p:grpSpPr>
          <a:xfrm rot="0">
            <a:off x="10029688" y="3655457"/>
            <a:ext cx="360805" cy="360805"/>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24" id="2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5" id="25"/>
          <p:cNvSpPr/>
          <p:nvPr/>
        </p:nvSpPr>
        <p:spPr>
          <a:xfrm flipH="false" flipV="false" rot="0">
            <a:off x="10064192" y="3677272"/>
            <a:ext cx="296414" cy="317175"/>
          </a:xfrm>
          <a:custGeom>
            <a:avLst/>
            <a:gdLst/>
            <a:ahLst/>
            <a:cxnLst/>
            <a:rect r="r" b="b" t="t" l="l"/>
            <a:pathLst>
              <a:path h="317175" w="296414">
                <a:moveTo>
                  <a:pt x="0" y="0"/>
                </a:moveTo>
                <a:lnTo>
                  <a:pt x="296415" y="0"/>
                </a:lnTo>
                <a:lnTo>
                  <a:pt x="296415" y="317175"/>
                </a:lnTo>
                <a:lnTo>
                  <a:pt x="0" y="31717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26" id="26"/>
          <p:cNvSpPr txBox="true"/>
          <p:nvPr/>
        </p:nvSpPr>
        <p:spPr>
          <a:xfrm rot="0">
            <a:off x="3266633" y="4624471"/>
            <a:ext cx="5447568" cy="2793410"/>
          </a:xfrm>
          <a:prstGeom prst="rect">
            <a:avLst/>
          </a:prstGeom>
        </p:spPr>
        <p:txBody>
          <a:bodyPr anchor="t" rtlCol="false" tIns="0" lIns="0" bIns="0" rIns="0">
            <a:spAutoFit/>
          </a:bodyPr>
          <a:lstStyle/>
          <a:p>
            <a:pPr algn="l" marL="438724" indent="-219362" lvl="1">
              <a:lnSpc>
                <a:spcPts val="2844"/>
              </a:lnSpc>
              <a:buFont typeface="Arial"/>
              <a:buChar char="•"/>
            </a:pPr>
            <a:r>
              <a:rPr lang="en-US" sz="2032" spc="142">
                <a:solidFill>
                  <a:srgbClr val="FFFFFF"/>
                </a:solidFill>
                <a:latin typeface="Glacial Indifference"/>
                <a:ea typeface="Glacial Indifference"/>
                <a:cs typeface="Glacial Indifference"/>
                <a:sym typeface="Glacial Indifference"/>
              </a:rPr>
              <a:t>This is a very simple model</a:t>
            </a:r>
          </a:p>
          <a:p>
            <a:pPr algn="l" marL="438724" indent="-219362" lvl="1">
              <a:lnSpc>
                <a:spcPts val="2844"/>
              </a:lnSpc>
              <a:buFont typeface="Arial"/>
              <a:buChar char="•"/>
            </a:pPr>
            <a:r>
              <a:rPr lang="en-US" sz="2032" spc="142">
                <a:solidFill>
                  <a:srgbClr val="FFFFFF"/>
                </a:solidFill>
                <a:latin typeface="Glacial Indifference"/>
                <a:ea typeface="Glacial Indifference"/>
                <a:cs typeface="Glacial Indifference"/>
                <a:sym typeface="Glacial Indifference"/>
              </a:rPr>
              <a:t>Little or no planning required</a:t>
            </a:r>
          </a:p>
          <a:p>
            <a:pPr algn="l" marL="438724" indent="-219362" lvl="1">
              <a:lnSpc>
                <a:spcPts val="2844"/>
              </a:lnSpc>
              <a:buFont typeface="Arial"/>
              <a:buChar char="•"/>
            </a:pPr>
            <a:r>
              <a:rPr lang="en-US" sz="2032" spc="142">
                <a:solidFill>
                  <a:srgbClr val="FFFFFF"/>
                </a:solidFill>
                <a:latin typeface="Glacial Indifference"/>
                <a:ea typeface="Glacial Indifference"/>
                <a:cs typeface="Glacial Indifference"/>
                <a:sym typeface="Glacial Indifference"/>
              </a:rPr>
              <a:t>Easy to manage</a:t>
            </a:r>
          </a:p>
          <a:p>
            <a:pPr algn="l" marL="438724" indent="-219362" lvl="1">
              <a:lnSpc>
                <a:spcPts val="2844"/>
              </a:lnSpc>
              <a:buFont typeface="Arial"/>
              <a:buChar char="•"/>
            </a:pPr>
            <a:r>
              <a:rPr lang="en-US" sz="2032" spc="142">
                <a:solidFill>
                  <a:srgbClr val="FFFFFF"/>
                </a:solidFill>
                <a:latin typeface="Glacial Indifference"/>
                <a:ea typeface="Glacial Indifference"/>
                <a:cs typeface="Glacial Indifference"/>
                <a:sym typeface="Glacial Indifference"/>
              </a:rPr>
              <a:t>Very few resources required</a:t>
            </a:r>
          </a:p>
          <a:p>
            <a:pPr algn="l" marL="438724" indent="-219362" lvl="1">
              <a:lnSpc>
                <a:spcPts val="2844"/>
              </a:lnSpc>
              <a:buFont typeface="Arial"/>
              <a:buChar char="•"/>
            </a:pPr>
            <a:r>
              <a:rPr lang="en-US" sz="2032" spc="142">
                <a:solidFill>
                  <a:srgbClr val="FFFFFF"/>
                </a:solidFill>
                <a:latin typeface="Glacial Indifference"/>
                <a:ea typeface="Glacial Indifference"/>
                <a:cs typeface="Glacial Indifference"/>
                <a:sym typeface="Glacial Indifference"/>
              </a:rPr>
              <a:t>Gives flexibility to developers</a:t>
            </a:r>
          </a:p>
          <a:p>
            <a:pPr algn="l" marL="438724" indent="-219362" lvl="1">
              <a:lnSpc>
                <a:spcPts val="2844"/>
              </a:lnSpc>
              <a:buFont typeface="Arial"/>
              <a:buChar char="•"/>
            </a:pPr>
            <a:r>
              <a:rPr lang="en-US" sz="2032" spc="142">
                <a:solidFill>
                  <a:srgbClr val="FFFFFF"/>
                </a:solidFill>
                <a:latin typeface="Glacial Indifference"/>
                <a:ea typeface="Glacial Indifference"/>
                <a:cs typeface="Glacial Indifference"/>
                <a:sym typeface="Glacial Indifference"/>
              </a:rPr>
              <a:t>It is a good learning aid for new comers or students.</a:t>
            </a:r>
          </a:p>
          <a:p>
            <a:pPr algn="l">
              <a:lnSpc>
                <a:spcPts val="2844"/>
              </a:lnSpc>
            </a:pPr>
          </a:p>
        </p:txBody>
      </p:sp>
      <p:sp>
        <p:nvSpPr>
          <p:cNvPr name="TextBox 27" id="27"/>
          <p:cNvSpPr txBox="true"/>
          <p:nvPr/>
        </p:nvSpPr>
        <p:spPr>
          <a:xfrm rot="0">
            <a:off x="9906914" y="4624471"/>
            <a:ext cx="5207666" cy="2805343"/>
          </a:xfrm>
          <a:prstGeom prst="rect">
            <a:avLst/>
          </a:prstGeom>
        </p:spPr>
        <p:txBody>
          <a:bodyPr anchor="t" rtlCol="false" tIns="0" lIns="0" bIns="0" rIns="0">
            <a:spAutoFit/>
          </a:bodyPr>
          <a:lstStyle/>
          <a:p>
            <a:pPr algn="l" marL="438278" indent="-219139" lvl="1">
              <a:lnSpc>
                <a:spcPts val="2842"/>
              </a:lnSpc>
              <a:buFont typeface="Arial"/>
              <a:buChar char="•"/>
            </a:pPr>
            <a:r>
              <a:rPr lang="en-US" sz="2030" spc="142">
                <a:solidFill>
                  <a:srgbClr val="FFFFFF"/>
                </a:solidFill>
                <a:latin typeface="Glacial Indifference"/>
                <a:ea typeface="Glacial Indifference"/>
                <a:cs typeface="Glacial Indifference"/>
                <a:sym typeface="Glacial Indifference"/>
              </a:rPr>
              <a:t>Very High risk and uncertainty.</a:t>
            </a:r>
          </a:p>
          <a:p>
            <a:pPr algn="l" marL="438278" indent="-219139" lvl="1">
              <a:lnSpc>
                <a:spcPts val="2842"/>
              </a:lnSpc>
              <a:buFont typeface="Arial"/>
              <a:buChar char="•"/>
            </a:pPr>
            <a:r>
              <a:rPr lang="en-US" sz="2030" spc="142">
                <a:solidFill>
                  <a:srgbClr val="FFFFFF"/>
                </a:solidFill>
                <a:latin typeface="Glacial Indifference"/>
                <a:ea typeface="Glacial Indifference"/>
                <a:cs typeface="Glacial Indifference"/>
                <a:sym typeface="Glacial Indifference"/>
              </a:rPr>
              <a:t>Not a good model for complex and object-oriented projects.</a:t>
            </a:r>
          </a:p>
          <a:p>
            <a:pPr algn="l" marL="438278" indent="-219139" lvl="1">
              <a:lnSpc>
                <a:spcPts val="2842"/>
              </a:lnSpc>
              <a:buFont typeface="Arial"/>
              <a:buChar char="•"/>
            </a:pPr>
            <a:r>
              <a:rPr lang="en-US" sz="2030" spc="142">
                <a:solidFill>
                  <a:srgbClr val="FFFFFF"/>
                </a:solidFill>
                <a:latin typeface="Glacial Indifference"/>
                <a:ea typeface="Glacial Indifference"/>
                <a:cs typeface="Glacial Indifference"/>
                <a:sym typeface="Glacial Indifference"/>
              </a:rPr>
              <a:t>Poor model for long and ongoing projects.</a:t>
            </a:r>
          </a:p>
          <a:p>
            <a:pPr algn="l" marL="438278" indent="-219139" lvl="1">
              <a:lnSpc>
                <a:spcPts val="2842"/>
              </a:lnSpc>
              <a:buFont typeface="Arial"/>
              <a:buChar char="•"/>
            </a:pPr>
            <a:r>
              <a:rPr lang="en-US" sz="2030" spc="142">
                <a:solidFill>
                  <a:srgbClr val="FFFFFF"/>
                </a:solidFill>
                <a:latin typeface="Glacial Indifference"/>
                <a:ea typeface="Glacial Indifference"/>
                <a:cs typeface="Glacial Indifference"/>
                <a:sym typeface="Glacial Indifference"/>
              </a:rPr>
              <a:t>Can turn out to be very expensive if requirements are misunderstood.</a:t>
            </a:r>
          </a:p>
          <a:p>
            <a:pPr algn="l">
              <a:lnSpc>
                <a:spcPts val="2842"/>
              </a:lnSpc>
            </a:pPr>
          </a:p>
        </p:txBody>
      </p:sp>
      <p:sp>
        <p:nvSpPr>
          <p:cNvPr name="TextBox 28" id="28"/>
          <p:cNvSpPr txBox="true"/>
          <p:nvPr/>
        </p:nvSpPr>
        <p:spPr>
          <a:xfrm rot="0">
            <a:off x="4169131" y="3620122"/>
            <a:ext cx="3728267" cy="480345"/>
          </a:xfrm>
          <a:prstGeom prst="rect">
            <a:avLst/>
          </a:prstGeom>
        </p:spPr>
        <p:txBody>
          <a:bodyPr anchor="t" rtlCol="false" tIns="0" lIns="0" bIns="0" rIns="0">
            <a:spAutoFit/>
          </a:bodyPr>
          <a:lstStyle/>
          <a:p>
            <a:pPr algn="l">
              <a:lnSpc>
                <a:spcPts val="3970"/>
              </a:lnSpc>
            </a:pPr>
            <a:r>
              <a:rPr lang="en-US" sz="2835" b="true">
                <a:solidFill>
                  <a:srgbClr val="FFFFFF"/>
                </a:solidFill>
                <a:latin typeface="Glacial Indifference Bold"/>
                <a:ea typeface="Glacial Indifference Bold"/>
                <a:cs typeface="Glacial Indifference Bold"/>
                <a:sym typeface="Glacial Indifference Bold"/>
              </a:rPr>
              <a:t>ADVANTAGE</a:t>
            </a:r>
          </a:p>
        </p:txBody>
      </p:sp>
      <p:sp>
        <p:nvSpPr>
          <p:cNvPr name="TextBox 29" id="29"/>
          <p:cNvSpPr txBox="true"/>
          <p:nvPr/>
        </p:nvSpPr>
        <p:spPr>
          <a:xfrm rot="0">
            <a:off x="10805855" y="3620122"/>
            <a:ext cx="3728267" cy="480345"/>
          </a:xfrm>
          <a:prstGeom prst="rect">
            <a:avLst/>
          </a:prstGeom>
        </p:spPr>
        <p:txBody>
          <a:bodyPr anchor="t" rtlCol="false" tIns="0" lIns="0" bIns="0" rIns="0">
            <a:spAutoFit/>
          </a:bodyPr>
          <a:lstStyle/>
          <a:p>
            <a:pPr algn="l">
              <a:lnSpc>
                <a:spcPts val="3970"/>
              </a:lnSpc>
            </a:pPr>
            <a:r>
              <a:rPr lang="en-US" sz="2835" b="true">
                <a:solidFill>
                  <a:srgbClr val="FFFFFF"/>
                </a:solidFill>
                <a:latin typeface="Glacial Indifference Bold"/>
                <a:ea typeface="Glacial Indifference Bold"/>
                <a:cs typeface="Glacial Indifference Bold"/>
                <a:sym typeface="Glacial Indifference Bold"/>
              </a:rPr>
              <a:t>DISADVANTAGE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Freeform 2" id="2"/>
          <p:cNvSpPr/>
          <p:nvPr/>
        </p:nvSpPr>
        <p:spPr>
          <a:xfrm flipH="false" flipV="false" rot="-3234064">
            <a:off x="-3143540" y="352885"/>
            <a:ext cx="11240987" cy="1953121"/>
          </a:xfrm>
          <a:custGeom>
            <a:avLst/>
            <a:gdLst/>
            <a:ahLst/>
            <a:cxnLst/>
            <a:rect r="r" b="b" t="t" l="l"/>
            <a:pathLst>
              <a:path h="1953121" w="11240987">
                <a:moveTo>
                  <a:pt x="0" y="0"/>
                </a:moveTo>
                <a:lnTo>
                  <a:pt x="11240987" y="0"/>
                </a:lnTo>
                <a:lnTo>
                  <a:pt x="11240987" y="1953121"/>
                </a:lnTo>
                <a:lnTo>
                  <a:pt x="0" y="1953121"/>
                </a:lnTo>
                <a:lnTo>
                  <a:pt x="0" y="0"/>
                </a:lnTo>
                <a:close/>
              </a:path>
            </a:pathLst>
          </a:custGeom>
          <a:blipFill>
            <a:blip r:embed="rId2"/>
            <a:stretch>
              <a:fillRect l="0" t="0" r="0" b="0"/>
            </a:stretch>
          </a:blipFill>
        </p:spPr>
      </p:sp>
      <p:grpSp>
        <p:nvGrpSpPr>
          <p:cNvPr name="Group 3" id="3"/>
          <p:cNvGrpSpPr/>
          <p:nvPr/>
        </p:nvGrpSpPr>
        <p:grpSpPr>
          <a:xfrm rot="2172685">
            <a:off x="-2167342" y="-5966217"/>
            <a:ext cx="5280133" cy="12462121"/>
            <a:chOff x="0" y="0"/>
            <a:chExt cx="1390652" cy="3282205"/>
          </a:xfrm>
        </p:grpSpPr>
        <p:sp>
          <p:nvSpPr>
            <p:cNvPr name="Freeform 4" id="4"/>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363636"/>
            </a:solidFill>
          </p:spPr>
        </p:sp>
        <p:sp>
          <p:nvSpPr>
            <p:cNvPr name="TextBox 5" id="5"/>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3234064">
            <a:off x="-4074180" y="17873"/>
            <a:ext cx="11240987" cy="1953121"/>
          </a:xfrm>
          <a:custGeom>
            <a:avLst/>
            <a:gdLst/>
            <a:ahLst/>
            <a:cxnLst/>
            <a:rect r="r" b="b" t="t" l="l"/>
            <a:pathLst>
              <a:path h="1953121" w="11240987">
                <a:moveTo>
                  <a:pt x="0" y="0"/>
                </a:moveTo>
                <a:lnTo>
                  <a:pt x="11240987" y="0"/>
                </a:lnTo>
                <a:lnTo>
                  <a:pt x="11240987" y="1953122"/>
                </a:lnTo>
                <a:lnTo>
                  <a:pt x="0" y="1953122"/>
                </a:lnTo>
                <a:lnTo>
                  <a:pt x="0" y="0"/>
                </a:lnTo>
                <a:close/>
              </a:path>
            </a:pathLst>
          </a:custGeom>
          <a:blipFill>
            <a:blip r:embed="rId2"/>
            <a:stretch>
              <a:fillRect l="0" t="0" r="0" b="0"/>
            </a:stretch>
          </a:blipFill>
        </p:spPr>
      </p:sp>
      <p:grpSp>
        <p:nvGrpSpPr>
          <p:cNvPr name="Group 7" id="7"/>
          <p:cNvGrpSpPr/>
          <p:nvPr/>
        </p:nvGrpSpPr>
        <p:grpSpPr>
          <a:xfrm rot="2172685">
            <a:off x="-3004718" y="-6495904"/>
            <a:ext cx="5280133" cy="12462121"/>
            <a:chOff x="0" y="0"/>
            <a:chExt cx="1390652" cy="3282205"/>
          </a:xfrm>
        </p:grpSpPr>
        <p:sp>
          <p:nvSpPr>
            <p:cNvPr name="Freeform 8" id="8"/>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9" id="9"/>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4250543" y="1133475"/>
            <a:ext cx="11937249" cy="2677361"/>
          </a:xfrm>
          <a:prstGeom prst="rect">
            <a:avLst/>
          </a:prstGeom>
        </p:spPr>
        <p:txBody>
          <a:bodyPr anchor="t" rtlCol="false" tIns="0" lIns="0" bIns="0" rIns="0">
            <a:spAutoFit/>
          </a:bodyPr>
          <a:lstStyle/>
          <a:p>
            <a:pPr algn="ctr">
              <a:lnSpc>
                <a:spcPts val="10464"/>
              </a:lnSpc>
            </a:pPr>
            <a:r>
              <a:rPr lang="en-US" sz="9600">
                <a:solidFill>
                  <a:srgbClr val="FFFFFF"/>
                </a:solidFill>
                <a:latin typeface="League Spartan"/>
                <a:ea typeface="League Spartan"/>
                <a:cs typeface="League Spartan"/>
                <a:sym typeface="League Spartan"/>
              </a:rPr>
              <a:t>APPLICATION OF BIG BANG MODEL</a:t>
            </a:r>
          </a:p>
        </p:txBody>
      </p:sp>
      <p:sp>
        <p:nvSpPr>
          <p:cNvPr name="Freeform 11" id="11"/>
          <p:cNvSpPr/>
          <p:nvPr/>
        </p:nvSpPr>
        <p:spPr>
          <a:xfrm flipH="false" flipV="false" rot="0">
            <a:off x="1150283" y="4698250"/>
            <a:ext cx="1544598" cy="1544598"/>
          </a:xfrm>
          <a:custGeom>
            <a:avLst/>
            <a:gdLst/>
            <a:ahLst/>
            <a:cxnLst/>
            <a:rect r="r" b="b" t="t" l="l"/>
            <a:pathLst>
              <a:path h="1544598" w="1544598">
                <a:moveTo>
                  <a:pt x="0" y="0"/>
                </a:moveTo>
                <a:lnTo>
                  <a:pt x="1544598" y="0"/>
                </a:lnTo>
                <a:lnTo>
                  <a:pt x="1544598" y="1544598"/>
                </a:lnTo>
                <a:lnTo>
                  <a:pt x="0" y="15445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2" id="12"/>
          <p:cNvGrpSpPr/>
          <p:nvPr/>
        </p:nvGrpSpPr>
        <p:grpSpPr>
          <a:xfrm rot="0">
            <a:off x="1504050" y="5052017"/>
            <a:ext cx="837064" cy="837064"/>
            <a:chOff x="0" y="0"/>
            <a:chExt cx="812800" cy="812800"/>
          </a:xfrm>
        </p:grpSpPr>
        <p:sp>
          <p:nvSpPr>
            <p:cNvPr name="Freeform 13" id="1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14" id="1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5" id="15"/>
          <p:cNvSpPr/>
          <p:nvPr/>
        </p:nvSpPr>
        <p:spPr>
          <a:xfrm flipH="false" flipV="false" rot="0">
            <a:off x="1372886" y="4920853"/>
            <a:ext cx="1099391" cy="1099391"/>
          </a:xfrm>
          <a:custGeom>
            <a:avLst/>
            <a:gdLst/>
            <a:ahLst/>
            <a:cxnLst/>
            <a:rect r="r" b="b" t="t" l="l"/>
            <a:pathLst>
              <a:path h="1099391" w="1099391">
                <a:moveTo>
                  <a:pt x="0" y="0"/>
                </a:moveTo>
                <a:lnTo>
                  <a:pt x="1099391" y="0"/>
                </a:lnTo>
                <a:lnTo>
                  <a:pt x="1099391" y="1099391"/>
                </a:lnTo>
                <a:lnTo>
                  <a:pt x="0" y="10993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595489" y="5143456"/>
            <a:ext cx="654185" cy="654185"/>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18" id="18"/>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19" id="19"/>
          <p:cNvSpPr/>
          <p:nvPr/>
        </p:nvSpPr>
        <p:spPr>
          <a:xfrm flipH="false" flipV="false" rot="0">
            <a:off x="9595021" y="4789060"/>
            <a:ext cx="1544598" cy="1544598"/>
          </a:xfrm>
          <a:custGeom>
            <a:avLst/>
            <a:gdLst/>
            <a:ahLst/>
            <a:cxnLst/>
            <a:rect r="r" b="b" t="t" l="l"/>
            <a:pathLst>
              <a:path h="1544598" w="1544598">
                <a:moveTo>
                  <a:pt x="0" y="0"/>
                </a:moveTo>
                <a:lnTo>
                  <a:pt x="1544598" y="0"/>
                </a:lnTo>
                <a:lnTo>
                  <a:pt x="1544598" y="1544598"/>
                </a:lnTo>
                <a:lnTo>
                  <a:pt x="0" y="154459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0" id="20"/>
          <p:cNvGrpSpPr/>
          <p:nvPr/>
        </p:nvGrpSpPr>
        <p:grpSpPr>
          <a:xfrm rot="0">
            <a:off x="9948788" y="5142827"/>
            <a:ext cx="837064" cy="837064"/>
            <a:chOff x="0" y="0"/>
            <a:chExt cx="812800" cy="812800"/>
          </a:xfrm>
        </p:grpSpPr>
        <p:sp>
          <p:nvSpPr>
            <p:cNvPr name="Freeform 21" id="2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22" id="22"/>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23" id="23"/>
          <p:cNvSpPr/>
          <p:nvPr/>
        </p:nvSpPr>
        <p:spPr>
          <a:xfrm flipH="false" flipV="false" rot="0">
            <a:off x="9817624" y="5011663"/>
            <a:ext cx="1099391" cy="1099391"/>
          </a:xfrm>
          <a:custGeom>
            <a:avLst/>
            <a:gdLst/>
            <a:ahLst/>
            <a:cxnLst/>
            <a:rect r="r" b="b" t="t" l="l"/>
            <a:pathLst>
              <a:path h="1099391" w="1099391">
                <a:moveTo>
                  <a:pt x="0" y="0"/>
                </a:moveTo>
                <a:lnTo>
                  <a:pt x="1099392" y="0"/>
                </a:lnTo>
                <a:lnTo>
                  <a:pt x="1099392" y="1099391"/>
                </a:lnTo>
                <a:lnTo>
                  <a:pt x="0" y="109939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24" id="24"/>
          <p:cNvGrpSpPr/>
          <p:nvPr/>
        </p:nvGrpSpPr>
        <p:grpSpPr>
          <a:xfrm rot="0">
            <a:off x="10040228" y="5234266"/>
            <a:ext cx="654185" cy="654185"/>
            <a:chOff x="0" y="0"/>
            <a:chExt cx="812800" cy="812800"/>
          </a:xfrm>
        </p:grpSpPr>
        <p:sp>
          <p:nvSpPr>
            <p:cNvPr name="Freeform 25" id="2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26" id="26"/>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nvGrpSpPr>
          <p:cNvPr name="Group 27" id="27"/>
          <p:cNvGrpSpPr/>
          <p:nvPr/>
        </p:nvGrpSpPr>
        <p:grpSpPr>
          <a:xfrm rot="0">
            <a:off x="9595021" y="6446181"/>
            <a:ext cx="1544598" cy="1544598"/>
            <a:chOff x="0" y="0"/>
            <a:chExt cx="2059464" cy="2059464"/>
          </a:xfrm>
        </p:grpSpPr>
        <p:sp>
          <p:nvSpPr>
            <p:cNvPr name="Freeform 28" id="28"/>
            <p:cNvSpPr/>
            <p:nvPr/>
          </p:nvSpPr>
          <p:spPr>
            <a:xfrm flipH="false" flipV="false" rot="0">
              <a:off x="0" y="0"/>
              <a:ext cx="2059464" cy="2059464"/>
            </a:xfrm>
            <a:custGeom>
              <a:avLst/>
              <a:gdLst/>
              <a:ahLst/>
              <a:cxnLst/>
              <a:rect r="r" b="b" t="t" l="l"/>
              <a:pathLst>
                <a:path h="2059464" w="2059464">
                  <a:moveTo>
                    <a:pt x="0" y="0"/>
                  </a:moveTo>
                  <a:lnTo>
                    <a:pt x="2059464" y="0"/>
                  </a:lnTo>
                  <a:lnTo>
                    <a:pt x="2059464" y="2059464"/>
                  </a:lnTo>
                  <a:lnTo>
                    <a:pt x="0" y="20594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9" id="29"/>
            <p:cNvGrpSpPr/>
            <p:nvPr/>
          </p:nvGrpSpPr>
          <p:grpSpPr>
            <a:xfrm rot="0">
              <a:off x="471689" y="471689"/>
              <a:ext cx="1116085" cy="1116085"/>
              <a:chOff x="0" y="0"/>
              <a:chExt cx="812800" cy="812800"/>
            </a:xfrm>
          </p:grpSpPr>
          <p:sp>
            <p:nvSpPr>
              <p:cNvPr name="Freeform 30" id="3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31" id="31"/>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32" id="32"/>
            <p:cNvSpPr/>
            <p:nvPr/>
          </p:nvSpPr>
          <p:spPr>
            <a:xfrm flipH="false" flipV="false" rot="0">
              <a:off x="296804" y="296804"/>
              <a:ext cx="1465855" cy="1465855"/>
            </a:xfrm>
            <a:custGeom>
              <a:avLst/>
              <a:gdLst/>
              <a:ahLst/>
              <a:cxnLst/>
              <a:rect r="r" b="b" t="t" l="l"/>
              <a:pathLst>
                <a:path h="1465855" w="1465855">
                  <a:moveTo>
                    <a:pt x="0" y="0"/>
                  </a:moveTo>
                  <a:lnTo>
                    <a:pt x="1465856" y="0"/>
                  </a:lnTo>
                  <a:lnTo>
                    <a:pt x="1465856" y="1465856"/>
                  </a:lnTo>
                  <a:lnTo>
                    <a:pt x="0" y="146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3" id="33"/>
            <p:cNvGrpSpPr/>
            <p:nvPr/>
          </p:nvGrpSpPr>
          <p:grpSpPr>
            <a:xfrm rot="0">
              <a:off x="593609" y="593609"/>
              <a:ext cx="872246" cy="872246"/>
              <a:chOff x="0" y="0"/>
              <a:chExt cx="812800" cy="812800"/>
            </a:xfrm>
          </p:grpSpPr>
          <p:sp>
            <p:nvSpPr>
              <p:cNvPr name="Freeform 34" id="3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35" id="35"/>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grpSp>
        <p:nvGrpSpPr>
          <p:cNvPr name="Group 36" id="36"/>
          <p:cNvGrpSpPr/>
          <p:nvPr/>
        </p:nvGrpSpPr>
        <p:grpSpPr>
          <a:xfrm rot="0">
            <a:off x="1159808" y="6333658"/>
            <a:ext cx="1544598" cy="1544598"/>
            <a:chOff x="0" y="0"/>
            <a:chExt cx="2059464" cy="2059464"/>
          </a:xfrm>
        </p:grpSpPr>
        <p:sp>
          <p:nvSpPr>
            <p:cNvPr name="Freeform 37" id="37"/>
            <p:cNvSpPr/>
            <p:nvPr/>
          </p:nvSpPr>
          <p:spPr>
            <a:xfrm flipH="false" flipV="false" rot="0">
              <a:off x="0" y="0"/>
              <a:ext cx="2059464" cy="2059464"/>
            </a:xfrm>
            <a:custGeom>
              <a:avLst/>
              <a:gdLst/>
              <a:ahLst/>
              <a:cxnLst/>
              <a:rect r="r" b="b" t="t" l="l"/>
              <a:pathLst>
                <a:path h="2059464" w="2059464">
                  <a:moveTo>
                    <a:pt x="0" y="0"/>
                  </a:moveTo>
                  <a:lnTo>
                    <a:pt x="2059464" y="0"/>
                  </a:lnTo>
                  <a:lnTo>
                    <a:pt x="2059464" y="2059464"/>
                  </a:lnTo>
                  <a:lnTo>
                    <a:pt x="0" y="205946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38" id="38"/>
            <p:cNvGrpSpPr/>
            <p:nvPr/>
          </p:nvGrpSpPr>
          <p:grpSpPr>
            <a:xfrm rot="0">
              <a:off x="471689" y="471689"/>
              <a:ext cx="1116085" cy="1116085"/>
              <a:chOff x="0" y="0"/>
              <a:chExt cx="812800" cy="812800"/>
            </a:xfrm>
          </p:grpSpPr>
          <p:sp>
            <p:nvSpPr>
              <p:cNvPr name="Freeform 39" id="3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40" id="40"/>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sp>
          <p:nvSpPr>
            <p:cNvPr name="Freeform 41" id="41"/>
            <p:cNvSpPr/>
            <p:nvPr/>
          </p:nvSpPr>
          <p:spPr>
            <a:xfrm flipH="false" flipV="false" rot="0">
              <a:off x="296804" y="296804"/>
              <a:ext cx="1465855" cy="1465855"/>
            </a:xfrm>
            <a:custGeom>
              <a:avLst/>
              <a:gdLst/>
              <a:ahLst/>
              <a:cxnLst/>
              <a:rect r="r" b="b" t="t" l="l"/>
              <a:pathLst>
                <a:path h="1465855" w="1465855">
                  <a:moveTo>
                    <a:pt x="0" y="0"/>
                  </a:moveTo>
                  <a:lnTo>
                    <a:pt x="1465856" y="0"/>
                  </a:lnTo>
                  <a:lnTo>
                    <a:pt x="1465856" y="1465856"/>
                  </a:lnTo>
                  <a:lnTo>
                    <a:pt x="0" y="146585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42" id="42"/>
            <p:cNvGrpSpPr/>
            <p:nvPr/>
          </p:nvGrpSpPr>
          <p:grpSpPr>
            <a:xfrm rot="0">
              <a:off x="593609" y="593609"/>
              <a:ext cx="872246" cy="872246"/>
              <a:chOff x="0" y="0"/>
              <a:chExt cx="812800" cy="812800"/>
            </a:xfrm>
          </p:grpSpPr>
          <p:sp>
            <p:nvSpPr>
              <p:cNvPr name="Freeform 43" id="4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93E46"/>
              </a:solidFill>
            </p:spPr>
          </p:sp>
          <p:sp>
            <p:nvSpPr>
              <p:cNvPr name="TextBox 44" id="44"/>
              <p:cNvSpPr txBox="true"/>
              <p:nvPr/>
            </p:nvSpPr>
            <p:spPr>
              <a:xfrm>
                <a:off x="76200" y="38100"/>
                <a:ext cx="660400" cy="698500"/>
              </a:xfrm>
              <a:prstGeom prst="rect">
                <a:avLst/>
              </a:prstGeom>
            </p:spPr>
            <p:txBody>
              <a:bodyPr anchor="ctr" rtlCol="false" tIns="50800" lIns="50800" bIns="50800" rIns="50800"/>
              <a:lstStyle/>
              <a:p>
                <a:pPr algn="ctr">
                  <a:lnSpc>
                    <a:spcPts val="2659"/>
                  </a:lnSpc>
                </a:pPr>
              </a:p>
            </p:txBody>
          </p:sp>
        </p:grpSp>
      </p:grpSp>
      <p:sp>
        <p:nvSpPr>
          <p:cNvPr name="TextBox 45" id="45"/>
          <p:cNvSpPr txBox="true"/>
          <p:nvPr/>
        </p:nvSpPr>
        <p:spPr>
          <a:xfrm rot="0">
            <a:off x="2795644" y="5203083"/>
            <a:ext cx="3584843" cy="523838"/>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Glacial Indifference"/>
                <a:ea typeface="Glacial Indifference"/>
                <a:cs typeface="Glacial Indifference"/>
                <a:sym typeface="Glacial Indifference"/>
              </a:rPr>
              <a:t>Small-scale projects.</a:t>
            </a:r>
          </a:p>
        </p:txBody>
      </p:sp>
      <p:sp>
        <p:nvSpPr>
          <p:cNvPr name="TextBox 46" id="46"/>
          <p:cNvSpPr txBox="true"/>
          <p:nvPr/>
        </p:nvSpPr>
        <p:spPr>
          <a:xfrm rot="0">
            <a:off x="2476953" y="6656542"/>
            <a:ext cx="4245212" cy="1057201"/>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Glacial Indifference"/>
                <a:ea typeface="Glacial Indifference"/>
                <a:cs typeface="Glacial Indifference"/>
                <a:sym typeface="Glacial Indifference"/>
              </a:rPr>
              <a:t>Unclear or changing requirements.</a:t>
            </a:r>
          </a:p>
        </p:txBody>
      </p:sp>
      <p:sp>
        <p:nvSpPr>
          <p:cNvPr name="TextBox 47" id="47"/>
          <p:cNvSpPr txBox="true"/>
          <p:nvPr/>
        </p:nvSpPr>
        <p:spPr>
          <a:xfrm rot="0">
            <a:off x="11139619" y="4999421"/>
            <a:ext cx="4245212" cy="1057201"/>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Glacial Indifference"/>
                <a:ea typeface="Glacial Indifference"/>
                <a:cs typeface="Glacial Indifference"/>
                <a:sym typeface="Glacial Indifference"/>
              </a:rPr>
              <a:t>Academic and experimental projects.</a:t>
            </a:r>
          </a:p>
        </p:txBody>
      </p:sp>
      <p:sp>
        <p:nvSpPr>
          <p:cNvPr name="TextBox 48" id="48"/>
          <p:cNvSpPr txBox="true"/>
          <p:nvPr/>
        </p:nvSpPr>
        <p:spPr>
          <a:xfrm rot="0">
            <a:off x="11347118" y="6923223"/>
            <a:ext cx="4245212" cy="523838"/>
          </a:xfrm>
          <a:prstGeom prst="rect">
            <a:avLst/>
          </a:prstGeom>
        </p:spPr>
        <p:txBody>
          <a:bodyPr anchor="t" rtlCol="false" tIns="0" lIns="0" bIns="0" rIns="0">
            <a:spAutoFit/>
          </a:bodyPr>
          <a:lstStyle/>
          <a:p>
            <a:pPr algn="ctr">
              <a:lnSpc>
                <a:spcPts val="4200"/>
              </a:lnSpc>
              <a:spcBef>
                <a:spcPct val="0"/>
              </a:spcBef>
            </a:pPr>
            <a:r>
              <a:rPr lang="en-US" sz="3000">
                <a:solidFill>
                  <a:srgbClr val="FFFFFF"/>
                </a:solidFill>
                <a:latin typeface="Glacial Indifference"/>
                <a:ea typeface="Glacial Indifference"/>
                <a:cs typeface="Glacial Indifference"/>
                <a:sym typeface="Glacial Indifference"/>
              </a:rPr>
              <a:t>Flexible development.</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393E46"/>
        </a:solidFill>
      </p:bgPr>
    </p:bg>
    <p:spTree>
      <p:nvGrpSpPr>
        <p:cNvPr id="1" name=""/>
        <p:cNvGrpSpPr/>
        <p:nvPr/>
      </p:nvGrpSpPr>
      <p:grpSpPr>
        <a:xfrm>
          <a:off x="0" y="0"/>
          <a:ext cx="0" cy="0"/>
          <a:chOff x="0" y="0"/>
          <a:chExt cx="0" cy="0"/>
        </a:xfrm>
      </p:grpSpPr>
      <p:sp>
        <p:nvSpPr>
          <p:cNvPr name="Freeform 2" id="2"/>
          <p:cNvSpPr/>
          <p:nvPr/>
        </p:nvSpPr>
        <p:spPr>
          <a:xfrm flipH="false" flipV="false" rot="-4299043">
            <a:off x="-1746670" y="4230785"/>
            <a:ext cx="11240987" cy="1825430"/>
          </a:xfrm>
          <a:custGeom>
            <a:avLst/>
            <a:gdLst/>
            <a:ahLst/>
            <a:cxnLst/>
            <a:rect r="r" b="b" t="t" l="l"/>
            <a:pathLst>
              <a:path h="1825430" w="11240987">
                <a:moveTo>
                  <a:pt x="0" y="0"/>
                </a:moveTo>
                <a:lnTo>
                  <a:pt x="11240987" y="0"/>
                </a:lnTo>
                <a:lnTo>
                  <a:pt x="11240987" y="1825430"/>
                </a:lnTo>
                <a:lnTo>
                  <a:pt x="0" y="1825430"/>
                </a:lnTo>
                <a:lnTo>
                  <a:pt x="0" y="0"/>
                </a:lnTo>
                <a:close/>
              </a:path>
            </a:pathLst>
          </a:custGeom>
          <a:blipFill>
            <a:blip r:embed="rId2"/>
            <a:stretch>
              <a:fillRect l="0" t="0" r="0" b="-6995"/>
            </a:stretch>
          </a:blipFill>
        </p:spPr>
      </p:sp>
      <p:grpSp>
        <p:nvGrpSpPr>
          <p:cNvPr name="Group 3" id="3"/>
          <p:cNvGrpSpPr/>
          <p:nvPr/>
        </p:nvGrpSpPr>
        <p:grpSpPr>
          <a:xfrm rot="1107706">
            <a:off x="-921467" y="-1570623"/>
            <a:ext cx="5280133" cy="12462121"/>
            <a:chOff x="0" y="0"/>
            <a:chExt cx="1390652" cy="3282205"/>
          </a:xfrm>
        </p:grpSpPr>
        <p:sp>
          <p:nvSpPr>
            <p:cNvPr name="Freeform 4" id="4"/>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363636"/>
            </a:solidFill>
          </p:spPr>
        </p:sp>
        <p:sp>
          <p:nvSpPr>
            <p:cNvPr name="TextBox 5" id="5"/>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false" rot="-4299043">
            <a:off x="-2646668" y="4025505"/>
            <a:ext cx="11240987" cy="1953121"/>
          </a:xfrm>
          <a:custGeom>
            <a:avLst/>
            <a:gdLst/>
            <a:ahLst/>
            <a:cxnLst/>
            <a:rect r="r" b="b" t="t" l="l"/>
            <a:pathLst>
              <a:path h="1953121" w="11240987">
                <a:moveTo>
                  <a:pt x="0" y="0"/>
                </a:moveTo>
                <a:lnTo>
                  <a:pt x="11240987" y="0"/>
                </a:lnTo>
                <a:lnTo>
                  <a:pt x="11240987" y="1953121"/>
                </a:lnTo>
                <a:lnTo>
                  <a:pt x="0" y="1953121"/>
                </a:lnTo>
                <a:lnTo>
                  <a:pt x="0" y="0"/>
                </a:lnTo>
                <a:close/>
              </a:path>
            </a:pathLst>
          </a:custGeom>
          <a:blipFill>
            <a:blip r:embed="rId2"/>
            <a:stretch>
              <a:fillRect l="0" t="0" r="0" b="0"/>
            </a:stretch>
          </a:blipFill>
        </p:spPr>
      </p:sp>
      <p:grpSp>
        <p:nvGrpSpPr>
          <p:cNvPr name="Group 7" id="7"/>
          <p:cNvGrpSpPr/>
          <p:nvPr/>
        </p:nvGrpSpPr>
        <p:grpSpPr>
          <a:xfrm rot="1107706">
            <a:off x="-1880460" y="-1819814"/>
            <a:ext cx="5280133" cy="12462121"/>
            <a:chOff x="0" y="0"/>
            <a:chExt cx="1390652" cy="3282205"/>
          </a:xfrm>
        </p:grpSpPr>
        <p:sp>
          <p:nvSpPr>
            <p:cNvPr name="Freeform 8" id="8"/>
            <p:cNvSpPr/>
            <p:nvPr/>
          </p:nvSpPr>
          <p:spPr>
            <a:xfrm flipH="false" flipV="false" rot="0">
              <a:off x="0" y="0"/>
              <a:ext cx="1390652" cy="3282205"/>
            </a:xfrm>
            <a:custGeom>
              <a:avLst/>
              <a:gdLst/>
              <a:ahLst/>
              <a:cxnLst/>
              <a:rect r="r" b="b" t="t" l="l"/>
              <a:pathLst>
                <a:path h="3282205" w="1390652">
                  <a:moveTo>
                    <a:pt x="0" y="0"/>
                  </a:moveTo>
                  <a:lnTo>
                    <a:pt x="1390652" y="0"/>
                  </a:lnTo>
                  <a:lnTo>
                    <a:pt x="1390652" y="3282205"/>
                  </a:lnTo>
                  <a:lnTo>
                    <a:pt x="0" y="3282205"/>
                  </a:lnTo>
                  <a:close/>
                </a:path>
              </a:pathLst>
            </a:custGeom>
            <a:solidFill>
              <a:srgbClr val="EEEEEE"/>
            </a:solidFill>
          </p:spPr>
        </p:sp>
        <p:sp>
          <p:nvSpPr>
            <p:cNvPr name="TextBox 9" id="9"/>
            <p:cNvSpPr txBox="true"/>
            <p:nvPr/>
          </p:nvSpPr>
          <p:spPr>
            <a:xfrm>
              <a:off x="0" y="-38100"/>
              <a:ext cx="1390652" cy="3320305"/>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6877911" y="2603776"/>
            <a:ext cx="9232099" cy="3003151"/>
          </a:xfrm>
          <a:prstGeom prst="rect">
            <a:avLst/>
          </a:prstGeom>
        </p:spPr>
        <p:txBody>
          <a:bodyPr anchor="t" rtlCol="false" tIns="0" lIns="0" bIns="0" rIns="0">
            <a:spAutoFit/>
          </a:bodyPr>
          <a:lstStyle/>
          <a:p>
            <a:pPr algn="l">
              <a:lnSpc>
                <a:spcPts val="24572"/>
              </a:lnSpc>
            </a:pPr>
            <a:r>
              <a:rPr lang="en-US" sz="17551">
                <a:solidFill>
                  <a:srgbClr val="FFFFFF"/>
                </a:solidFill>
                <a:latin typeface="League Spartan"/>
                <a:ea typeface="League Spartan"/>
                <a:cs typeface="League Spartan"/>
                <a:sym typeface="League Spartan"/>
              </a:rPr>
              <a:t>THANK</a:t>
            </a:r>
          </a:p>
        </p:txBody>
      </p:sp>
      <p:sp>
        <p:nvSpPr>
          <p:cNvPr name="TextBox 11" id="11"/>
          <p:cNvSpPr txBox="true"/>
          <p:nvPr/>
        </p:nvSpPr>
        <p:spPr>
          <a:xfrm rot="0">
            <a:off x="8149616" y="4863910"/>
            <a:ext cx="7146119" cy="3010609"/>
          </a:xfrm>
          <a:prstGeom prst="rect">
            <a:avLst/>
          </a:prstGeom>
        </p:spPr>
        <p:txBody>
          <a:bodyPr anchor="t" rtlCol="false" tIns="0" lIns="0" bIns="0" rIns="0">
            <a:spAutoFit/>
          </a:bodyPr>
          <a:lstStyle/>
          <a:p>
            <a:pPr algn="l">
              <a:lnSpc>
                <a:spcPts val="24640"/>
              </a:lnSpc>
            </a:pPr>
            <a:r>
              <a:rPr lang="en-US" sz="17600">
                <a:solidFill>
                  <a:srgbClr val="FFFFFF"/>
                </a:solidFill>
                <a:latin typeface="League Spartan"/>
                <a:ea typeface="League Spartan"/>
                <a:cs typeface="League Spartan"/>
                <a:sym typeface="League Spartan"/>
              </a:rPr>
              <a:t>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DAG1sG_B4jI</dc:identifier>
  <dcterms:modified xsi:type="dcterms:W3CDTF">2011-08-01T06:04:30Z</dcterms:modified>
  <cp:revision>1</cp:revision>
  <dc:title>Dark Grayish Blue and White Simple Elegant Modern Thesis Defense Presentation</dc:title>
</cp:coreProperties>
</file>