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 Light" panose="020F0302020204030204" pitchFamily="34" charset="0"/>
      <p:regular r:id="rId7"/>
      <p:italic r:id="rId8"/>
    </p:embeddedFont>
    <p:embeddedFont>
      <p:font typeface="RSU" panose="02000506040000020003" pitchFamily="2" charset="-34"/>
      <p:regular r:id="rId9"/>
      <p:bold r:id="rId10"/>
    </p:embeddedFont>
    <p:embeddedFont>
      <p:font typeface="Cordia New" panose="020B0304020202020204" pitchFamily="34" charset="-34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Angsana New" panose="02020603050405020304" pitchFamily="18" charset="-34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B0EDEE"/>
    <a:srgbClr val="FFFEE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 smtClean="0"/>
              <a:t>คลิกเพื่อแก้ไขสไตล์ชื่อเรื่องรองต้นแบบ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0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5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9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89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ตัวแทนหมายเลขสไลด์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ตัวแทนหมายเลขสไลด์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0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29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ตัวแทนหมายเลขสไลด์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8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คลิกเพื่อแก้ไขสไตล์ชื่อเรื่องต้นแบบ</a:t>
            </a:r>
            <a:endParaRPr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คลิกเพื่อแก้ไขสไตล์ของข้อความต้นแบบ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54E61-7123-4EA8-AFBE-4F79EBA1F5C6}" type="datetimeFigureOut">
              <a:rPr lang="en-US" smtClean="0"/>
              <a:t>10/22/2019</a:t>
            </a:fld>
            <a:endParaRPr lang="en-US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ตัวแทนหมายเลขสไลด์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A1D6D-6713-47AD-8CA0-1E7CD04AC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9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1623180" y="4190891"/>
            <a:ext cx="9144000" cy="595076"/>
          </a:xfrm>
        </p:spPr>
        <p:txBody>
          <a:bodyPr>
            <a:normAutofit fontScale="90000"/>
          </a:bodyPr>
          <a:lstStyle/>
          <a:p>
            <a:r>
              <a:rPr lang="th-TH" sz="2800" dirty="0" smtClean="0">
                <a:cs typeface="RSU" panose="02000506040000020003" pitchFamily="2" charset="-34"/>
              </a:rPr>
              <a:t>เว็บเรียนรู้การเขียน</a:t>
            </a:r>
            <a:br>
              <a:rPr lang="th-TH" sz="2800" dirty="0" smtClean="0">
                <a:cs typeface="RSU" panose="02000506040000020003" pitchFamily="2" charset="-34"/>
              </a:rPr>
            </a:br>
            <a:r>
              <a:rPr lang="th-TH" sz="2800" dirty="0" smtClean="0">
                <a:cs typeface="RSU" panose="02000506040000020003" pitchFamily="2" charset="-34"/>
              </a:rPr>
              <a:t>โปรแกรมเชิงวัตถุด้วยภาษา </a:t>
            </a:r>
            <a:r>
              <a:rPr lang="en-US" sz="2800" dirty="0" smtClean="0">
                <a:cs typeface="RSU" panose="02000506040000020003" pitchFamily="2" charset="-34"/>
              </a:rPr>
              <a:t>JAVA</a:t>
            </a:r>
            <a:endParaRPr lang="en-US" sz="2800" dirty="0">
              <a:cs typeface="RSU" panose="02000506040000020003" pitchFamily="2" charset="-34"/>
            </a:endParaRPr>
          </a:p>
        </p:txBody>
      </p:sp>
      <p:pic>
        <p:nvPicPr>
          <p:cNvPr id="39" name="รูปภาพ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344" y="1152324"/>
            <a:ext cx="3933672" cy="28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0" y="2463584"/>
            <a:ext cx="3529263" cy="1325563"/>
          </a:xfrm>
        </p:spPr>
        <p:txBody>
          <a:bodyPr>
            <a:normAutofit/>
          </a:bodyPr>
          <a:lstStyle/>
          <a:p>
            <a:pPr algn="ctr"/>
            <a:r>
              <a:rPr lang="th-TH" sz="3600" dirty="0" smtClean="0">
                <a:latin typeface="RSU" panose="02000506040000020003" pitchFamily="2" charset="-34"/>
                <a:cs typeface="RSU" panose="02000506040000020003" pitchFamily="2" charset="-34"/>
              </a:rPr>
              <a:t>เนื้อหา</a:t>
            </a:r>
            <a:r>
              <a:rPr lang="th-TH" sz="3600" dirty="0">
                <a:latin typeface="RSU" panose="02000506040000020003" pitchFamily="2" charset="-34"/>
                <a:cs typeface="RSU" panose="02000506040000020003" pitchFamily="2" charset="-34"/>
              </a:rPr>
              <a:t/>
            </a:r>
            <a:br>
              <a:rPr lang="th-TH" sz="3600" dirty="0">
                <a:latin typeface="RSU" panose="02000506040000020003" pitchFamily="2" charset="-34"/>
                <a:cs typeface="RSU" panose="02000506040000020003" pitchFamily="2" charset="-34"/>
              </a:rPr>
            </a:br>
            <a:r>
              <a:rPr lang="th-TH" sz="3600" dirty="0" smtClean="0">
                <a:latin typeface="RSU" panose="02000506040000020003" pitchFamily="2" charset="-34"/>
                <a:cs typeface="RSU" panose="02000506040000020003" pitchFamily="2" charset="-34"/>
              </a:rPr>
              <a:t>ขอบเขต</a:t>
            </a:r>
            <a:endParaRPr lang="en-US" sz="36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5" name="กล่องข้อความ 4"/>
          <p:cNvSpPr txBox="1"/>
          <p:nvPr/>
        </p:nvSpPr>
        <p:spPr>
          <a:xfrm>
            <a:off x="3265715" y="1188952"/>
            <a:ext cx="7924799" cy="415498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numCol="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เกี่ยวกับความเข้าใจการเขียนโปรแกรมเชิงวัตถุ และการเขียนภาษา 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Java 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เบื้องต้น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 (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ไม่รวม 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GUI) 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แบ่งเป็น </a:t>
            </a:r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5 </a:t>
            </a:r>
            <a:r>
              <a:rPr lang="th-TH" sz="2800" dirty="0" smtClean="0">
                <a:latin typeface="RSU" panose="02000506040000020003" pitchFamily="2" charset="-34"/>
                <a:cs typeface="RSU" panose="02000506040000020003" pitchFamily="2" charset="-34"/>
              </a:rPr>
              <a:t>บทหลัก ดังนี้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Introduction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ความหมายของการเขียนโปรแกรมเชิงวัตถุ และภาษาจาวา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)</a:t>
            </a:r>
            <a:endParaRPr lang="th-TH" sz="2400" dirty="0" smtClean="0">
              <a:latin typeface="RSU" panose="02000506040000020003" pitchFamily="2" charset="-34"/>
              <a:cs typeface="RSU" panose="02000506040000020003" pitchFamily="2" charset="-3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Structure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รูปแบบโครงสร้างของภาษา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Java)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Basic OOP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วิธีการนำ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OOP 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ไปใช้เบื้องต้น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)</a:t>
            </a:r>
            <a:endParaRPr lang="th-TH" sz="2400" dirty="0" smtClean="0">
              <a:latin typeface="RSU" panose="02000506040000020003" pitchFamily="2" charset="-34"/>
              <a:cs typeface="RSU" panose="02000506040000020003" pitchFamily="2" charset="-3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OOP Programming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หลักการนำ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OOP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 ไปใช้ในการเขียนโปรแกรม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Class (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การใช้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Class </a:t>
            </a:r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ในภาษา </a:t>
            </a:r>
            <a:r>
              <a:rPr lang="en-US" sz="2400" dirty="0" smtClean="0">
                <a:latin typeface="RSU" panose="02000506040000020003" pitchFamily="2" charset="-34"/>
                <a:cs typeface="RSU" panose="02000506040000020003" pitchFamily="2" charset="-34"/>
              </a:rPr>
              <a:t>Java)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601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24568" y="2050752"/>
            <a:ext cx="3192379" cy="1325563"/>
          </a:xfrm>
        </p:spPr>
        <p:txBody>
          <a:bodyPr>
            <a:normAutofit/>
          </a:bodyPr>
          <a:lstStyle/>
          <a:p>
            <a:pPr algn="ctr"/>
            <a:r>
              <a:rPr lang="th-TH" sz="3600" u="sng" dirty="0" smtClean="0">
                <a:latin typeface="RSU" panose="02000506040000020003" pitchFamily="2" charset="-34"/>
                <a:cs typeface="RSU" panose="02000506040000020003" pitchFamily="2" charset="-34"/>
              </a:rPr>
              <a:t>เครื่องมือที่เลือกใช้</a:t>
            </a:r>
            <a:endParaRPr lang="en-US" sz="3600" u="sng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5" name="รูปภาพ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789" y="1647909"/>
            <a:ext cx="1578345" cy="1325563"/>
          </a:xfrm>
          <a:prstGeom prst="rect">
            <a:avLst/>
          </a:prstGeom>
        </p:spPr>
      </p:pic>
      <p:pic>
        <p:nvPicPr>
          <p:cNvPr id="6" name="รูปภาพ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8382" y="1512684"/>
            <a:ext cx="2337261" cy="1460788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965" y="3905019"/>
            <a:ext cx="3572896" cy="2383094"/>
          </a:xfrm>
          <a:prstGeom prst="rect">
            <a:avLst/>
          </a:prstGeom>
        </p:spPr>
      </p:pic>
      <p:sp>
        <p:nvSpPr>
          <p:cNvPr id="8" name="กล่องข้อความ 7"/>
          <p:cNvSpPr txBox="1"/>
          <p:nvPr/>
        </p:nvSpPr>
        <p:spPr>
          <a:xfrm>
            <a:off x="1824789" y="2973472"/>
            <a:ext cx="157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Bootstrap</a:t>
            </a:r>
            <a:endParaRPr lang="en-US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9" name="กล่องข้อความ 8"/>
          <p:cNvSpPr txBox="1"/>
          <p:nvPr/>
        </p:nvSpPr>
        <p:spPr>
          <a:xfrm>
            <a:off x="9424736" y="2713534"/>
            <a:ext cx="1578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Firebase</a:t>
            </a:r>
            <a:endParaRPr lang="en-US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0" name="กล่องข้อความ 9"/>
          <p:cNvSpPr txBox="1"/>
          <p:nvPr/>
        </p:nvSpPr>
        <p:spPr>
          <a:xfrm>
            <a:off x="4243965" y="5866846"/>
            <a:ext cx="35544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RSU" panose="02000506040000020003" pitchFamily="2" charset="-34"/>
                <a:cs typeface="RSU" panose="02000506040000020003" pitchFamily="2" charset="-34"/>
              </a:rPr>
              <a:t>HTML CSS JavaScript </a:t>
            </a:r>
            <a:endParaRPr lang="en-US" sz="2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077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วงรี 8"/>
          <p:cNvSpPr/>
          <p:nvPr/>
        </p:nvSpPr>
        <p:spPr>
          <a:xfrm>
            <a:off x="9143521" y="219073"/>
            <a:ext cx="1155700" cy="1104900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RSU" panose="02000506040000020003" pitchFamily="2" charset="-34"/>
                <a:cs typeface="RSU" panose="02000506040000020003" pitchFamily="2" charset="-34"/>
              </a:rPr>
              <a:t>Design</a:t>
            </a:r>
            <a:endParaRPr lang="en-US" sz="48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cxnSp>
        <p:nvCxnSpPr>
          <p:cNvPr id="5" name="ตัวเชื่อมต่อตรง 4"/>
          <p:cNvCxnSpPr/>
          <p:nvPr/>
        </p:nvCxnSpPr>
        <p:spPr>
          <a:xfrm>
            <a:off x="3314700" y="1033463"/>
            <a:ext cx="588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รูปภาพ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" y="1846264"/>
            <a:ext cx="6095042" cy="4472823"/>
          </a:xfrm>
          <a:prstGeom prst="rect">
            <a:avLst/>
          </a:prstGeom>
        </p:spPr>
      </p:pic>
      <p:pic>
        <p:nvPicPr>
          <p:cNvPr id="7" name="รูปภาพ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46263"/>
            <a:ext cx="6095042" cy="4472823"/>
          </a:xfrm>
          <a:prstGeom prst="rect">
            <a:avLst/>
          </a:prstGeom>
        </p:spPr>
      </p:pic>
      <p:sp>
        <p:nvSpPr>
          <p:cNvPr id="10" name="วงรี 9"/>
          <p:cNvSpPr/>
          <p:nvPr/>
        </p:nvSpPr>
        <p:spPr>
          <a:xfrm>
            <a:off x="9852025" y="219073"/>
            <a:ext cx="1155700" cy="1104900"/>
          </a:xfrm>
          <a:prstGeom prst="ellipse">
            <a:avLst/>
          </a:prstGeom>
          <a:solidFill>
            <a:srgbClr val="B0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วงรี 7"/>
          <p:cNvSpPr/>
          <p:nvPr/>
        </p:nvSpPr>
        <p:spPr>
          <a:xfrm>
            <a:off x="10602913" y="219073"/>
            <a:ext cx="1155700" cy="1104900"/>
          </a:xfrm>
          <a:prstGeom prst="ellipse">
            <a:avLst/>
          </a:prstGeom>
          <a:solidFill>
            <a:srgbClr val="FFFE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กล่องข้อความ 10"/>
          <p:cNvSpPr txBox="1"/>
          <p:nvPr/>
        </p:nvSpPr>
        <p:spPr>
          <a:xfrm>
            <a:off x="8964162" y="1323972"/>
            <a:ext cx="1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#C0C0C0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2" name="กล่องข้อความ 11"/>
          <p:cNvSpPr txBox="1"/>
          <p:nvPr/>
        </p:nvSpPr>
        <p:spPr>
          <a:xfrm>
            <a:off x="9843655" y="1323972"/>
            <a:ext cx="1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#AFEEEE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sp>
        <p:nvSpPr>
          <p:cNvPr id="13" name="กล่องข้อความ 12"/>
          <p:cNvSpPr txBox="1"/>
          <p:nvPr/>
        </p:nvSpPr>
        <p:spPr>
          <a:xfrm>
            <a:off x="10634447" y="1323972"/>
            <a:ext cx="1151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#FFFFE0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016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85725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RSU" panose="02000506040000020003" pitchFamily="2" charset="-34"/>
                <a:cs typeface="RSU" panose="02000506040000020003" pitchFamily="2" charset="-34"/>
              </a:rPr>
              <a:t>Wireframe</a:t>
            </a:r>
            <a:endParaRPr lang="en-US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cxnSp>
        <p:nvCxnSpPr>
          <p:cNvPr id="4" name="ตัวเชื่อมต่อตรง 3"/>
          <p:cNvCxnSpPr/>
          <p:nvPr/>
        </p:nvCxnSpPr>
        <p:spPr>
          <a:xfrm>
            <a:off x="3314700" y="1033463"/>
            <a:ext cx="5880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รูปภาพ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1" t="10258" r="51571" b="7970"/>
          <a:stretch/>
        </p:blipFill>
        <p:spPr>
          <a:xfrm>
            <a:off x="668754" y="1714321"/>
            <a:ext cx="3109161" cy="47756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6" name="กล่องข้อความ 5"/>
          <p:cNvSpPr txBox="1"/>
          <p:nvPr/>
        </p:nvSpPr>
        <p:spPr>
          <a:xfrm>
            <a:off x="1647533" y="1287800"/>
            <a:ext cx="1151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หน้าหลัก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7" name="รูปภาพ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29" t="11138" r="12740" b="56069"/>
          <a:stretch/>
        </p:blipFill>
        <p:spPr>
          <a:xfrm>
            <a:off x="8041099" y="1711701"/>
            <a:ext cx="3847027" cy="217678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กล่องข้อความ 7"/>
          <p:cNvSpPr txBox="1"/>
          <p:nvPr/>
        </p:nvSpPr>
        <p:spPr>
          <a:xfrm>
            <a:off x="9254602" y="1265087"/>
            <a:ext cx="1420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เข้าสู่เนื้อหา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pic>
        <p:nvPicPr>
          <p:cNvPr id="9" name="รูปภาพ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4" t="49649" r="13265" b="18070"/>
          <a:stretch/>
        </p:blipFill>
        <p:spPr>
          <a:xfrm>
            <a:off x="8041099" y="4058846"/>
            <a:ext cx="3847027" cy="2171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รูปภาพ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8596" r="51631" b="53685"/>
          <a:stretch/>
        </p:blipFill>
        <p:spPr>
          <a:xfrm>
            <a:off x="4168354" y="1750417"/>
            <a:ext cx="3359650" cy="216914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รูปภาพ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7" t="55614" r="51502" b="6842"/>
          <a:stretch/>
        </p:blipFill>
        <p:spPr>
          <a:xfrm>
            <a:off x="4168354" y="4058846"/>
            <a:ext cx="3388895" cy="217132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กล่องข้อความ 11"/>
          <p:cNvSpPr txBox="1"/>
          <p:nvPr/>
        </p:nvSpPr>
        <p:spPr>
          <a:xfrm>
            <a:off x="5319957" y="1316973"/>
            <a:ext cx="1381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 smtClean="0">
                <a:latin typeface="RSU" panose="02000506040000020003" pitchFamily="2" charset="-34"/>
                <a:cs typeface="RSU" panose="02000506040000020003" pitchFamily="2" charset="-34"/>
              </a:rPr>
              <a:t>ลงชื่อเข้าใช้</a:t>
            </a:r>
            <a:endParaRPr lang="en-US" sz="2400" dirty="0">
              <a:latin typeface="RSU" panose="02000506040000020003" pitchFamily="2" charset="-34"/>
              <a:cs typeface="RSU" panose="02000506040000020003" pitchFamily="2" charset="-34"/>
            </a:endParaRPr>
          </a:p>
        </p:txBody>
      </p:sp>
      <p:cxnSp>
        <p:nvCxnSpPr>
          <p:cNvPr id="16" name="ลูกศรเชื่อมต่อแบบตรง 15"/>
          <p:cNvCxnSpPr>
            <a:endCxn id="10" idx="1"/>
          </p:cNvCxnSpPr>
          <p:nvPr/>
        </p:nvCxnSpPr>
        <p:spPr>
          <a:xfrm flipV="1">
            <a:off x="2223334" y="2834990"/>
            <a:ext cx="1945020" cy="162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ลูกศรเชื่อมต่อแบบตรง 17"/>
          <p:cNvCxnSpPr/>
          <p:nvPr/>
        </p:nvCxnSpPr>
        <p:spPr>
          <a:xfrm>
            <a:off x="4704347" y="3248526"/>
            <a:ext cx="12032" cy="81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ลูกศรเชื่อมต่อแบบตรง 19"/>
          <p:cNvCxnSpPr/>
          <p:nvPr/>
        </p:nvCxnSpPr>
        <p:spPr>
          <a:xfrm flipH="1" flipV="1">
            <a:off x="6966284" y="3919562"/>
            <a:ext cx="24063" cy="1470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ลูกศรเชื่อมต่อแบบตรง 21"/>
          <p:cNvCxnSpPr>
            <a:endCxn id="7" idx="1"/>
          </p:cNvCxnSpPr>
          <p:nvPr/>
        </p:nvCxnSpPr>
        <p:spPr>
          <a:xfrm flipV="1">
            <a:off x="6701588" y="2800095"/>
            <a:ext cx="1339511" cy="448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ลูกศรเชื่อมต่อแบบตรง 23"/>
          <p:cNvCxnSpPr/>
          <p:nvPr/>
        </p:nvCxnSpPr>
        <p:spPr>
          <a:xfrm>
            <a:off x="8674768" y="3024310"/>
            <a:ext cx="12032" cy="1034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ลูกศรเชื่อมต่อแบบตรง 25"/>
          <p:cNvCxnSpPr/>
          <p:nvPr/>
        </p:nvCxnSpPr>
        <p:spPr>
          <a:xfrm flipV="1">
            <a:off x="1756611" y="3888489"/>
            <a:ext cx="6284488" cy="244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9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108</Words>
  <Application>Microsoft Office PowerPoint</Application>
  <PresentationFormat>แบบจอกว้าง</PresentationFormat>
  <Paragraphs>20</Paragraphs>
  <Slides>5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5</vt:i4>
      </vt:variant>
    </vt:vector>
  </HeadingPairs>
  <TitlesOfParts>
    <vt:vector size="12" baseType="lpstr">
      <vt:lpstr>Calibri Light</vt:lpstr>
      <vt:lpstr>RSU</vt:lpstr>
      <vt:lpstr>Arial</vt:lpstr>
      <vt:lpstr>Cordia New</vt:lpstr>
      <vt:lpstr>Calibri</vt:lpstr>
      <vt:lpstr>Angsana New</vt:lpstr>
      <vt:lpstr>ธีมของ Office</vt:lpstr>
      <vt:lpstr>เว็บเรียนรู้การเขียน โปรแกรมเชิงวัตถุด้วยภาษา JAVA</vt:lpstr>
      <vt:lpstr>เนื้อหา ขอบเขต</vt:lpstr>
      <vt:lpstr>เครื่องมือที่เลือกใช้</vt:lpstr>
      <vt:lpstr>Design</vt:lpstr>
      <vt:lpstr>Wireframe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เว็บเรียนรู้การเขียนโปรแกรมเชิงวัตถุด้วยภาษา JAVA</dc:title>
  <dc:creator>wareerat pinkaraket</dc:creator>
  <cp:lastModifiedBy>wareerat pinkaraket</cp:lastModifiedBy>
  <cp:revision>8</cp:revision>
  <dcterms:created xsi:type="dcterms:W3CDTF">2019-10-22T00:58:46Z</dcterms:created>
  <dcterms:modified xsi:type="dcterms:W3CDTF">2019-10-22T02:18:48Z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