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4547CB-53AF-48CD-B262-F9FBC45E8F4B}">
  <a:tblStyle styleId="{E14547CB-53AF-48CD-B262-F9FBC45E8F4B}" styleName="Table_0">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1" d="100"/>
          <a:sy n="41" d="100"/>
        </p:scale>
        <p:origin x="96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57eceb03e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557eceb03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57eceb03e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57eceb03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0ea5e57b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50ea5e57bb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8000" b="0" i="0" u="none" strike="noStrike" cap="none">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8000" b="0" i="0" u="none" strike="noStrike" cap="none">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p18"/>
          <p:cNvSpPr txBox="1">
            <a:spLocks noGrp="1"/>
          </p:cNvSpPr>
          <p:nvPr>
            <p:ph type="ctrTitle"/>
          </p:nvPr>
        </p:nvSpPr>
        <p:spPr>
          <a:xfrm>
            <a:off x="1083050" y="140525"/>
            <a:ext cx="8628600" cy="2670300"/>
          </a:xfrm>
          <a:prstGeom prst="rect">
            <a:avLst/>
          </a:prstGeom>
          <a:noFill/>
          <a:ln>
            <a:noFill/>
          </a:ln>
        </p:spPr>
        <p:txBody>
          <a:bodyPr spcFirstLastPara="1" wrap="square" lIns="91425" tIns="45700" rIns="91425" bIns="45700" anchor="b" anchorCtr="0">
            <a:noAutofit/>
          </a:bodyPr>
          <a:lstStyle/>
          <a:p>
            <a:pPr marL="0" lvl="0" indent="0" algn="ctr" rtl="0">
              <a:lnSpc>
                <a:spcPct val="115000"/>
              </a:lnSpc>
              <a:spcBef>
                <a:spcPts val="0"/>
              </a:spcBef>
              <a:spcAft>
                <a:spcPts val="1200"/>
              </a:spcAft>
              <a:buNone/>
            </a:pPr>
            <a:r>
              <a:rPr lang="es-CO" sz="4600" b="1">
                <a:latin typeface="Arial"/>
                <a:ea typeface="Arial"/>
                <a:cs typeface="Arial"/>
                <a:sym typeface="Arial"/>
              </a:rPr>
              <a:t>Gestión de inventario del almacén de reciclaje, INEM Francisco de Paula Santander</a:t>
            </a:r>
            <a:endParaRPr sz="4600" b="1">
              <a:latin typeface="Arial"/>
              <a:ea typeface="Arial"/>
              <a:cs typeface="Arial"/>
              <a:sym typeface="Arial"/>
            </a:endParaRPr>
          </a:p>
        </p:txBody>
      </p:sp>
      <p:sp>
        <p:nvSpPr>
          <p:cNvPr id="144" name="Google Shape;144;p18"/>
          <p:cNvSpPr txBox="1">
            <a:spLocks noGrp="1"/>
          </p:cNvSpPr>
          <p:nvPr>
            <p:ph type="subTitle" idx="1"/>
          </p:nvPr>
        </p:nvSpPr>
        <p:spPr>
          <a:xfrm>
            <a:off x="435675" y="3377875"/>
            <a:ext cx="5326500" cy="2552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s-CO" sz="2600" b="1">
                <a:solidFill>
                  <a:srgbClr val="434343"/>
                </a:solidFill>
                <a:latin typeface="Calibri"/>
                <a:ea typeface="Calibri"/>
                <a:cs typeface="Calibri"/>
                <a:sym typeface="Calibri"/>
              </a:rPr>
              <a:t>Deibyd Fabián Rey López</a:t>
            </a:r>
            <a:endParaRPr sz="2600">
              <a:solidFill>
                <a:srgbClr val="434343"/>
              </a:solidFill>
              <a:latin typeface="Calibri"/>
              <a:ea typeface="Calibri"/>
              <a:cs typeface="Calibri"/>
              <a:sym typeface="Calibri"/>
            </a:endParaRPr>
          </a:p>
          <a:p>
            <a:pPr marL="0" lvl="0" indent="0" algn="l" rtl="0">
              <a:spcBef>
                <a:spcPts val="1000"/>
              </a:spcBef>
              <a:spcAft>
                <a:spcPts val="0"/>
              </a:spcAft>
              <a:buSzPts val="1600"/>
              <a:buNone/>
            </a:pPr>
            <a:r>
              <a:rPr lang="es-CO" sz="2600" b="1">
                <a:solidFill>
                  <a:srgbClr val="434343"/>
                </a:solidFill>
                <a:latin typeface="Calibri"/>
                <a:ea typeface="Calibri"/>
                <a:cs typeface="Calibri"/>
                <a:sym typeface="Calibri"/>
              </a:rPr>
              <a:t>Elian Luis Castilla Bossio</a:t>
            </a:r>
            <a:endParaRPr sz="2600">
              <a:solidFill>
                <a:srgbClr val="434343"/>
              </a:solidFill>
              <a:latin typeface="Calibri"/>
              <a:ea typeface="Calibri"/>
              <a:cs typeface="Calibri"/>
              <a:sym typeface="Calibri"/>
            </a:endParaRPr>
          </a:p>
          <a:p>
            <a:pPr marL="0" lvl="0" indent="0" algn="l" rtl="0">
              <a:spcBef>
                <a:spcPts val="1000"/>
              </a:spcBef>
              <a:spcAft>
                <a:spcPts val="0"/>
              </a:spcAft>
              <a:buSzPts val="1600"/>
              <a:buNone/>
            </a:pPr>
            <a:r>
              <a:rPr lang="es-CO" sz="2600" b="1">
                <a:solidFill>
                  <a:srgbClr val="434343"/>
                </a:solidFill>
                <a:latin typeface="Calibri"/>
                <a:ea typeface="Calibri"/>
                <a:cs typeface="Calibri"/>
                <a:sym typeface="Calibri"/>
              </a:rPr>
              <a:t>Diego Andrés Yepes Celis</a:t>
            </a:r>
            <a:endParaRPr sz="2600">
              <a:solidFill>
                <a:srgbClr val="434343"/>
              </a:solidFill>
              <a:latin typeface="Calibri"/>
              <a:ea typeface="Calibri"/>
              <a:cs typeface="Calibri"/>
              <a:sym typeface="Calibri"/>
            </a:endParaRPr>
          </a:p>
          <a:p>
            <a:pPr marL="0" lvl="0" indent="0" algn="l" rtl="0">
              <a:spcBef>
                <a:spcPts val="1000"/>
              </a:spcBef>
              <a:spcAft>
                <a:spcPts val="0"/>
              </a:spcAft>
              <a:buSzPts val="1600"/>
              <a:buNone/>
            </a:pPr>
            <a:r>
              <a:rPr lang="es-CO" sz="2600" b="1">
                <a:solidFill>
                  <a:srgbClr val="434343"/>
                </a:solidFill>
                <a:latin typeface="Calibri"/>
                <a:ea typeface="Calibri"/>
                <a:cs typeface="Calibri"/>
                <a:sym typeface="Calibri"/>
              </a:rPr>
              <a:t>Yamid Farid Rodríguez Cerinza</a:t>
            </a:r>
            <a:endParaRPr sz="2600">
              <a:solidFill>
                <a:srgbClr val="434343"/>
              </a:solidFill>
              <a:latin typeface="Calibri"/>
              <a:ea typeface="Calibri"/>
              <a:cs typeface="Calibri"/>
              <a:sym typeface="Calibri"/>
            </a:endParaRPr>
          </a:p>
          <a:p>
            <a:pPr marL="0" lvl="0" indent="0" algn="l" rtl="0">
              <a:spcBef>
                <a:spcPts val="1000"/>
              </a:spcBef>
              <a:spcAft>
                <a:spcPts val="0"/>
              </a:spcAft>
              <a:buSzPts val="1600"/>
              <a:buNone/>
            </a:pPr>
            <a:r>
              <a:rPr lang="es-CO" sz="2600" b="1">
                <a:solidFill>
                  <a:srgbClr val="434343"/>
                </a:solidFill>
                <a:latin typeface="Calibri"/>
                <a:ea typeface="Calibri"/>
                <a:cs typeface="Calibri"/>
                <a:sym typeface="Calibri"/>
              </a:rPr>
              <a:t>Juan David Caez Rodríguez</a:t>
            </a:r>
            <a:endParaRPr sz="2600" b="1">
              <a:solidFill>
                <a:srgbClr val="434343"/>
              </a:solidFill>
              <a:latin typeface="Calibri"/>
              <a:ea typeface="Calibri"/>
              <a:cs typeface="Calibri"/>
              <a:sym typeface="Calibri"/>
            </a:endParaRPr>
          </a:p>
        </p:txBody>
      </p:sp>
      <p:sp>
        <p:nvSpPr>
          <p:cNvPr id="145" name="Google Shape;145;p18"/>
          <p:cNvSpPr txBox="1"/>
          <p:nvPr/>
        </p:nvSpPr>
        <p:spPr>
          <a:xfrm>
            <a:off x="5762175" y="5074675"/>
            <a:ext cx="3406200" cy="855900"/>
          </a:xfrm>
          <a:prstGeom prst="rect">
            <a:avLst/>
          </a:prstGeom>
          <a:noFill/>
          <a:ln>
            <a:noFill/>
          </a:ln>
        </p:spPr>
        <p:txBody>
          <a:bodyPr spcFirstLastPara="1" wrap="square" lIns="91425" tIns="45700" rIns="91425" bIns="45700" anchor="t" anchorCtr="0">
            <a:noAutofit/>
          </a:bodyPr>
          <a:lstStyle/>
          <a:p>
            <a:pPr marL="0" marR="0" lvl="0" indent="0" algn="just" rtl="0">
              <a:spcBef>
                <a:spcPts val="1000"/>
              </a:spcBef>
              <a:spcAft>
                <a:spcPts val="0"/>
              </a:spcAft>
              <a:buClr>
                <a:schemeClr val="accent1"/>
              </a:buClr>
              <a:buSzPts val="1600"/>
              <a:buFont typeface="Noto Sans Symbols"/>
              <a:buNone/>
            </a:pPr>
            <a:r>
              <a:rPr lang="es-CO" sz="3000" b="1">
                <a:solidFill>
                  <a:srgbClr val="434343"/>
                </a:solidFill>
                <a:latin typeface="Calibri"/>
                <a:ea typeface="Calibri"/>
                <a:cs typeface="Calibri"/>
                <a:sym typeface="Calibri"/>
              </a:rPr>
              <a:t>Ficha: 1821630 G1</a:t>
            </a:r>
            <a:endParaRPr sz="3000" b="1" i="0" u="none" strike="noStrike" cap="none">
              <a:solidFill>
                <a:srgbClr val="434343"/>
              </a:solidFill>
              <a:latin typeface="Calibri"/>
              <a:ea typeface="Calibri"/>
              <a:cs typeface="Calibri"/>
              <a:sym typeface="Calibri"/>
            </a:endParaRPr>
          </a:p>
        </p:txBody>
      </p:sp>
      <p:pic>
        <p:nvPicPr>
          <p:cNvPr id="146" name="Google Shape;146;p18" descr="https://lh3.googleusercontent.com/Zhm9nSayfeagbHd7BvSZoq9IfgHRIE3D8Y1o4cF3GkaCrdy4usk1J0KFghiHEGQvlvwXjjNkyE_FJjbv08rMBCaWYj3vO0GynMd-CE8LLcyoQMAtCuE-2LU_A2Hygybrf7C0C8_Ke_Cd1McAZw"/>
          <p:cNvPicPr preferRelativeResize="0"/>
          <p:nvPr/>
        </p:nvPicPr>
        <p:blipFill rotWithShape="1">
          <a:blip r:embed="rId3">
            <a:alphaModFix/>
          </a:blip>
          <a:srcRect/>
          <a:stretch/>
        </p:blipFill>
        <p:spPr>
          <a:xfrm>
            <a:off x="10147326" y="1"/>
            <a:ext cx="1902370" cy="1745300"/>
          </a:xfrm>
          <a:prstGeom prst="rect">
            <a:avLst/>
          </a:prstGeom>
          <a:noFill/>
          <a:ln>
            <a:noFill/>
          </a:ln>
          <a:effectLst>
            <a:reflection endPos="22000" fadeDir="5400012" sy="-100000" algn="bl" rotWithShape="0"/>
          </a:effectLst>
        </p:spPr>
      </p:pic>
      <p:pic>
        <p:nvPicPr>
          <p:cNvPr id="147" name="Google Shape;147;p18"/>
          <p:cNvPicPr preferRelativeResize="0"/>
          <p:nvPr/>
        </p:nvPicPr>
        <p:blipFill>
          <a:blip r:embed="rId4">
            <a:alphaModFix/>
          </a:blip>
          <a:stretch>
            <a:fillRect/>
          </a:stretch>
        </p:blipFill>
        <p:spPr>
          <a:xfrm>
            <a:off x="6134550" y="2810825"/>
            <a:ext cx="2267535" cy="1971325"/>
          </a:xfrm>
          <a:prstGeom prst="rect">
            <a:avLst/>
          </a:prstGeom>
          <a:noFill/>
          <a:ln>
            <a:noFill/>
          </a:ln>
          <a:effectLst>
            <a:reflection endPos="18000" fadeDir="5400012"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27" descr="https://lh3.googleusercontent.com/Zhm9nSayfeagbHd7BvSZoq9IfgHRIE3D8Y1o4cF3GkaCrdy4usk1J0KFghiHEGQvlvwXjjNkyE_FJjbv08rMBCaWYj3vO0GynMd-CE8LLcyoQMAtCuE-2LU_A2Hygybrf7C0C8_Ke_Cd1McAZw"/>
          <p:cNvPicPr preferRelativeResize="0"/>
          <p:nvPr/>
        </p:nvPicPr>
        <p:blipFill rotWithShape="1">
          <a:blip r:embed="rId3">
            <a:alphaModFix/>
          </a:blip>
          <a:srcRect/>
          <a:stretch/>
        </p:blipFill>
        <p:spPr>
          <a:xfrm>
            <a:off x="10147326" y="1"/>
            <a:ext cx="1902370" cy="1745300"/>
          </a:xfrm>
          <a:prstGeom prst="rect">
            <a:avLst/>
          </a:prstGeom>
          <a:noFill/>
          <a:ln>
            <a:noFill/>
          </a:ln>
          <a:effectLst>
            <a:reflection endPos="22000" fadeDir="5400012" sy="-100000" algn="bl" rotWithShape="0"/>
          </a:effectLst>
        </p:spPr>
      </p:pic>
      <p:pic>
        <p:nvPicPr>
          <p:cNvPr id="222" name="Google Shape;222;p27"/>
          <p:cNvPicPr preferRelativeResize="0"/>
          <p:nvPr/>
        </p:nvPicPr>
        <p:blipFill rotWithShape="1">
          <a:blip r:embed="rId4">
            <a:alphaModFix/>
          </a:blip>
          <a:srcRect l="33191" t="4761" r="29875"/>
          <a:stretch/>
        </p:blipFill>
        <p:spPr>
          <a:xfrm>
            <a:off x="91025" y="91025"/>
            <a:ext cx="1066575" cy="1345300"/>
          </a:xfrm>
          <a:prstGeom prst="rect">
            <a:avLst/>
          </a:prstGeom>
          <a:noFill/>
          <a:ln>
            <a:noFill/>
          </a:ln>
          <a:effectLst>
            <a:reflection stA="58999" endPos="24000" fadeDir="5400012" sy="-100000" algn="bl" rotWithShape="0"/>
          </a:effectLst>
        </p:spPr>
      </p:pic>
      <p:pic>
        <p:nvPicPr>
          <p:cNvPr id="223" name="Google Shape;223;p27"/>
          <p:cNvPicPr preferRelativeResize="0"/>
          <p:nvPr/>
        </p:nvPicPr>
        <p:blipFill>
          <a:blip r:embed="rId5">
            <a:alphaModFix amt="25000"/>
          </a:blip>
          <a:stretch>
            <a:fillRect/>
          </a:stretch>
        </p:blipFill>
        <p:spPr>
          <a:xfrm>
            <a:off x="1157600" y="1124400"/>
            <a:ext cx="7417250" cy="5555775"/>
          </a:xfrm>
          <a:prstGeom prst="rect">
            <a:avLst/>
          </a:prstGeom>
          <a:noFill/>
          <a:ln>
            <a:noFill/>
          </a:ln>
        </p:spPr>
      </p:pic>
      <p:sp>
        <p:nvSpPr>
          <p:cNvPr id="224" name="Google Shape;224;p27"/>
          <p:cNvSpPr txBox="1">
            <a:spLocks noGrp="1"/>
          </p:cNvSpPr>
          <p:nvPr>
            <p:ph type="body" idx="1"/>
          </p:nvPr>
        </p:nvSpPr>
        <p:spPr>
          <a:xfrm>
            <a:off x="689425" y="1961900"/>
            <a:ext cx="9313500" cy="3880800"/>
          </a:xfrm>
          <a:prstGeom prst="rect">
            <a:avLst/>
          </a:prstGeom>
        </p:spPr>
        <p:txBody>
          <a:bodyPr spcFirstLastPara="1" wrap="square" lIns="91425" tIns="45700" rIns="91425" bIns="45700" anchor="t" anchorCtr="0">
            <a:noAutofit/>
          </a:bodyPr>
          <a:lstStyle/>
          <a:p>
            <a:pPr marL="0" lvl="0" indent="0" algn="just" rtl="0">
              <a:lnSpc>
                <a:spcPct val="115000"/>
              </a:lnSpc>
              <a:spcBef>
                <a:spcPts val="0"/>
              </a:spcBef>
              <a:spcAft>
                <a:spcPts val="1000"/>
              </a:spcAft>
              <a:buNone/>
            </a:pPr>
            <a:r>
              <a:rPr lang="es-CO" sz="3400">
                <a:solidFill>
                  <a:srgbClr val="000000"/>
                </a:solidFill>
                <a:latin typeface="Calibri"/>
                <a:ea typeface="Calibri"/>
                <a:cs typeface="Calibri"/>
                <a:sym typeface="Calibri"/>
              </a:rPr>
              <a:t>Se debe diseñar, desarrollar, probar e implementar un sistema de información en el cual los usuarios (integrantes del Departamento de Ciencias) de la institución INEM Francisco de Paula Santander gestionen los procesos de inventario para el control del almacén de reciclaje.</a:t>
            </a:r>
            <a:endParaRPr sz="3400">
              <a:solidFill>
                <a:srgbClr val="000000"/>
              </a:solidFill>
              <a:latin typeface="Calibri"/>
              <a:ea typeface="Calibri"/>
              <a:cs typeface="Calibri"/>
              <a:sym typeface="Calibri"/>
            </a:endParaRPr>
          </a:p>
        </p:txBody>
      </p:sp>
      <p:sp>
        <p:nvSpPr>
          <p:cNvPr id="225" name="Google Shape;225;p27"/>
          <p:cNvSpPr txBox="1">
            <a:spLocks noGrp="1"/>
          </p:cNvSpPr>
          <p:nvPr>
            <p:ph type="title"/>
          </p:nvPr>
        </p:nvSpPr>
        <p:spPr>
          <a:xfrm>
            <a:off x="3510375" y="542850"/>
            <a:ext cx="2711700" cy="132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CO" sz="5000" b="1">
                <a:latin typeface="Calibri"/>
                <a:ea typeface="Calibri"/>
                <a:cs typeface="Calibri"/>
                <a:sym typeface="Calibri"/>
              </a:rPr>
              <a:t>Solución</a:t>
            </a:r>
            <a:endParaRPr sz="5000"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a:spLocks noGrp="1"/>
          </p:cNvSpPr>
          <p:nvPr>
            <p:ph type="title"/>
          </p:nvPr>
        </p:nvSpPr>
        <p:spPr>
          <a:xfrm>
            <a:off x="1550525" y="305500"/>
            <a:ext cx="8596800" cy="11343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s-CO" sz="5000" b="1">
                <a:latin typeface="Calibri"/>
                <a:ea typeface="Calibri"/>
                <a:cs typeface="Calibri"/>
                <a:sym typeface="Calibri"/>
              </a:rPr>
              <a:t>Acrónimos y abreviaturas</a:t>
            </a:r>
            <a:endParaRPr sz="5000" b="1">
              <a:latin typeface="Calibri"/>
              <a:ea typeface="Calibri"/>
              <a:cs typeface="Calibri"/>
              <a:sym typeface="Calibri"/>
            </a:endParaRPr>
          </a:p>
        </p:txBody>
      </p:sp>
      <p:pic>
        <p:nvPicPr>
          <p:cNvPr id="231" name="Google Shape;231;p28" descr="https://lh3.googleusercontent.com/Zhm9nSayfeagbHd7BvSZoq9IfgHRIE3D8Y1o4cF3GkaCrdy4usk1J0KFghiHEGQvlvwXjjNkyE_FJjbv08rMBCaWYj3vO0GynMd-CE8LLcyoQMAtCuE-2LU_A2Hygybrf7C0C8_Ke_Cd1McAZw"/>
          <p:cNvPicPr preferRelativeResize="0"/>
          <p:nvPr/>
        </p:nvPicPr>
        <p:blipFill rotWithShape="1">
          <a:blip r:embed="rId3">
            <a:alphaModFix/>
          </a:blip>
          <a:srcRect/>
          <a:stretch/>
        </p:blipFill>
        <p:spPr>
          <a:xfrm>
            <a:off x="10147326" y="1"/>
            <a:ext cx="1902370" cy="1745300"/>
          </a:xfrm>
          <a:prstGeom prst="rect">
            <a:avLst/>
          </a:prstGeom>
          <a:noFill/>
          <a:ln>
            <a:noFill/>
          </a:ln>
          <a:effectLst>
            <a:reflection endPos="22000" fadeDir="5400012" sy="-100000" algn="bl" rotWithShape="0"/>
          </a:effectLst>
        </p:spPr>
      </p:pic>
      <p:pic>
        <p:nvPicPr>
          <p:cNvPr id="232" name="Google Shape;232;p28"/>
          <p:cNvPicPr preferRelativeResize="0"/>
          <p:nvPr/>
        </p:nvPicPr>
        <p:blipFill rotWithShape="1">
          <a:blip r:embed="rId4">
            <a:alphaModFix/>
          </a:blip>
          <a:srcRect l="33191" t="4761" r="29875"/>
          <a:stretch/>
        </p:blipFill>
        <p:spPr>
          <a:xfrm>
            <a:off x="91025" y="91025"/>
            <a:ext cx="1066575" cy="1345300"/>
          </a:xfrm>
          <a:prstGeom prst="rect">
            <a:avLst/>
          </a:prstGeom>
          <a:noFill/>
          <a:ln>
            <a:noFill/>
          </a:ln>
          <a:effectLst>
            <a:reflection stA="58999" endPos="24000" fadeDir="5400012" sy="-100000" algn="bl" rotWithShape="0"/>
          </a:effectLst>
        </p:spPr>
      </p:pic>
      <p:graphicFrame>
        <p:nvGraphicFramePr>
          <p:cNvPr id="233" name="Google Shape;233;p28"/>
          <p:cNvGraphicFramePr/>
          <p:nvPr/>
        </p:nvGraphicFramePr>
        <p:xfrm>
          <a:off x="1550525" y="1192200"/>
          <a:ext cx="3000000" cy="3000000"/>
        </p:xfrm>
        <a:graphic>
          <a:graphicData uri="http://schemas.openxmlformats.org/drawingml/2006/table">
            <a:tbl>
              <a:tblPr bandRow="1" bandCol="1">
                <a:noFill/>
                <a:tableStyleId>{E14547CB-53AF-48CD-B262-F9FBC45E8F4B}</a:tableStyleId>
              </a:tblPr>
              <a:tblGrid>
                <a:gridCol w="1611625">
                  <a:extLst>
                    <a:ext uri="{9D8B030D-6E8A-4147-A177-3AD203B41FA5}">
                      <a16:colId xmlns:a16="http://schemas.microsoft.com/office/drawing/2014/main" val="20000"/>
                    </a:ext>
                  </a:extLst>
                </a:gridCol>
                <a:gridCol w="6604750">
                  <a:extLst>
                    <a:ext uri="{9D8B030D-6E8A-4147-A177-3AD203B41FA5}">
                      <a16:colId xmlns:a16="http://schemas.microsoft.com/office/drawing/2014/main" val="20001"/>
                    </a:ext>
                  </a:extLst>
                </a:gridCol>
              </a:tblGrid>
              <a:tr h="567850">
                <a:tc>
                  <a:txBody>
                    <a:bodyPr/>
                    <a:lstStyle/>
                    <a:p>
                      <a:pPr marL="0" lvl="0" indent="0" algn="ctr" rtl="0">
                        <a:lnSpc>
                          <a:spcPct val="150000"/>
                        </a:lnSpc>
                        <a:spcBef>
                          <a:spcPts val="0"/>
                        </a:spcBef>
                        <a:spcAft>
                          <a:spcPts val="0"/>
                        </a:spcAft>
                        <a:buNone/>
                      </a:pPr>
                      <a:r>
                        <a:rPr lang="es-CO" sz="3000" b="1" i="1">
                          <a:solidFill>
                            <a:srgbClr val="434343"/>
                          </a:solidFill>
                          <a:latin typeface="Calibri"/>
                          <a:ea typeface="Calibri"/>
                          <a:cs typeface="Calibri"/>
                          <a:sym typeface="Calibri"/>
                        </a:rPr>
                        <a:t>Nombre</a:t>
                      </a:r>
                      <a:endParaRPr sz="3000">
                        <a:solidFill>
                          <a:srgbClr val="434343"/>
                        </a:solidFill>
                        <a:latin typeface="Calibri"/>
                        <a:ea typeface="Calibri"/>
                        <a:cs typeface="Calibri"/>
                        <a:sym typeface="Calibri"/>
                      </a:endParaRPr>
                    </a:p>
                  </a:txBody>
                  <a:tcPr marL="44450" marR="44450" marT="0" marB="0">
                    <a:solidFill>
                      <a:srgbClr val="DEEAF6"/>
                    </a:solidFill>
                  </a:tcPr>
                </a:tc>
                <a:tc>
                  <a:txBody>
                    <a:bodyPr/>
                    <a:lstStyle/>
                    <a:p>
                      <a:pPr marL="0" lvl="0" indent="0" algn="ctr" rtl="0">
                        <a:lnSpc>
                          <a:spcPct val="150000"/>
                        </a:lnSpc>
                        <a:spcBef>
                          <a:spcPts val="0"/>
                        </a:spcBef>
                        <a:spcAft>
                          <a:spcPts val="0"/>
                        </a:spcAft>
                        <a:buNone/>
                      </a:pPr>
                      <a:r>
                        <a:rPr lang="es-CO" sz="3000" b="1" i="1">
                          <a:solidFill>
                            <a:srgbClr val="434343"/>
                          </a:solidFill>
                          <a:latin typeface="Calibri"/>
                          <a:ea typeface="Calibri"/>
                          <a:cs typeface="Calibri"/>
                          <a:sym typeface="Calibri"/>
                        </a:rPr>
                        <a:t>Descripción</a:t>
                      </a:r>
                      <a:endParaRPr sz="3000">
                        <a:solidFill>
                          <a:srgbClr val="434343"/>
                        </a:solidFill>
                        <a:latin typeface="Calibri"/>
                        <a:ea typeface="Calibri"/>
                        <a:cs typeface="Calibri"/>
                        <a:sym typeface="Calibri"/>
                      </a:endParaRPr>
                    </a:p>
                  </a:txBody>
                  <a:tcPr marL="44450" marR="44450" marT="0" marB="0">
                    <a:solidFill>
                      <a:srgbClr val="DEEAF6"/>
                    </a:solidFill>
                  </a:tcPr>
                </a:tc>
                <a:extLst>
                  <a:ext uri="{0D108BD9-81ED-4DB2-BD59-A6C34878D82A}">
                    <a16:rowId xmlns:a16="http://schemas.microsoft.com/office/drawing/2014/main" val="10000"/>
                  </a:ext>
                </a:extLst>
              </a:tr>
              <a:tr h="567850">
                <a:tc>
                  <a:txBody>
                    <a:bodyPr/>
                    <a:lstStyle/>
                    <a:p>
                      <a:pPr marL="0" lvl="0" indent="0" algn="ctr" rtl="0">
                        <a:lnSpc>
                          <a:spcPct val="150000"/>
                        </a:lnSpc>
                        <a:spcBef>
                          <a:spcPts val="0"/>
                        </a:spcBef>
                        <a:spcAft>
                          <a:spcPts val="0"/>
                        </a:spcAft>
                        <a:buNone/>
                      </a:pPr>
                      <a:r>
                        <a:rPr lang="es-CO" sz="3000" b="1">
                          <a:solidFill>
                            <a:srgbClr val="434343"/>
                          </a:solidFill>
                          <a:latin typeface="Calibri"/>
                          <a:ea typeface="Calibri"/>
                          <a:cs typeface="Calibri"/>
                          <a:sym typeface="Calibri"/>
                        </a:rPr>
                        <a:t>Usuario</a:t>
                      </a:r>
                      <a:endParaRPr sz="3000">
                        <a:solidFill>
                          <a:srgbClr val="434343"/>
                        </a:solidFill>
                        <a:latin typeface="Calibri"/>
                        <a:ea typeface="Calibri"/>
                        <a:cs typeface="Calibri"/>
                        <a:sym typeface="Calibri"/>
                      </a:endParaRPr>
                    </a:p>
                  </a:txBody>
                  <a:tcPr marL="44450" marR="44450" marT="0" marB="0">
                    <a:solidFill>
                      <a:srgbClr val="DEEAF6"/>
                    </a:solidFill>
                  </a:tcPr>
                </a:tc>
                <a:tc>
                  <a:txBody>
                    <a:bodyPr/>
                    <a:lstStyle/>
                    <a:p>
                      <a:pPr marL="0" lvl="0" indent="0" algn="just" rtl="0">
                        <a:lnSpc>
                          <a:spcPct val="150000"/>
                        </a:lnSpc>
                        <a:spcBef>
                          <a:spcPts val="0"/>
                        </a:spcBef>
                        <a:spcAft>
                          <a:spcPts val="0"/>
                        </a:spcAft>
                        <a:buNone/>
                      </a:pPr>
                      <a:r>
                        <a:rPr lang="es-CO" sz="3000">
                          <a:solidFill>
                            <a:srgbClr val="434343"/>
                          </a:solidFill>
                          <a:latin typeface="Calibri"/>
                          <a:ea typeface="Calibri"/>
                          <a:cs typeface="Calibri"/>
                          <a:sym typeface="Calibri"/>
                        </a:rPr>
                        <a:t>Administrador y usuario</a:t>
                      </a:r>
                      <a:endParaRPr sz="3000">
                        <a:solidFill>
                          <a:srgbClr val="434343"/>
                        </a:solidFill>
                        <a:latin typeface="Calibri"/>
                        <a:ea typeface="Calibri"/>
                        <a:cs typeface="Calibri"/>
                        <a:sym typeface="Calibri"/>
                      </a:endParaRPr>
                    </a:p>
                  </a:txBody>
                  <a:tcPr marL="44450" marR="44450" marT="0" marB="0">
                    <a:solidFill>
                      <a:srgbClr val="DEEAF6"/>
                    </a:solidFill>
                  </a:tcPr>
                </a:tc>
                <a:extLst>
                  <a:ext uri="{0D108BD9-81ED-4DB2-BD59-A6C34878D82A}">
                    <a16:rowId xmlns:a16="http://schemas.microsoft.com/office/drawing/2014/main" val="10001"/>
                  </a:ext>
                </a:extLst>
              </a:tr>
              <a:tr h="567850">
                <a:tc>
                  <a:txBody>
                    <a:bodyPr/>
                    <a:lstStyle/>
                    <a:p>
                      <a:pPr marL="0" lvl="0" indent="0" algn="ctr" rtl="0">
                        <a:lnSpc>
                          <a:spcPct val="150000"/>
                        </a:lnSpc>
                        <a:spcBef>
                          <a:spcPts val="0"/>
                        </a:spcBef>
                        <a:spcAft>
                          <a:spcPts val="0"/>
                        </a:spcAft>
                        <a:buNone/>
                      </a:pPr>
                      <a:r>
                        <a:rPr lang="es-CO" sz="3000" b="1">
                          <a:solidFill>
                            <a:srgbClr val="434343"/>
                          </a:solidFill>
                          <a:latin typeface="Calibri"/>
                          <a:ea typeface="Calibri"/>
                          <a:cs typeface="Calibri"/>
                          <a:sym typeface="Calibri"/>
                        </a:rPr>
                        <a:t>UML</a:t>
                      </a:r>
                      <a:endParaRPr sz="3000">
                        <a:solidFill>
                          <a:srgbClr val="434343"/>
                        </a:solidFill>
                        <a:latin typeface="Calibri"/>
                        <a:ea typeface="Calibri"/>
                        <a:cs typeface="Calibri"/>
                        <a:sym typeface="Calibri"/>
                      </a:endParaRPr>
                    </a:p>
                  </a:txBody>
                  <a:tcPr marL="44450" marR="44450" marT="0" marB="0">
                    <a:solidFill>
                      <a:srgbClr val="DEEAF6"/>
                    </a:solidFill>
                  </a:tcPr>
                </a:tc>
                <a:tc>
                  <a:txBody>
                    <a:bodyPr/>
                    <a:lstStyle/>
                    <a:p>
                      <a:pPr marL="0" lvl="0" indent="0" algn="just" rtl="0">
                        <a:lnSpc>
                          <a:spcPct val="150000"/>
                        </a:lnSpc>
                        <a:spcBef>
                          <a:spcPts val="0"/>
                        </a:spcBef>
                        <a:spcAft>
                          <a:spcPts val="0"/>
                        </a:spcAft>
                        <a:buNone/>
                      </a:pPr>
                      <a:r>
                        <a:rPr lang="es-CO" sz="3000">
                          <a:solidFill>
                            <a:srgbClr val="434343"/>
                          </a:solidFill>
                          <a:latin typeface="Calibri"/>
                          <a:ea typeface="Calibri"/>
                          <a:cs typeface="Calibri"/>
                          <a:sym typeface="Calibri"/>
                        </a:rPr>
                        <a:t>Lenguaje unificado de modelado </a:t>
                      </a:r>
                      <a:endParaRPr sz="3000">
                        <a:solidFill>
                          <a:srgbClr val="434343"/>
                        </a:solidFill>
                        <a:latin typeface="Calibri"/>
                        <a:ea typeface="Calibri"/>
                        <a:cs typeface="Calibri"/>
                        <a:sym typeface="Calibri"/>
                      </a:endParaRPr>
                    </a:p>
                  </a:txBody>
                  <a:tcPr marL="44450" marR="44450" marT="0" marB="0">
                    <a:solidFill>
                      <a:srgbClr val="DEEAF6"/>
                    </a:solidFill>
                  </a:tcPr>
                </a:tc>
                <a:extLst>
                  <a:ext uri="{0D108BD9-81ED-4DB2-BD59-A6C34878D82A}">
                    <a16:rowId xmlns:a16="http://schemas.microsoft.com/office/drawing/2014/main" val="10002"/>
                  </a:ext>
                </a:extLst>
              </a:tr>
              <a:tr h="599400">
                <a:tc>
                  <a:txBody>
                    <a:bodyPr/>
                    <a:lstStyle/>
                    <a:p>
                      <a:pPr marL="0" lvl="0" indent="0" algn="ctr" rtl="0">
                        <a:lnSpc>
                          <a:spcPct val="150000"/>
                        </a:lnSpc>
                        <a:spcBef>
                          <a:spcPts val="0"/>
                        </a:spcBef>
                        <a:spcAft>
                          <a:spcPts val="0"/>
                        </a:spcAft>
                        <a:buNone/>
                      </a:pPr>
                      <a:r>
                        <a:rPr lang="es-CO" sz="3000" b="1">
                          <a:solidFill>
                            <a:srgbClr val="434343"/>
                          </a:solidFill>
                          <a:latin typeface="Calibri"/>
                          <a:ea typeface="Calibri"/>
                          <a:cs typeface="Calibri"/>
                          <a:sym typeface="Calibri"/>
                        </a:rPr>
                        <a:t>ERS</a:t>
                      </a:r>
                      <a:endParaRPr sz="3000">
                        <a:solidFill>
                          <a:srgbClr val="434343"/>
                        </a:solidFill>
                        <a:latin typeface="Calibri"/>
                        <a:ea typeface="Calibri"/>
                        <a:cs typeface="Calibri"/>
                        <a:sym typeface="Calibri"/>
                      </a:endParaRPr>
                    </a:p>
                  </a:txBody>
                  <a:tcPr marL="44450" marR="44450" marT="0" marB="0">
                    <a:solidFill>
                      <a:srgbClr val="DEEAF6"/>
                    </a:solidFill>
                  </a:tcPr>
                </a:tc>
                <a:tc>
                  <a:txBody>
                    <a:bodyPr/>
                    <a:lstStyle/>
                    <a:p>
                      <a:pPr marL="0" lvl="0" indent="0" algn="just" rtl="0">
                        <a:lnSpc>
                          <a:spcPct val="150000"/>
                        </a:lnSpc>
                        <a:spcBef>
                          <a:spcPts val="140"/>
                        </a:spcBef>
                        <a:spcAft>
                          <a:spcPts val="140"/>
                        </a:spcAft>
                        <a:buNone/>
                      </a:pPr>
                      <a:r>
                        <a:rPr lang="es-CO" sz="3000">
                          <a:solidFill>
                            <a:srgbClr val="434343"/>
                          </a:solidFill>
                          <a:latin typeface="Calibri"/>
                          <a:ea typeface="Calibri"/>
                          <a:cs typeface="Calibri"/>
                          <a:sym typeface="Calibri"/>
                        </a:rPr>
                        <a:t>Especificación de Requisitos Software</a:t>
                      </a:r>
                      <a:endParaRPr sz="3000">
                        <a:solidFill>
                          <a:srgbClr val="434343"/>
                        </a:solidFill>
                        <a:latin typeface="Calibri"/>
                        <a:ea typeface="Calibri"/>
                        <a:cs typeface="Calibri"/>
                        <a:sym typeface="Calibri"/>
                      </a:endParaRPr>
                    </a:p>
                  </a:txBody>
                  <a:tcPr marL="44450" marR="44450" marT="0" marB="0">
                    <a:solidFill>
                      <a:srgbClr val="DEEAF6"/>
                    </a:solidFill>
                  </a:tcPr>
                </a:tc>
                <a:extLst>
                  <a:ext uri="{0D108BD9-81ED-4DB2-BD59-A6C34878D82A}">
                    <a16:rowId xmlns:a16="http://schemas.microsoft.com/office/drawing/2014/main" val="10003"/>
                  </a:ext>
                </a:extLst>
              </a:tr>
              <a:tr h="567850">
                <a:tc>
                  <a:txBody>
                    <a:bodyPr/>
                    <a:lstStyle/>
                    <a:p>
                      <a:pPr marL="0" lvl="0" indent="0" algn="ctr" rtl="0">
                        <a:lnSpc>
                          <a:spcPct val="150000"/>
                        </a:lnSpc>
                        <a:spcBef>
                          <a:spcPts val="0"/>
                        </a:spcBef>
                        <a:spcAft>
                          <a:spcPts val="0"/>
                        </a:spcAft>
                        <a:buNone/>
                      </a:pPr>
                      <a:r>
                        <a:rPr lang="es-CO" sz="3000" b="1">
                          <a:solidFill>
                            <a:srgbClr val="434343"/>
                          </a:solidFill>
                          <a:latin typeface="Calibri"/>
                          <a:ea typeface="Calibri"/>
                          <a:cs typeface="Calibri"/>
                          <a:sym typeface="Calibri"/>
                        </a:rPr>
                        <a:t>RF</a:t>
                      </a:r>
                      <a:endParaRPr sz="3000">
                        <a:solidFill>
                          <a:srgbClr val="434343"/>
                        </a:solidFill>
                        <a:latin typeface="Calibri"/>
                        <a:ea typeface="Calibri"/>
                        <a:cs typeface="Calibri"/>
                        <a:sym typeface="Calibri"/>
                      </a:endParaRPr>
                    </a:p>
                  </a:txBody>
                  <a:tcPr marL="44450" marR="44450" marT="0" marB="0">
                    <a:solidFill>
                      <a:srgbClr val="DEEAF6"/>
                    </a:solidFill>
                  </a:tcPr>
                </a:tc>
                <a:tc>
                  <a:txBody>
                    <a:bodyPr/>
                    <a:lstStyle/>
                    <a:p>
                      <a:pPr marL="0" lvl="0" indent="0" algn="just" rtl="0">
                        <a:lnSpc>
                          <a:spcPct val="150000"/>
                        </a:lnSpc>
                        <a:spcBef>
                          <a:spcPts val="0"/>
                        </a:spcBef>
                        <a:spcAft>
                          <a:spcPts val="0"/>
                        </a:spcAft>
                        <a:buNone/>
                      </a:pPr>
                      <a:r>
                        <a:rPr lang="es-CO" sz="3000">
                          <a:solidFill>
                            <a:srgbClr val="434343"/>
                          </a:solidFill>
                          <a:latin typeface="Calibri"/>
                          <a:ea typeface="Calibri"/>
                          <a:cs typeface="Calibri"/>
                          <a:sym typeface="Calibri"/>
                        </a:rPr>
                        <a:t>Requerimiento Funcional</a:t>
                      </a:r>
                      <a:endParaRPr sz="3000">
                        <a:solidFill>
                          <a:srgbClr val="434343"/>
                        </a:solidFill>
                        <a:latin typeface="Calibri"/>
                        <a:ea typeface="Calibri"/>
                        <a:cs typeface="Calibri"/>
                        <a:sym typeface="Calibri"/>
                      </a:endParaRPr>
                    </a:p>
                  </a:txBody>
                  <a:tcPr marL="44450" marR="44450" marT="0" marB="0">
                    <a:solidFill>
                      <a:srgbClr val="DEEAF6"/>
                    </a:solidFill>
                  </a:tcPr>
                </a:tc>
                <a:extLst>
                  <a:ext uri="{0D108BD9-81ED-4DB2-BD59-A6C34878D82A}">
                    <a16:rowId xmlns:a16="http://schemas.microsoft.com/office/drawing/2014/main" val="10004"/>
                  </a:ext>
                </a:extLst>
              </a:tr>
              <a:tr h="567850">
                <a:tc>
                  <a:txBody>
                    <a:bodyPr/>
                    <a:lstStyle/>
                    <a:p>
                      <a:pPr marL="0" lvl="0" indent="0" algn="ctr" rtl="0">
                        <a:lnSpc>
                          <a:spcPct val="150000"/>
                        </a:lnSpc>
                        <a:spcBef>
                          <a:spcPts val="0"/>
                        </a:spcBef>
                        <a:spcAft>
                          <a:spcPts val="0"/>
                        </a:spcAft>
                        <a:buNone/>
                      </a:pPr>
                      <a:r>
                        <a:rPr lang="es-CO" sz="3000" b="1">
                          <a:solidFill>
                            <a:srgbClr val="434343"/>
                          </a:solidFill>
                          <a:latin typeface="Calibri"/>
                          <a:ea typeface="Calibri"/>
                          <a:cs typeface="Calibri"/>
                          <a:sym typeface="Calibri"/>
                        </a:rPr>
                        <a:t>RNF</a:t>
                      </a:r>
                      <a:endParaRPr sz="3000">
                        <a:solidFill>
                          <a:srgbClr val="434343"/>
                        </a:solidFill>
                        <a:latin typeface="Calibri"/>
                        <a:ea typeface="Calibri"/>
                        <a:cs typeface="Calibri"/>
                        <a:sym typeface="Calibri"/>
                      </a:endParaRPr>
                    </a:p>
                  </a:txBody>
                  <a:tcPr marL="44450" marR="44450" marT="0" marB="0">
                    <a:solidFill>
                      <a:srgbClr val="DEEAF6"/>
                    </a:solidFill>
                  </a:tcPr>
                </a:tc>
                <a:tc>
                  <a:txBody>
                    <a:bodyPr/>
                    <a:lstStyle/>
                    <a:p>
                      <a:pPr marL="0" lvl="0" indent="0" algn="just" rtl="0">
                        <a:lnSpc>
                          <a:spcPct val="150000"/>
                        </a:lnSpc>
                        <a:spcBef>
                          <a:spcPts val="0"/>
                        </a:spcBef>
                        <a:spcAft>
                          <a:spcPts val="0"/>
                        </a:spcAft>
                        <a:buNone/>
                      </a:pPr>
                      <a:r>
                        <a:rPr lang="es-CO" sz="3000">
                          <a:solidFill>
                            <a:srgbClr val="434343"/>
                          </a:solidFill>
                          <a:latin typeface="Calibri"/>
                          <a:ea typeface="Calibri"/>
                          <a:cs typeface="Calibri"/>
                          <a:sym typeface="Calibri"/>
                        </a:rPr>
                        <a:t>Requerimiento No Funcional</a:t>
                      </a:r>
                      <a:endParaRPr sz="3000">
                        <a:solidFill>
                          <a:srgbClr val="434343"/>
                        </a:solidFill>
                        <a:latin typeface="Calibri"/>
                        <a:ea typeface="Calibri"/>
                        <a:cs typeface="Calibri"/>
                        <a:sym typeface="Calibri"/>
                      </a:endParaRPr>
                    </a:p>
                  </a:txBody>
                  <a:tcPr marL="44450" marR="44450" marT="0" marB="0">
                    <a:solidFill>
                      <a:srgbClr val="DEEAF6"/>
                    </a:solidFill>
                  </a:tcPr>
                </a:tc>
                <a:extLst>
                  <a:ext uri="{0D108BD9-81ED-4DB2-BD59-A6C34878D82A}">
                    <a16:rowId xmlns:a16="http://schemas.microsoft.com/office/drawing/2014/main" val="10005"/>
                  </a:ext>
                </a:extLst>
              </a:tr>
              <a:tr h="1135700">
                <a:tc>
                  <a:txBody>
                    <a:bodyPr/>
                    <a:lstStyle/>
                    <a:p>
                      <a:pPr marL="0" lvl="0" indent="0" algn="ctr" rtl="0">
                        <a:lnSpc>
                          <a:spcPct val="150000"/>
                        </a:lnSpc>
                        <a:spcBef>
                          <a:spcPts val="0"/>
                        </a:spcBef>
                        <a:spcAft>
                          <a:spcPts val="0"/>
                        </a:spcAft>
                        <a:buNone/>
                      </a:pPr>
                      <a:r>
                        <a:rPr lang="es-CO" sz="3000" b="1">
                          <a:solidFill>
                            <a:srgbClr val="434343"/>
                          </a:solidFill>
                          <a:latin typeface="Calibri"/>
                          <a:ea typeface="Calibri"/>
                          <a:cs typeface="Calibri"/>
                          <a:sym typeface="Calibri"/>
                        </a:rPr>
                        <a:t>ACTOR </a:t>
                      </a:r>
                      <a:endParaRPr sz="3000">
                        <a:solidFill>
                          <a:srgbClr val="434343"/>
                        </a:solidFill>
                        <a:latin typeface="Calibri"/>
                        <a:ea typeface="Calibri"/>
                        <a:cs typeface="Calibri"/>
                        <a:sym typeface="Calibri"/>
                      </a:endParaRPr>
                    </a:p>
                  </a:txBody>
                  <a:tcPr marL="44450" marR="44450" marT="0" marB="0">
                    <a:solidFill>
                      <a:srgbClr val="DEEAF6"/>
                    </a:solidFill>
                  </a:tcPr>
                </a:tc>
                <a:tc>
                  <a:txBody>
                    <a:bodyPr/>
                    <a:lstStyle/>
                    <a:p>
                      <a:pPr marL="0" lvl="0" indent="0" algn="just" rtl="0">
                        <a:lnSpc>
                          <a:spcPct val="150000"/>
                        </a:lnSpc>
                        <a:spcBef>
                          <a:spcPts val="0"/>
                        </a:spcBef>
                        <a:spcAft>
                          <a:spcPts val="0"/>
                        </a:spcAft>
                        <a:buNone/>
                      </a:pPr>
                      <a:r>
                        <a:rPr lang="es-CO" sz="3000">
                          <a:solidFill>
                            <a:srgbClr val="434343"/>
                          </a:solidFill>
                          <a:latin typeface="Calibri"/>
                          <a:ea typeface="Calibri"/>
                          <a:cs typeface="Calibri"/>
                          <a:sym typeface="Calibri"/>
                        </a:rPr>
                        <a:t>Es el usuario que interactúa con el sistema </a:t>
                      </a:r>
                      <a:endParaRPr sz="3000">
                        <a:solidFill>
                          <a:srgbClr val="434343"/>
                        </a:solidFill>
                        <a:latin typeface="Calibri"/>
                        <a:ea typeface="Calibri"/>
                        <a:cs typeface="Calibri"/>
                        <a:sym typeface="Calibri"/>
                      </a:endParaRPr>
                    </a:p>
                  </a:txBody>
                  <a:tcPr marL="44450" marR="44450" marT="0" marB="0">
                    <a:solidFill>
                      <a:srgbClr val="DEEAF6"/>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0"/>
          <p:cNvSpPr txBox="1">
            <a:spLocks noGrp="1"/>
          </p:cNvSpPr>
          <p:nvPr>
            <p:ph type="title"/>
          </p:nvPr>
        </p:nvSpPr>
        <p:spPr>
          <a:xfrm>
            <a:off x="3198350" y="2516100"/>
            <a:ext cx="4766700" cy="1825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accent1"/>
              </a:buClr>
              <a:buSzPts val="3600"/>
              <a:buFont typeface="Trebuchet MS"/>
              <a:buNone/>
            </a:pPr>
            <a:r>
              <a:rPr lang="es-CO" sz="9600" b="1">
                <a:latin typeface="Calibri"/>
                <a:ea typeface="Calibri"/>
                <a:cs typeface="Calibri"/>
                <a:sym typeface="Calibri"/>
              </a:rPr>
              <a:t>GRACIAS</a:t>
            </a:r>
            <a:endParaRPr sz="9600" b="1">
              <a:latin typeface="Calibri"/>
              <a:ea typeface="Calibri"/>
              <a:cs typeface="Calibri"/>
              <a:sym typeface="Calibri"/>
            </a:endParaRPr>
          </a:p>
        </p:txBody>
      </p:sp>
      <p:pic>
        <p:nvPicPr>
          <p:cNvPr id="246" name="Google Shape;246;p30"/>
          <p:cNvPicPr preferRelativeResize="0"/>
          <p:nvPr/>
        </p:nvPicPr>
        <p:blipFill rotWithShape="1">
          <a:blip r:embed="rId3">
            <a:alphaModFix/>
          </a:blip>
          <a:srcRect l="33191" t="4761" r="29875"/>
          <a:stretch/>
        </p:blipFill>
        <p:spPr>
          <a:xfrm>
            <a:off x="91025" y="91025"/>
            <a:ext cx="1066575" cy="1345300"/>
          </a:xfrm>
          <a:prstGeom prst="rect">
            <a:avLst/>
          </a:prstGeom>
          <a:noFill/>
          <a:ln>
            <a:noFill/>
          </a:ln>
          <a:effectLst>
            <a:reflection stA="58999" endPos="24000" fadeDir="5400012" sy="-100000" algn="bl" rotWithShape="0"/>
          </a:effectLst>
        </p:spPr>
      </p:pic>
      <p:pic>
        <p:nvPicPr>
          <p:cNvPr id="247" name="Google Shape;247;p30" descr="https://lh3.googleusercontent.com/Zhm9nSayfeagbHd7BvSZoq9IfgHRIE3D8Y1o4cF3GkaCrdy4usk1J0KFghiHEGQvlvwXjjNkyE_FJjbv08rMBCaWYj3vO0GynMd-CE8LLcyoQMAtCuE-2LU_A2Hygybrf7C0C8_Ke_Cd1McAZw"/>
          <p:cNvPicPr preferRelativeResize="0"/>
          <p:nvPr/>
        </p:nvPicPr>
        <p:blipFill rotWithShape="1">
          <a:blip r:embed="rId4">
            <a:alphaModFix/>
          </a:blip>
          <a:srcRect/>
          <a:stretch/>
        </p:blipFill>
        <p:spPr>
          <a:xfrm>
            <a:off x="10147326" y="1"/>
            <a:ext cx="1902370" cy="1745300"/>
          </a:xfrm>
          <a:prstGeom prst="rect">
            <a:avLst/>
          </a:prstGeom>
          <a:noFill/>
          <a:ln>
            <a:noFill/>
          </a:ln>
          <a:effectLst>
            <a:reflection endPos="22000" fadeDir="5400012"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677334" y="571075"/>
            <a:ext cx="8596800" cy="1320900"/>
          </a:xfrm>
          <a:prstGeom prst="rect">
            <a:avLst/>
          </a:prstGeom>
          <a:noFill/>
          <a:ln>
            <a:noFill/>
          </a:ln>
        </p:spPr>
        <p:txBody>
          <a:bodyPr spcFirstLastPara="1" wrap="square" lIns="91425" tIns="45700" rIns="91425" bIns="45700" anchor="t" anchorCtr="0">
            <a:noAutofit/>
          </a:bodyPr>
          <a:lstStyle/>
          <a:p>
            <a:pPr marL="457200" lvl="0" indent="0" algn="ctr" rtl="0">
              <a:spcBef>
                <a:spcPts val="0"/>
              </a:spcBef>
              <a:spcAft>
                <a:spcPts val="0"/>
              </a:spcAft>
              <a:buClr>
                <a:schemeClr val="accent1"/>
              </a:buClr>
              <a:buSzPts val="3600"/>
              <a:buFont typeface="Trebuchet MS"/>
              <a:buNone/>
            </a:pPr>
            <a:r>
              <a:rPr lang="es-CO" sz="5000" b="1">
                <a:latin typeface="Calibri"/>
                <a:ea typeface="Calibri"/>
                <a:cs typeface="Calibri"/>
                <a:sym typeface="Calibri"/>
              </a:rPr>
              <a:t>Nombre del Proyecto</a:t>
            </a:r>
            <a:endParaRPr sz="5000" b="1">
              <a:latin typeface="Calibri"/>
              <a:ea typeface="Calibri"/>
              <a:cs typeface="Calibri"/>
              <a:sym typeface="Calibri"/>
            </a:endParaRPr>
          </a:p>
        </p:txBody>
      </p:sp>
      <p:sp>
        <p:nvSpPr>
          <p:cNvPr id="153" name="Google Shape;153;p19"/>
          <p:cNvSpPr txBox="1">
            <a:spLocks noGrp="1"/>
          </p:cNvSpPr>
          <p:nvPr>
            <p:ph type="body" idx="1"/>
          </p:nvPr>
        </p:nvSpPr>
        <p:spPr>
          <a:xfrm>
            <a:off x="677325" y="1891975"/>
            <a:ext cx="8829600" cy="3518100"/>
          </a:xfrm>
          <a:prstGeom prst="rect">
            <a:avLst/>
          </a:prstGeom>
          <a:noFill/>
          <a:ln>
            <a:noFill/>
          </a:ln>
        </p:spPr>
        <p:txBody>
          <a:bodyPr spcFirstLastPara="1" wrap="square" lIns="91425" tIns="45700" rIns="91425" bIns="45700" anchor="t" anchorCtr="0">
            <a:noAutofit/>
          </a:bodyPr>
          <a:lstStyle/>
          <a:p>
            <a:pPr marL="342900" lvl="0" indent="-530860" algn="just" rtl="0">
              <a:spcBef>
                <a:spcPts val="0"/>
              </a:spcBef>
              <a:spcAft>
                <a:spcPts val="0"/>
              </a:spcAft>
              <a:buSzPts val="4400"/>
              <a:buFont typeface="Calibri"/>
              <a:buChar char="►"/>
            </a:pPr>
            <a:r>
              <a:rPr lang="es-CO" sz="4400">
                <a:solidFill>
                  <a:srgbClr val="434343"/>
                </a:solidFill>
                <a:latin typeface="Calibri"/>
                <a:ea typeface="Calibri"/>
                <a:cs typeface="Calibri"/>
                <a:sym typeface="Calibri"/>
              </a:rPr>
              <a:t>Sistema de información que gestione el inventario del almacén de reciclaje en la institución educativa distrital </a:t>
            </a:r>
            <a:r>
              <a:rPr lang="es-CO" sz="4400">
                <a:solidFill>
                  <a:srgbClr val="434343"/>
                </a:solidFill>
                <a:highlight>
                  <a:srgbClr val="FFFFFF"/>
                </a:highlight>
                <a:latin typeface="Calibri"/>
                <a:ea typeface="Calibri"/>
                <a:cs typeface="Calibri"/>
                <a:sym typeface="Calibri"/>
              </a:rPr>
              <a:t>INEM Francisco de Paula Santander</a:t>
            </a:r>
            <a:r>
              <a:rPr lang="es-CO" sz="4400">
                <a:solidFill>
                  <a:srgbClr val="434343"/>
                </a:solidFill>
                <a:latin typeface="Calibri"/>
                <a:ea typeface="Calibri"/>
                <a:cs typeface="Calibri"/>
                <a:sym typeface="Calibri"/>
              </a:rPr>
              <a:t>.</a:t>
            </a:r>
            <a:endParaRPr sz="4400">
              <a:solidFill>
                <a:srgbClr val="434343"/>
              </a:solidFill>
              <a:latin typeface="Calibri"/>
              <a:ea typeface="Calibri"/>
              <a:cs typeface="Calibri"/>
              <a:sym typeface="Calibri"/>
            </a:endParaRPr>
          </a:p>
          <a:p>
            <a:pPr marL="342900" lvl="0" indent="0" algn="just" rtl="0">
              <a:spcBef>
                <a:spcPts val="0"/>
              </a:spcBef>
              <a:spcAft>
                <a:spcPts val="0"/>
              </a:spcAft>
              <a:buNone/>
            </a:pPr>
            <a:endParaRPr sz="3600" b="1">
              <a:solidFill>
                <a:schemeClr val="dk1"/>
              </a:solidFill>
              <a:latin typeface="Times New Roman"/>
              <a:ea typeface="Times New Roman"/>
              <a:cs typeface="Times New Roman"/>
              <a:sym typeface="Times New Roman"/>
            </a:endParaRPr>
          </a:p>
          <a:p>
            <a:pPr marL="342900" lvl="0" indent="0" algn="l" rtl="0">
              <a:spcBef>
                <a:spcPts val="0"/>
              </a:spcBef>
              <a:spcAft>
                <a:spcPts val="0"/>
              </a:spcAft>
              <a:buNone/>
            </a:pPr>
            <a:endParaRPr sz="3600">
              <a:solidFill>
                <a:srgbClr val="000000"/>
              </a:solidFill>
              <a:latin typeface="Times New Roman"/>
              <a:ea typeface="Times New Roman"/>
              <a:cs typeface="Times New Roman"/>
              <a:sym typeface="Times New Roman"/>
            </a:endParaRPr>
          </a:p>
        </p:txBody>
      </p:sp>
      <p:pic>
        <p:nvPicPr>
          <p:cNvPr id="154" name="Google Shape;154;p19"/>
          <p:cNvPicPr preferRelativeResize="0"/>
          <p:nvPr/>
        </p:nvPicPr>
        <p:blipFill rotWithShape="1">
          <a:blip r:embed="rId3">
            <a:alphaModFix/>
          </a:blip>
          <a:srcRect l="33191" t="4761" r="29875"/>
          <a:stretch/>
        </p:blipFill>
        <p:spPr>
          <a:xfrm>
            <a:off x="79225" y="91025"/>
            <a:ext cx="1066575" cy="1345300"/>
          </a:xfrm>
          <a:prstGeom prst="rect">
            <a:avLst/>
          </a:prstGeom>
          <a:noFill/>
          <a:ln>
            <a:noFill/>
          </a:ln>
          <a:effectLst>
            <a:reflection stA="58999" endPos="24000" fadeDir="5400012" sy="-100000" algn="bl" rotWithShape="0"/>
          </a:effectLst>
        </p:spPr>
      </p:pic>
      <p:pic>
        <p:nvPicPr>
          <p:cNvPr id="155" name="Google Shape;155;p19" descr="https://lh3.googleusercontent.com/Zhm9nSayfeagbHd7BvSZoq9IfgHRIE3D8Y1o4cF3GkaCrdy4usk1J0KFghiHEGQvlvwXjjNkyE_FJjbv08rMBCaWYj3vO0GynMd-CE8LLcyoQMAtCuE-2LU_A2Hygybrf7C0C8_Ke_Cd1McAZw"/>
          <p:cNvPicPr preferRelativeResize="0"/>
          <p:nvPr/>
        </p:nvPicPr>
        <p:blipFill rotWithShape="1">
          <a:blip r:embed="rId4">
            <a:alphaModFix/>
          </a:blip>
          <a:srcRect/>
          <a:stretch/>
        </p:blipFill>
        <p:spPr>
          <a:xfrm>
            <a:off x="10147326" y="1"/>
            <a:ext cx="1902370" cy="1745300"/>
          </a:xfrm>
          <a:prstGeom prst="rect">
            <a:avLst/>
          </a:prstGeom>
          <a:noFill/>
          <a:ln>
            <a:noFill/>
          </a:ln>
          <a:effectLst>
            <a:reflection endPos="22000" fadeDir="5400012"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77334" y="573300"/>
            <a:ext cx="85968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s-CO" sz="5000" b="1">
                <a:latin typeface="Calibri"/>
                <a:ea typeface="Calibri"/>
                <a:cs typeface="Calibri"/>
                <a:sym typeface="Calibri"/>
              </a:rPr>
              <a:t>Objetivo General</a:t>
            </a:r>
            <a:endParaRPr sz="5000" b="1">
              <a:latin typeface="Calibri"/>
              <a:ea typeface="Calibri"/>
              <a:cs typeface="Calibri"/>
              <a:sym typeface="Calibri"/>
            </a:endParaRPr>
          </a:p>
        </p:txBody>
      </p:sp>
      <p:sp>
        <p:nvSpPr>
          <p:cNvPr id="161" name="Google Shape;161;p20"/>
          <p:cNvSpPr txBox="1">
            <a:spLocks noGrp="1"/>
          </p:cNvSpPr>
          <p:nvPr>
            <p:ph type="body" idx="1"/>
          </p:nvPr>
        </p:nvSpPr>
        <p:spPr>
          <a:xfrm>
            <a:off x="677325" y="1645825"/>
            <a:ext cx="8914200" cy="5106600"/>
          </a:xfrm>
          <a:prstGeom prst="rect">
            <a:avLst/>
          </a:prstGeom>
          <a:noFill/>
          <a:ln>
            <a:noFill/>
          </a:ln>
        </p:spPr>
        <p:txBody>
          <a:bodyPr spcFirstLastPara="1" wrap="square" lIns="91425" tIns="45700" rIns="91425" bIns="45700" anchor="t" anchorCtr="0">
            <a:noAutofit/>
          </a:bodyPr>
          <a:lstStyle/>
          <a:p>
            <a:pPr marL="342900" lvl="0" indent="0" algn="l" rtl="0">
              <a:spcBef>
                <a:spcPts val="0"/>
              </a:spcBef>
              <a:spcAft>
                <a:spcPts val="0"/>
              </a:spcAft>
              <a:buNone/>
            </a:pPr>
            <a:r>
              <a:rPr lang="es-CO" sz="3600">
                <a:solidFill>
                  <a:srgbClr val="434343"/>
                </a:solidFill>
                <a:latin typeface="Calibri"/>
                <a:ea typeface="Calibri"/>
                <a:cs typeface="Calibri"/>
                <a:sym typeface="Calibri"/>
              </a:rPr>
              <a:t>Desarrollar un sistema de información, que permita apoyar los procesos de gestión del almacenamiento de reciclaje en la institución educativa distrital.</a:t>
            </a:r>
            <a:endParaRPr sz="3600">
              <a:solidFill>
                <a:srgbClr val="434343"/>
              </a:solidFill>
              <a:latin typeface="Calibri"/>
              <a:ea typeface="Calibri"/>
              <a:cs typeface="Calibri"/>
              <a:sym typeface="Calibri"/>
            </a:endParaRPr>
          </a:p>
          <a:p>
            <a:pPr marL="342900" lvl="0" indent="0" algn="l" rtl="0">
              <a:spcBef>
                <a:spcPts val="0"/>
              </a:spcBef>
              <a:spcAft>
                <a:spcPts val="0"/>
              </a:spcAft>
              <a:buNone/>
            </a:pPr>
            <a:endParaRPr sz="3600">
              <a:latin typeface="Times New Roman"/>
              <a:ea typeface="Times New Roman"/>
              <a:cs typeface="Times New Roman"/>
              <a:sym typeface="Times New Roman"/>
            </a:endParaRPr>
          </a:p>
        </p:txBody>
      </p:sp>
      <p:pic>
        <p:nvPicPr>
          <p:cNvPr id="162" name="Google Shape;162;p20"/>
          <p:cNvPicPr preferRelativeResize="0"/>
          <p:nvPr/>
        </p:nvPicPr>
        <p:blipFill>
          <a:blip r:embed="rId3">
            <a:alphaModFix/>
          </a:blip>
          <a:stretch>
            <a:fillRect/>
          </a:stretch>
        </p:blipFill>
        <p:spPr>
          <a:xfrm>
            <a:off x="3052375" y="4004775"/>
            <a:ext cx="3846699" cy="2661026"/>
          </a:xfrm>
          <a:prstGeom prst="rect">
            <a:avLst/>
          </a:prstGeom>
          <a:noFill/>
          <a:ln>
            <a:noFill/>
          </a:ln>
        </p:spPr>
      </p:pic>
      <p:pic>
        <p:nvPicPr>
          <p:cNvPr id="163" name="Google Shape;163;p20"/>
          <p:cNvPicPr preferRelativeResize="0"/>
          <p:nvPr/>
        </p:nvPicPr>
        <p:blipFill rotWithShape="1">
          <a:blip r:embed="rId4">
            <a:alphaModFix/>
          </a:blip>
          <a:srcRect l="33191" t="4761" r="29875"/>
          <a:stretch/>
        </p:blipFill>
        <p:spPr>
          <a:xfrm>
            <a:off x="91025" y="91025"/>
            <a:ext cx="1066575" cy="1345300"/>
          </a:xfrm>
          <a:prstGeom prst="rect">
            <a:avLst/>
          </a:prstGeom>
          <a:noFill/>
          <a:ln>
            <a:noFill/>
          </a:ln>
          <a:effectLst>
            <a:reflection stA="58999" endPos="24000" fadeDir="5400012" sy="-100000" algn="bl" rotWithShape="0"/>
          </a:effectLst>
        </p:spPr>
      </p:pic>
      <p:pic>
        <p:nvPicPr>
          <p:cNvPr id="164" name="Google Shape;164;p20" descr="https://lh3.googleusercontent.com/Zhm9nSayfeagbHd7BvSZoq9IfgHRIE3D8Y1o4cF3GkaCrdy4usk1J0KFghiHEGQvlvwXjjNkyE_FJjbv08rMBCaWYj3vO0GynMd-CE8LLcyoQMAtCuE-2LU_A2Hygybrf7C0C8_Ke_Cd1McAZw"/>
          <p:cNvPicPr preferRelativeResize="0"/>
          <p:nvPr/>
        </p:nvPicPr>
        <p:blipFill rotWithShape="1">
          <a:blip r:embed="rId5">
            <a:alphaModFix/>
          </a:blip>
          <a:srcRect/>
          <a:stretch/>
        </p:blipFill>
        <p:spPr>
          <a:xfrm>
            <a:off x="10147326" y="1"/>
            <a:ext cx="1902370" cy="1745300"/>
          </a:xfrm>
          <a:prstGeom prst="rect">
            <a:avLst/>
          </a:prstGeom>
          <a:noFill/>
          <a:ln>
            <a:noFill/>
          </a:ln>
          <a:effectLst>
            <a:reflection endPos="22000" fadeDir="5400012"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1048250" y="460828"/>
            <a:ext cx="8596800" cy="924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s-CO" sz="5000" b="1">
                <a:latin typeface="Calibri"/>
                <a:ea typeface="Calibri"/>
                <a:cs typeface="Calibri"/>
                <a:sym typeface="Calibri"/>
              </a:rPr>
              <a:t>Objetivos Específicos</a:t>
            </a:r>
            <a:endParaRPr sz="5000" b="1">
              <a:latin typeface="Calibri"/>
              <a:ea typeface="Calibri"/>
              <a:cs typeface="Calibri"/>
              <a:sym typeface="Calibri"/>
            </a:endParaRPr>
          </a:p>
        </p:txBody>
      </p:sp>
      <p:sp>
        <p:nvSpPr>
          <p:cNvPr id="170" name="Google Shape;170;p21"/>
          <p:cNvSpPr txBox="1">
            <a:spLocks noGrp="1"/>
          </p:cNvSpPr>
          <p:nvPr>
            <p:ph type="body" idx="1"/>
          </p:nvPr>
        </p:nvSpPr>
        <p:spPr>
          <a:xfrm>
            <a:off x="1048250" y="1436325"/>
            <a:ext cx="8930400" cy="5211000"/>
          </a:xfrm>
          <a:prstGeom prst="rect">
            <a:avLst/>
          </a:prstGeom>
          <a:noFill/>
          <a:ln>
            <a:noFill/>
          </a:ln>
        </p:spPr>
        <p:txBody>
          <a:bodyPr spcFirstLastPara="1" wrap="square" lIns="91425" tIns="45700" rIns="91425" bIns="45700" anchor="t" anchorCtr="0">
            <a:noAutofit/>
          </a:bodyPr>
          <a:lstStyle/>
          <a:p>
            <a:pPr marL="342900" lvl="0" indent="-454660" algn="l" rtl="0">
              <a:spcBef>
                <a:spcPts val="0"/>
              </a:spcBef>
              <a:spcAft>
                <a:spcPts val="0"/>
              </a:spcAft>
              <a:buSzPts val="3200"/>
              <a:buFont typeface="Calibri"/>
              <a:buChar char="►"/>
            </a:pPr>
            <a:r>
              <a:rPr lang="es-CO" sz="3200">
                <a:solidFill>
                  <a:srgbClr val="434343"/>
                </a:solidFill>
                <a:latin typeface="Calibri"/>
                <a:ea typeface="Calibri"/>
                <a:cs typeface="Calibri"/>
                <a:sym typeface="Calibri"/>
              </a:rPr>
              <a:t>Recolectar la información necesaria proporcionando un apoyo tecnológico a la institución educativa distrital.</a:t>
            </a:r>
            <a:endParaRPr sz="3200">
              <a:solidFill>
                <a:srgbClr val="434343"/>
              </a:solidFill>
              <a:latin typeface="Calibri"/>
              <a:ea typeface="Calibri"/>
              <a:cs typeface="Calibri"/>
              <a:sym typeface="Calibri"/>
            </a:endParaRPr>
          </a:p>
          <a:p>
            <a:pPr marL="342900" lvl="0" indent="0" algn="l" rtl="0">
              <a:spcBef>
                <a:spcPts val="0"/>
              </a:spcBef>
              <a:spcAft>
                <a:spcPts val="0"/>
              </a:spcAft>
              <a:buNone/>
            </a:pPr>
            <a:endParaRPr sz="3200">
              <a:solidFill>
                <a:srgbClr val="434343"/>
              </a:solidFill>
              <a:latin typeface="Calibri"/>
              <a:ea typeface="Calibri"/>
              <a:cs typeface="Calibri"/>
              <a:sym typeface="Calibri"/>
            </a:endParaRPr>
          </a:p>
          <a:p>
            <a:pPr marL="342900" lvl="0" indent="-454660" algn="l" rtl="0">
              <a:spcBef>
                <a:spcPts val="1000"/>
              </a:spcBef>
              <a:spcAft>
                <a:spcPts val="0"/>
              </a:spcAft>
              <a:buSzPts val="3200"/>
              <a:buFont typeface="Calibri"/>
              <a:buChar char="►"/>
            </a:pPr>
            <a:r>
              <a:rPr lang="es-CO" sz="3200">
                <a:solidFill>
                  <a:srgbClr val="434343"/>
                </a:solidFill>
                <a:latin typeface="Calibri"/>
                <a:ea typeface="Calibri"/>
                <a:cs typeface="Calibri"/>
                <a:sym typeface="Calibri"/>
              </a:rPr>
              <a:t>Definir un modelo de datos que soporte los procesos de gestión de la información.</a:t>
            </a:r>
            <a:endParaRPr sz="3200">
              <a:solidFill>
                <a:srgbClr val="434343"/>
              </a:solidFill>
              <a:latin typeface="Calibri"/>
              <a:ea typeface="Calibri"/>
              <a:cs typeface="Calibri"/>
              <a:sym typeface="Calibri"/>
            </a:endParaRPr>
          </a:p>
          <a:p>
            <a:pPr marL="342900" lvl="0" indent="0" algn="l" rtl="0">
              <a:spcBef>
                <a:spcPts val="1000"/>
              </a:spcBef>
              <a:spcAft>
                <a:spcPts val="0"/>
              </a:spcAft>
              <a:buNone/>
            </a:pPr>
            <a:endParaRPr sz="3200">
              <a:solidFill>
                <a:srgbClr val="434343"/>
              </a:solidFill>
              <a:latin typeface="Calibri"/>
              <a:ea typeface="Calibri"/>
              <a:cs typeface="Calibri"/>
              <a:sym typeface="Calibri"/>
            </a:endParaRPr>
          </a:p>
          <a:p>
            <a:pPr marL="342900" lvl="0" indent="-454660" algn="l" rtl="0">
              <a:spcBef>
                <a:spcPts val="1000"/>
              </a:spcBef>
              <a:spcAft>
                <a:spcPts val="0"/>
              </a:spcAft>
              <a:buSzPts val="3200"/>
              <a:buFont typeface="Calibri"/>
              <a:buChar char="►"/>
            </a:pPr>
            <a:r>
              <a:rPr lang="es-CO" sz="3200">
                <a:solidFill>
                  <a:srgbClr val="434343"/>
                </a:solidFill>
                <a:latin typeface="Calibri"/>
                <a:ea typeface="Calibri"/>
                <a:cs typeface="Calibri"/>
                <a:sym typeface="Calibri"/>
              </a:rPr>
              <a:t>Realizar las pruebas necesarias para asegurar que el sistema cumple con criterios de calidad.</a:t>
            </a:r>
            <a:endParaRPr sz="3200">
              <a:solidFill>
                <a:srgbClr val="434343"/>
              </a:solidFill>
              <a:latin typeface="Calibri"/>
              <a:ea typeface="Calibri"/>
              <a:cs typeface="Calibri"/>
              <a:sym typeface="Calibri"/>
            </a:endParaRPr>
          </a:p>
          <a:p>
            <a:pPr marL="342900" lvl="0" indent="-251459" algn="l" rtl="0">
              <a:spcBef>
                <a:spcPts val="1000"/>
              </a:spcBef>
              <a:spcAft>
                <a:spcPts val="0"/>
              </a:spcAft>
              <a:buSzPts val="1440"/>
              <a:buNone/>
            </a:pPr>
            <a:endParaRPr>
              <a:solidFill>
                <a:srgbClr val="000000"/>
              </a:solidFill>
            </a:endParaRPr>
          </a:p>
        </p:txBody>
      </p:sp>
      <p:pic>
        <p:nvPicPr>
          <p:cNvPr id="171" name="Google Shape;171;p21"/>
          <p:cNvPicPr preferRelativeResize="0"/>
          <p:nvPr/>
        </p:nvPicPr>
        <p:blipFill rotWithShape="1">
          <a:blip r:embed="rId3">
            <a:alphaModFix/>
          </a:blip>
          <a:srcRect l="33191" t="4761" r="29875"/>
          <a:stretch/>
        </p:blipFill>
        <p:spPr>
          <a:xfrm>
            <a:off x="91025" y="91025"/>
            <a:ext cx="1066575" cy="1345300"/>
          </a:xfrm>
          <a:prstGeom prst="rect">
            <a:avLst/>
          </a:prstGeom>
          <a:noFill/>
          <a:ln>
            <a:noFill/>
          </a:ln>
          <a:effectLst>
            <a:reflection stA="58999" endPos="24000" fadeDir="5400012" sy="-100000" algn="bl" rotWithShape="0"/>
          </a:effectLst>
        </p:spPr>
      </p:pic>
      <p:pic>
        <p:nvPicPr>
          <p:cNvPr id="172" name="Google Shape;172;p21" descr="https://lh3.googleusercontent.com/Zhm9nSayfeagbHd7BvSZoq9IfgHRIE3D8Y1o4cF3GkaCrdy4usk1J0KFghiHEGQvlvwXjjNkyE_FJjbv08rMBCaWYj3vO0GynMd-CE8LLcyoQMAtCuE-2LU_A2Hygybrf7C0C8_Ke_Cd1McAZw"/>
          <p:cNvPicPr preferRelativeResize="0"/>
          <p:nvPr/>
        </p:nvPicPr>
        <p:blipFill rotWithShape="1">
          <a:blip r:embed="rId4">
            <a:alphaModFix/>
          </a:blip>
          <a:srcRect/>
          <a:stretch/>
        </p:blipFill>
        <p:spPr>
          <a:xfrm>
            <a:off x="10147326" y="1"/>
            <a:ext cx="1902370" cy="1745300"/>
          </a:xfrm>
          <a:prstGeom prst="rect">
            <a:avLst/>
          </a:prstGeom>
          <a:noFill/>
          <a:ln>
            <a:noFill/>
          </a:ln>
          <a:effectLst>
            <a:reflection endPos="22000" fadeDir="5400012"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a:spLocks noGrp="1"/>
          </p:cNvSpPr>
          <p:nvPr>
            <p:ph type="body" idx="1"/>
          </p:nvPr>
        </p:nvSpPr>
        <p:spPr>
          <a:xfrm>
            <a:off x="1570025" y="445050"/>
            <a:ext cx="7704000" cy="6201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3000"/>
          </a:p>
          <a:p>
            <a:pPr marL="342900" lvl="0" indent="-480060" algn="l" rtl="0">
              <a:spcBef>
                <a:spcPts val="0"/>
              </a:spcBef>
              <a:spcAft>
                <a:spcPts val="0"/>
              </a:spcAft>
              <a:buSzPts val="3600"/>
              <a:buFont typeface="Calibri"/>
              <a:buChar char="►"/>
            </a:pPr>
            <a:r>
              <a:rPr lang="es-CO" sz="3600">
                <a:solidFill>
                  <a:srgbClr val="434343"/>
                </a:solidFill>
                <a:latin typeface="Calibri"/>
                <a:ea typeface="Calibri"/>
                <a:cs typeface="Calibri"/>
                <a:sym typeface="Calibri"/>
              </a:rPr>
              <a:t>Brindar un sistema de información confiable y de fácil manejo.</a:t>
            </a:r>
            <a:endParaRPr sz="3600">
              <a:solidFill>
                <a:srgbClr val="434343"/>
              </a:solidFill>
              <a:latin typeface="Calibri"/>
              <a:ea typeface="Calibri"/>
              <a:cs typeface="Calibri"/>
              <a:sym typeface="Calibri"/>
            </a:endParaRPr>
          </a:p>
          <a:p>
            <a:pPr marL="342900" lvl="0" indent="0" algn="l" rtl="0">
              <a:spcBef>
                <a:spcPts val="0"/>
              </a:spcBef>
              <a:spcAft>
                <a:spcPts val="0"/>
              </a:spcAft>
              <a:buNone/>
            </a:pPr>
            <a:endParaRPr sz="3600">
              <a:solidFill>
                <a:srgbClr val="434343"/>
              </a:solidFill>
              <a:latin typeface="Calibri"/>
              <a:ea typeface="Calibri"/>
              <a:cs typeface="Calibri"/>
              <a:sym typeface="Calibri"/>
            </a:endParaRPr>
          </a:p>
          <a:p>
            <a:pPr marL="342900" lvl="0" indent="-480060" algn="l" rtl="0">
              <a:spcBef>
                <a:spcPts val="1000"/>
              </a:spcBef>
              <a:spcAft>
                <a:spcPts val="0"/>
              </a:spcAft>
              <a:buSzPts val="3600"/>
              <a:buFont typeface="Calibri"/>
              <a:buChar char="►"/>
            </a:pPr>
            <a:r>
              <a:rPr lang="es-CO" sz="3600">
                <a:solidFill>
                  <a:srgbClr val="434343"/>
                </a:solidFill>
                <a:latin typeface="Calibri"/>
                <a:ea typeface="Calibri"/>
                <a:cs typeface="Calibri"/>
                <a:sym typeface="Calibri"/>
              </a:rPr>
              <a:t>Establecer un sistema de información que permite entrar, consultar y alterar los datos almacenados.</a:t>
            </a:r>
            <a:endParaRPr sz="3600">
              <a:solidFill>
                <a:srgbClr val="434343"/>
              </a:solidFill>
              <a:latin typeface="Calibri"/>
              <a:ea typeface="Calibri"/>
              <a:cs typeface="Calibri"/>
              <a:sym typeface="Calibri"/>
            </a:endParaRPr>
          </a:p>
        </p:txBody>
      </p:sp>
      <p:pic>
        <p:nvPicPr>
          <p:cNvPr id="178" name="Google Shape;178;p22"/>
          <p:cNvPicPr preferRelativeResize="0"/>
          <p:nvPr/>
        </p:nvPicPr>
        <p:blipFill>
          <a:blip r:embed="rId3">
            <a:alphaModFix/>
          </a:blip>
          <a:stretch>
            <a:fillRect/>
          </a:stretch>
        </p:blipFill>
        <p:spPr>
          <a:xfrm>
            <a:off x="4333950" y="4417875"/>
            <a:ext cx="2028425" cy="2228450"/>
          </a:xfrm>
          <a:prstGeom prst="rect">
            <a:avLst/>
          </a:prstGeom>
          <a:noFill/>
          <a:ln>
            <a:noFill/>
          </a:ln>
        </p:spPr>
      </p:pic>
      <p:pic>
        <p:nvPicPr>
          <p:cNvPr id="179" name="Google Shape;179;p22"/>
          <p:cNvPicPr preferRelativeResize="0"/>
          <p:nvPr/>
        </p:nvPicPr>
        <p:blipFill rotWithShape="1">
          <a:blip r:embed="rId4">
            <a:alphaModFix/>
          </a:blip>
          <a:srcRect l="33191" t="4761" r="29875"/>
          <a:stretch/>
        </p:blipFill>
        <p:spPr>
          <a:xfrm>
            <a:off x="91025" y="91025"/>
            <a:ext cx="1066575" cy="1345300"/>
          </a:xfrm>
          <a:prstGeom prst="rect">
            <a:avLst/>
          </a:prstGeom>
          <a:noFill/>
          <a:ln>
            <a:noFill/>
          </a:ln>
          <a:effectLst>
            <a:reflection stA="58999" endPos="24000" fadeDir="5400012" sy="-100000" algn="bl" rotWithShape="0"/>
          </a:effectLst>
        </p:spPr>
      </p:pic>
      <p:pic>
        <p:nvPicPr>
          <p:cNvPr id="180" name="Google Shape;180;p22" descr="https://lh3.googleusercontent.com/Zhm9nSayfeagbHd7BvSZoq9IfgHRIE3D8Y1o4cF3GkaCrdy4usk1J0KFghiHEGQvlvwXjjNkyE_FJjbv08rMBCaWYj3vO0GynMd-CE8LLcyoQMAtCuE-2LU_A2Hygybrf7C0C8_Ke_Cd1McAZw"/>
          <p:cNvPicPr preferRelativeResize="0"/>
          <p:nvPr/>
        </p:nvPicPr>
        <p:blipFill rotWithShape="1">
          <a:blip r:embed="rId5">
            <a:alphaModFix/>
          </a:blip>
          <a:srcRect/>
          <a:stretch/>
        </p:blipFill>
        <p:spPr>
          <a:xfrm>
            <a:off x="10147326" y="1"/>
            <a:ext cx="1902370" cy="1745300"/>
          </a:xfrm>
          <a:prstGeom prst="rect">
            <a:avLst/>
          </a:prstGeom>
          <a:noFill/>
          <a:ln>
            <a:noFill/>
          </a:ln>
          <a:effectLst>
            <a:reflection endPos="22000" fadeDir="5400012"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651688" y="454925"/>
            <a:ext cx="8745300" cy="1154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s-CO" sz="5000" b="1">
                <a:latin typeface="Calibri"/>
                <a:ea typeface="Calibri"/>
                <a:cs typeface="Calibri"/>
                <a:sym typeface="Calibri"/>
              </a:rPr>
              <a:t>Planteamiento del Problema</a:t>
            </a:r>
            <a:endParaRPr sz="5000" b="1">
              <a:latin typeface="Calibri"/>
              <a:ea typeface="Calibri"/>
              <a:cs typeface="Calibri"/>
              <a:sym typeface="Calibri"/>
            </a:endParaRPr>
          </a:p>
        </p:txBody>
      </p:sp>
      <p:sp>
        <p:nvSpPr>
          <p:cNvPr id="186" name="Google Shape;186;p23"/>
          <p:cNvSpPr txBox="1">
            <a:spLocks noGrp="1"/>
          </p:cNvSpPr>
          <p:nvPr>
            <p:ph type="body" idx="1"/>
          </p:nvPr>
        </p:nvSpPr>
        <p:spPr>
          <a:xfrm>
            <a:off x="651700" y="1928400"/>
            <a:ext cx="8596800" cy="4713000"/>
          </a:xfrm>
          <a:prstGeom prst="rect">
            <a:avLst/>
          </a:prstGeom>
          <a:noFill/>
          <a:ln>
            <a:noFill/>
          </a:ln>
        </p:spPr>
        <p:txBody>
          <a:bodyPr spcFirstLastPara="1" wrap="square" lIns="91425" tIns="45700" rIns="91425" bIns="45700" anchor="t" anchorCtr="0">
            <a:noAutofit/>
          </a:bodyPr>
          <a:lstStyle/>
          <a:p>
            <a:pPr marL="342900" lvl="0" indent="-467360" algn="l" rtl="0">
              <a:spcBef>
                <a:spcPts val="0"/>
              </a:spcBef>
              <a:spcAft>
                <a:spcPts val="0"/>
              </a:spcAft>
              <a:buSzPts val="3400"/>
              <a:buFont typeface="Times New Roman"/>
              <a:buChar char="►"/>
            </a:pPr>
            <a:r>
              <a:rPr lang="es-CO" sz="3400">
                <a:solidFill>
                  <a:srgbClr val="434343"/>
                </a:solidFill>
                <a:latin typeface="Calibri"/>
                <a:ea typeface="Calibri"/>
                <a:cs typeface="Calibri"/>
                <a:sym typeface="Calibri"/>
              </a:rPr>
              <a:t>Se debe saber, que Kennedy es una de las localidades de Bogotá que producen más basura con 328.055 toneladas. ¿Qué sucede con el resto? </a:t>
            </a:r>
            <a:br>
              <a:rPr lang="es-CO">
                <a:solidFill>
                  <a:srgbClr val="434343"/>
                </a:solidFill>
              </a:rPr>
            </a:br>
            <a:endParaRPr>
              <a:solidFill>
                <a:srgbClr val="434343"/>
              </a:solidFill>
            </a:endParaRPr>
          </a:p>
        </p:txBody>
      </p:sp>
      <p:pic>
        <p:nvPicPr>
          <p:cNvPr id="187" name="Google Shape;187;p23"/>
          <p:cNvPicPr preferRelativeResize="0"/>
          <p:nvPr/>
        </p:nvPicPr>
        <p:blipFill>
          <a:blip r:embed="rId3">
            <a:alphaModFix/>
          </a:blip>
          <a:stretch>
            <a:fillRect/>
          </a:stretch>
        </p:blipFill>
        <p:spPr>
          <a:xfrm>
            <a:off x="3525863" y="3429675"/>
            <a:ext cx="2848475" cy="2719150"/>
          </a:xfrm>
          <a:prstGeom prst="rect">
            <a:avLst/>
          </a:prstGeom>
          <a:noFill/>
          <a:ln>
            <a:noFill/>
          </a:ln>
        </p:spPr>
      </p:pic>
      <p:pic>
        <p:nvPicPr>
          <p:cNvPr id="188" name="Google Shape;188;p23"/>
          <p:cNvPicPr preferRelativeResize="0"/>
          <p:nvPr/>
        </p:nvPicPr>
        <p:blipFill rotWithShape="1">
          <a:blip r:embed="rId4">
            <a:alphaModFix/>
          </a:blip>
          <a:srcRect l="33191" t="4761" r="29875"/>
          <a:stretch/>
        </p:blipFill>
        <p:spPr>
          <a:xfrm>
            <a:off x="91025" y="91025"/>
            <a:ext cx="1066575" cy="1345300"/>
          </a:xfrm>
          <a:prstGeom prst="rect">
            <a:avLst/>
          </a:prstGeom>
          <a:noFill/>
          <a:ln>
            <a:noFill/>
          </a:ln>
          <a:effectLst>
            <a:reflection stA="58999" endPos="24000" fadeDir="5400012" sy="-100000" algn="bl" rotWithShape="0"/>
          </a:effectLst>
        </p:spPr>
      </p:pic>
      <p:pic>
        <p:nvPicPr>
          <p:cNvPr id="189" name="Google Shape;189;p23" descr="https://lh3.googleusercontent.com/Zhm9nSayfeagbHd7BvSZoq9IfgHRIE3D8Y1o4cF3GkaCrdy4usk1J0KFghiHEGQvlvwXjjNkyE_FJjbv08rMBCaWYj3vO0GynMd-CE8LLcyoQMAtCuE-2LU_A2Hygybrf7C0C8_Ke_Cd1McAZw"/>
          <p:cNvPicPr preferRelativeResize="0"/>
          <p:nvPr/>
        </p:nvPicPr>
        <p:blipFill rotWithShape="1">
          <a:blip r:embed="rId5">
            <a:alphaModFix/>
          </a:blip>
          <a:srcRect/>
          <a:stretch/>
        </p:blipFill>
        <p:spPr>
          <a:xfrm>
            <a:off x="10147326" y="1"/>
            <a:ext cx="1902370" cy="1745300"/>
          </a:xfrm>
          <a:prstGeom prst="rect">
            <a:avLst/>
          </a:prstGeom>
          <a:noFill/>
          <a:ln>
            <a:noFill/>
          </a:ln>
          <a:effectLst>
            <a:reflection endPos="22000" fadeDir="5400012"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677325" y="491225"/>
            <a:ext cx="8745300" cy="1154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s-CO" sz="5000" b="1">
                <a:latin typeface="Calibri"/>
                <a:ea typeface="Calibri"/>
                <a:cs typeface="Calibri"/>
                <a:sym typeface="Calibri"/>
              </a:rPr>
              <a:t>Formulación del Problema</a:t>
            </a:r>
            <a:endParaRPr sz="5000" b="1">
              <a:latin typeface="Calibri"/>
              <a:ea typeface="Calibri"/>
              <a:cs typeface="Calibri"/>
              <a:sym typeface="Calibri"/>
            </a:endParaRPr>
          </a:p>
        </p:txBody>
      </p:sp>
      <p:sp>
        <p:nvSpPr>
          <p:cNvPr id="195" name="Google Shape;195;p24"/>
          <p:cNvSpPr txBox="1">
            <a:spLocks noGrp="1"/>
          </p:cNvSpPr>
          <p:nvPr>
            <p:ph type="body" idx="1"/>
          </p:nvPr>
        </p:nvSpPr>
        <p:spPr>
          <a:xfrm>
            <a:off x="751575" y="1313050"/>
            <a:ext cx="8596800" cy="4713000"/>
          </a:xfrm>
          <a:prstGeom prst="rect">
            <a:avLst/>
          </a:prstGeom>
          <a:noFill/>
          <a:ln>
            <a:noFill/>
          </a:ln>
        </p:spPr>
        <p:txBody>
          <a:bodyPr spcFirstLastPara="1" wrap="square" lIns="91425" tIns="45700" rIns="91425" bIns="45700" anchor="t" anchorCtr="0">
            <a:noAutofit/>
          </a:bodyPr>
          <a:lstStyle/>
          <a:p>
            <a:pPr marL="342900" lvl="0" indent="-467360" algn="l" rtl="0">
              <a:spcBef>
                <a:spcPts val="0"/>
              </a:spcBef>
              <a:spcAft>
                <a:spcPts val="0"/>
              </a:spcAft>
              <a:buSzPts val="3400"/>
              <a:buFont typeface="Times New Roman"/>
              <a:buChar char="►"/>
            </a:pPr>
            <a:r>
              <a:rPr lang="es-CO" sz="3400">
                <a:solidFill>
                  <a:srgbClr val="434343"/>
                </a:solidFill>
                <a:highlight>
                  <a:srgbClr val="FFFFFF"/>
                </a:highlight>
                <a:latin typeface="Calibri"/>
                <a:ea typeface="Calibri"/>
                <a:cs typeface="Calibri"/>
                <a:sym typeface="Calibri"/>
              </a:rPr>
              <a:t>¿De qué manera podría ser reflejado un sistema de información que permita gestionar los procesos ambientales referentes al manejo del inventario del almacén de reciclaje de la institución educativa distrital INEM Francisco de Paula Santander?</a:t>
            </a:r>
            <a:r>
              <a:rPr lang="es-CO" sz="3400">
                <a:solidFill>
                  <a:srgbClr val="434343"/>
                </a:solidFill>
                <a:latin typeface="Calibri"/>
                <a:ea typeface="Calibri"/>
                <a:cs typeface="Calibri"/>
                <a:sym typeface="Calibri"/>
              </a:rPr>
              <a:t> </a:t>
            </a:r>
            <a:br>
              <a:rPr lang="es-CO"/>
            </a:br>
            <a:endParaRPr/>
          </a:p>
        </p:txBody>
      </p:sp>
      <p:pic>
        <p:nvPicPr>
          <p:cNvPr id="196" name="Google Shape;196;p24"/>
          <p:cNvPicPr preferRelativeResize="0"/>
          <p:nvPr/>
        </p:nvPicPr>
        <p:blipFill rotWithShape="1">
          <a:blip r:embed="rId3">
            <a:alphaModFix/>
          </a:blip>
          <a:srcRect l="33191" t="4761" r="29875"/>
          <a:stretch/>
        </p:blipFill>
        <p:spPr>
          <a:xfrm>
            <a:off x="91025" y="91025"/>
            <a:ext cx="1066575" cy="1345300"/>
          </a:xfrm>
          <a:prstGeom prst="rect">
            <a:avLst/>
          </a:prstGeom>
          <a:noFill/>
          <a:ln>
            <a:noFill/>
          </a:ln>
          <a:effectLst>
            <a:reflection stA="58999" endPos="24000" fadeDir="5400012" sy="-100000" algn="bl" rotWithShape="0"/>
          </a:effectLst>
        </p:spPr>
      </p:pic>
      <p:pic>
        <p:nvPicPr>
          <p:cNvPr id="197" name="Google Shape;197;p24" descr="https://lh3.googleusercontent.com/Zhm9nSayfeagbHd7BvSZoq9IfgHRIE3D8Y1o4cF3GkaCrdy4usk1J0KFghiHEGQvlvwXjjNkyE_FJjbv08rMBCaWYj3vO0GynMd-CE8LLcyoQMAtCuE-2LU_A2Hygybrf7C0C8_Ke_Cd1McAZw"/>
          <p:cNvPicPr preferRelativeResize="0"/>
          <p:nvPr/>
        </p:nvPicPr>
        <p:blipFill rotWithShape="1">
          <a:blip r:embed="rId4">
            <a:alphaModFix/>
          </a:blip>
          <a:srcRect/>
          <a:stretch/>
        </p:blipFill>
        <p:spPr>
          <a:xfrm>
            <a:off x="10147326" y="1"/>
            <a:ext cx="1902370" cy="1745300"/>
          </a:xfrm>
          <a:prstGeom prst="rect">
            <a:avLst/>
          </a:prstGeom>
          <a:noFill/>
          <a:ln>
            <a:noFill/>
          </a:ln>
          <a:effectLst>
            <a:reflection endPos="22000" fadeDir="5400012" sy="-100000" algn="bl" rotWithShape="0"/>
          </a:effectLst>
        </p:spPr>
      </p:pic>
      <p:pic>
        <p:nvPicPr>
          <p:cNvPr id="198" name="Google Shape;198;p24"/>
          <p:cNvPicPr preferRelativeResize="0"/>
          <p:nvPr/>
        </p:nvPicPr>
        <p:blipFill>
          <a:blip r:embed="rId5">
            <a:alphaModFix/>
          </a:blip>
          <a:stretch>
            <a:fillRect/>
          </a:stretch>
        </p:blipFill>
        <p:spPr>
          <a:xfrm>
            <a:off x="3887925" y="4704876"/>
            <a:ext cx="2324100" cy="197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1157589" y="424411"/>
            <a:ext cx="85968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s-CO" sz="5000" b="1">
                <a:latin typeface="Calibri"/>
                <a:ea typeface="Calibri"/>
                <a:cs typeface="Calibri"/>
                <a:sym typeface="Calibri"/>
              </a:rPr>
              <a:t>Alcance del Proyecto</a:t>
            </a:r>
            <a:endParaRPr sz="5000" b="1">
              <a:latin typeface="Calibri"/>
              <a:ea typeface="Calibri"/>
              <a:cs typeface="Calibri"/>
              <a:sym typeface="Calibri"/>
            </a:endParaRPr>
          </a:p>
        </p:txBody>
      </p:sp>
      <p:sp>
        <p:nvSpPr>
          <p:cNvPr id="204" name="Google Shape;204;p25"/>
          <p:cNvSpPr txBox="1">
            <a:spLocks noGrp="1"/>
          </p:cNvSpPr>
          <p:nvPr>
            <p:ph type="body" idx="1"/>
          </p:nvPr>
        </p:nvSpPr>
        <p:spPr>
          <a:xfrm>
            <a:off x="717775" y="1655950"/>
            <a:ext cx="6453900" cy="4166100"/>
          </a:xfrm>
          <a:prstGeom prst="rect">
            <a:avLst/>
          </a:prstGeom>
          <a:noFill/>
          <a:ln>
            <a:noFill/>
          </a:ln>
        </p:spPr>
        <p:txBody>
          <a:bodyPr spcFirstLastPara="1" wrap="square" lIns="91425" tIns="45700" rIns="91425" bIns="45700" anchor="t" anchorCtr="0">
            <a:noAutofit/>
          </a:bodyPr>
          <a:lstStyle/>
          <a:p>
            <a:pPr marL="342900" lvl="0" indent="-480060" algn="l" rtl="0">
              <a:spcBef>
                <a:spcPts val="0"/>
              </a:spcBef>
              <a:spcAft>
                <a:spcPts val="0"/>
              </a:spcAft>
              <a:buSzPts val="3600"/>
              <a:buFont typeface="Calibri"/>
              <a:buChar char="►"/>
            </a:pPr>
            <a:r>
              <a:rPr lang="es-CO" sz="3600">
                <a:solidFill>
                  <a:srgbClr val="434343"/>
                </a:solidFill>
                <a:latin typeface="Calibri"/>
                <a:ea typeface="Calibri"/>
                <a:cs typeface="Calibri"/>
                <a:sym typeface="Calibri"/>
              </a:rPr>
              <a:t>Se va a desarrollar un sistema de información, que permita gestionar el inventario del almacenamiento sobre el reciclaje del colegio distrital, informando a la institución lo importante que es reciclar para disminuir la contaminación ambiental.</a:t>
            </a:r>
            <a:endParaRPr sz="3600">
              <a:solidFill>
                <a:srgbClr val="434343"/>
              </a:solidFill>
              <a:latin typeface="Calibri"/>
              <a:ea typeface="Calibri"/>
              <a:cs typeface="Calibri"/>
              <a:sym typeface="Calibri"/>
            </a:endParaRPr>
          </a:p>
          <a:p>
            <a:pPr marL="342900" lvl="0" indent="0" algn="l" rtl="0">
              <a:spcBef>
                <a:spcPts val="1000"/>
              </a:spcBef>
              <a:spcAft>
                <a:spcPts val="0"/>
              </a:spcAft>
              <a:buNone/>
            </a:pPr>
            <a:br>
              <a:rPr lang="es-CO"/>
            </a:br>
            <a:br>
              <a:rPr lang="es-CO"/>
            </a:br>
            <a:endParaRPr/>
          </a:p>
        </p:txBody>
      </p:sp>
      <p:pic>
        <p:nvPicPr>
          <p:cNvPr id="205" name="Google Shape;205;p25"/>
          <p:cNvPicPr preferRelativeResize="0"/>
          <p:nvPr/>
        </p:nvPicPr>
        <p:blipFill>
          <a:blip r:embed="rId3">
            <a:alphaModFix/>
          </a:blip>
          <a:stretch>
            <a:fillRect/>
          </a:stretch>
        </p:blipFill>
        <p:spPr>
          <a:xfrm>
            <a:off x="7171675" y="3000927"/>
            <a:ext cx="2940476" cy="2336899"/>
          </a:xfrm>
          <a:prstGeom prst="rect">
            <a:avLst/>
          </a:prstGeom>
          <a:noFill/>
          <a:ln>
            <a:noFill/>
          </a:ln>
        </p:spPr>
      </p:pic>
      <p:pic>
        <p:nvPicPr>
          <p:cNvPr id="206" name="Google Shape;206;p25"/>
          <p:cNvPicPr preferRelativeResize="0"/>
          <p:nvPr/>
        </p:nvPicPr>
        <p:blipFill rotWithShape="1">
          <a:blip r:embed="rId4">
            <a:alphaModFix/>
          </a:blip>
          <a:srcRect l="33191" t="4761" r="29875"/>
          <a:stretch/>
        </p:blipFill>
        <p:spPr>
          <a:xfrm>
            <a:off x="91025" y="91025"/>
            <a:ext cx="1066575" cy="1345300"/>
          </a:xfrm>
          <a:prstGeom prst="rect">
            <a:avLst/>
          </a:prstGeom>
          <a:noFill/>
          <a:ln>
            <a:noFill/>
          </a:ln>
          <a:effectLst>
            <a:reflection stA="58999" endPos="24000" fadeDir="5400012" sy="-100000" algn="bl" rotWithShape="0"/>
          </a:effectLst>
        </p:spPr>
      </p:pic>
      <p:pic>
        <p:nvPicPr>
          <p:cNvPr id="207" name="Google Shape;207;p25" descr="https://lh3.googleusercontent.com/Zhm9nSayfeagbHd7BvSZoq9IfgHRIE3D8Y1o4cF3GkaCrdy4usk1J0KFghiHEGQvlvwXjjNkyE_FJjbv08rMBCaWYj3vO0GynMd-CE8LLcyoQMAtCuE-2LU_A2Hygybrf7C0C8_Ke_Cd1McAZw"/>
          <p:cNvPicPr preferRelativeResize="0"/>
          <p:nvPr/>
        </p:nvPicPr>
        <p:blipFill rotWithShape="1">
          <a:blip r:embed="rId5">
            <a:alphaModFix/>
          </a:blip>
          <a:srcRect/>
          <a:stretch/>
        </p:blipFill>
        <p:spPr>
          <a:xfrm>
            <a:off x="10147326" y="1"/>
            <a:ext cx="1902370" cy="1745300"/>
          </a:xfrm>
          <a:prstGeom prst="rect">
            <a:avLst/>
          </a:prstGeom>
          <a:noFill/>
          <a:ln>
            <a:noFill/>
          </a:ln>
          <a:effectLst>
            <a:reflection endPos="22000" fadeDir="5400012" sy="-100000" algn="bl" rotWithShape="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body" idx="1"/>
          </p:nvPr>
        </p:nvSpPr>
        <p:spPr>
          <a:xfrm>
            <a:off x="677325" y="1607350"/>
            <a:ext cx="8596800" cy="5036400"/>
          </a:xfrm>
          <a:prstGeom prst="rect">
            <a:avLst/>
          </a:prstGeom>
          <a:noFill/>
          <a:ln>
            <a:noFill/>
          </a:ln>
        </p:spPr>
        <p:txBody>
          <a:bodyPr spcFirstLastPara="1" wrap="square" lIns="91425" tIns="45700" rIns="91425" bIns="45700" anchor="t" anchorCtr="0">
            <a:noAutofit/>
          </a:bodyPr>
          <a:lstStyle/>
          <a:p>
            <a:pPr marL="342900" lvl="0" indent="-467360" algn="just" rtl="0">
              <a:spcBef>
                <a:spcPts val="0"/>
              </a:spcBef>
              <a:spcAft>
                <a:spcPts val="0"/>
              </a:spcAft>
              <a:buSzPts val="3400"/>
              <a:buFont typeface="Calibri"/>
              <a:buChar char="►"/>
            </a:pPr>
            <a:r>
              <a:rPr lang="es-CO" sz="3400">
                <a:solidFill>
                  <a:srgbClr val="434343"/>
                </a:solidFill>
                <a:latin typeface="Calibri"/>
                <a:ea typeface="Calibri"/>
                <a:cs typeface="Calibri"/>
                <a:sym typeface="Calibri"/>
              </a:rPr>
              <a:t>En la actualidad, el reciclaje juega un papel muy importante en la conservación del ecosistema, por lo tanto, es  fundamental la apropiada ejecución de proyectos o programas educativos sobre el reciclaje.</a:t>
            </a:r>
            <a:br>
              <a:rPr lang="es-CO" sz="3600">
                <a:latin typeface="Times New Roman"/>
                <a:ea typeface="Times New Roman"/>
                <a:cs typeface="Times New Roman"/>
                <a:sym typeface="Times New Roman"/>
              </a:rPr>
            </a:br>
            <a:br>
              <a:rPr lang="es-CO"/>
            </a:br>
            <a:endParaRPr/>
          </a:p>
        </p:txBody>
      </p:sp>
      <p:sp>
        <p:nvSpPr>
          <p:cNvPr id="213" name="Google Shape;213;p26"/>
          <p:cNvSpPr txBox="1">
            <a:spLocks noGrp="1"/>
          </p:cNvSpPr>
          <p:nvPr>
            <p:ph type="title"/>
          </p:nvPr>
        </p:nvSpPr>
        <p:spPr>
          <a:xfrm>
            <a:off x="677325" y="609600"/>
            <a:ext cx="8596800" cy="936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s-CO" sz="5000" b="1">
                <a:latin typeface="Calibri"/>
                <a:ea typeface="Calibri"/>
                <a:cs typeface="Calibri"/>
                <a:sym typeface="Calibri"/>
              </a:rPr>
              <a:t>Justificación</a:t>
            </a:r>
            <a:endParaRPr sz="5000" b="1">
              <a:latin typeface="Calibri"/>
              <a:ea typeface="Calibri"/>
              <a:cs typeface="Calibri"/>
              <a:sym typeface="Calibri"/>
            </a:endParaRPr>
          </a:p>
        </p:txBody>
      </p:sp>
      <p:pic>
        <p:nvPicPr>
          <p:cNvPr id="214" name="Google Shape;214;p26"/>
          <p:cNvPicPr preferRelativeResize="0"/>
          <p:nvPr/>
        </p:nvPicPr>
        <p:blipFill rotWithShape="1">
          <a:blip r:embed="rId3">
            <a:alphaModFix/>
          </a:blip>
          <a:srcRect l="33191" t="4761" r="29875"/>
          <a:stretch/>
        </p:blipFill>
        <p:spPr>
          <a:xfrm>
            <a:off x="91025" y="91025"/>
            <a:ext cx="1066575" cy="1345300"/>
          </a:xfrm>
          <a:prstGeom prst="rect">
            <a:avLst/>
          </a:prstGeom>
          <a:noFill/>
          <a:ln>
            <a:noFill/>
          </a:ln>
          <a:effectLst>
            <a:reflection stA="58999" endPos="24000" fadeDir="5400012" sy="-100000" algn="bl" rotWithShape="0"/>
          </a:effectLst>
        </p:spPr>
      </p:pic>
      <p:pic>
        <p:nvPicPr>
          <p:cNvPr id="215" name="Google Shape;215;p26" descr="https://lh3.googleusercontent.com/Zhm9nSayfeagbHd7BvSZoq9IfgHRIE3D8Y1o4cF3GkaCrdy4usk1J0KFghiHEGQvlvwXjjNkyE_FJjbv08rMBCaWYj3vO0GynMd-CE8LLcyoQMAtCuE-2LU_A2Hygybrf7C0C8_Ke_Cd1McAZw"/>
          <p:cNvPicPr preferRelativeResize="0"/>
          <p:nvPr/>
        </p:nvPicPr>
        <p:blipFill rotWithShape="1">
          <a:blip r:embed="rId4">
            <a:alphaModFix/>
          </a:blip>
          <a:srcRect/>
          <a:stretch/>
        </p:blipFill>
        <p:spPr>
          <a:xfrm>
            <a:off x="10147326" y="1"/>
            <a:ext cx="1902370" cy="1745300"/>
          </a:xfrm>
          <a:prstGeom prst="rect">
            <a:avLst/>
          </a:prstGeom>
          <a:noFill/>
          <a:ln>
            <a:noFill/>
          </a:ln>
          <a:effectLst>
            <a:reflection endPos="22000" fadeDir="5400012" sy="-100000" algn="bl" rotWithShape="0"/>
          </a:effectLst>
        </p:spPr>
      </p:pic>
      <p:pic>
        <p:nvPicPr>
          <p:cNvPr id="216" name="Google Shape;216;p26"/>
          <p:cNvPicPr preferRelativeResize="0"/>
          <p:nvPr/>
        </p:nvPicPr>
        <p:blipFill>
          <a:blip r:embed="rId5">
            <a:alphaModFix/>
          </a:blip>
          <a:stretch>
            <a:fillRect/>
          </a:stretch>
        </p:blipFill>
        <p:spPr>
          <a:xfrm>
            <a:off x="3367500" y="4292200"/>
            <a:ext cx="3106075" cy="2408575"/>
          </a:xfrm>
          <a:prstGeom prst="rect">
            <a:avLst/>
          </a:prstGeom>
          <a:noFill/>
          <a:ln>
            <a:noFill/>
          </a:ln>
        </p:spPr>
      </p:pic>
    </p:spTree>
  </p:cSld>
  <p:clrMapOvr>
    <a:masterClrMapping/>
  </p:clrMapOvr>
</p:sld>
</file>

<file path=ppt/theme/theme1.xml><?xml version="1.0" encoding="utf-8"?>
<a:theme xmlns:a="http://schemas.openxmlformats.org/drawingml/2006/main" name="Faceta">
  <a:themeElements>
    <a:clrScheme name="Faceta">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391</Words>
  <Application>Microsoft Office PowerPoint</Application>
  <PresentationFormat>Panorámica</PresentationFormat>
  <Paragraphs>48</Paragraphs>
  <Slides>12</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Noto Sans Symbols</vt:lpstr>
      <vt:lpstr>Times New Roman</vt:lpstr>
      <vt:lpstr>Trebuchet MS</vt:lpstr>
      <vt:lpstr>Faceta</vt:lpstr>
      <vt:lpstr>Gestión de inventario del almacén de reciclaje, INEM Francisco de Paula Santander</vt:lpstr>
      <vt:lpstr>Nombre del Proyecto</vt:lpstr>
      <vt:lpstr>Objetivo General</vt:lpstr>
      <vt:lpstr>Objetivos Específicos</vt:lpstr>
      <vt:lpstr>Presentación de PowerPoint</vt:lpstr>
      <vt:lpstr>Planteamiento del Problema</vt:lpstr>
      <vt:lpstr>Formulación del Problema</vt:lpstr>
      <vt:lpstr>Alcance del Proyecto</vt:lpstr>
      <vt:lpstr>Justificación</vt:lpstr>
      <vt:lpstr>Solución</vt:lpstr>
      <vt:lpstr>Acrónimos y abreviaturas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inventario del almacén de reciclaje, INEM Francisco de Paula Santander</dc:title>
  <cp:lastModifiedBy>APRENDIZ</cp:lastModifiedBy>
  <cp:revision>1</cp:revision>
  <dcterms:modified xsi:type="dcterms:W3CDTF">2019-06-12T12:25:18Z</dcterms:modified>
</cp:coreProperties>
</file>