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embeddedFontLst>
    <p:embeddedFont>
      <p:font typeface="Garamond"/>
      <p:regular r:id="rId32"/>
      <p:bold r:id="rId33"/>
      <p:italic r:id="rId34"/>
      <p:boldItalic r:id="rId35"/>
    </p:embeddedFont>
    <p:embeddedFont>
      <p:font typeface="Arial Narrow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iLN19eDnlUBmIaYC/NLrklOzgz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E0F018-ABCE-481B-8EC4-4DA01B364999}">
  <a:tblStyle styleId="{B2E0F018-ABCE-481B-8EC4-4DA01B3649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Garamond-bold.fntdata"/><Relationship Id="rId10" Type="http://schemas.openxmlformats.org/officeDocument/2006/relationships/slide" Target="slides/slide4.xml"/><Relationship Id="rId32" Type="http://schemas.openxmlformats.org/officeDocument/2006/relationships/font" Target="fonts/Garamond-regular.fntdata"/><Relationship Id="rId13" Type="http://schemas.openxmlformats.org/officeDocument/2006/relationships/slide" Target="slides/slide7.xml"/><Relationship Id="rId35" Type="http://schemas.openxmlformats.org/officeDocument/2006/relationships/font" Target="fonts/Garamond-boldItalic.fntdata"/><Relationship Id="rId12" Type="http://schemas.openxmlformats.org/officeDocument/2006/relationships/slide" Target="slides/slide6.xml"/><Relationship Id="rId34" Type="http://schemas.openxmlformats.org/officeDocument/2006/relationships/font" Target="fonts/Garamond-italic.fntdata"/><Relationship Id="rId15" Type="http://schemas.openxmlformats.org/officeDocument/2006/relationships/slide" Target="slides/slide9.xml"/><Relationship Id="rId37" Type="http://schemas.openxmlformats.org/officeDocument/2006/relationships/font" Target="fonts/ArialNarrow-bold.fntdata"/><Relationship Id="rId14" Type="http://schemas.openxmlformats.org/officeDocument/2006/relationships/slide" Target="slides/slide8.xml"/><Relationship Id="rId36" Type="http://schemas.openxmlformats.org/officeDocument/2006/relationships/font" Target="fonts/ArialNarrow-regular.fntdata"/><Relationship Id="rId17" Type="http://schemas.openxmlformats.org/officeDocument/2006/relationships/slide" Target="slides/slide11.xml"/><Relationship Id="rId39" Type="http://schemas.openxmlformats.org/officeDocument/2006/relationships/font" Target="fonts/ArialNarrow-boldItalic.fntdata"/><Relationship Id="rId16" Type="http://schemas.openxmlformats.org/officeDocument/2006/relationships/slide" Target="slides/slide10.xml"/><Relationship Id="rId38" Type="http://schemas.openxmlformats.org/officeDocument/2006/relationships/font" Target="fonts/ArialNarrow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c25c89e8b_8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bc25c89e8b_8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c25c89e8b_8_6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bc25c89e8b_8_6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c25c89e8b_8_8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bc25c89e8b_8_8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c25c89e8b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bc25c89e8b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c25c89e8b_8_8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bc25c89e8b_8_8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c25c89e8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bc25c89e8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bc25c89e8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bc25c89e8b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c25c89e8b_5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bc25c89e8b_5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bc25c89e8b_5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bc25c89e8b_5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c25c89e8b_5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bc25c89e8b_5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c25c89e8b_8_8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bc25c89e8b_8_8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bc25c89e8b_5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bc25c89e8b_5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bc25c89e8b_8_9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bc25c89e8b_8_9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bc25c89e8b_8_8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bc25c89e8b_8_8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c25c89e8b_8_8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bc25c89e8b_8_8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c25c89e8b_8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bc25c89e8b_8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c25c89e8b_8_2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bc25c89e8b_8_2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c25c89e8b_8_3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bc25c89e8b_8_3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c25c89e8b_8_4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bc25c89e8b_8_4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c25c89e8b_8_7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bc25c89e8b_8_7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c25c89e8b_8_5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bc25c89e8b_8_5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0"/>
          <p:cNvGrpSpPr/>
          <p:nvPr/>
        </p:nvGrpSpPr>
        <p:grpSpPr>
          <a:xfrm>
            <a:off x="304800" y="2889251"/>
            <a:ext cx="11480800" cy="201613"/>
            <a:chOff x="144" y="1680"/>
            <a:chExt cx="5424" cy="144"/>
          </a:xfrm>
        </p:grpSpPr>
        <p:sp>
          <p:nvSpPr>
            <p:cNvPr id="21" name="Google Shape;21;p10"/>
            <p:cNvSpPr/>
            <p:nvPr/>
          </p:nvSpPr>
          <p:spPr>
            <a:xfrm>
              <a:off x="144" y="1680"/>
              <a:ext cx="1808" cy="14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3760" y="1680"/>
              <a:ext cx="1808" cy="14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4" name="Google Shape;24;p10"/>
          <p:cNvSpPr txBox="1"/>
          <p:nvPr>
            <p:ph type="ctrTitle"/>
          </p:nvPr>
        </p:nvSpPr>
        <p:spPr>
          <a:xfrm>
            <a:off x="914400" y="685800"/>
            <a:ext cx="103632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subTitle"/>
          </p:nvPr>
        </p:nvSpPr>
        <p:spPr>
          <a:xfrm>
            <a:off x="1828800" y="3270250"/>
            <a:ext cx="8534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2250"/>
              <a:buFont typeface="Noto Sans Symbols"/>
              <a:buNone/>
              <a:defRPr sz="3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 rot="5400000">
            <a:off x="3830638" y="-1620836"/>
            <a:ext cx="453072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🞐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 rot="5400000">
            <a:off x="7284244" y="1832769"/>
            <a:ext cx="5853112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1696244" y="-808831"/>
            <a:ext cx="5853112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🞐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🞐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🞐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🞐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🞐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🞐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45" name="Google Shape;45;p13"/>
          <p:cNvSpPr txBox="1"/>
          <p:nvPr>
            <p:ph idx="10" type="dt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🞐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52" name="Google Shape;52;p14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14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🞐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0" type="dt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🞐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🞐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🞐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🞐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9"/>
          <p:cNvSpPr/>
          <p:nvPr/>
        </p:nvSpPr>
        <p:spPr>
          <a:xfrm>
            <a:off x="0" y="0"/>
            <a:ext cx="304800" cy="228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" name="Google Shape;16;p9"/>
          <p:cNvCxnSpPr/>
          <p:nvPr/>
        </p:nvCxnSpPr>
        <p:spPr>
          <a:xfrm>
            <a:off x="609600" y="1447800"/>
            <a:ext cx="1076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Google Shape;17;p9"/>
          <p:cNvSpPr/>
          <p:nvPr/>
        </p:nvSpPr>
        <p:spPr>
          <a:xfrm>
            <a:off x="0" y="2286000"/>
            <a:ext cx="3048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3048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hyperlink" Target="https://aicdesign.org/wp-content/uploads/2018/08/lecture23-160311.pdf?fbclid=IwAR0GNiOoIuLp4Hz4dMZW4Pfnbgc-U_VKWpf1buwvI-D8Sp4smoU1tbyIBr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c25c89e8b_8_104"/>
          <p:cNvSpPr txBox="1"/>
          <p:nvPr>
            <p:ph type="ctrTitle"/>
          </p:nvPr>
        </p:nvSpPr>
        <p:spPr>
          <a:xfrm>
            <a:off x="1676400" y="1066449"/>
            <a:ext cx="88392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Two Stage Operational-Amplifier</a:t>
            </a:r>
            <a:endParaRPr sz="3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" name="Google Shape;97;g1bc25c89e8b_8_104"/>
          <p:cNvSpPr txBox="1"/>
          <p:nvPr>
            <p:ph idx="12" type="sldNum"/>
          </p:nvPr>
        </p:nvSpPr>
        <p:spPr>
          <a:xfrm>
            <a:off x="11650133" y="8331200"/>
            <a:ext cx="379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g1bc25c89e8b_8_104"/>
          <p:cNvSpPr/>
          <p:nvPr/>
        </p:nvSpPr>
        <p:spPr>
          <a:xfrm>
            <a:off x="1762298" y="3902692"/>
            <a:ext cx="8667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g1bc25c89e8b_8_104"/>
          <p:cNvSpPr txBox="1"/>
          <p:nvPr/>
        </p:nvSpPr>
        <p:spPr>
          <a:xfrm>
            <a:off x="1762297" y="3190663"/>
            <a:ext cx="844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g1bc25c89e8b_8_104"/>
          <p:cNvSpPr/>
          <p:nvPr/>
        </p:nvSpPr>
        <p:spPr>
          <a:xfrm>
            <a:off x="1762295" y="4909003"/>
            <a:ext cx="8667600" cy="1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Advisor: </a:t>
            </a:r>
            <a:r>
              <a:rPr lang="en-US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陳科宏</a:t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Student:</a:t>
            </a:r>
            <a:r>
              <a:rPr lang="en-US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烏孝權、鄭旭恩、陳逸泓</a:t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Date:</a:t>
            </a:r>
            <a:r>
              <a:rPr lang="en-US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12/18</a:t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c25c89e8b_8_654"/>
          <p:cNvSpPr txBox="1"/>
          <p:nvPr>
            <p:ph type="title"/>
          </p:nvPr>
        </p:nvSpPr>
        <p:spPr>
          <a:xfrm>
            <a:off x="609600" y="-70200"/>
            <a:ext cx="69915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Basic concept to adjust the param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4" name="Google Shape;174;g1bc25c89e8b_8_654"/>
          <p:cNvSpPr/>
          <p:nvPr/>
        </p:nvSpPr>
        <p:spPr>
          <a:xfrm>
            <a:off x="3850333" y="1970533"/>
            <a:ext cx="713100" cy="75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bc25c89e8b_8_654"/>
          <p:cNvSpPr/>
          <p:nvPr/>
        </p:nvSpPr>
        <p:spPr>
          <a:xfrm>
            <a:off x="4381867" y="1853867"/>
            <a:ext cx="713100" cy="75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bc25c89e8b_8_654"/>
          <p:cNvSpPr txBox="1"/>
          <p:nvPr/>
        </p:nvSpPr>
        <p:spPr>
          <a:xfrm>
            <a:off x="609600" y="1529800"/>
            <a:ext cx="6858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7" name="Google Shape;177;g1bc25c89e8b_8_654"/>
          <p:cNvPicPr preferRelativeResize="0"/>
          <p:nvPr/>
        </p:nvPicPr>
        <p:blipFill rotWithShape="1">
          <a:blip r:embed="rId3">
            <a:alphaModFix/>
          </a:blip>
          <a:srcRect b="0" l="0" r="9206" t="0"/>
          <a:stretch/>
        </p:blipFill>
        <p:spPr>
          <a:xfrm>
            <a:off x="1145567" y="1970533"/>
            <a:ext cx="6074533" cy="4333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bc25c89e8b_8_654"/>
          <p:cNvSpPr txBox="1"/>
          <p:nvPr/>
        </p:nvSpPr>
        <p:spPr>
          <a:xfrm>
            <a:off x="7323500" y="2837067"/>
            <a:ext cx="4066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 Narrow"/>
                <a:ea typeface="Arial Narrow"/>
                <a:cs typeface="Arial Narrow"/>
                <a:sym typeface="Arial Narrow"/>
              </a:rPr>
              <a:t>If the M5,M8 against the calculated ratio, M8 may be in Linear region.</a:t>
            </a:r>
            <a:endParaRPr sz="21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 Narrow"/>
                <a:ea typeface="Arial Narrow"/>
                <a:cs typeface="Arial Narrow"/>
                <a:sym typeface="Arial Narrow"/>
              </a:rPr>
              <a:t>M5 have larger ID, but W/L unchange, which means Vov increase. M8 may enter Linear.</a:t>
            </a:r>
            <a:endParaRPr sz="21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c25c89e8b_8_888"/>
          <p:cNvSpPr txBox="1"/>
          <p:nvPr>
            <p:ph type="title"/>
          </p:nvPr>
        </p:nvSpPr>
        <p:spPr>
          <a:xfrm>
            <a:off x="609600" y="277814"/>
            <a:ext cx="10972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Outline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4" name="Google Shape;184;g1bc25c89e8b_8_888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Basic design rule </a:t>
            </a:r>
            <a:endParaRPr sz="320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 Narrow"/>
              <a:buChar char="●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Structure</a:t>
            </a:r>
            <a:endParaRPr sz="32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Stimulation results</a:t>
            </a:r>
            <a:endParaRPr sz="320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Performance table</a:t>
            </a:r>
            <a:endParaRPr sz="320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Problems 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c25c89e8b_6_0"/>
          <p:cNvSpPr txBox="1"/>
          <p:nvPr>
            <p:ph type="title"/>
          </p:nvPr>
        </p:nvSpPr>
        <p:spPr>
          <a:xfrm>
            <a:off x="609600" y="277814"/>
            <a:ext cx="10972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Optimal Sizes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90" name="Google Shape;190;g1bc25c89e8b_6_0"/>
          <p:cNvPicPr preferRelativeResize="0"/>
          <p:nvPr/>
        </p:nvPicPr>
        <p:blipFill rotWithShape="1">
          <a:blip r:embed="rId3">
            <a:alphaModFix/>
          </a:blip>
          <a:srcRect b="28360" l="10783" r="1757" t="12691"/>
          <a:stretch/>
        </p:blipFill>
        <p:spPr>
          <a:xfrm rot="-5400000">
            <a:off x="2084675" y="837049"/>
            <a:ext cx="4171001" cy="60930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g1bc25c89e8b_6_0"/>
          <p:cNvGraphicFramePr/>
          <p:nvPr/>
        </p:nvGraphicFramePr>
        <p:xfrm>
          <a:off x="8206425" y="17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{B2E0F018-ABCE-481B-8EC4-4DA01B364999}</a:tableStyleId>
              </a:tblPr>
              <a:tblGrid>
                <a:gridCol w="1011025"/>
                <a:gridCol w="1011025"/>
                <a:gridCol w="1011025"/>
              </a:tblGrid>
              <a:tr h="47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W/L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1u/1u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1u/1u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1u/1u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1u/1u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1u/1u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4u/4u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4u/4u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4u/4u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c25c89e8b_8_893"/>
          <p:cNvSpPr txBox="1"/>
          <p:nvPr>
            <p:ph type="title"/>
          </p:nvPr>
        </p:nvSpPr>
        <p:spPr>
          <a:xfrm>
            <a:off x="609600" y="277814"/>
            <a:ext cx="10972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Outline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7" name="Google Shape;197;g1bc25c89e8b_8_893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Basic design rule </a:t>
            </a:r>
            <a:endParaRPr sz="320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Structure</a:t>
            </a:r>
            <a:endParaRPr sz="320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 Narrow"/>
              <a:buChar char="●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Stimulation results</a:t>
            </a:r>
            <a:endParaRPr sz="32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Performance table</a:t>
            </a:r>
            <a:endParaRPr sz="320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Problems 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c25c89e8b_0_0"/>
          <p:cNvSpPr txBox="1"/>
          <p:nvPr>
            <p:ph type="title"/>
          </p:nvPr>
        </p:nvSpPr>
        <p:spPr>
          <a:xfrm>
            <a:off x="609600" y="277814"/>
            <a:ext cx="10972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DC Gain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03" name="Google Shape;203;g1bc25c89e8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925" y="1612014"/>
            <a:ext cx="9014466" cy="513568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bc25c89e8b_0_0"/>
          <p:cNvSpPr txBox="1"/>
          <p:nvPr/>
        </p:nvSpPr>
        <p:spPr>
          <a:xfrm>
            <a:off x="565425" y="1865100"/>
            <a:ext cx="1717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tt:90.6db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ff:95.3db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ss:94db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fs:94.2db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sf:95db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Power consumption</a:t>
            </a:r>
            <a:endParaRPr sz="4000"/>
          </a:p>
        </p:txBody>
      </p:sp>
      <p:pic>
        <p:nvPicPr>
          <p:cNvPr id="210" name="Google Shape;21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500" y="3284975"/>
            <a:ext cx="9215999" cy="19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6"/>
          <p:cNvSpPr txBox="1"/>
          <p:nvPr/>
        </p:nvSpPr>
        <p:spPr>
          <a:xfrm>
            <a:off x="708275" y="1890000"/>
            <a:ext cx="778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Arial Narrow"/>
                <a:ea typeface="Arial Narrow"/>
                <a:cs typeface="Arial Narrow"/>
                <a:sym typeface="Arial Narrow"/>
              </a:rPr>
              <a:t>Power consumption</a:t>
            </a:r>
            <a:r>
              <a:rPr lang="en-US" sz="2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≃</a:t>
            </a:r>
            <a:r>
              <a:rPr lang="en-US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0.167mW</a:t>
            </a:r>
            <a:endParaRPr sz="20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c25c89e8b_0_5"/>
          <p:cNvSpPr txBox="1"/>
          <p:nvPr>
            <p:ph type="title"/>
          </p:nvPr>
        </p:nvSpPr>
        <p:spPr>
          <a:xfrm>
            <a:off x="609600" y="277814"/>
            <a:ext cx="10972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GBW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17" name="Google Shape;217;g1bc25c89e8b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875" y="1457614"/>
            <a:ext cx="8977518" cy="513568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bc25c89e8b_0_5"/>
          <p:cNvSpPr txBox="1"/>
          <p:nvPr/>
        </p:nvSpPr>
        <p:spPr>
          <a:xfrm>
            <a:off x="560250" y="1748025"/>
            <a:ext cx="2077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Verdana"/>
                <a:ea typeface="Verdana"/>
                <a:cs typeface="Verdana"/>
                <a:sym typeface="Verdana"/>
              </a:rPr>
              <a:t>GBW</a:t>
            </a:r>
            <a:r>
              <a:rPr lang="en-US" sz="3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≃</a:t>
            </a:r>
            <a:r>
              <a:rPr lang="en-US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49MHz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 txBox="1"/>
          <p:nvPr>
            <p:ph type="title"/>
          </p:nvPr>
        </p:nvSpPr>
        <p:spPr>
          <a:xfrm>
            <a:off x="609600" y="277814"/>
            <a:ext cx="10972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Phase margin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24" name="Google Shape;2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400" y="1588639"/>
            <a:ext cx="8963566" cy="513556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"/>
          <p:cNvSpPr txBox="1"/>
          <p:nvPr/>
        </p:nvSpPr>
        <p:spPr>
          <a:xfrm>
            <a:off x="548425" y="1588650"/>
            <a:ext cx="3339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Arial Narrow"/>
                <a:ea typeface="Arial Narrow"/>
                <a:cs typeface="Arial Narrow"/>
                <a:sym typeface="Arial Narrow"/>
              </a:rPr>
              <a:t>phase margin≃61</a:t>
            </a:r>
            <a:endParaRPr sz="23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c25c89e8b_5_30"/>
          <p:cNvSpPr txBox="1"/>
          <p:nvPr>
            <p:ph type="title"/>
          </p:nvPr>
        </p:nvSpPr>
        <p:spPr>
          <a:xfrm>
            <a:off x="609600" y="277814"/>
            <a:ext cx="10972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PSRR</a:t>
            </a:r>
            <a:endParaRPr sz="4000"/>
          </a:p>
        </p:txBody>
      </p:sp>
      <p:sp>
        <p:nvSpPr>
          <p:cNvPr id="231" name="Google Shape;231;g1bc25c89e8b_5_30"/>
          <p:cNvSpPr txBox="1"/>
          <p:nvPr/>
        </p:nvSpPr>
        <p:spPr>
          <a:xfrm>
            <a:off x="666000" y="1809000"/>
            <a:ext cx="23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2" name="Google Shape;232;g1bc25c89e8b_5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200" y="1470114"/>
            <a:ext cx="8881199" cy="510595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1bc25c89e8b_5_30"/>
          <p:cNvSpPr txBox="1"/>
          <p:nvPr/>
        </p:nvSpPr>
        <p:spPr>
          <a:xfrm>
            <a:off x="738575" y="1809000"/>
            <a:ext cx="192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tt:70.2db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ff:71.2db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ss:67.9db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fs:69.9db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sf:70.4db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c25c89e8b_5_23"/>
          <p:cNvSpPr txBox="1"/>
          <p:nvPr>
            <p:ph type="title"/>
          </p:nvPr>
        </p:nvSpPr>
        <p:spPr>
          <a:xfrm>
            <a:off x="609600" y="277814"/>
            <a:ext cx="10972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CMRR</a:t>
            </a:r>
            <a:endParaRPr sz="4000"/>
          </a:p>
        </p:txBody>
      </p:sp>
      <p:sp>
        <p:nvSpPr>
          <p:cNvPr id="239" name="Google Shape;239;g1bc25c89e8b_5_23"/>
          <p:cNvSpPr txBox="1"/>
          <p:nvPr/>
        </p:nvSpPr>
        <p:spPr>
          <a:xfrm>
            <a:off x="666000" y="1809000"/>
            <a:ext cx="23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0" name="Google Shape;240;g1bc25c89e8b_5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00" y="1534814"/>
            <a:ext cx="8881200" cy="5072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1bc25c89e8b_5_23"/>
          <p:cNvSpPr txBox="1"/>
          <p:nvPr/>
        </p:nvSpPr>
        <p:spPr>
          <a:xfrm>
            <a:off x="574275" y="1725675"/>
            <a:ext cx="2076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tt:81.3db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ff:83.3db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ss:74.8db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fs:80.2db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sf:82db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Outline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 Narrow"/>
              <a:buChar char="●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Basic design rule </a:t>
            </a:r>
            <a:endParaRPr sz="32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 Narrow"/>
              <a:buChar char="●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Structure</a:t>
            </a:r>
            <a:endParaRPr sz="32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 Narrow"/>
              <a:buChar char="●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timulation</a:t>
            </a: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 results</a:t>
            </a:r>
            <a:endParaRPr sz="32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 Narrow"/>
              <a:buChar char="●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Performance table</a:t>
            </a:r>
            <a:endParaRPr sz="32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 Narrow"/>
              <a:buChar char="●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Problems</a:t>
            </a: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Output swing</a:t>
            </a:r>
            <a:endParaRPr sz="4000"/>
          </a:p>
        </p:txBody>
      </p:sp>
      <p:sp>
        <p:nvSpPr>
          <p:cNvPr id="247" name="Google Shape;247;p8"/>
          <p:cNvSpPr txBox="1"/>
          <p:nvPr/>
        </p:nvSpPr>
        <p:spPr>
          <a:xfrm>
            <a:off x="666000" y="1809000"/>
            <a:ext cx="23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8" name="Google Shape;24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400" y="1570039"/>
            <a:ext cx="8881200" cy="5083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8"/>
          <p:cNvSpPr txBox="1"/>
          <p:nvPr/>
        </p:nvSpPr>
        <p:spPr>
          <a:xfrm>
            <a:off x="666000" y="1642525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tt:2.9V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ff: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2.9V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ss: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2.9V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fs: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2.9V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sf: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2.9V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bc25c89e8b_5_10"/>
          <p:cNvSpPr txBox="1"/>
          <p:nvPr>
            <p:ph type="title"/>
          </p:nvPr>
        </p:nvSpPr>
        <p:spPr>
          <a:xfrm>
            <a:off x="609600" y="277814"/>
            <a:ext cx="10972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Slew rate</a:t>
            </a:r>
            <a:endParaRPr sz="4000"/>
          </a:p>
        </p:txBody>
      </p:sp>
      <p:sp>
        <p:nvSpPr>
          <p:cNvPr id="255" name="Google Shape;255;g1bc25c89e8b_5_10"/>
          <p:cNvSpPr txBox="1"/>
          <p:nvPr>
            <p:ph idx="1" type="body"/>
          </p:nvPr>
        </p:nvSpPr>
        <p:spPr>
          <a:xfrm>
            <a:off x="609600" y="1655138"/>
            <a:ext cx="109728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56" name="Google Shape;256;g1bc25c89e8b_5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300" y="1509350"/>
            <a:ext cx="8448177" cy="482217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bc25c89e8b_5_10"/>
          <p:cNvSpPr txBox="1"/>
          <p:nvPr/>
        </p:nvSpPr>
        <p:spPr>
          <a:xfrm>
            <a:off x="609600" y="1621675"/>
            <a:ext cx="35799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Arial Narrow"/>
                <a:ea typeface="Arial Narrow"/>
                <a:cs typeface="Arial Narrow"/>
                <a:sym typeface="Arial Narrow"/>
              </a:rPr>
              <a:t>Slew rate</a:t>
            </a:r>
            <a:r>
              <a:rPr lang="en-US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≃</a:t>
            </a:r>
            <a:r>
              <a:rPr lang="en-US" sz="2300">
                <a:latin typeface="Arial Narrow"/>
                <a:ea typeface="Arial Narrow"/>
                <a:cs typeface="Arial Narrow"/>
                <a:sym typeface="Arial Narrow"/>
              </a:rPr>
              <a:t>16.5MV/1s</a:t>
            </a:r>
            <a:endParaRPr sz="23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=16.5V/us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bc25c89e8b_8_898"/>
          <p:cNvSpPr txBox="1"/>
          <p:nvPr>
            <p:ph type="title"/>
          </p:nvPr>
        </p:nvSpPr>
        <p:spPr>
          <a:xfrm>
            <a:off x="609600" y="277814"/>
            <a:ext cx="10972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Outline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3" name="Google Shape;263;g1bc25c89e8b_8_898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Basic design rule </a:t>
            </a:r>
            <a:endParaRPr sz="320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Structure</a:t>
            </a:r>
            <a:endParaRPr sz="320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Stimulation results</a:t>
            </a:r>
            <a:endParaRPr sz="320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Performance table</a:t>
            </a:r>
            <a:endParaRPr sz="32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Problems 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bc25c89e8b_5_16"/>
          <p:cNvSpPr txBox="1"/>
          <p:nvPr>
            <p:ph type="title"/>
          </p:nvPr>
        </p:nvSpPr>
        <p:spPr>
          <a:xfrm>
            <a:off x="609600" y="277814"/>
            <a:ext cx="10972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Performance table</a:t>
            </a:r>
            <a:endParaRPr/>
          </a:p>
        </p:txBody>
      </p:sp>
      <p:sp>
        <p:nvSpPr>
          <p:cNvPr id="269" name="Google Shape;269;g1bc25c89e8b_5_16"/>
          <p:cNvSpPr txBox="1"/>
          <p:nvPr>
            <p:ph idx="1" type="body"/>
          </p:nvPr>
        </p:nvSpPr>
        <p:spPr>
          <a:xfrm>
            <a:off x="609600" y="1600201"/>
            <a:ext cx="109728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 </a:t>
            </a:r>
            <a:endParaRPr/>
          </a:p>
        </p:txBody>
      </p:sp>
      <p:graphicFrame>
        <p:nvGraphicFramePr>
          <p:cNvPr id="270" name="Google Shape;270;g1bc25c89e8b_5_16"/>
          <p:cNvGraphicFramePr/>
          <p:nvPr/>
        </p:nvGraphicFramePr>
        <p:xfrm>
          <a:off x="1150450" y="163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{B2E0F018-ABCE-481B-8EC4-4DA01B364999}</a:tableStyleId>
              </a:tblPr>
              <a:tblGrid>
                <a:gridCol w="1987975"/>
                <a:gridCol w="1489350"/>
                <a:gridCol w="1738650"/>
                <a:gridCol w="1738650"/>
                <a:gridCol w="1738650"/>
                <a:gridCol w="1738650"/>
              </a:tblGrid>
              <a:tr h="55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TT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FF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SS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FS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SF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</a:tr>
              <a:tr h="55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DC gain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90.6dB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95.3dB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94dB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94.2dB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95dB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</a:tr>
              <a:tr h="55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Power consumption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0.167mW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0.167mW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0.167mW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0.167mW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0.167mW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</a:tr>
              <a:tr h="55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GBW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49MHz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49MHz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49MHz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49MHz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49MHz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</a:tr>
              <a:tr h="55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Phase margin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61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61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61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61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61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</a:tr>
              <a:tr h="55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PSRR(1MHz)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70.2dB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71.2dB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67.9dB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69.9dB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70.4dB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</a:tr>
              <a:tr h="55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CMRR(1MHz)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81.3dB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83.3dB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74.8dB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80.2dB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82dB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</a:tr>
              <a:tr h="55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Output swing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2.9V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2.9V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2.9V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2.9V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2.9V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</a:tr>
              <a:tr h="55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Slew rate(only rising)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16.5V/us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16.5V/us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16.5V/us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16.5V/us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16.5V/us</a:t>
                      </a:r>
                      <a:endParaRPr sz="160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bc25c89e8b_8_903"/>
          <p:cNvSpPr txBox="1"/>
          <p:nvPr>
            <p:ph type="title"/>
          </p:nvPr>
        </p:nvSpPr>
        <p:spPr>
          <a:xfrm>
            <a:off x="609600" y="277814"/>
            <a:ext cx="10972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Outline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6" name="Google Shape;276;g1bc25c89e8b_8_903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Basic design rule </a:t>
            </a:r>
            <a:endParaRPr sz="320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Structure</a:t>
            </a:r>
            <a:endParaRPr sz="320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Stimulation results</a:t>
            </a:r>
            <a:endParaRPr sz="320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Performance table</a:t>
            </a:r>
            <a:endParaRPr sz="320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 Narrow"/>
              <a:buChar char="●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Problems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bc25c89e8b_8_847"/>
          <p:cNvSpPr txBox="1"/>
          <p:nvPr>
            <p:ph type="title"/>
          </p:nvPr>
        </p:nvSpPr>
        <p:spPr>
          <a:xfrm>
            <a:off x="609600" y="277814"/>
            <a:ext cx="10972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Problems</a:t>
            </a:r>
            <a:endParaRPr/>
          </a:p>
        </p:txBody>
      </p:sp>
      <p:sp>
        <p:nvSpPr>
          <p:cNvPr id="282" name="Google Shape;282;g1bc25c89e8b_8_847"/>
          <p:cNvSpPr txBox="1"/>
          <p:nvPr>
            <p:ph idx="1" type="body"/>
          </p:nvPr>
        </p:nvSpPr>
        <p:spPr>
          <a:xfrm>
            <a:off x="609600" y="1600200"/>
            <a:ext cx="111888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200">
                <a:latin typeface="Arial Narrow"/>
                <a:ea typeface="Arial Narrow"/>
                <a:cs typeface="Arial Narrow"/>
                <a:sym typeface="Arial Narrow"/>
              </a:rPr>
              <a:t>Some trade-off: </a:t>
            </a:r>
            <a:endParaRPr sz="22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 Narrow"/>
              <a:buAutoNum type="arabicPeriod"/>
            </a:pPr>
            <a:r>
              <a:rPr lang="en-US" sz="2200">
                <a:latin typeface="Arial Narrow"/>
                <a:ea typeface="Arial Narrow"/>
                <a:cs typeface="Arial Narrow"/>
                <a:sym typeface="Arial Narrow"/>
              </a:rPr>
              <a:t>High gain → low bandwidth , large </a:t>
            </a:r>
            <a:r>
              <a:rPr lang="en-US" sz="2200">
                <a:latin typeface="Arial Narrow"/>
                <a:ea typeface="Arial Narrow"/>
                <a:cs typeface="Arial Narrow"/>
                <a:sym typeface="Arial Narrow"/>
              </a:rPr>
              <a:t>bandwidth → low gain</a:t>
            </a:r>
            <a:endParaRPr sz="22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 Narrow"/>
              <a:buAutoNum type="arabicPeriod"/>
            </a:pPr>
            <a:r>
              <a:rPr lang="en-US" sz="2200">
                <a:latin typeface="Arial Narrow"/>
                <a:ea typeface="Arial Narrow"/>
                <a:cs typeface="Arial Narrow"/>
                <a:sym typeface="Arial Narrow"/>
              </a:rPr>
              <a:t>Larger size will be more robust but it won’t be compact</a:t>
            </a:r>
            <a:endParaRPr sz="22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 Narrow"/>
              <a:buAutoNum type="arabicPeriod"/>
            </a:pPr>
            <a:r>
              <a:rPr lang="en-US" sz="2200">
                <a:latin typeface="Arial Narrow"/>
                <a:ea typeface="Arial Narrow"/>
                <a:cs typeface="Arial Narrow"/>
                <a:sym typeface="Arial Narrow"/>
              </a:rPr>
              <a:t>Large current cause a larger gain, however, some MOS will enter Linear.</a:t>
            </a:r>
            <a:endParaRPr sz="22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 Narrow"/>
              <a:buAutoNum type="arabicPeriod"/>
            </a:pPr>
            <a:r>
              <a:rPr lang="en-US" sz="2200">
                <a:latin typeface="Arial Narrow"/>
                <a:ea typeface="Arial Narrow"/>
                <a:cs typeface="Arial Narrow"/>
                <a:sym typeface="Arial Narrow"/>
              </a:rPr>
              <a:t>lower gain(larger dominant pole)  → better phase margin , higher gain(smaller dominant pole) → worse phase margin</a:t>
            </a:r>
            <a:endParaRPr sz="22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 Narrow"/>
                <a:ea typeface="Arial Narrow"/>
                <a:cs typeface="Arial Narrow"/>
                <a:sym typeface="Arial Narrow"/>
              </a:rPr>
              <a:t>Some specs are hard to measure, which took us lots of time to find out how to run the Hspice.</a:t>
            </a:r>
            <a:endParaRPr sz="22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 Narrow"/>
              <a:buChar char="●"/>
            </a:pPr>
            <a:r>
              <a:rPr lang="en-US" sz="2200">
                <a:latin typeface="Arial Narrow"/>
                <a:ea typeface="Arial Narrow"/>
                <a:cs typeface="Arial Narrow"/>
                <a:sym typeface="Arial Narrow"/>
              </a:rPr>
              <a:t>CMRR, PSRR - We need to split two file, and use the tools in nWave to calculate it. </a:t>
            </a:r>
            <a:endParaRPr sz="22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 Narrow"/>
              <a:buChar char="●"/>
            </a:pPr>
            <a:r>
              <a:rPr lang="en-US" sz="2200">
                <a:latin typeface="Arial Narrow"/>
                <a:ea typeface="Arial Narrow"/>
                <a:cs typeface="Arial Narrow"/>
                <a:sym typeface="Arial Narrow"/>
              </a:rPr>
              <a:t>We can get right waveform or right data by following the textbook, however, we don’t really understand the meaning of the measurement(output swing and slew rate).</a:t>
            </a:r>
            <a:endParaRPr sz="22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 Narrow"/>
              <a:buChar char="●"/>
            </a:pPr>
            <a:r>
              <a:rPr lang="en-US" sz="2200">
                <a:latin typeface="Arial Narrow"/>
                <a:ea typeface="Arial Narrow"/>
                <a:cs typeface="Arial Narrow"/>
                <a:sym typeface="Arial Narrow"/>
              </a:rPr>
              <a:t>We can hardly tell the differences between measuring in a feedback manner and not measuring in a feedback manner.</a:t>
            </a:r>
            <a:endParaRPr sz="22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c25c89e8b_8_883"/>
          <p:cNvSpPr txBox="1"/>
          <p:nvPr>
            <p:ph type="title"/>
          </p:nvPr>
        </p:nvSpPr>
        <p:spPr>
          <a:xfrm>
            <a:off x="609600" y="277814"/>
            <a:ext cx="10972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Outline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2" name="Google Shape;112;g1bc25c89e8b_8_883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 Narrow"/>
              <a:buChar char="●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Basic design rule </a:t>
            </a:r>
            <a:endParaRPr sz="32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Structure</a:t>
            </a:r>
            <a:endParaRPr sz="320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Stimulation results</a:t>
            </a:r>
            <a:endParaRPr sz="320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Performance table</a:t>
            </a:r>
            <a:endParaRPr sz="320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Problems 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c25c89e8b_8_195"/>
          <p:cNvSpPr txBox="1"/>
          <p:nvPr>
            <p:ph type="title"/>
          </p:nvPr>
        </p:nvSpPr>
        <p:spPr>
          <a:xfrm>
            <a:off x="609600" y="337014"/>
            <a:ext cx="109728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Balance conditions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8" name="Google Shape;118;g1bc25c89e8b_8_195"/>
          <p:cNvSpPr txBox="1"/>
          <p:nvPr>
            <p:ph idx="1" type="body"/>
          </p:nvPr>
        </p:nvSpPr>
        <p:spPr>
          <a:xfrm>
            <a:off x="520800" y="1540968"/>
            <a:ext cx="10972800" cy="4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0525" lvl="0" marL="609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350"/>
              <a:buFont typeface="Arial Narrow"/>
              <a:buChar char="●"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If the input stage is perfectly balanced, then 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90525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 Narrow"/>
              <a:buChar char="●"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=&gt;                            ,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90525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 Narrow"/>
              <a:buChar char="●"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and 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90525" lvl="0" marL="609600" rtl="0" algn="l">
              <a:spcBef>
                <a:spcPts val="0"/>
              </a:spcBef>
              <a:spcAft>
                <a:spcPts val="0"/>
              </a:spcAft>
              <a:buSzPts val="1350"/>
              <a:buFont typeface="Arial Narrow"/>
              <a:buChar char="●"/>
            </a:pPr>
            <a:r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54000" lvl="0" marL="342900" rtl="0" algn="l"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19" name="Google Shape;119;g1bc25c89e8b_8_195"/>
          <p:cNvPicPr preferRelativeResize="0"/>
          <p:nvPr/>
        </p:nvPicPr>
        <p:blipFill rotWithShape="1">
          <a:blip r:embed="rId3">
            <a:alphaModFix/>
          </a:blip>
          <a:srcRect b="0" l="0" r="5311" t="0"/>
          <a:stretch/>
        </p:blipFill>
        <p:spPr>
          <a:xfrm>
            <a:off x="5995298" y="2772833"/>
            <a:ext cx="5411667" cy="3591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bc25c89e8b_8_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334" y="2083567"/>
            <a:ext cx="2018100" cy="689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bc25c89e8b_8_1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6967" y="1477000"/>
            <a:ext cx="3911599" cy="56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bc25c89e8b_8_1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3033" y="2171667"/>
            <a:ext cx="2200134" cy="513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bc25c89e8b_8_1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9433" y="2772833"/>
            <a:ext cx="2639400" cy="607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bc25c89e8b_8_1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26422" y="3468300"/>
            <a:ext cx="1424208" cy="68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c25c89e8b_8_289"/>
          <p:cNvSpPr txBox="1"/>
          <p:nvPr>
            <p:ph type="title"/>
          </p:nvPr>
        </p:nvSpPr>
        <p:spPr>
          <a:xfrm>
            <a:off x="609600" y="337014"/>
            <a:ext cx="109728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Some restrictions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0" name="Google Shape;130;g1bc25c89e8b_8_289"/>
          <p:cNvSpPr txBox="1"/>
          <p:nvPr>
            <p:ph idx="1" type="body"/>
          </p:nvPr>
        </p:nvSpPr>
        <p:spPr>
          <a:xfrm>
            <a:off x="-261125" y="1621150"/>
            <a:ext cx="12346800" cy="6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0525" lvl="0" marL="609600" rtl="0" algn="l">
              <a:spcBef>
                <a:spcPts val="700"/>
              </a:spcBef>
              <a:spcAft>
                <a:spcPts val="0"/>
              </a:spcAft>
              <a:buSzPts val="1350"/>
              <a:buFont typeface="Arial Narrow"/>
              <a:buChar char="●"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The value of ωt is usually selected to be lower than the frequencies of nondominant poles and zeros.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54000" lvl="0" marL="342900" rtl="0" algn="l"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31" name="Google Shape;131;g1bc25c89e8b_8_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005" y="3124267"/>
            <a:ext cx="3889661" cy="3625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bc25c89e8b_8_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33" y="2654467"/>
            <a:ext cx="7714702" cy="332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c25c89e8b_8_379"/>
          <p:cNvSpPr txBox="1"/>
          <p:nvPr>
            <p:ph type="title"/>
          </p:nvPr>
        </p:nvSpPr>
        <p:spPr>
          <a:xfrm>
            <a:off x="609600" y="337014"/>
            <a:ext cx="109728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Some restrictions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8" name="Google Shape;138;g1bc25c89e8b_8_379"/>
          <p:cNvSpPr txBox="1"/>
          <p:nvPr>
            <p:ph idx="1" type="body"/>
          </p:nvPr>
        </p:nvSpPr>
        <p:spPr>
          <a:xfrm>
            <a:off x="812800" y="2133601"/>
            <a:ext cx="14630400" cy="6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0525" lvl="0" marL="609600" rtl="0" algn="l">
              <a:spcBef>
                <a:spcPts val="700"/>
              </a:spcBef>
              <a:spcAft>
                <a:spcPts val="0"/>
              </a:spcAft>
              <a:buSzPts val="1350"/>
              <a:buFont typeface="Arial Narrow"/>
              <a:buChar char="●"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choose gm2 = 250u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90525" lvl="0" marL="609600" rtl="0" algn="l">
              <a:spcBef>
                <a:spcPts val="0"/>
              </a:spcBef>
              <a:spcAft>
                <a:spcPts val="0"/>
              </a:spcAft>
              <a:buSzPts val="1350"/>
              <a:buFont typeface="Arial Narrow"/>
              <a:buChar char="●"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choose gm1 = 25u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90525" lvl="0" marL="609600" rtl="0" algn="l">
              <a:spcBef>
                <a:spcPts val="0"/>
              </a:spcBef>
              <a:spcAft>
                <a:spcPts val="0"/>
              </a:spcAft>
              <a:buSzPts val="1350"/>
              <a:buFont typeface="Arial Narrow"/>
              <a:buChar char="●"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choose Cc = 0.3p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54000" lvl="0" marL="342900" rtl="0" algn="l"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39" name="Google Shape;139;g1bc25c89e8b_8_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367" y="2783733"/>
            <a:ext cx="7775669" cy="3851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c25c89e8b_8_468"/>
          <p:cNvSpPr txBox="1"/>
          <p:nvPr>
            <p:ph type="title"/>
          </p:nvPr>
        </p:nvSpPr>
        <p:spPr>
          <a:xfrm>
            <a:off x="609600" y="337014"/>
            <a:ext cx="109728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Op Amp Design Summary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5" name="Google Shape;145;g1bc25c89e8b_8_468"/>
          <p:cNvSpPr txBox="1"/>
          <p:nvPr>
            <p:ph idx="1" type="body"/>
          </p:nvPr>
        </p:nvSpPr>
        <p:spPr>
          <a:xfrm>
            <a:off x="609600" y="1560734"/>
            <a:ext cx="10972800" cy="4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0525" lvl="0" marL="609600" rtl="0" algn="l">
              <a:spcBef>
                <a:spcPts val="700"/>
              </a:spcBef>
              <a:spcAft>
                <a:spcPts val="0"/>
              </a:spcAft>
              <a:buSzPts val="1350"/>
              <a:buFont typeface="Arial Narrow"/>
              <a:buChar char="●"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Find a book that tell you how to build a two-stage op amp step by step.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54000" lvl="0" marL="342900" rtl="0" algn="l"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46" name="Google Shape;146;g1bc25c89e8b_8_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367" y="2361633"/>
            <a:ext cx="6536299" cy="377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bc25c89e8b_8_4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267" y="3252660"/>
            <a:ext cx="4338865" cy="28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bc25c89e8b_8_468"/>
          <p:cNvSpPr txBox="1"/>
          <p:nvPr/>
        </p:nvSpPr>
        <p:spPr>
          <a:xfrm>
            <a:off x="1178167" y="6226500"/>
            <a:ext cx="10893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5"/>
              </a:rPr>
              <a:t>https://aicdesign.org/wp-content/uploads/2018/08/lecture23-160311.pdf?fbclid=IwAR0GNiOoIuLp4Hz4dMZW4Pfnbgc-U_VKWpf1buwvI-D8Sp4smoU1tbyIBrE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c25c89e8b_8_746"/>
          <p:cNvSpPr txBox="1"/>
          <p:nvPr>
            <p:ph type="title"/>
          </p:nvPr>
        </p:nvSpPr>
        <p:spPr>
          <a:xfrm>
            <a:off x="539075" y="-46875"/>
            <a:ext cx="75714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Design procedure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4" name="Google Shape;154;g1bc25c89e8b_8_746"/>
          <p:cNvSpPr txBox="1"/>
          <p:nvPr/>
        </p:nvSpPr>
        <p:spPr>
          <a:xfrm>
            <a:off x="7860800" y="1704242"/>
            <a:ext cx="3850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 Narrow"/>
                <a:ea typeface="Arial Narrow"/>
                <a:cs typeface="Arial Narrow"/>
                <a:sym typeface="Arial Narrow"/>
              </a:rPr>
              <a:t>Observe ratio between Mx</a:t>
            </a:r>
            <a:endParaRPr sz="21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 Narrow"/>
                <a:ea typeface="Arial Narrow"/>
                <a:cs typeface="Arial Narrow"/>
                <a:sym typeface="Arial Narrow"/>
              </a:rPr>
              <a:t>1.differential pair</a:t>
            </a:r>
            <a:endParaRPr sz="21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 Narrow"/>
                <a:ea typeface="Arial Narrow"/>
                <a:cs typeface="Arial Narrow"/>
                <a:sym typeface="Arial Narrow"/>
              </a:rPr>
              <a:t>2.determine M5</a:t>
            </a:r>
            <a:endParaRPr sz="21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 Narrow"/>
                <a:ea typeface="Arial Narrow"/>
                <a:cs typeface="Arial Narrow"/>
                <a:sym typeface="Arial Narrow"/>
              </a:rPr>
              <a:t>3.determine M7,M8</a:t>
            </a:r>
            <a:endParaRPr sz="21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5" name="Google Shape;155;g1bc25c89e8b_8_746"/>
          <p:cNvSpPr txBox="1"/>
          <p:nvPr/>
        </p:nvSpPr>
        <p:spPr>
          <a:xfrm>
            <a:off x="7860800" y="3723125"/>
            <a:ext cx="41271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 Narrow"/>
                <a:ea typeface="Arial Narrow"/>
                <a:cs typeface="Arial Narrow"/>
                <a:sym typeface="Arial Narrow"/>
              </a:rPr>
              <a:t>Calculation according to requirement</a:t>
            </a:r>
            <a:endParaRPr sz="21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 Narrow"/>
                <a:ea typeface="Arial Narrow"/>
                <a:cs typeface="Arial Narrow"/>
                <a:sym typeface="Arial Narrow"/>
              </a:rPr>
              <a:t>1.gm1,gm5 by phase margin</a:t>
            </a:r>
            <a:endParaRPr sz="21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 Narrow"/>
                <a:ea typeface="Arial Narrow"/>
                <a:cs typeface="Arial Narrow"/>
                <a:sym typeface="Arial Narrow"/>
              </a:rPr>
              <a:t>2.I7 by slew rate</a:t>
            </a:r>
            <a:endParaRPr sz="21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 Narrow"/>
                <a:ea typeface="Arial Narrow"/>
                <a:cs typeface="Arial Narrow"/>
                <a:sym typeface="Arial Narrow"/>
              </a:rPr>
              <a:t>3.assume Vov to get W/L</a:t>
            </a:r>
            <a:endParaRPr sz="21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 Narrow"/>
                <a:ea typeface="Arial Narrow"/>
                <a:cs typeface="Arial Narrow"/>
                <a:sym typeface="Arial Narrow"/>
              </a:rPr>
              <a:t>The calculated ratio is the worst case. Thus, stimulate and adjust on hspice</a:t>
            </a:r>
            <a:endParaRPr sz="21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6" name="Google Shape;156;g1bc25c89e8b_8_746"/>
          <p:cNvPicPr preferRelativeResize="0"/>
          <p:nvPr/>
        </p:nvPicPr>
        <p:blipFill rotWithShape="1">
          <a:blip r:embed="rId3">
            <a:alphaModFix/>
          </a:blip>
          <a:srcRect b="0" l="0" r="6050" t="0"/>
          <a:stretch/>
        </p:blipFill>
        <p:spPr>
          <a:xfrm>
            <a:off x="792600" y="1733975"/>
            <a:ext cx="6471200" cy="43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c25c89e8b_8_559"/>
          <p:cNvSpPr txBox="1"/>
          <p:nvPr>
            <p:ph type="title"/>
          </p:nvPr>
        </p:nvSpPr>
        <p:spPr>
          <a:xfrm>
            <a:off x="609600" y="803575"/>
            <a:ext cx="7881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 Narrow"/>
                <a:ea typeface="Arial Narrow"/>
                <a:cs typeface="Arial Narrow"/>
                <a:sym typeface="Arial Narrow"/>
              </a:rPr>
              <a:t>Basic concept to adjust the param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2" name="Google Shape;162;g1bc25c89e8b_8_559"/>
          <p:cNvSpPr/>
          <p:nvPr/>
        </p:nvSpPr>
        <p:spPr>
          <a:xfrm>
            <a:off x="3850333" y="1970533"/>
            <a:ext cx="713100" cy="75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bc25c89e8b_8_559"/>
          <p:cNvSpPr/>
          <p:nvPr/>
        </p:nvSpPr>
        <p:spPr>
          <a:xfrm>
            <a:off x="4381867" y="1853867"/>
            <a:ext cx="713100" cy="75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bc25c89e8b_8_559"/>
          <p:cNvSpPr txBox="1"/>
          <p:nvPr/>
        </p:nvSpPr>
        <p:spPr>
          <a:xfrm>
            <a:off x="609600" y="1529800"/>
            <a:ext cx="6858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g1bc25c89e8b_8_559"/>
          <p:cNvSpPr txBox="1"/>
          <p:nvPr/>
        </p:nvSpPr>
        <p:spPr>
          <a:xfrm>
            <a:off x="3189200" y="2504333"/>
            <a:ext cx="6404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 Narrow"/>
                <a:ea typeface="Arial Narrow"/>
                <a:cs typeface="Arial Narrow"/>
                <a:sym typeface="Arial Narrow"/>
              </a:rPr>
              <a:t>Let Vov ≅ 0.15~0.2V</a:t>
            </a:r>
            <a:endParaRPr sz="21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 Narrow"/>
                <a:ea typeface="Arial Narrow"/>
                <a:cs typeface="Arial Narrow"/>
                <a:sym typeface="Arial Narrow"/>
              </a:rPr>
              <a:t>Vov of  M1,M2,M3,M4,M5  is determined by W/L</a:t>
            </a:r>
            <a:endParaRPr sz="21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66" name="Google Shape;166;g1bc25c89e8b_8_5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4209267"/>
            <a:ext cx="2841294" cy="8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bc25c89e8b_8_559"/>
          <p:cNvSpPr txBox="1"/>
          <p:nvPr/>
        </p:nvSpPr>
        <p:spPr>
          <a:xfrm>
            <a:off x="3189200" y="5030067"/>
            <a:ext cx="69747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 Narrow"/>
                <a:ea typeface="Arial Narrow"/>
                <a:cs typeface="Arial Narrow"/>
                <a:sym typeface="Arial Narrow"/>
              </a:rPr>
              <a:t>changing the pole may affect the gain and phase margin.</a:t>
            </a:r>
            <a:endParaRPr sz="21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 Narrow"/>
                <a:ea typeface="Arial Narrow"/>
                <a:cs typeface="Arial Narrow"/>
                <a:sym typeface="Arial Narrow"/>
              </a:rPr>
              <a:t>larger Cc cause a better phase margin</a:t>
            </a:r>
            <a:endParaRPr sz="21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68" name="Google Shape;168;g1bc25c89e8b_8_5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1506000"/>
            <a:ext cx="2700593" cy="9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報告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2021-08-16T06:56:00Z</dcterms:created>
  <dc:creator>asus</dc:creator>
</cp:coreProperties>
</file>