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nonymous Pro Bold" panose="020B0604020202020204" charset="0"/>
      <p:regular r:id="rId21"/>
    </p:embeddedFont>
    <p:embeddedFont>
      <p:font typeface="Arial" panose="020B0604020202020204" pitchFamily="34" charset="0"/>
      <p:regular r:id="rId22"/>
    </p:embeddedFont>
    <p:embeddedFont>
      <p:font typeface="Arial Bold" panose="020B0704020202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rdo Bold" panose="020B0604020202020204" charset="-79"/>
      <p:regular r:id="rId29"/>
    </p:embeddedFont>
    <p:embeddedFont>
      <p:font typeface="Inter Bold" panose="020B0604020202020204" charset="0"/>
      <p:regular r:id="rId30"/>
    </p:embeddedFont>
    <p:embeddedFont>
      <p:font typeface="Montserrat Classic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49723" y="463696"/>
            <a:ext cx="6588554" cy="4935056"/>
          </a:xfrm>
          <a:custGeom>
            <a:avLst/>
            <a:gdLst/>
            <a:ahLst/>
            <a:cxnLst/>
            <a:rect l="l" t="t" r="r" b="b"/>
            <a:pathLst>
              <a:path w="6588554" h="4935056">
                <a:moveTo>
                  <a:pt x="0" y="0"/>
                </a:moveTo>
                <a:lnTo>
                  <a:pt x="6588554" y="0"/>
                </a:lnTo>
                <a:lnTo>
                  <a:pt x="6588554" y="4935057"/>
                </a:lnTo>
                <a:lnTo>
                  <a:pt x="0" y="4935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286699" y="5246353"/>
            <a:ext cx="13714603" cy="135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69"/>
              </a:lnSpc>
            </a:pPr>
            <a:r>
              <a:rPr lang="en-US" sz="7978" spc="1595">
                <a:solidFill>
                  <a:srgbClr val="24211B"/>
                </a:solidFill>
                <a:latin typeface="Cardo Bold"/>
              </a:rPr>
              <a:t>RUNTIME TERRORS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7364" y="1028700"/>
            <a:ext cx="17661900" cy="9011662"/>
          </a:xfrm>
          <a:custGeom>
            <a:avLst/>
            <a:gdLst/>
            <a:ahLst/>
            <a:cxnLst/>
            <a:rect l="l" t="t" r="r" b="b"/>
            <a:pathLst>
              <a:path w="17661900" h="9011662">
                <a:moveTo>
                  <a:pt x="0" y="0"/>
                </a:moveTo>
                <a:lnTo>
                  <a:pt x="17661900" y="0"/>
                </a:lnTo>
                <a:lnTo>
                  <a:pt x="17661900" y="9011662"/>
                </a:lnTo>
                <a:lnTo>
                  <a:pt x="0" y="9011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00" t="-18238" r="-660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29086" y="-104776"/>
            <a:ext cx="15629829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PROTOTYPE IMPLEMENTATION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9086" y="4843463"/>
            <a:ext cx="277211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849" spc="188">
                <a:solidFill>
                  <a:srgbClr val="000000"/>
                </a:solidFill>
                <a:latin typeface="Anonymous Pro Bold"/>
              </a:rPr>
              <a:t>FRONT-END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186797" y="4943981"/>
            <a:ext cx="277211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849" spc="188">
                <a:solidFill>
                  <a:srgbClr val="000000"/>
                </a:solidFill>
                <a:latin typeface="Anonymous Pro Bold"/>
              </a:rPr>
              <a:t>FRONT-END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9577" y="1304258"/>
            <a:ext cx="15148845" cy="8526709"/>
          </a:xfrm>
          <a:custGeom>
            <a:avLst/>
            <a:gdLst/>
            <a:ahLst/>
            <a:cxnLst/>
            <a:rect l="l" t="t" r="r" b="b"/>
            <a:pathLst>
              <a:path w="15148845" h="8526709">
                <a:moveTo>
                  <a:pt x="0" y="0"/>
                </a:moveTo>
                <a:lnTo>
                  <a:pt x="15148846" y="0"/>
                </a:lnTo>
                <a:lnTo>
                  <a:pt x="15148846" y="8526709"/>
                </a:lnTo>
                <a:lnTo>
                  <a:pt x="0" y="8526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29086" y="-104776"/>
            <a:ext cx="15629829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PROTOTYPE 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95530" y="1028700"/>
            <a:ext cx="10896939" cy="8920406"/>
          </a:xfrm>
          <a:custGeom>
            <a:avLst/>
            <a:gdLst/>
            <a:ahLst/>
            <a:cxnLst/>
            <a:rect l="l" t="t" r="r" b="b"/>
            <a:pathLst>
              <a:path w="10896939" h="8920406">
                <a:moveTo>
                  <a:pt x="0" y="0"/>
                </a:moveTo>
                <a:lnTo>
                  <a:pt x="10896940" y="0"/>
                </a:lnTo>
                <a:lnTo>
                  <a:pt x="10896940" y="8920406"/>
                </a:lnTo>
                <a:lnTo>
                  <a:pt x="0" y="8920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29086" y="-104776"/>
            <a:ext cx="15629829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PROTOTYPE IMPLEMENTATION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533" y="4622483"/>
            <a:ext cx="2165886" cy="52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2"/>
              </a:lnSpc>
            </a:pPr>
            <a:r>
              <a:rPr lang="en-US" sz="3150" spc="472">
                <a:solidFill>
                  <a:srgbClr val="000000"/>
                </a:solidFill>
                <a:latin typeface="Montserrat Classic Bold"/>
              </a:rPr>
              <a:t>GRAPHS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78320" y="4622483"/>
            <a:ext cx="2165886" cy="52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2"/>
              </a:lnSpc>
            </a:pPr>
            <a:r>
              <a:rPr lang="en-US" sz="3150" spc="472">
                <a:solidFill>
                  <a:srgbClr val="000000"/>
                </a:solidFill>
                <a:latin typeface="Montserrat Classic Bold"/>
              </a:rPr>
              <a:t>GRAPHS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77278" y="1596579"/>
            <a:ext cx="11333443" cy="8285038"/>
          </a:xfrm>
          <a:custGeom>
            <a:avLst/>
            <a:gdLst/>
            <a:ahLst/>
            <a:cxnLst/>
            <a:rect l="l" t="t" r="r" b="b"/>
            <a:pathLst>
              <a:path w="11333443" h="8285038">
                <a:moveTo>
                  <a:pt x="0" y="0"/>
                </a:moveTo>
                <a:lnTo>
                  <a:pt x="11333444" y="0"/>
                </a:lnTo>
                <a:lnTo>
                  <a:pt x="11333444" y="8285037"/>
                </a:lnTo>
                <a:lnTo>
                  <a:pt x="0" y="8285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783" t="-32648" r="-68616" b="-180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29086" y="-104776"/>
            <a:ext cx="15629829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PROTOTYPE IMPLEMENTATION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533" y="4622483"/>
            <a:ext cx="2165886" cy="52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2"/>
              </a:lnSpc>
            </a:pPr>
            <a:r>
              <a:rPr lang="en-US" sz="3150" spc="472">
                <a:solidFill>
                  <a:srgbClr val="000000"/>
                </a:solidFill>
                <a:latin typeface="Montserrat Classic Bold"/>
              </a:rPr>
              <a:t>GRAPHS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93414" y="4622483"/>
            <a:ext cx="2165886" cy="52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2"/>
              </a:lnSpc>
            </a:pPr>
            <a:r>
              <a:rPr lang="en-US" sz="3150" spc="472">
                <a:solidFill>
                  <a:srgbClr val="000000"/>
                </a:solidFill>
                <a:latin typeface="Montserrat Classic Bold"/>
              </a:rPr>
              <a:t>GRAPHS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7553" y="1353413"/>
            <a:ext cx="16552894" cy="8628045"/>
          </a:xfrm>
          <a:custGeom>
            <a:avLst/>
            <a:gdLst/>
            <a:ahLst/>
            <a:cxnLst/>
            <a:rect l="l" t="t" r="r" b="b"/>
            <a:pathLst>
              <a:path w="16552894" h="8628045">
                <a:moveTo>
                  <a:pt x="0" y="0"/>
                </a:moveTo>
                <a:lnTo>
                  <a:pt x="16552894" y="0"/>
                </a:lnTo>
                <a:lnTo>
                  <a:pt x="16552894" y="8628045"/>
                </a:lnTo>
                <a:lnTo>
                  <a:pt x="0" y="8628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793" t="-45477" r="-66080" b="-6333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29086" y="-104776"/>
            <a:ext cx="15629829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PROTOTYPE IMPLEMENTATION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50246" y="1028700"/>
            <a:ext cx="12587508" cy="8959137"/>
          </a:xfrm>
          <a:custGeom>
            <a:avLst/>
            <a:gdLst/>
            <a:ahLst/>
            <a:cxnLst/>
            <a:rect l="l" t="t" r="r" b="b"/>
            <a:pathLst>
              <a:path w="12587508" h="8959137">
                <a:moveTo>
                  <a:pt x="0" y="0"/>
                </a:moveTo>
                <a:lnTo>
                  <a:pt x="12587508" y="0"/>
                </a:lnTo>
                <a:lnTo>
                  <a:pt x="12587508" y="8959137"/>
                </a:lnTo>
                <a:lnTo>
                  <a:pt x="0" y="8959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243" t="-38221" r="-53619" b="-49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29086" y="-104776"/>
            <a:ext cx="15629829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PROTOTYPE IMPLEMENTATION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533" y="4622483"/>
            <a:ext cx="2165886" cy="52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2"/>
              </a:lnSpc>
            </a:pPr>
            <a:r>
              <a:rPr lang="en-US" sz="3150" spc="472">
                <a:solidFill>
                  <a:srgbClr val="000000"/>
                </a:solidFill>
                <a:latin typeface="Montserrat Classic Bold"/>
              </a:rPr>
              <a:t>GRAPHS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875972" y="4622483"/>
            <a:ext cx="2165886" cy="52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2"/>
              </a:lnSpc>
            </a:pPr>
            <a:r>
              <a:rPr lang="en-US" sz="3150" spc="472">
                <a:solidFill>
                  <a:srgbClr val="000000"/>
                </a:solidFill>
                <a:latin typeface="Montserrat Classic Bold"/>
              </a:rPr>
              <a:t>GRAPHS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57" y="272386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7481615" y="2630355"/>
            <a:ext cx="9388653" cy="6619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The real world impacts that it will leave are as follows: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In future if any one has to find beds or vacant hospitals to admit then they can easily get the suggestion.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Goverment will have to take less time for decision making as well as for distribution of the supplies.</a:t>
            </a:r>
          </a:p>
        </p:txBody>
      </p:sp>
      <p:sp>
        <p:nvSpPr>
          <p:cNvPr id="4" name="Freeform 4"/>
          <p:cNvSpPr/>
          <p:nvPr/>
        </p:nvSpPr>
        <p:spPr>
          <a:xfrm>
            <a:off x="1271799" y="4132417"/>
            <a:ext cx="4647105" cy="4114800"/>
          </a:xfrm>
          <a:custGeom>
            <a:avLst/>
            <a:gdLst/>
            <a:ahLst/>
            <a:cxnLst/>
            <a:rect l="l" t="t" r="r" b="b"/>
            <a:pathLst>
              <a:path w="4647105" h="4114800">
                <a:moveTo>
                  <a:pt x="0" y="0"/>
                </a:moveTo>
                <a:lnTo>
                  <a:pt x="4647105" y="0"/>
                </a:lnTo>
                <a:lnTo>
                  <a:pt x="46471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541361" y="-104776"/>
            <a:ext cx="11205278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REAL-WORLD IMPACT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57" y="272386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19816" y="1593968"/>
            <a:ext cx="10439484" cy="793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The  business potential that we vision is: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As an app we can expand out business to other facilities like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Healthcare Workforce Management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Laboratory Testing Optimization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Medicine Stock Management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Goverment can allow us to expand for not only goverment hospitals but also create venture in other health care sectors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4468772"/>
            <a:ext cx="5114276" cy="4114800"/>
          </a:xfrm>
          <a:custGeom>
            <a:avLst/>
            <a:gdLst/>
            <a:ahLst/>
            <a:cxnLst/>
            <a:rect l="l" t="t" r="r" b="b"/>
            <a:pathLst>
              <a:path w="5114276" h="4114800">
                <a:moveTo>
                  <a:pt x="0" y="0"/>
                </a:moveTo>
                <a:lnTo>
                  <a:pt x="5114276" y="0"/>
                </a:lnTo>
                <a:lnTo>
                  <a:pt x="51142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541361" y="-104776"/>
            <a:ext cx="11205278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BUSINESS POTENTIAL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10887" y="1397919"/>
            <a:ext cx="9066226" cy="7491161"/>
          </a:xfrm>
          <a:custGeom>
            <a:avLst/>
            <a:gdLst/>
            <a:ahLst/>
            <a:cxnLst/>
            <a:rect l="l" t="t" r="r" b="b"/>
            <a:pathLst>
              <a:path w="9066226" h="7491161">
                <a:moveTo>
                  <a:pt x="0" y="0"/>
                </a:moveTo>
                <a:lnTo>
                  <a:pt x="9066226" y="0"/>
                </a:lnTo>
                <a:lnTo>
                  <a:pt x="9066226" y="7491162"/>
                </a:lnTo>
                <a:lnTo>
                  <a:pt x="0" y="74911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3489" y="2712189"/>
            <a:ext cx="13621021" cy="481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0288" lvl="1" indent="-565144">
              <a:lnSpc>
                <a:spcPts val="7329"/>
              </a:lnSpc>
              <a:buFont typeface="Arial"/>
              <a:buChar char="•"/>
            </a:pPr>
            <a:r>
              <a:rPr lang="en-US" sz="5235" dirty="0" err="1">
                <a:solidFill>
                  <a:srgbClr val="000000"/>
                </a:solidFill>
                <a:latin typeface="Arial Bold"/>
              </a:rPr>
              <a:t>Rushi</a:t>
            </a:r>
            <a:r>
              <a:rPr lang="en-US" sz="5235" dirty="0">
                <a:solidFill>
                  <a:srgbClr val="000000"/>
                </a:solidFill>
                <a:latin typeface="Arial Bold"/>
              </a:rPr>
              <a:t> Shah (Leader) - Nirma University</a:t>
            </a:r>
          </a:p>
          <a:p>
            <a:pPr marL="1130288" lvl="1" indent="-565144">
              <a:lnSpc>
                <a:spcPts val="10994"/>
              </a:lnSpc>
              <a:buFont typeface="Arial"/>
              <a:buChar char="•"/>
            </a:pPr>
            <a:r>
              <a:rPr lang="en-US" sz="5235" dirty="0">
                <a:solidFill>
                  <a:srgbClr val="000000"/>
                </a:solidFill>
                <a:latin typeface="Arial Bold"/>
              </a:rPr>
              <a:t>Rajat Goswami - Nirma University</a:t>
            </a:r>
          </a:p>
          <a:p>
            <a:pPr marL="1130288" lvl="1" indent="-565144">
              <a:lnSpc>
                <a:spcPts val="10994"/>
              </a:lnSpc>
              <a:buFont typeface="Arial"/>
              <a:buChar char="•"/>
            </a:pPr>
            <a:r>
              <a:rPr lang="en-US" sz="5235" dirty="0" err="1">
                <a:solidFill>
                  <a:srgbClr val="000000"/>
                </a:solidFill>
                <a:latin typeface="Arial Bold"/>
              </a:rPr>
              <a:t>Kartikay</a:t>
            </a:r>
            <a:r>
              <a:rPr lang="en-US" sz="5235" dirty="0">
                <a:solidFill>
                  <a:srgbClr val="000000"/>
                </a:solidFill>
                <a:latin typeface="Arial Bold"/>
              </a:rPr>
              <a:t> Saxena - Nirma University</a:t>
            </a:r>
          </a:p>
          <a:p>
            <a:pPr marL="1130288" lvl="1" indent="-565144">
              <a:lnSpc>
                <a:spcPct val="150000"/>
              </a:lnSpc>
              <a:buFont typeface="Arial"/>
              <a:buChar char="•"/>
            </a:pPr>
            <a:r>
              <a:rPr lang="en-US" sz="5235" dirty="0">
                <a:solidFill>
                  <a:srgbClr val="000000"/>
                </a:solidFill>
                <a:latin typeface="Arial Bold"/>
              </a:rPr>
              <a:t>Mohit Ginglani - Nirma University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41361" y="171758"/>
            <a:ext cx="11205278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TEAM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4252" y="2206096"/>
            <a:ext cx="1137340" cy="113734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76608" y="2440120"/>
            <a:ext cx="3780760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24211B"/>
                </a:solidFill>
                <a:latin typeface="Arial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87474" y="490537"/>
            <a:ext cx="10018309" cy="99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spc="1039">
                <a:solidFill>
                  <a:srgbClr val="000000"/>
                </a:solidFill>
                <a:latin typeface="Arial Bold"/>
              </a:rPr>
              <a:t>TABLE OF CONTENTS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47230" y="3549936"/>
            <a:ext cx="1137340" cy="113734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76608" y="3728536"/>
            <a:ext cx="3034117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rial Bold"/>
              </a:rPr>
              <a:t>Target Audience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44252" y="4999233"/>
            <a:ext cx="1137340" cy="11373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3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76608" y="5233257"/>
            <a:ext cx="3282998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rial Bold"/>
              </a:rPr>
              <a:t>Purpose of Project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43968" y="6507994"/>
            <a:ext cx="1137340" cy="113734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47230" y="7974826"/>
            <a:ext cx="1137340" cy="113734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5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276608" y="6742018"/>
            <a:ext cx="3531879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rial Bold"/>
              </a:rPr>
              <a:t>Features of Project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276608" y="8208851"/>
            <a:ext cx="4803937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rial Bold"/>
              </a:rPr>
              <a:t>The Technologies Included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456656" y="2183573"/>
            <a:ext cx="1137340" cy="113734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6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1089012" y="2417598"/>
            <a:ext cx="3780760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24211B"/>
                </a:solidFill>
                <a:latin typeface="Arial Bold"/>
              </a:rPr>
              <a:t>Objectives Achieved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459634" y="3418319"/>
            <a:ext cx="1137340" cy="113734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7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1089012" y="3706013"/>
            <a:ext cx="4803937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rial Bold"/>
              </a:rPr>
              <a:t>Prototype Implementation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456656" y="4650908"/>
            <a:ext cx="1137340" cy="1137340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8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1089012" y="4884933"/>
            <a:ext cx="3282998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rial Bold"/>
              </a:rPr>
              <a:t>Real-World Impact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9456656" y="5930699"/>
            <a:ext cx="1137340" cy="113734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Inter Bold"/>
                </a:rPr>
                <a:t>9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1089012" y="6173348"/>
            <a:ext cx="3448918" cy="55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rial Bold"/>
              </a:rPr>
              <a:t>Business Potential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57" y="272386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90985" y="4075889"/>
            <a:ext cx="4608733" cy="4134938"/>
          </a:xfrm>
          <a:custGeom>
            <a:avLst/>
            <a:gdLst/>
            <a:ahLst/>
            <a:cxnLst/>
            <a:rect l="l" t="t" r="r" b="b"/>
            <a:pathLst>
              <a:path w="4608733" h="4134938">
                <a:moveTo>
                  <a:pt x="0" y="0"/>
                </a:moveTo>
                <a:lnTo>
                  <a:pt x="4608733" y="0"/>
                </a:lnTo>
                <a:lnTo>
                  <a:pt x="4608733" y="4134938"/>
                </a:lnTo>
                <a:lnTo>
                  <a:pt x="0" y="4134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595351" y="34448"/>
            <a:ext cx="11426506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07318" y="3933014"/>
            <a:ext cx="11141194" cy="404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6"/>
              </a:lnSpc>
              <a:spcBef>
                <a:spcPct val="0"/>
              </a:spcBef>
            </a:pPr>
            <a:r>
              <a:rPr lang="en-US" sz="3775">
                <a:solidFill>
                  <a:srgbClr val="000000"/>
                </a:solidFill>
                <a:latin typeface="Arial Bold"/>
              </a:rPr>
              <a:t>Design algorithms and frameworks that </a:t>
            </a:r>
            <a:r>
              <a:rPr lang="en-US" sz="3775">
                <a:solidFill>
                  <a:srgbClr val="0638FB"/>
                </a:solidFill>
                <a:latin typeface="Arial Bold"/>
              </a:rPr>
              <a:t>allocate patients to hospitals based on factors such as severity of symptoms, hospital occupancy, and available medical equipment</a:t>
            </a:r>
            <a:r>
              <a:rPr lang="en-US" sz="3775">
                <a:solidFill>
                  <a:srgbClr val="000000"/>
                </a:solidFill>
                <a:latin typeface="Arial Bold"/>
              </a:rPr>
              <a:t> which will provide government officials with insights for effective policy-making and resource allocation.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57" y="272386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604784" y="4132417"/>
            <a:ext cx="4189562" cy="4189562"/>
          </a:xfrm>
          <a:custGeom>
            <a:avLst/>
            <a:gdLst/>
            <a:ahLst/>
            <a:cxnLst/>
            <a:rect l="l" t="t" r="r" b="b"/>
            <a:pathLst>
              <a:path w="4189562" h="4189562">
                <a:moveTo>
                  <a:pt x="0" y="0"/>
                </a:moveTo>
                <a:lnTo>
                  <a:pt x="4189562" y="0"/>
                </a:lnTo>
                <a:lnTo>
                  <a:pt x="4189562" y="4189562"/>
                </a:lnTo>
                <a:lnTo>
                  <a:pt x="0" y="4189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301831" y="89755"/>
            <a:ext cx="9684339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TARGET AUDIENCE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55911" y="4249647"/>
            <a:ext cx="7541152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750">
                <a:solidFill>
                  <a:srgbClr val="000000"/>
                </a:solidFill>
                <a:latin typeface="Arial Bold"/>
              </a:rPr>
              <a:t>Our target audience are :</a:t>
            </a:r>
          </a:p>
          <a:p>
            <a:pPr>
              <a:lnSpc>
                <a:spcPts val="5250"/>
              </a:lnSpc>
            </a:pPr>
            <a:endParaRPr lang="en-US" sz="3750">
              <a:solidFill>
                <a:srgbClr val="000000"/>
              </a:solidFill>
              <a:latin typeface="Arial Bold"/>
            </a:endParaRPr>
          </a:p>
          <a:p>
            <a:pPr marL="809625" lvl="1" indent="-404812">
              <a:lnSpc>
                <a:spcPts val="5250"/>
              </a:lnSpc>
              <a:buFont typeface="Arial"/>
              <a:buChar char="•"/>
            </a:pPr>
            <a:r>
              <a:rPr lang="en-US" sz="3750">
                <a:solidFill>
                  <a:srgbClr val="000000"/>
                </a:solidFill>
                <a:latin typeface="Arial Bold"/>
              </a:rPr>
              <a:t>Hospitals</a:t>
            </a:r>
          </a:p>
          <a:p>
            <a:pPr marL="809625" lvl="1" indent="-404812">
              <a:lnSpc>
                <a:spcPts val="5250"/>
              </a:lnSpc>
              <a:buFont typeface="Arial"/>
              <a:buChar char="•"/>
            </a:pPr>
            <a:r>
              <a:rPr lang="en-US" sz="3750">
                <a:solidFill>
                  <a:srgbClr val="000000"/>
                </a:solidFill>
                <a:latin typeface="Arial Bold"/>
              </a:rPr>
              <a:t>Patients</a:t>
            </a:r>
          </a:p>
          <a:p>
            <a:pPr marL="809625" lvl="1" indent="-404812">
              <a:lnSpc>
                <a:spcPts val="5250"/>
              </a:lnSpc>
              <a:buFont typeface="Arial"/>
              <a:buChar char="•"/>
            </a:pPr>
            <a:r>
              <a:rPr lang="en-US" sz="3750">
                <a:solidFill>
                  <a:srgbClr val="000000"/>
                </a:solidFill>
                <a:latin typeface="Arial Bold"/>
              </a:rPr>
              <a:t>Goverment Officials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57" y="272386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79522" y="4267428"/>
            <a:ext cx="4314823" cy="4340431"/>
          </a:xfrm>
          <a:custGeom>
            <a:avLst/>
            <a:gdLst/>
            <a:ahLst/>
            <a:cxnLst/>
            <a:rect l="l" t="t" r="r" b="b"/>
            <a:pathLst>
              <a:path w="4314823" h="4340431">
                <a:moveTo>
                  <a:pt x="0" y="0"/>
                </a:moveTo>
                <a:lnTo>
                  <a:pt x="4314824" y="0"/>
                </a:lnTo>
                <a:lnTo>
                  <a:pt x="4314824" y="4340431"/>
                </a:lnTo>
                <a:lnTo>
                  <a:pt x="0" y="4340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320133" y="89755"/>
            <a:ext cx="11647733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PURPOSE OF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15694" y="3025392"/>
            <a:ext cx="9388653" cy="5305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The main purpose of choosing this problem statement is that </a:t>
            </a:r>
            <a:r>
              <a:rPr lang="en-US" sz="3746">
                <a:solidFill>
                  <a:srgbClr val="0638FB"/>
                </a:solidFill>
                <a:latin typeface="Arial Bold"/>
              </a:rPr>
              <a:t>we saw a great trouble for patients to wander here and there for vacancy of beds in the hospital</a:t>
            </a:r>
            <a:r>
              <a:rPr lang="en-US" sz="3746">
                <a:solidFill>
                  <a:srgbClr val="000000"/>
                </a:solidFill>
                <a:latin typeface="Arial Bold"/>
              </a:rPr>
              <a:t> and goverment officials struggling to assign where to supply more medication. So we came up with a solution which can solve these problems to an extent.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57" y="272386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7315694" y="3025392"/>
            <a:ext cx="9388653" cy="5962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The features of the project are: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Easy detection of hospitals and available beds in accordance to given factors.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Formulation of government policies for future events.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Easy allocation of stocks to various hospitals on basis of our analysis.</a:t>
            </a:r>
          </a:p>
        </p:txBody>
      </p:sp>
      <p:sp>
        <p:nvSpPr>
          <p:cNvPr id="4" name="Freeform 4"/>
          <p:cNvSpPr/>
          <p:nvPr/>
        </p:nvSpPr>
        <p:spPr>
          <a:xfrm>
            <a:off x="1880375" y="4508479"/>
            <a:ext cx="3913971" cy="3903411"/>
          </a:xfrm>
          <a:custGeom>
            <a:avLst/>
            <a:gdLst/>
            <a:ahLst/>
            <a:cxnLst/>
            <a:rect l="l" t="t" r="r" b="b"/>
            <a:pathLst>
              <a:path w="3913971" h="3903411">
                <a:moveTo>
                  <a:pt x="0" y="0"/>
                </a:moveTo>
                <a:lnTo>
                  <a:pt x="3913971" y="0"/>
                </a:lnTo>
                <a:lnTo>
                  <a:pt x="3913971" y="3903412"/>
                </a:lnTo>
                <a:lnTo>
                  <a:pt x="0" y="3903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9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320133" y="89755"/>
            <a:ext cx="12173148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FEATURES OF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5887" y="216580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49418" y="3841724"/>
            <a:ext cx="1817993" cy="1808077"/>
          </a:xfrm>
          <a:custGeom>
            <a:avLst/>
            <a:gdLst/>
            <a:ahLst/>
            <a:cxnLst/>
            <a:rect l="l" t="t" r="r" b="b"/>
            <a:pathLst>
              <a:path w="1817993" h="1808077">
                <a:moveTo>
                  <a:pt x="0" y="0"/>
                </a:moveTo>
                <a:lnTo>
                  <a:pt x="1817993" y="0"/>
                </a:lnTo>
                <a:lnTo>
                  <a:pt x="1817993" y="1808077"/>
                </a:lnTo>
                <a:lnTo>
                  <a:pt x="0" y="18080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4122539" y="3838464"/>
            <a:ext cx="1811337" cy="1811337"/>
          </a:xfrm>
          <a:custGeom>
            <a:avLst/>
            <a:gdLst/>
            <a:ahLst/>
            <a:cxnLst/>
            <a:rect l="l" t="t" r="r" b="b"/>
            <a:pathLst>
              <a:path w="1811337" h="1811337">
                <a:moveTo>
                  <a:pt x="0" y="0"/>
                </a:moveTo>
                <a:lnTo>
                  <a:pt x="1811337" y="0"/>
                </a:lnTo>
                <a:lnTo>
                  <a:pt x="1811337" y="1811337"/>
                </a:lnTo>
                <a:lnTo>
                  <a:pt x="0" y="18113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302479" y="6408124"/>
            <a:ext cx="1864932" cy="1864932"/>
          </a:xfrm>
          <a:custGeom>
            <a:avLst/>
            <a:gdLst/>
            <a:ahLst/>
            <a:cxnLst/>
            <a:rect l="l" t="t" r="r" b="b"/>
            <a:pathLst>
              <a:path w="1864932" h="1864932">
                <a:moveTo>
                  <a:pt x="0" y="0"/>
                </a:moveTo>
                <a:lnTo>
                  <a:pt x="1864932" y="0"/>
                </a:lnTo>
                <a:lnTo>
                  <a:pt x="1864932" y="1864932"/>
                </a:lnTo>
                <a:lnTo>
                  <a:pt x="0" y="18649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122539" y="6408124"/>
            <a:ext cx="1950351" cy="1950351"/>
          </a:xfrm>
          <a:custGeom>
            <a:avLst/>
            <a:gdLst/>
            <a:ahLst/>
            <a:cxnLst/>
            <a:rect l="l" t="t" r="r" b="b"/>
            <a:pathLst>
              <a:path w="1950351" h="1950351">
                <a:moveTo>
                  <a:pt x="0" y="0"/>
                </a:moveTo>
                <a:lnTo>
                  <a:pt x="1950350" y="0"/>
                </a:lnTo>
                <a:lnTo>
                  <a:pt x="1950350" y="1950350"/>
                </a:lnTo>
                <a:lnTo>
                  <a:pt x="0" y="19503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315694" y="3025392"/>
            <a:ext cx="9388653" cy="464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The applications and languages that we have use are: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Python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HTML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CSS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JAVA SCRIPT(JS)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3165" y="89755"/>
            <a:ext cx="15961670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THE TECHNOLOGIES INCLUDED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57" y="272386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7481615" y="2630355"/>
            <a:ext cx="9388653" cy="6619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The objective that we were able to achieve so far are: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We were able to </a:t>
            </a:r>
            <a:r>
              <a:rPr lang="en-US" sz="3746">
                <a:solidFill>
                  <a:srgbClr val="0638FB"/>
                </a:solidFill>
                <a:latin typeface="Arial Bold"/>
              </a:rPr>
              <a:t>suggest and provide patient data of all the hospitals</a:t>
            </a:r>
            <a:r>
              <a:rPr lang="en-US" sz="3746">
                <a:solidFill>
                  <a:srgbClr val="000000"/>
                </a:solidFill>
                <a:latin typeface="Arial Bold"/>
              </a:rPr>
              <a:t> and details regarding bed availability as well.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From the analysed data, goverment will get some leads to form future policies and laws.</a:t>
            </a:r>
          </a:p>
        </p:txBody>
      </p:sp>
      <p:sp>
        <p:nvSpPr>
          <p:cNvPr id="4" name="Freeform 4"/>
          <p:cNvSpPr/>
          <p:nvPr/>
        </p:nvSpPr>
        <p:spPr>
          <a:xfrm>
            <a:off x="1578976" y="4132417"/>
            <a:ext cx="5119502" cy="4114800"/>
          </a:xfrm>
          <a:custGeom>
            <a:avLst/>
            <a:gdLst/>
            <a:ahLst/>
            <a:cxnLst/>
            <a:rect l="l" t="t" r="r" b="b"/>
            <a:pathLst>
              <a:path w="5119502" h="4114800">
                <a:moveTo>
                  <a:pt x="0" y="0"/>
                </a:moveTo>
                <a:lnTo>
                  <a:pt x="5119502" y="0"/>
                </a:lnTo>
                <a:lnTo>
                  <a:pt x="51195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195693" y="62102"/>
            <a:ext cx="11896614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OBJECTIVES ACHIEVED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57" y="2723867"/>
            <a:ext cx="4397989" cy="1408550"/>
          </a:xfrm>
          <a:custGeom>
            <a:avLst/>
            <a:gdLst/>
            <a:ahLst/>
            <a:cxnLst/>
            <a:rect l="l" t="t" r="r" b="b"/>
            <a:pathLst>
              <a:path w="4397989" h="1408550">
                <a:moveTo>
                  <a:pt x="0" y="0"/>
                </a:moveTo>
                <a:lnTo>
                  <a:pt x="4397989" y="0"/>
                </a:lnTo>
                <a:lnTo>
                  <a:pt x="4397989" y="1408550"/>
                </a:lnTo>
                <a:lnTo>
                  <a:pt x="0" y="140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7113503" y="2301743"/>
            <a:ext cx="9388653" cy="727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Our prototype has two phases:</a:t>
            </a:r>
          </a:p>
          <a:p>
            <a:pPr>
              <a:lnSpc>
                <a:spcPts val="5245"/>
              </a:lnSpc>
            </a:pPr>
            <a:endParaRPr lang="en-US" sz="3746">
              <a:solidFill>
                <a:srgbClr val="000000"/>
              </a:solidFill>
              <a:latin typeface="Arial Bold"/>
            </a:endParaRP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 The front end deals with </a:t>
            </a:r>
            <a:r>
              <a:rPr lang="en-US" sz="3746">
                <a:solidFill>
                  <a:srgbClr val="0638FB"/>
                </a:solidFill>
                <a:latin typeface="Arial Bold"/>
              </a:rPr>
              <a:t>data collection</a:t>
            </a:r>
            <a:r>
              <a:rPr lang="en-US" sz="3746">
                <a:solidFill>
                  <a:srgbClr val="000000"/>
                </a:solidFill>
                <a:latin typeface="Arial Bold"/>
              </a:rPr>
              <a:t> having fields like patient number, temperature,pincode,test results and many more.</a:t>
            </a:r>
          </a:p>
          <a:p>
            <a:pPr marL="808913" lvl="1" indent="-404456">
              <a:lnSpc>
                <a:spcPts val="5245"/>
              </a:lnSpc>
              <a:buFont typeface="Arial"/>
              <a:buChar char="•"/>
            </a:pPr>
            <a:r>
              <a:rPr lang="en-US" sz="3746">
                <a:solidFill>
                  <a:srgbClr val="000000"/>
                </a:solidFill>
                <a:latin typeface="Arial Bold"/>
              </a:rPr>
              <a:t>The back end will receive data from the front end and accordingly all the </a:t>
            </a:r>
            <a:r>
              <a:rPr lang="en-US" sz="3746">
                <a:solidFill>
                  <a:srgbClr val="0638FB"/>
                </a:solidFill>
                <a:latin typeface="Arial Bold"/>
              </a:rPr>
              <a:t>processing will start on the python files</a:t>
            </a:r>
            <a:r>
              <a:rPr lang="en-US" sz="3746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3746">
                <a:solidFill>
                  <a:srgbClr val="0638FB"/>
                </a:solidFill>
                <a:latin typeface="Arial Bold"/>
              </a:rPr>
              <a:t>with visual representations of data will aslo be showcased</a:t>
            </a:r>
            <a:r>
              <a:rPr lang="en-US" sz="3746">
                <a:solidFill>
                  <a:srgbClr val="000000"/>
                </a:solidFill>
                <a:latin typeface="Arial Bold"/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>
            <a:off x="1289114" y="4358158"/>
            <a:ext cx="4612475" cy="4114800"/>
          </a:xfrm>
          <a:custGeom>
            <a:avLst/>
            <a:gdLst/>
            <a:ahLst/>
            <a:cxnLst/>
            <a:rect l="l" t="t" r="r" b="b"/>
            <a:pathLst>
              <a:path w="4612475" h="4114800">
                <a:moveTo>
                  <a:pt x="0" y="0"/>
                </a:moveTo>
                <a:lnTo>
                  <a:pt x="4612475" y="0"/>
                </a:lnTo>
                <a:lnTo>
                  <a:pt x="46124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329086" y="-104776"/>
            <a:ext cx="15629829" cy="113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 u="sng" spc="1199">
                <a:solidFill>
                  <a:srgbClr val="000000"/>
                </a:solidFill>
                <a:latin typeface="Arial Bold"/>
              </a:rPr>
              <a:t>PROTOTYPE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478</Words>
  <Application>Microsoft Office PowerPoint</Application>
  <PresentationFormat>Custom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Montserrat Classic Bold</vt:lpstr>
      <vt:lpstr>Cardo Bold</vt:lpstr>
      <vt:lpstr>Anonymous Pro Bold</vt:lpstr>
      <vt:lpstr>Inter Bold</vt:lpstr>
      <vt:lpstr>Arial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Cream Brand Proposal Presentation</dc:title>
  <cp:lastModifiedBy>Mohit Ginglani</cp:lastModifiedBy>
  <cp:revision>2</cp:revision>
  <dcterms:created xsi:type="dcterms:W3CDTF">2006-08-16T00:00:00Z</dcterms:created>
  <dcterms:modified xsi:type="dcterms:W3CDTF">2023-08-27T04:28:46Z</dcterms:modified>
  <dc:identifier>DAFsq5UMYcQ</dc:identifier>
</cp:coreProperties>
</file>