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346" r:id="rId2"/>
    <p:sldId id="347" r:id="rId3"/>
    <p:sldId id="348" r:id="rId4"/>
    <p:sldId id="339" r:id="rId5"/>
    <p:sldId id="344" r:id="rId6"/>
    <p:sldId id="351" r:id="rId7"/>
    <p:sldId id="352" r:id="rId8"/>
    <p:sldId id="353" r:id="rId9"/>
    <p:sldId id="354" r:id="rId10"/>
    <p:sldId id="340" r:id="rId11"/>
    <p:sldId id="341" r:id="rId12"/>
    <p:sldId id="349" r:id="rId13"/>
    <p:sldId id="350" r:id="rId14"/>
  </p:sldIdLst>
  <p:sldSz cx="12192000" cy="6858000"/>
  <p:notesSz cx="6858000" cy="9144000"/>
  <p:custDataLst>
    <p:tags r:id="rId1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90">
          <p15:clr>
            <a:srgbClr val="A4A3A4"/>
          </p15:clr>
        </p15:guide>
        <p15:guide id="2" orient="horz" pos="2478">
          <p15:clr>
            <a:srgbClr val="A4A3A4"/>
          </p15:clr>
        </p15:guide>
        <p15:guide id="3" pos="4475">
          <p15:clr>
            <a:srgbClr val="A4A3A4"/>
          </p15:clr>
        </p15:guide>
        <p15:guide id="4"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02F60"/>
    <a:srgbClr val="2F497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144A43C-870C-4161-8279-3225CF91E11C}" v="1" dt="2023-10-25T09:35:11.31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536" autoAdjust="0"/>
    <p:restoredTop sz="84466" autoAdjust="0"/>
  </p:normalViewPr>
  <p:slideViewPr>
    <p:cSldViewPr snapToGrid="0">
      <p:cViewPr varScale="1">
        <p:scale>
          <a:sx n="86" d="100"/>
          <a:sy n="86" d="100"/>
        </p:scale>
        <p:origin x="1188" y="68"/>
      </p:cViewPr>
      <p:guideLst>
        <p:guide orient="horz" pos="3090"/>
        <p:guide orient="horz" pos="2478"/>
        <p:guide pos="4475"/>
        <p:guide pos="3840"/>
      </p:guideLst>
    </p:cSldViewPr>
  </p:slideViewPr>
  <p:notesTextViewPr>
    <p:cViewPr>
      <p:scale>
        <a:sx n="1" d="1"/>
        <a:sy n="1" d="1"/>
      </p:scale>
      <p:origin x="0" y="0"/>
    </p:cViewPr>
  </p:notesTextViewPr>
  <p:sorterViewPr>
    <p:cViewPr>
      <p:scale>
        <a:sx n="50" d="100"/>
        <a:sy n="5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tags" Target="tags/tag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utan Wu" userId="0277a8ee3bbbf445" providerId="LiveId" clId="{6144A43C-870C-4161-8279-3225CF91E11C}"/>
    <pc:docChg chg="undo custSel modSld">
      <pc:chgData name="Yutan Wu" userId="0277a8ee3bbbf445" providerId="LiveId" clId="{6144A43C-870C-4161-8279-3225CF91E11C}" dt="2023-10-25T09:35:52.549" v="115" actId="478"/>
      <pc:docMkLst>
        <pc:docMk/>
      </pc:docMkLst>
      <pc:sldChg chg="modNotesTx">
        <pc:chgData name="Yutan Wu" userId="0277a8ee3bbbf445" providerId="LiveId" clId="{6144A43C-870C-4161-8279-3225CF91E11C}" dt="2023-10-25T09:19:24.957" v="25" actId="20577"/>
        <pc:sldMkLst>
          <pc:docMk/>
          <pc:sldMk cId="3948051728" sldId="339"/>
        </pc:sldMkLst>
      </pc:sldChg>
      <pc:sldChg chg="modNotesTx">
        <pc:chgData name="Yutan Wu" userId="0277a8ee3bbbf445" providerId="LiveId" clId="{6144A43C-870C-4161-8279-3225CF91E11C}" dt="2023-10-25T09:21:32.869" v="49" actId="20577"/>
        <pc:sldMkLst>
          <pc:docMk/>
          <pc:sldMk cId="3977330467" sldId="340"/>
        </pc:sldMkLst>
      </pc:sldChg>
      <pc:sldChg chg="modNotesTx">
        <pc:chgData name="Yutan Wu" userId="0277a8ee3bbbf445" providerId="LiveId" clId="{6144A43C-870C-4161-8279-3225CF91E11C}" dt="2023-10-25T09:21:43.791" v="51" actId="20577"/>
        <pc:sldMkLst>
          <pc:docMk/>
          <pc:sldMk cId="72406586" sldId="341"/>
        </pc:sldMkLst>
      </pc:sldChg>
      <pc:sldChg chg="modNotesTx">
        <pc:chgData name="Yutan Wu" userId="0277a8ee3bbbf445" providerId="LiveId" clId="{6144A43C-870C-4161-8279-3225CF91E11C}" dt="2023-10-25T09:20:01.685" v="29" actId="20577"/>
        <pc:sldMkLst>
          <pc:docMk/>
          <pc:sldMk cId="520403423" sldId="344"/>
        </pc:sldMkLst>
      </pc:sldChg>
      <pc:sldChg chg="modSp mod modNotesTx">
        <pc:chgData name="Yutan Wu" userId="0277a8ee3bbbf445" providerId="LiveId" clId="{6144A43C-870C-4161-8279-3225CF91E11C}" dt="2023-10-25T09:24:35.430" v="98" actId="1076"/>
        <pc:sldMkLst>
          <pc:docMk/>
          <pc:sldMk cId="0" sldId="346"/>
        </pc:sldMkLst>
        <pc:spChg chg="mod">
          <ac:chgData name="Yutan Wu" userId="0277a8ee3bbbf445" providerId="LiveId" clId="{6144A43C-870C-4161-8279-3225CF91E11C}" dt="2023-10-25T09:24:21.644" v="94" actId="1076"/>
          <ac:spMkLst>
            <pc:docMk/>
            <pc:sldMk cId="0" sldId="346"/>
            <ac:spMk id="2" creationId="{DF5F4157-4348-825D-D3D4-0EE01B465E14}"/>
          </ac:spMkLst>
        </pc:spChg>
        <pc:spChg chg="mod">
          <ac:chgData name="Yutan Wu" userId="0277a8ee3bbbf445" providerId="LiveId" clId="{6144A43C-870C-4161-8279-3225CF91E11C}" dt="2023-10-25T09:23:16.698" v="64" actId="1076"/>
          <ac:spMkLst>
            <pc:docMk/>
            <pc:sldMk cId="0" sldId="346"/>
            <ac:spMk id="3" creationId="{5AB972B7-9F7D-7782-BA03-CEFB461A602C}"/>
          </ac:spMkLst>
        </pc:spChg>
        <pc:spChg chg="mod">
          <ac:chgData name="Yutan Wu" userId="0277a8ee3bbbf445" providerId="LiveId" clId="{6144A43C-870C-4161-8279-3225CF91E11C}" dt="2023-10-25T09:24:35.430" v="98" actId="1076"/>
          <ac:spMkLst>
            <pc:docMk/>
            <pc:sldMk cId="0" sldId="346"/>
            <ac:spMk id="6" creationId="{99B6144F-EBD0-9892-84D2-D3FCE4506D7A}"/>
          </ac:spMkLst>
        </pc:spChg>
        <pc:spChg chg="mod">
          <ac:chgData name="Yutan Wu" userId="0277a8ee3bbbf445" providerId="LiveId" clId="{6144A43C-870C-4161-8279-3225CF91E11C}" dt="2023-10-25T09:23:12.801" v="63" actId="1076"/>
          <ac:spMkLst>
            <pc:docMk/>
            <pc:sldMk cId="0" sldId="346"/>
            <ac:spMk id="8" creationId="{7E9ADDF1-4463-3A4D-DD02-8E7A3108CF49}"/>
          </ac:spMkLst>
        </pc:spChg>
        <pc:grpChg chg="mod">
          <ac:chgData name="Yutan Wu" userId="0277a8ee3bbbf445" providerId="LiveId" clId="{6144A43C-870C-4161-8279-3225CF91E11C}" dt="2023-10-25T09:16:39.375" v="2" actId="1076"/>
          <ac:grpSpMkLst>
            <pc:docMk/>
            <pc:sldMk cId="0" sldId="346"/>
            <ac:grpSpMk id="5" creationId="{0CE60CC1-EF2B-AAFE-5660-1A6E45166FA3}"/>
          </ac:grpSpMkLst>
        </pc:grpChg>
      </pc:sldChg>
      <pc:sldChg chg="modNotesTx">
        <pc:chgData name="Yutan Wu" userId="0277a8ee3bbbf445" providerId="LiveId" clId="{6144A43C-870C-4161-8279-3225CF91E11C}" dt="2023-10-25T09:18:00.771" v="8"/>
        <pc:sldMkLst>
          <pc:docMk/>
          <pc:sldMk cId="0" sldId="347"/>
        </pc:sldMkLst>
      </pc:sldChg>
      <pc:sldChg chg="modNotesTx">
        <pc:chgData name="Yutan Wu" userId="0277a8ee3bbbf445" providerId="LiveId" clId="{6144A43C-870C-4161-8279-3225CF91E11C}" dt="2023-10-25T09:18:24.697" v="9"/>
        <pc:sldMkLst>
          <pc:docMk/>
          <pc:sldMk cId="2364953956" sldId="348"/>
        </pc:sldMkLst>
      </pc:sldChg>
      <pc:sldChg chg="modNotesTx">
        <pc:chgData name="Yutan Wu" userId="0277a8ee3bbbf445" providerId="LiveId" clId="{6144A43C-870C-4161-8279-3225CF91E11C}" dt="2023-10-25T09:21:51.845" v="53" actId="20577"/>
        <pc:sldMkLst>
          <pc:docMk/>
          <pc:sldMk cId="723040613" sldId="349"/>
        </pc:sldMkLst>
      </pc:sldChg>
      <pc:sldChg chg="addSp delSp modSp mod modNotesTx">
        <pc:chgData name="Yutan Wu" userId="0277a8ee3bbbf445" providerId="LiveId" clId="{6144A43C-870C-4161-8279-3225CF91E11C}" dt="2023-10-25T09:35:52.549" v="115" actId="478"/>
        <pc:sldMkLst>
          <pc:docMk/>
          <pc:sldMk cId="3388517457" sldId="350"/>
        </pc:sldMkLst>
        <pc:spChg chg="add del mod">
          <ac:chgData name="Yutan Wu" userId="0277a8ee3bbbf445" providerId="LiveId" clId="{6144A43C-870C-4161-8279-3225CF91E11C}" dt="2023-10-25T09:35:51.449" v="114" actId="478"/>
          <ac:spMkLst>
            <pc:docMk/>
            <pc:sldMk cId="3388517457" sldId="350"/>
            <ac:spMk id="2" creationId="{483761F0-1D43-0EE8-0EF2-2FBC4E0309E9}"/>
          </ac:spMkLst>
        </pc:spChg>
        <pc:spChg chg="del mod">
          <ac:chgData name="Yutan Wu" userId="0277a8ee3bbbf445" providerId="LiveId" clId="{6144A43C-870C-4161-8279-3225CF91E11C}" dt="2023-10-25T09:35:52.549" v="115" actId="478"/>
          <ac:spMkLst>
            <pc:docMk/>
            <pc:sldMk cId="3388517457" sldId="350"/>
            <ac:spMk id="3" creationId="{5AB972B7-9F7D-7782-BA03-CEFB461A602C}"/>
          </ac:spMkLst>
        </pc:spChg>
        <pc:spChg chg="del">
          <ac:chgData name="Yutan Wu" userId="0277a8ee3bbbf445" providerId="LiveId" clId="{6144A43C-870C-4161-8279-3225CF91E11C}" dt="2023-10-25T09:35:15.212" v="100" actId="478"/>
          <ac:spMkLst>
            <pc:docMk/>
            <pc:sldMk cId="3388517457" sldId="350"/>
            <ac:spMk id="7" creationId="{870D933F-2C05-7042-474E-CA329818D194}"/>
          </ac:spMkLst>
        </pc:spChg>
      </pc:sldChg>
      <pc:sldChg chg="modNotesTx">
        <pc:chgData name="Yutan Wu" userId="0277a8ee3bbbf445" providerId="LiveId" clId="{6144A43C-870C-4161-8279-3225CF91E11C}" dt="2023-10-25T09:20:26.036" v="35" actId="20577"/>
        <pc:sldMkLst>
          <pc:docMk/>
          <pc:sldMk cId="943021896" sldId="351"/>
        </pc:sldMkLst>
      </pc:sldChg>
      <pc:sldChg chg="modNotesTx">
        <pc:chgData name="Yutan Wu" userId="0277a8ee3bbbf445" providerId="LiveId" clId="{6144A43C-870C-4161-8279-3225CF91E11C}" dt="2023-10-25T09:20:41.464" v="41" actId="20577"/>
        <pc:sldMkLst>
          <pc:docMk/>
          <pc:sldMk cId="1896148415" sldId="352"/>
        </pc:sldMkLst>
      </pc:sldChg>
      <pc:sldChg chg="modNotesTx">
        <pc:chgData name="Yutan Wu" userId="0277a8ee3bbbf445" providerId="LiveId" clId="{6144A43C-870C-4161-8279-3225CF91E11C}" dt="2023-10-25T09:20:50.458" v="44" actId="20577"/>
        <pc:sldMkLst>
          <pc:docMk/>
          <pc:sldMk cId="2097831534" sldId="353"/>
        </pc:sldMkLst>
      </pc:sldChg>
      <pc:sldChg chg="modNotesTx">
        <pc:chgData name="Yutan Wu" userId="0277a8ee3bbbf445" providerId="LiveId" clId="{6144A43C-870C-4161-8279-3225CF91E11C}" dt="2023-10-25T09:21:09.107" v="47" actId="20577"/>
        <pc:sldMkLst>
          <pc:docMk/>
          <pc:sldMk cId="1400057941" sldId="354"/>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B7F1E2-D629-493A-BAEE-5E4043A7801D}" type="datetimeFigureOut">
              <a:rPr lang="zh-CN" altLang="en-US" smtClean="0"/>
              <a:t>2023/10/25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BA968A-BC17-485B-965C-2310A2F6BC5A}"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333333"/>
                </a:solidFill>
                <a:effectLst/>
                <a:latin typeface="Times New Roman" panose="02020603050405020304" pitchFamily="18" charset="0"/>
                <a:ea typeface="SimSun" panose="02010600030101010101" pitchFamily="2" charset="-122"/>
                <a:cs typeface="SimSun" panose="02010600030101010101" pitchFamily="2" charset="-122"/>
              </a:rPr>
              <a:t>This is Group 2 presenting the paper review of </a:t>
            </a:r>
            <a:r>
              <a:rPr lang="en-US" sz="1800" i="1" dirty="0">
                <a:solidFill>
                  <a:srgbClr val="333333"/>
                </a:solidFill>
                <a:effectLst/>
                <a:latin typeface="Times New Roman" panose="02020603050405020304" pitchFamily="18" charset="0"/>
                <a:ea typeface="SimSun" panose="02010600030101010101" pitchFamily="2" charset="-122"/>
                <a:cs typeface="SimSun" panose="02010600030101010101" pitchFamily="2" charset="-122"/>
              </a:rPr>
              <a:t>Multimedia Intelligence: When Multimedia Meets Artificial Intelligence</a:t>
            </a:r>
            <a:r>
              <a:rPr lang="en-US" sz="1800" dirty="0">
                <a:solidFill>
                  <a:srgbClr val="333333"/>
                </a:solidFill>
                <a:effectLst/>
                <a:latin typeface="Times New Roman" panose="02020603050405020304" pitchFamily="18" charset="0"/>
                <a:ea typeface="SimSun" panose="02010600030101010101" pitchFamily="2" charset="-122"/>
                <a:cs typeface="SimSun" panose="02010600030101010101" pitchFamily="2" charset="-122"/>
              </a:rPr>
              <a:t>.</a:t>
            </a:r>
            <a:endParaRPr lang="en-US" sz="18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4" name="灯片编号占位符 3"/>
          <p:cNvSpPr>
            <a:spLocks noGrp="1"/>
          </p:cNvSpPr>
          <p:nvPr>
            <p:ph type="sldNum" sz="quarter" idx="10"/>
          </p:nvPr>
        </p:nvSpPr>
        <p:spPr/>
        <p:txBody>
          <a:bodyPr/>
          <a:lstStyle/>
          <a:p>
            <a:fld id="{AABA968A-BC17-485B-965C-2310A2F6BC5A}"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r>
              <a:rPr lang="en-US" sz="1800" dirty="0">
                <a:solidFill>
                  <a:srgbClr val="333333"/>
                </a:solidFill>
                <a:effectLst/>
                <a:latin typeface="Times New Roman" panose="02020603050405020304" pitchFamily="18" charset="0"/>
                <a:ea typeface="SimSun" panose="02010600030101010101" pitchFamily="2" charset="-122"/>
                <a:cs typeface="SimSun" panose="02010600030101010101" pitchFamily="2" charset="-122"/>
              </a:rPr>
              <a:t>In this paper, the authors reveal the convergence of multimedia and AI in the “big data” era. They present the novel concept of </a:t>
            </a:r>
            <a:r>
              <a:rPr lang="en-US" sz="1800" i="1" dirty="0">
                <a:solidFill>
                  <a:srgbClr val="333333"/>
                </a:solidFill>
                <a:effectLst/>
                <a:latin typeface="Times New Roman" panose="02020603050405020304" pitchFamily="18" charset="0"/>
                <a:ea typeface="SimSun" panose="02010600030101010101" pitchFamily="2" charset="-122"/>
                <a:cs typeface="SimSun" panose="02010600030101010101" pitchFamily="2" charset="-122"/>
              </a:rPr>
              <a:t>Multimedia Intelligence</a:t>
            </a:r>
            <a:r>
              <a:rPr lang="en-US" sz="1800" dirty="0">
                <a:solidFill>
                  <a:srgbClr val="333333"/>
                </a:solidFill>
                <a:effectLst/>
                <a:latin typeface="Times New Roman" panose="02020603050405020304" pitchFamily="18" charset="0"/>
                <a:ea typeface="SimSun" panose="02010600030101010101" pitchFamily="2" charset="-122"/>
                <a:cs typeface="SimSun" panose="02010600030101010101" pitchFamily="2" charset="-122"/>
              </a:rPr>
              <a:t> which explores the co-influence between multimedia and AI. The exploration includes the following two directions:</a:t>
            </a:r>
            <a:endParaRPr lang="en-US" sz="1800" dirty="0">
              <a:effectLst/>
              <a:latin typeface="SimSun" panose="02010600030101010101" pitchFamily="2" charset="-122"/>
              <a:ea typeface="SimSun" panose="02010600030101010101" pitchFamily="2" charset="-122"/>
              <a:cs typeface="SimSun" panose="02010600030101010101" pitchFamily="2" charset="-122"/>
            </a:endParaRPr>
          </a:p>
          <a:p>
            <a:pPr marL="0" marR="0">
              <a:spcBef>
                <a:spcPts val="0"/>
              </a:spcBef>
              <a:spcAft>
                <a:spcPts val="0"/>
              </a:spcAft>
            </a:pPr>
            <a:r>
              <a:rPr lang="en-US" sz="1800" dirty="0">
                <a:solidFill>
                  <a:srgbClr val="333333"/>
                </a:solidFill>
                <a:effectLst/>
                <a:latin typeface="Times New Roman" panose="02020603050405020304" pitchFamily="18" charset="0"/>
                <a:ea typeface="SimSun" panose="02010600030101010101" pitchFamily="2" charset="-122"/>
                <a:cs typeface="SimSun" panose="02010600030101010101" pitchFamily="2" charset="-122"/>
              </a:rPr>
              <a:t>(1) Multimedia drives AI towards more explain-ability.</a:t>
            </a:r>
            <a:endParaRPr lang="en-US" sz="1800" dirty="0">
              <a:effectLst/>
              <a:latin typeface="SimSun" panose="02010600030101010101" pitchFamily="2" charset="-122"/>
              <a:ea typeface="SimSun" panose="02010600030101010101" pitchFamily="2" charset="-122"/>
              <a:cs typeface="SimSun" panose="02010600030101010101" pitchFamily="2" charset="-122"/>
            </a:endParaRPr>
          </a:p>
          <a:p>
            <a:pPr marL="0" marR="0">
              <a:spcBef>
                <a:spcPts val="0"/>
              </a:spcBef>
              <a:spcAft>
                <a:spcPts val="0"/>
              </a:spcAft>
            </a:pPr>
            <a:r>
              <a:rPr lang="en-US" sz="1800" dirty="0">
                <a:solidFill>
                  <a:srgbClr val="333333"/>
                </a:solidFill>
                <a:effectLst/>
                <a:latin typeface="Times New Roman" panose="02020603050405020304" pitchFamily="18" charset="0"/>
                <a:ea typeface="SimSun" panose="02010600030101010101" pitchFamily="2" charset="-122"/>
                <a:cs typeface="SimSun" panose="02010600030101010101" pitchFamily="2" charset="-122"/>
              </a:rPr>
              <a:t>(2) AI in turn boosts multimedia to be more </a:t>
            </a:r>
            <a:r>
              <a:rPr lang="en-US" sz="1800" dirty="0" err="1">
                <a:solidFill>
                  <a:srgbClr val="333333"/>
                </a:solidFill>
                <a:effectLst/>
                <a:latin typeface="Times New Roman" panose="02020603050405020304" pitchFamily="18" charset="0"/>
                <a:ea typeface="SimSun" panose="02010600030101010101" pitchFamily="2" charset="-122"/>
                <a:cs typeface="SimSun" panose="02010600030101010101" pitchFamily="2" charset="-122"/>
              </a:rPr>
              <a:t>inferrable</a:t>
            </a:r>
            <a:r>
              <a:rPr lang="en-US" sz="1800" dirty="0">
                <a:solidFill>
                  <a:srgbClr val="333333"/>
                </a:solidFill>
                <a:effectLst/>
                <a:latin typeface="Times New Roman" panose="02020603050405020304" pitchFamily="18" charset="0"/>
                <a:ea typeface="SimSun" panose="02010600030101010101" pitchFamily="2" charset="-122"/>
                <a:cs typeface="SimSun" panose="02010600030101010101" pitchFamily="2" charset="-122"/>
              </a:rPr>
              <a:t>.</a:t>
            </a:r>
            <a:endParaRPr lang="en-US" sz="1800" dirty="0">
              <a:effectLst/>
              <a:latin typeface="SimSun" panose="02010600030101010101" pitchFamily="2" charset="-122"/>
              <a:ea typeface="SimSun" panose="02010600030101010101" pitchFamily="2" charset="-122"/>
              <a:cs typeface="SimSun" panose="02010600030101010101" pitchFamily="2" charset="-122"/>
            </a:endParaRPr>
          </a:p>
          <a:p>
            <a:pPr marL="0" marR="0">
              <a:spcBef>
                <a:spcPts val="0"/>
              </a:spcBef>
              <a:spcAft>
                <a:spcPts val="0"/>
              </a:spcAft>
            </a:pPr>
            <a:r>
              <a:rPr lang="en-US" sz="1800" dirty="0">
                <a:solidFill>
                  <a:srgbClr val="333333"/>
                </a:solidFill>
                <a:effectLst/>
                <a:latin typeface="Times New Roman" panose="02020603050405020304" pitchFamily="18" charset="0"/>
                <a:ea typeface="SimSun" panose="02010600030101010101" pitchFamily="2" charset="-122"/>
                <a:cs typeface="SimSun" panose="02010600030101010101" pitchFamily="2" charset="-122"/>
              </a:rPr>
              <a:t> </a:t>
            </a:r>
            <a:endParaRPr lang="en-US" sz="1800" dirty="0">
              <a:effectLst/>
              <a:latin typeface="SimSun" panose="02010600030101010101" pitchFamily="2" charset="-122"/>
              <a:ea typeface="SimSun" panose="02010600030101010101" pitchFamily="2" charset="-122"/>
              <a:cs typeface="SimSun" panose="02010600030101010101" pitchFamily="2" charset="-122"/>
            </a:endParaRPr>
          </a:p>
          <a:p>
            <a:pPr marL="0" marR="0">
              <a:spcBef>
                <a:spcPts val="0"/>
              </a:spcBef>
              <a:spcAft>
                <a:spcPts val="0"/>
              </a:spcAft>
            </a:pPr>
            <a:r>
              <a:rPr lang="en-US" sz="1800" dirty="0">
                <a:solidFill>
                  <a:srgbClr val="333333"/>
                </a:solidFill>
                <a:effectLst/>
                <a:latin typeface="Times New Roman" panose="02020603050405020304" pitchFamily="18" charset="0"/>
                <a:ea typeface="SimSun" panose="02010600030101010101" pitchFamily="2" charset="-122"/>
                <a:cs typeface="SimSun" panose="02010600030101010101" pitchFamily="2" charset="-122"/>
              </a:rPr>
              <a:t>These two directions form a loop of multimedia intelligence where multimedia and AI enhance each other in an interactive and iterative way.</a:t>
            </a:r>
            <a:endParaRPr lang="en-US" sz="1800" dirty="0">
              <a:effectLst/>
              <a:latin typeface="SimSun" panose="02010600030101010101" pitchFamily="2" charset="-122"/>
              <a:ea typeface="SimSun" panose="02010600030101010101" pitchFamily="2" charset="-122"/>
              <a:cs typeface="SimSun" panose="02010600030101010101" pitchFamily="2" charset="-122"/>
            </a:endParaRPr>
          </a:p>
          <a:p>
            <a:pPr marL="0" marR="0">
              <a:spcBef>
                <a:spcPts val="0"/>
              </a:spcBef>
              <a:spcAft>
                <a:spcPts val="0"/>
              </a:spcAft>
            </a:pPr>
            <a:r>
              <a:rPr lang="en-US" sz="1800" dirty="0">
                <a:solidFill>
                  <a:srgbClr val="333333"/>
                </a:solidFill>
                <a:effectLst/>
                <a:latin typeface="Times New Roman" panose="02020603050405020304" pitchFamily="18" charset="0"/>
                <a:ea typeface="SimSun" panose="02010600030101010101" pitchFamily="2" charset="-122"/>
                <a:cs typeface="SimSun" panose="02010600030101010101" pitchFamily="2" charset="-122"/>
              </a:rPr>
              <a:t> </a:t>
            </a:r>
            <a:endParaRPr lang="en-US" sz="1800" dirty="0">
              <a:effectLst/>
              <a:latin typeface="SimSun" panose="02010600030101010101" pitchFamily="2" charset="-122"/>
              <a:ea typeface="SimSun" panose="02010600030101010101" pitchFamily="2" charset="-122"/>
              <a:cs typeface="SimSun" panose="02010600030101010101" pitchFamily="2" charset="-122"/>
            </a:endParaRPr>
          </a:p>
          <a:p>
            <a:pPr marL="0" marR="0">
              <a:spcBef>
                <a:spcPts val="0"/>
              </a:spcBef>
              <a:spcAft>
                <a:spcPts val="0"/>
              </a:spcAft>
            </a:pPr>
            <a:r>
              <a:rPr lang="en-US" sz="1800" dirty="0">
                <a:solidFill>
                  <a:srgbClr val="333333"/>
                </a:solidFill>
                <a:effectLst/>
                <a:latin typeface="Times New Roman" panose="02020603050405020304" pitchFamily="18" charset="0"/>
                <a:ea typeface="SimSun" panose="02010600030101010101" pitchFamily="2" charset="-122"/>
                <a:cs typeface="SimSun" panose="02010600030101010101" pitchFamily="2" charset="-122"/>
              </a:rPr>
              <a:t>The authors carefully study the circles in the loop, in particular, investigating how multimedia promotes machine learning and how machine learning in turn boosts multimedia. </a:t>
            </a:r>
            <a:endParaRPr lang="en-US" sz="1800" dirty="0">
              <a:effectLst/>
              <a:latin typeface="SimSun" panose="02010600030101010101" pitchFamily="2" charset="-122"/>
              <a:ea typeface="SimSun" panose="02010600030101010101" pitchFamily="2" charset="-122"/>
              <a:cs typeface="SimSun" panose="02010600030101010101" pitchFamily="2" charset="-122"/>
            </a:endParaRPr>
          </a:p>
          <a:p>
            <a:pPr marL="0" marR="0">
              <a:spcBef>
                <a:spcPts val="0"/>
              </a:spcBef>
              <a:spcAft>
                <a:spcPts val="0"/>
              </a:spcAft>
            </a:pPr>
            <a:r>
              <a:rPr lang="en-US" sz="1800" dirty="0">
                <a:solidFill>
                  <a:srgbClr val="333333"/>
                </a:solidFill>
                <a:effectLst/>
                <a:latin typeface="Times New Roman" panose="02020603050405020304" pitchFamily="18" charset="0"/>
                <a:ea typeface="SimSun" panose="02010600030101010101" pitchFamily="2" charset="-122"/>
                <a:cs typeface="SimSun" panose="02010600030101010101" pitchFamily="2" charset="-122"/>
              </a:rPr>
              <a:t> </a:t>
            </a:r>
            <a:endParaRPr lang="en-US" sz="1800" dirty="0">
              <a:effectLst/>
              <a:latin typeface="SimSun" panose="02010600030101010101" pitchFamily="2" charset="-122"/>
              <a:ea typeface="SimSun" panose="02010600030101010101" pitchFamily="2" charset="-122"/>
              <a:cs typeface="SimSun" panose="02010600030101010101" pitchFamily="2" charset="-122"/>
            </a:endParaRPr>
          </a:p>
          <a:p>
            <a:pPr marL="0" marR="0">
              <a:spcBef>
                <a:spcPts val="0"/>
              </a:spcBef>
              <a:spcAft>
                <a:spcPts val="0"/>
              </a:spcAft>
            </a:pPr>
            <a:r>
              <a:rPr lang="en-US" sz="1800" dirty="0">
                <a:solidFill>
                  <a:srgbClr val="333333"/>
                </a:solidFill>
                <a:effectLst/>
                <a:latin typeface="Times New Roman" panose="02020603050405020304" pitchFamily="18" charset="0"/>
                <a:ea typeface="SimSun" panose="02010600030101010101" pitchFamily="2" charset="-122"/>
                <a:cs typeface="SimSun" panose="02010600030101010101" pitchFamily="2" charset="-122"/>
              </a:rPr>
              <a:t>Last but not least, they summary what have been done in the loop already and point out what needs to be done to complete the loop, followed by their thought on several future research directions deserving further study for multimedia intelligence.</a:t>
            </a:r>
            <a:endParaRPr lang="en-US" sz="18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4" name="Slide Number Placeholder 3"/>
          <p:cNvSpPr>
            <a:spLocks noGrp="1"/>
          </p:cNvSpPr>
          <p:nvPr>
            <p:ph type="sldNum" sz="quarter" idx="5"/>
          </p:nvPr>
        </p:nvSpPr>
        <p:spPr/>
        <p:txBody>
          <a:bodyPr/>
          <a:lstStyle/>
          <a:p>
            <a:fld id="{AABA968A-BC17-485B-965C-2310A2F6BC5A}" type="slidenum">
              <a:rPr lang="zh-CN" altLang="en-US" smtClean="0"/>
              <a:t>10</a:t>
            </a:fld>
            <a:endParaRPr lang="zh-CN" altLang="en-US"/>
          </a:p>
        </p:txBody>
      </p:sp>
    </p:spTree>
    <p:extLst>
      <p:ext uri="{BB962C8B-B14F-4D97-AF65-F5344CB8AC3E}">
        <p14:creationId xmlns:p14="http://schemas.microsoft.com/office/powerpoint/2010/main" val="2771139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r>
              <a:rPr lang="en-US" sz="1800" dirty="0">
                <a:solidFill>
                  <a:srgbClr val="333333"/>
                </a:solidFill>
                <a:effectLst/>
                <a:latin typeface="Times New Roman" panose="02020603050405020304" pitchFamily="18" charset="0"/>
                <a:ea typeface="SimSun" panose="02010600030101010101" pitchFamily="2" charset="-122"/>
                <a:cs typeface="SimSun" panose="02010600030101010101" pitchFamily="2" charset="-122"/>
              </a:rPr>
              <a:t>The paper provides an interesting and potentially novel concept of Multimedia Intelligence, which explores the co-influence between multimedia and AI. </a:t>
            </a:r>
            <a:endParaRPr lang="en-US" sz="1800" dirty="0">
              <a:effectLst/>
              <a:latin typeface="SimSun" panose="02010600030101010101" pitchFamily="2" charset="-122"/>
              <a:ea typeface="SimSun" panose="02010600030101010101" pitchFamily="2" charset="-122"/>
              <a:cs typeface="SimSun" panose="02010600030101010101" pitchFamily="2" charset="-122"/>
            </a:endParaRPr>
          </a:p>
          <a:p>
            <a:pPr marL="0" marR="0">
              <a:spcBef>
                <a:spcPts val="0"/>
              </a:spcBef>
              <a:spcAft>
                <a:spcPts val="0"/>
              </a:spcAft>
            </a:pPr>
            <a:r>
              <a:rPr lang="en-US" sz="1800" dirty="0">
                <a:solidFill>
                  <a:srgbClr val="333333"/>
                </a:solidFill>
                <a:effectLst/>
                <a:latin typeface="Times New Roman" panose="02020603050405020304" pitchFamily="18" charset="0"/>
                <a:ea typeface="SimSun" panose="02010600030101010101" pitchFamily="2" charset="-122"/>
                <a:cs typeface="SimSun" panose="02010600030101010101" pitchFamily="2" charset="-122"/>
              </a:rPr>
              <a:t> </a:t>
            </a:r>
            <a:endParaRPr lang="en-US" sz="1800" dirty="0">
              <a:effectLst/>
              <a:latin typeface="SimSun" panose="02010600030101010101" pitchFamily="2" charset="-122"/>
              <a:ea typeface="SimSun" panose="02010600030101010101" pitchFamily="2" charset="-122"/>
              <a:cs typeface="SimSun" panose="02010600030101010101" pitchFamily="2" charset="-122"/>
            </a:endParaRPr>
          </a:p>
          <a:p>
            <a:pPr marL="0" marR="0">
              <a:spcBef>
                <a:spcPts val="0"/>
              </a:spcBef>
              <a:spcAft>
                <a:spcPts val="0"/>
              </a:spcAft>
            </a:pPr>
            <a:r>
              <a:rPr lang="en-US" sz="1800" dirty="0">
                <a:solidFill>
                  <a:srgbClr val="333333"/>
                </a:solidFill>
                <a:effectLst/>
                <a:latin typeface="Times New Roman" panose="02020603050405020304" pitchFamily="18" charset="0"/>
                <a:ea typeface="SimSun" panose="02010600030101010101" pitchFamily="2" charset="-122"/>
                <a:cs typeface="SimSun" panose="02010600030101010101" pitchFamily="2" charset="-122"/>
              </a:rPr>
              <a:t>Another point that makes the paper novel is that the author uses many up-to-date research achievements as examples to express the authors views. These examples is novel and of great help for us to better understand the development of artificial intelligence science.</a:t>
            </a:r>
            <a:endParaRPr lang="en-US" sz="18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4" name="Slide Number Placeholder 3"/>
          <p:cNvSpPr>
            <a:spLocks noGrp="1"/>
          </p:cNvSpPr>
          <p:nvPr>
            <p:ph type="sldNum" sz="quarter" idx="5"/>
          </p:nvPr>
        </p:nvSpPr>
        <p:spPr/>
        <p:txBody>
          <a:bodyPr/>
          <a:lstStyle/>
          <a:p>
            <a:fld id="{AABA968A-BC17-485B-965C-2310A2F6BC5A}" type="slidenum">
              <a:rPr lang="zh-CN" altLang="en-US" smtClean="0"/>
              <a:t>11</a:t>
            </a:fld>
            <a:endParaRPr lang="zh-CN" altLang="en-US"/>
          </a:p>
        </p:txBody>
      </p:sp>
    </p:spTree>
    <p:extLst>
      <p:ext uri="{BB962C8B-B14F-4D97-AF65-F5344CB8AC3E}">
        <p14:creationId xmlns:p14="http://schemas.microsoft.com/office/powerpoint/2010/main" val="12081763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r>
              <a:rPr lang="en-US" sz="1800" dirty="0">
                <a:solidFill>
                  <a:srgbClr val="333333"/>
                </a:solidFill>
                <a:effectLst/>
                <a:latin typeface="Times New Roman" panose="02020603050405020304" pitchFamily="18" charset="0"/>
                <a:ea typeface="SimSun" panose="02010600030101010101" pitchFamily="2" charset="-122"/>
                <a:cs typeface="SimSun" panose="02010600030101010101" pitchFamily="2" charset="-122"/>
              </a:rPr>
              <a:t>In part 4 of the paper, the author gives four examples to express the future research and directions about Multimedia Intelligence. We think these examples are really novel and they broad our horizon.</a:t>
            </a:r>
            <a:endParaRPr lang="en-US" sz="1800" dirty="0">
              <a:effectLst/>
              <a:latin typeface="SimSun" panose="02010600030101010101" pitchFamily="2" charset="-122"/>
              <a:ea typeface="SimSun" panose="02010600030101010101" pitchFamily="2" charset="-122"/>
              <a:cs typeface="SimSun" panose="02010600030101010101" pitchFamily="2" charset="-122"/>
            </a:endParaRPr>
          </a:p>
          <a:p>
            <a:pPr marL="0" marR="0">
              <a:spcBef>
                <a:spcPts val="0"/>
              </a:spcBef>
              <a:spcAft>
                <a:spcPts val="0"/>
              </a:spcAft>
            </a:pPr>
            <a:r>
              <a:rPr lang="en-US" sz="1800" dirty="0">
                <a:solidFill>
                  <a:srgbClr val="333333"/>
                </a:solidFill>
                <a:effectLst/>
                <a:latin typeface="Times New Roman" panose="02020603050405020304" pitchFamily="18" charset="0"/>
                <a:ea typeface="SimSun" panose="02010600030101010101" pitchFamily="2" charset="-122"/>
                <a:cs typeface="SimSun" panose="02010600030101010101" pitchFamily="2" charset="-122"/>
              </a:rPr>
              <a:t> </a:t>
            </a:r>
            <a:endParaRPr lang="en-US" sz="1800" dirty="0">
              <a:effectLst/>
              <a:latin typeface="SimSun" panose="02010600030101010101" pitchFamily="2" charset="-122"/>
              <a:ea typeface="SimSun" panose="02010600030101010101" pitchFamily="2" charset="-122"/>
              <a:cs typeface="SimSun" panose="02010600030101010101" pitchFamily="2" charset="-122"/>
            </a:endParaRPr>
          </a:p>
          <a:p>
            <a:pPr marL="0" marR="0">
              <a:spcBef>
                <a:spcPts val="0"/>
              </a:spcBef>
              <a:spcAft>
                <a:spcPts val="0"/>
              </a:spcAft>
            </a:pPr>
            <a:r>
              <a:rPr lang="en-US" sz="1800" b="1" dirty="0">
                <a:solidFill>
                  <a:srgbClr val="333333"/>
                </a:solidFill>
                <a:effectLst/>
                <a:latin typeface="Times New Roman" panose="02020603050405020304" pitchFamily="18" charset="0"/>
                <a:ea typeface="SimSun" panose="02010600030101010101" pitchFamily="2" charset="-122"/>
                <a:cs typeface="SimSun" panose="02010600030101010101" pitchFamily="2" charset="-122"/>
              </a:rPr>
              <a:t>Multimedia Turing Test </a:t>
            </a:r>
            <a:r>
              <a:rPr lang="en-US" sz="1800" dirty="0">
                <a:solidFill>
                  <a:srgbClr val="333333"/>
                </a:solidFill>
                <a:effectLst/>
                <a:latin typeface="Times New Roman" panose="02020603050405020304" pitchFamily="18" charset="0"/>
                <a:ea typeface="SimSun" panose="02010600030101010101" pitchFamily="2" charset="-122"/>
                <a:cs typeface="SimSun" panose="02010600030101010101" pitchFamily="2" charset="-122"/>
              </a:rPr>
              <a:t>aims to evaluate the computer algorithm’s ability of human-level concept learning, and may serve as a further step to enhance the human-like reasoning for multimedia.</a:t>
            </a:r>
            <a:endParaRPr lang="en-US" sz="1800" dirty="0">
              <a:effectLst/>
              <a:latin typeface="SimSun" panose="02010600030101010101" pitchFamily="2" charset="-122"/>
              <a:ea typeface="SimSun" panose="02010600030101010101" pitchFamily="2" charset="-122"/>
              <a:cs typeface="SimSun" panose="02010600030101010101" pitchFamily="2" charset="-122"/>
            </a:endParaRPr>
          </a:p>
          <a:p>
            <a:pPr marL="0" marR="0">
              <a:spcBef>
                <a:spcPts val="0"/>
              </a:spcBef>
              <a:spcAft>
                <a:spcPts val="0"/>
              </a:spcAft>
            </a:pPr>
            <a:r>
              <a:rPr lang="en-US" sz="1800" b="1" dirty="0">
                <a:solidFill>
                  <a:srgbClr val="333333"/>
                </a:solidFill>
                <a:effectLst/>
                <a:latin typeface="Times New Roman" panose="02020603050405020304" pitchFamily="18" charset="0"/>
                <a:ea typeface="SimSun" panose="02010600030101010101" pitchFamily="2" charset="-122"/>
                <a:cs typeface="SimSun" panose="02010600030101010101" pitchFamily="2" charset="-122"/>
              </a:rPr>
              <a:t>Explainable Reasoning in multimedia</a:t>
            </a:r>
            <a:r>
              <a:rPr lang="en-US" sz="1800" dirty="0">
                <a:solidFill>
                  <a:srgbClr val="333333"/>
                </a:solidFill>
                <a:effectLst/>
                <a:latin typeface="Times New Roman" panose="02020603050405020304" pitchFamily="18" charset="0"/>
                <a:ea typeface="SimSun" panose="02010600030101010101" pitchFamily="2" charset="-122"/>
                <a:cs typeface="SimSun" panose="02010600030101010101" pitchFamily="2" charset="-122"/>
              </a:rPr>
              <a:t> is one important research direction to explore more for future work, and deserve further investigations.</a:t>
            </a:r>
            <a:endParaRPr lang="en-US" sz="1800" dirty="0">
              <a:effectLst/>
              <a:latin typeface="SimSun" panose="02010600030101010101" pitchFamily="2" charset="-122"/>
              <a:ea typeface="SimSun" panose="02010600030101010101" pitchFamily="2" charset="-122"/>
              <a:cs typeface="SimSun" panose="02010600030101010101" pitchFamily="2" charset="-122"/>
            </a:endParaRPr>
          </a:p>
          <a:p>
            <a:pPr marL="0" marR="0">
              <a:spcBef>
                <a:spcPts val="0"/>
              </a:spcBef>
              <a:spcAft>
                <a:spcPts val="0"/>
              </a:spcAft>
            </a:pPr>
            <a:r>
              <a:rPr lang="en-US" sz="1800" b="1" dirty="0">
                <a:solidFill>
                  <a:srgbClr val="333333"/>
                </a:solidFill>
                <a:effectLst/>
                <a:latin typeface="Times New Roman" panose="02020603050405020304" pitchFamily="18" charset="0"/>
                <a:ea typeface="SimSun" panose="02010600030101010101" pitchFamily="2" charset="-122"/>
                <a:cs typeface="SimSun" panose="02010600030101010101" pitchFamily="2" charset="-122"/>
              </a:rPr>
              <a:t>Auto-ML</a:t>
            </a:r>
            <a:r>
              <a:rPr lang="en-US" sz="1800" dirty="0">
                <a:solidFill>
                  <a:srgbClr val="333333"/>
                </a:solidFill>
                <a:effectLst/>
                <a:latin typeface="Times New Roman" panose="02020603050405020304" pitchFamily="18" charset="0"/>
                <a:ea typeface="SimSun" panose="02010600030101010101" pitchFamily="2" charset="-122"/>
                <a:cs typeface="SimSun" panose="02010600030101010101" pitchFamily="2" charset="-122"/>
              </a:rPr>
              <a:t> means enabling a computer algorithm to automatically adapt to different data, tasks and environments, which is exactly what we human are good at.</a:t>
            </a:r>
            <a:endParaRPr lang="en-US" sz="1800" dirty="0">
              <a:effectLst/>
              <a:latin typeface="SimSun" panose="02010600030101010101" pitchFamily="2" charset="-122"/>
              <a:ea typeface="SimSun" panose="02010600030101010101" pitchFamily="2" charset="-122"/>
              <a:cs typeface="SimSun" panose="02010600030101010101" pitchFamily="2" charset="-122"/>
            </a:endParaRPr>
          </a:p>
          <a:p>
            <a:pPr marL="0" marR="0">
              <a:spcBef>
                <a:spcPts val="0"/>
              </a:spcBef>
              <a:spcAft>
                <a:spcPts val="0"/>
              </a:spcAft>
            </a:pPr>
            <a:r>
              <a:rPr lang="en-US" sz="1800" b="1" dirty="0">
                <a:solidFill>
                  <a:srgbClr val="333333"/>
                </a:solidFill>
                <a:effectLst/>
                <a:latin typeface="Times New Roman" panose="02020603050405020304" pitchFamily="18" charset="0"/>
                <a:ea typeface="SimSun" panose="02010600030101010101" pitchFamily="2" charset="-122"/>
                <a:cs typeface="SimSun" panose="02010600030101010101" pitchFamily="2" charset="-122"/>
              </a:rPr>
              <a:t>Meta-learning</a:t>
            </a:r>
            <a:r>
              <a:rPr lang="en-US" sz="1800" dirty="0">
                <a:solidFill>
                  <a:srgbClr val="333333"/>
                </a:solidFill>
                <a:effectLst/>
                <a:latin typeface="Times New Roman" panose="02020603050405020304" pitchFamily="18" charset="0"/>
                <a:ea typeface="SimSun" panose="02010600030101010101" pitchFamily="2" charset="-122"/>
                <a:cs typeface="SimSun" panose="02010600030101010101" pitchFamily="2" charset="-122"/>
              </a:rPr>
              <a:t>, that is learning to learn, aims at extracting and learn a form of general knowledge from different tasks that can be used by various other tasks in the future, which is also a unique characteristic possessed by human.</a:t>
            </a:r>
            <a:endParaRPr lang="en-US" sz="1800" dirty="0">
              <a:effectLst/>
              <a:latin typeface="SimSun" panose="02010600030101010101" pitchFamily="2" charset="-122"/>
              <a:ea typeface="SimSun" panose="02010600030101010101" pitchFamily="2" charset="-122"/>
              <a:cs typeface="SimSun" panose="02010600030101010101" pitchFamily="2" charset="-122"/>
            </a:endParaRPr>
          </a:p>
          <a:p>
            <a:pPr marL="0" marR="0">
              <a:spcBef>
                <a:spcPts val="0"/>
              </a:spcBef>
              <a:spcAft>
                <a:spcPts val="0"/>
              </a:spcAft>
            </a:pPr>
            <a:r>
              <a:rPr lang="en-US" sz="1800" dirty="0">
                <a:solidFill>
                  <a:srgbClr val="333333"/>
                </a:solidFill>
                <a:effectLst/>
                <a:latin typeface="Times New Roman" panose="02020603050405020304" pitchFamily="18" charset="0"/>
                <a:ea typeface="SimSun" panose="02010600030101010101" pitchFamily="2" charset="-122"/>
                <a:cs typeface="SimSun" panose="02010600030101010101" pitchFamily="2" charset="-122"/>
              </a:rPr>
              <a:t>They focus on developing the ability of human-like task/environment-adaptation and general knowledge sublimation.</a:t>
            </a:r>
            <a:endParaRPr lang="en-US" sz="1800" dirty="0">
              <a:effectLst/>
              <a:latin typeface="SimSun" panose="02010600030101010101" pitchFamily="2" charset="-122"/>
              <a:ea typeface="SimSun" panose="02010600030101010101" pitchFamily="2" charset="-122"/>
              <a:cs typeface="SimSun" panose="02010600030101010101" pitchFamily="2" charset="-122"/>
            </a:endParaRPr>
          </a:p>
          <a:p>
            <a:pPr marL="0" marR="0">
              <a:spcBef>
                <a:spcPts val="0"/>
              </a:spcBef>
              <a:spcAft>
                <a:spcPts val="0"/>
              </a:spcAft>
            </a:pPr>
            <a:r>
              <a:rPr lang="en-US" sz="1800" b="1" dirty="0">
                <a:solidFill>
                  <a:srgbClr val="333333"/>
                </a:solidFill>
                <a:effectLst/>
                <a:latin typeface="Times New Roman" panose="02020603050405020304" pitchFamily="18" charset="0"/>
                <a:ea typeface="SimSun" panose="02010600030101010101" pitchFamily="2" charset="-122"/>
                <a:cs typeface="SimSun" panose="02010600030101010101" pitchFamily="2" charset="-122"/>
              </a:rPr>
              <a:t>Digital Retina</a:t>
            </a:r>
            <a:r>
              <a:rPr lang="en-US" sz="1800" dirty="0">
                <a:solidFill>
                  <a:srgbClr val="333333"/>
                </a:solidFill>
                <a:effectLst/>
                <a:latin typeface="Times New Roman" panose="02020603050405020304" pitchFamily="18" charset="0"/>
                <a:ea typeface="SimSun" panose="02010600030101010101" pitchFamily="2" charset="-122"/>
                <a:cs typeface="SimSun" panose="02010600030101010101" pitchFamily="2" charset="-122"/>
              </a:rPr>
              <a:t> defines a framework that a camera is typically equipped with a globally unified timer and an accurate positioner, and can output two streams simultaneously, including a compressed video stream for online/offline viewing and data storage, and a compact feature stream extracted from the original image/video signals for pattern recognition, visual analysis and search. </a:t>
            </a:r>
            <a:endParaRPr lang="en-US" sz="18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4" name="Slide Number Placeholder 3"/>
          <p:cNvSpPr>
            <a:spLocks noGrp="1"/>
          </p:cNvSpPr>
          <p:nvPr>
            <p:ph type="sldNum" sz="quarter" idx="5"/>
          </p:nvPr>
        </p:nvSpPr>
        <p:spPr/>
        <p:txBody>
          <a:bodyPr/>
          <a:lstStyle/>
          <a:p>
            <a:fld id="{AABA968A-BC17-485B-965C-2310A2F6BC5A}" type="slidenum">
              <a:rPr lang="zh-CN" altLang="en-US" smtClean="0"/>
              <a:t>12</a:t>
            </a:fld>
            <a:endParaRPr lang="zh-CN" altLang="en-US"/>
          </a:p>
        </p:txBody>
      </p:sp>
    </p:spTree>
    <p:extLst>
      <p:ext uri="{BB962C8B-B14F-4D97-AF65-F5344CB8AC3E}">
        <p14:creationId xmlns:p14="http://schemas.microsoft.com/office/powerpoint/2010/main" val="18549318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sz="1800" dirty="0">
                <a:solidFill>
                  <a:srgbClr val="333333"/>
                </a:solidFill>
                <a:effectLst/>
                <a:latin typeface="Times New Roman" panose="02020603050405020304" pitchFamily="18" charset="0"/>
                <a:ea typeface="DengXian" panose="02010600030101010101" pitchFamily="2" charset="-122"/>
              </a:rPr>
              <a:t>Thanks for your watching!</a:t>
            </a:r>
            <a:endParaRPr lang="zh-CN" altLang="en-US" dirty="0"/>
          </a:p>
        </p:txBody>
      </p:sp>
      <p:sp>
        <p:nvSpPr>
          <p:cNvPr id="4" name="灯片编号占位符 3"/>
          <p:cNvSpPr>
            <a:spLocks noGrp="1"/>
          </p:cNvSpPr>
          <p:nvPr>
            <p:ph type="sldNum" sz="quarter" idx="10"/>
          </p:nvPr>
        </p:nvSpPr>
        <p:spPr/>
        <p:txBody>
          <a:bodyPr/>
          <a:lstStyle/>
          <a:p>
            <a:fld id="{AABA968A-BC17-485B-965C-2310A2F6BC5A}" type="slidenum">
              <a:rPr lang="zh-CN" altLang="en-US" smtClean="0"/>
              <a:t>13</a:t>
            </a:fld>
            <a:endParaRPr lang="zh-CN" altLang="en-US"/>
          </a:p>
        </p:txBody>
      </p:sp>
    </p:spTree>
    <p:extLst>
      <p:ext uri="{BB962C8B-B14F-4D97-AF65-F5344CB8AC3E}">
        <p14:creationId xmlns:p14="http://schemas.microsoft.com/office/powerpoint/2010/main" val="39705670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a:spcBef>
                <a:spcPts val="0"/>
              </a:spcBef>
              <a:spcAft>
                <a:spcPts val="0"/>
              </a:spcAft>
            </a:pPr>
            <a:r>
              <a:rPr lang="en-US" sz="1800" dirty="0">
                <a:solidFill>
                  <a:srgbClr val="333333"/>
                </a:solidFill>
                <a:effectLst/>
                <a:latin typeface="Times New Roman" panose="02020603050405020304" pitchFamily="18" charset="0"/>
                <a:ea typeface="SimSun" panose="02010600030101010101" pitchFamily="2" charset="-122"/>
                <a:cs typeface="SimSun" panose="02010600030101010101" pitchFamily="2" charset="-122"/>
              </a:rPr>
              <a:t>Firstly, Let's look at the abstract, and here we can find the problem the paper addressee is: What happens when multimedia meets Artificial Intelligence?</a:t>
            </a:r>
            <a:endParaRPr lang="en-US" sz="1800" dirty="0">
              <a:effectLst/>
              <a:latin typeface="SimSun" panose="02010600030101010101" pitchFamily="2" charset="-122"/>
              <a:ea typeface="SimSun" panose="02010600030101010101" pitchFamily="2" charset="-122"/>
              <a:cs typeface="SimSun" panose="02010600030101010101" pitchFamily="2" charset="-122"/>
            </a:endParaRPr>
          </a:p>
          <a:p>
            <a:pPr marL="0" marR="0">
              <a:spcBef>
                <a:spcPts val="0"/>
              </a:spcBef>
              <a:spcAft>
                <a:spcPts val="0"/>
              </a:spcAft>
            </a:pPr>
            <a:r>
              <a:rPr lang="en-US" sz="1800" dirty="0">
                <a:solidFill>
                  <a:srgbClr val="333333"/>
                </a:solidFill>
                <a:effectLst/>
                <a:latin typeface="Times New Roman" panose="02020603050405020304" pitchFamily="18" charset="0"/>
                <a:ea typeface="SimSun" panose="02010600030101010101" pitchFamily="2" charset="-122"/>
                <a:cs typeface="SimSun" panose="02010600030101010101" pitchFamily="2" charset="-122"/>
              </a:rPr>
              <a:t> </a:t>
            </a:r>
            <a:endParaRPr lang="en-US" sz="1800" dirty="0">
              <a:effectLst/>
              <a:latin typeface="SimSun" panose="02010600030101010101" pitchFamily="2" charset="-122"/>
              <a:ea typeface="SimSun" panose="02010600030101010101" pitchFamily="2" charset="-122"/>
              <a:cs typeface="SimSun" panose="02010600030101010101" pitchFamily="2" charset="-122"/>
            </a:endParaRPr>
          </a:p>
          <a:p>
            <a:pPr marL="0" marR="0">
              <a:spcBef>
                <a:spcPts val="0"/>
              </a:spcBef>
              <a:spcAft>
                <a:spcPts val="0"/>
              </a:spcAft>
            </a:pPr>
            <a:r>
              <a:rPr lang="en-US" sz="1800" dirty="0">
                <a:solidFill>
                  <a:srgbClr val="333333"/>
                </a:solidFill>
                <a:effectLst/>
                <a:latin typeface="Times New Roman" panose="02020603050405020304" pitchFamily="18" charset="0"/>
                <a:ea typeface="SimSun" panose="02010600030101010101" pitchFamily="2" charset="-122"/>
                <a:cs typeface="SimSun" panose="02010600030101010101" pitchFamily="2" charset="-122"/>
              </a:rPr>
              <a:t>The main topic the paper discusses is the mutual influence between multimedia and artificial intelligence (AI). And then, the authors introduce the concept named Multimedia Intelligence, as a way to investigate the mutual influence between the two fields.</a:t>
            </a:r>
            <a:endParaRPr lang="en-US" sz="1800" dirty="0">
              <a:effectLst/>
              <a:latin typeface="SimSun" panose="02010600030101010101" pitchFamily="2" charset="-122"/>
              <a:ea typeface="SimSun" panose="02010600030101010101" pitchFamily="2" charset="-122"/>
              <a:cs typeface="SimSun" panose="02010600030101010101" pitchFamily="2" charset="-122"/>
            </a:endParaRPr>
          </a:p>
          <a:p>
            <a:endParaRPr lang="zh-CN" altLang="en-US" dirty="0"/>
          </a:p>
        </p:txBody>
      </p:sp>
      <p:sp>
        <p:nvSpPr>
          <p:cNvPr id="4" name="灯片编号占位符 3"/>
          <p:cNvSpPr>
            <a:spLocks noGrp="1"/>
          </p:cNvSpPr>
          <p:nvPr>
            <p:ph type="sldNum" sz="quarter" idx="10"/>
          </p:nvPr>
        </p:nvSpPr>
        <p:spPr/>
        <p:txBody>
          <a:bodyPr/>
          <a:lstStyle/>
          <a:p>
            <a:fld id="{AABA968A-BC17-485B-965C-2310A2F6BC5A}"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a:spcBef>
                <a:spcPts val="0"/>
              </a:spcBef>
              <a:spcAft>
                <a:spcPts val="0"/>
              </a:spcAft>
            </a:pPr>
            <a:r>
              <a:rPr lang="en-US" sz="1800" dirty="0">
                <a:solidFill>
                  <a:srgbClr val="333333"/>
                </a:solidFill>
                <a:effectLst/>
                <a:latin typeface="Times New Roman" panose="02020603050405020304" pitchFamily="18" charset="0"/>
                <a:ea typeface="SimSun" panose="02010600030101010101" pitchFamily="2" charset="-122"/>
                <a:cs typeface="SimSun" panose="02010600030101010101" pitchFamily="2" charset="-122"/>
              </a:rPr>
              <a:t>Some of the contributions made by other researchers in the field of multimedia AI according to the paper include the follows:</a:t>
            </a:r>
            <a:endParaRPr lang="en-US" sz="1800" dirty="0">
              <a:effectLst/>
              <a:latin typeface="SimSun" panose="02010600030101010101" pitchFamily="2" charset="-122"/>
              <a:ea typeface="SimSun" panose="02010600030101010101" pitchFamily="2" charset="-122"/>
              <a:cs typeface="SimSun" panose="02010600030101010101" pitchFamily="2" charset="-122"/>
            </a:endParaRPr>
          </a:p>
          <a:p>
            <a:pPr marL="0" marR="0">
              <a:spcBef>
                <a:spcPts val="0"/>
              </a:spcBef>
              <a:spcAft>
                <a:spcPts val="0"/>
              </a:spcAft>
            </a:pPr>
            <a:r>
              <a:rPr lang="en-US" sz="1800" dirty="0">
                <a:solidFill>
                  <a:srgbClr val="333333"/>
                </a:solidFill>
                <a:effectLst/>
                <a:latin typeface="Times New Roman" panose="02020603050405020304" pitchFamily="18" charset="0"/>
                <a:ea typeface="SimSun" panose="02010600030101010101" pitchFamily="2" charset="-122"/>
                <a:cs typeface="SimSun" panose="02010600030101010101" pitchFamily="2" charset="-122"/>
              </a:rPr>
              <a:t> </a:t>
            </a:r>
            <a:endParaRPr lang="en-US" sz="1800" dirty="0">
              <a:effectLst/>
              <a:latin typeface="SimSun" panose="02010600030101010101" pitchFamily="2" charset="-122"/>
              <a:ea typeface="SimSun" panose="02010600030101010101" pitchFamily="2" charset="-122"/>
              <a:cs typeface="SimSun" panose="02010600030101010101" pitchFamily="2" charset="-122"/>
            </a:endParaRPr>
          </a:p>
          <a:p>
            <a:pPr marL="342900" marR="0" lvl="0" indent="-342900">
              <a:spcBef>
                <a:spcPts val="0"/>
              </a:spcBef>
              <a:spcAft>
                <a:spcPts val="0"/>
              </a:spcAft>
              <a:tabLst>
                <a:tab pos="457200" algn="l"/>
              </a:tabLst>
            </a:pPr>
            <a:r>
              <a:rPr lang="en-US" sz="1800" dirty="0">
                <a:solidFill>
                  <a:srgbClr val="333333"/>
                </a:solidFill>
                <a:effectLst/>
                <a:latin typeface="Times New Roman" panose="02020603050405020304" pitchFamily="18" charset="0"/>
                <a:ea typeface="SimSun" panose="02010600030101010101" pitchFamily="2" charset="-122"/>
                <a:cs typeface="SimSun" panose="02010600030101010101" pitchFamily="2" charset="-122"/>
              </a:rPr>
              <a:t>Applying AI techniques, such as deep learning, to various multimedia tasks, such as image and video classification, language translation, and speech recognition.</a:t>
            </a:r>
            <a:endParaRPr lang="en-US" sz="1800" dirty="0">
              <a:effectLst/>
              <a:latin typeface="SimSun" panose="02010600030101010101" pitchFamily="2" charset="-122"/>
              <a:ea typeface="SimSun" panose="02010600030101010101" pitchFamily="2" charset="-122"/>
              <a:cs typeface="SimSun" panose="02010600030101010101" pitchFamily="2" charset="-122"/>
            </a:endParaRPr>
          </a:p>
          <a:p>
            <a:pPr marL="457200" marR="0">
              <a:spcBef>
                <a:spcPts val="0"/>
              </a:spcBef>
              <a:spcAft>
                <a:spcPts val="0"/>
              </a:spcAft>
            </a:pPr>
            <a:r>
              <a:rPr lang="en-US" sz="1800" dirty="0">
                <a:solidFill>
                  <a:srgbClr val="333333"/>
                </a:solidFill>
                <a:effectLst/>
                <a:latin typeface="Times New Roman" panose="02020603050405020304" pitchFamily="18" charset="0"/>
                <a:ea typeface="SimSun" panose="02010600030101010101" pitchFamily="2" charset="-122"/>
                <a:cs typeface="SimSun" panose="02010600030101010101" pitchFamily="2" charset="-122"/>
              </a:rPr>
              <a:t> </a:t>
            </a:r>
            <a:endParaRPr lang="en-US" sz="1800" dirty="0">
              <a:effectLst/>
              <a:latin typeface="SimSun" panose="02010600030101010101" pitchFamily="2" charset="-122"/>
              <a:ea typeface="SimSun" panose="02010600030101010101" pitchFamily="2" charset="-122"/>
              <a:cs typeface="SimSun" panose="02010600030101010101" pitchFamily="2" charset="-122"/>
            </a:endParaRPr>
          </a:p>
          <a:p>
            <a:pPr marL="342900" marR="0" lvl="0" indent="-342900">
              <a:spcBef>
                <a:spcPts val="0"/>
              </a:spcBef>
              <a:spcAft>
                <a:spcPts val="0"/>
              </a:spcAft>
              <a:buFont typeface="+mj-lt"/>
              <a:buAutoNum type="arabicPeriod" startAt="2"/>
              <a:tabLst>
                <a:tab pos="457200" algn="l"/>
              </a:tabLst>
            </a:pPr>
            <a:r>
              <a:rPr lang="en-US" sz="1800" dirty="0">
                <a:solidFill>
                  <a:srgbClr val="333333"/>
                </a:solidFill>
                <a:effectLst/>
                <a:latin typeface="Times New Roman" panose="02020603050405020304" pitchFamily="18" charset="0"/>
                <a:ea typeface="SimSun" panose="02010600030101010101" pitchFamily="2" charset="-122"/>
                <a:cs typeface="SimSun" panose="02010600030101010101" pitchFamily="2" charset="-122"/>
              </a:rPr>
              <a:t>Using AI to improve the efficiency and effectiveness of multimedia search and recommendation systems, as well as to optimize multimedia content delivery.</a:t>
            </a:r>
            <a:endParaRPr lang="en-US" sz="1800" dirty="0">
              <a:effectLst/>
              <a:latin typeface="SimSun" panose="02010600030101010101" pitchFamily="2" charset="-122"/>
              <a:ea typeface="SimSun" panose="02010600030101010101" pitchFamily="2" charset="-122"/>
              <a:cs typeface="SimSun" panose="02010600030101010101" pitchFamily="2" charset="-122"/>
            </a:endParaRPr>
          </a:p>
          <a:p>
            <a:pPr marL="457200" marR="0">
              <a:spcBef>
                <a:spcPts val="0"/>
              </a:spcBef>
              <a:spcAft>
                <a:spcPts val="0"/>
              </a:spcAft>
            </a:pPr>
            <a:r>
              <a:rPr lang="en-US" sz="1800" dirty="0">
                <a:solidFill>
                  <a:srgbClr val="333333"/>
                </a:solidFill>
                <a:effectLst/>
                <a:latin typeface="Times New Roman" panose="02020603050405020304" pitchFamily="18" charset="0"/>
                <a:ea typeface="SimSun" panose="02010600030101010101" pitchFamily="2" charset="-122"/>
                <a:cs typeface="SimSun" panose="02010600030101010101" pitchFamily="2" charset="-122"/>
              </a:rPr>
              <a:t> </a:t>
            </a:r>
            <a:endParaRPr lang="en-US" sz="1800" dirty="0">
              <a:effectLst/>
              <a:latin typeface="SimSun" panose="02010600030101010101" pitchFamily="2" charset="-122"/>
              <a:ea typeface="SimSun" panose="02010600030101010101" pitchFamily="2" charset="-122"/>
              <a:cs typeface="SimSun" panose="02010600030101010101" pitchFamily="2" charset="-122"/>
            </a:endParaRPr>
          </a:p>
          <a:p>
            <a:pPr marL="342900" marR="0" lvl="0" indent="-342900">
              <a:spcBef>
                <a:spcPts val="0"/>
              </a:spcBef>
              <a:spcAft>
                <a:spcPts val="0"/>
              </a:spcAft>
              <a:buFont typeface="+mj-lt"/>
              <a:buAutoNum type="arabicPeriod" startAt="3"/>
              <a:tabLst>
                <a:tab pos="457200" algn="l"/>
              </a:tabLst>
            </a:pPr>
            <a:r>
              <a:rPr lang="en-US" sz="1800" dirty="0">
                <a:solidFill>
                  <a:srgbClr val="333333"/>
                </a:solidFill>
                <a:effectLst/>
                <a:latin typeface="Times New Roman" panose="02020603050405020304" pitchFamily="18" charset="0"/>
                <a:ea typeface="SimSun" panose="02010600030101010101" pitchFamily="2" charset="-122"/>
                <a:cs typeface="SimSun" panose="02010600030101010101" pitchFamily="2" charset="-122"/>
              </a:rPr>
              <a:t>Exploring the potential for multimedia data to drive AI towards more explain-ability by providing rich and explainable information that can be used to boost the performance of AI.</a:t>
            </a:r>
            <a:endParaRPr lang="en-US" sz="1800" dirty="0">
              <a:effectLst/>
              <a:latin typeface="SimSun" panose="02010600030101010101" pitchFamily="2" charset="-122"/>
              <a:ea typeface="SimSun" panose="02010600030101010101" pitchFamily="2" charset="-122"/>
              <a:cs typeface="SimSun" panose="02010600030101010101" pitchFamily="2" charset="-122"/>
            </a:endParaRPr>
          </a:p>
          <a:p>
            <a:pPr marL="457200" marR="0">
              <a:spcBef>
                <a:spcPts val="0"/>
              </a:spcBef>
              <a:spcAft>
                <a:spcPts val="0"/>
              </a:spcAft>
            </a:pPr>
            <a:r>
              <a:rPr lang="en-US" sz="1800" dirty="0">
                <a:solidFill>
                  <a:srgbClr val="333333"/>
                </a:solidFill>
                <a:effectLst/>
                <a:latin typeface="Times New Roman" panose="02020603050405020304" pitchFamily="18" charset="0"/>
                <a:ea typeface="SimSun" panose="02010600030101010101" pitchFamily="2" charset="-122"/>
                <a:cs typeface="SimSun" panose="02010600030101010101" pitchFamily="2" charset="-122"/>
              </a:rPr>
              <a:t> </a:t>
            </a:r>
            <a:endParaRPr lang="en-US" sz="1800" dirty="0">
              <a:effectLst/>
              <a:latin typeface="SimSun" panose="02010600030101010101" pitchFamily="2" charset="-122"/>
              <a:ea typeface="SimSun" panose="02010600030101010101" pitchFamily="2" charset="-122"/>
              <a:cs typeface="SimSun" panose="02010600030101010101" pitchFamily="2" charset="-122"/>
            </a:endParaRPr>
          </a:p>
          <a:p>
            <a:pPr marL="342900" marR="0" lvl="0" indent="-342900">
              <a:spcBef>
                <a:spcPts val="0"/>
              </a:spcBef>
              <a:spcAft>
                <a:spcPts val="0"/>
              </a:spcAft>
              <a:buFont typeface="+mj-lt"/>
              <a:buAutoNum type="arabicPeriod" startAt="4"/>
              <a:tabLst>
                <a:tab pos="457200" algn="l"/>
              </a:tabLst>
            </a:pPr>
            <a:r>
              <a:rPr lang="en-US" sz="1800" dirty="0">
                <a:solidFill>
                  <a:srgbClr val="333333"/>
                </a:solidFill>
                <a:effectLst/>
                <a:latin typeface="Times New Roman" panose="02020603050405020304" pitchFamily="18" charset="0"/>
                <a:ea typeface="SimSun" panose="02010600030101010101" pitchFamily="2" charset="-122"/>
                <a:cs typeface="SimSun" panose="02010600030101010101" pitchFamily="2" charset="-122"/>
              </a:rPr>
              <a:t>Investigating the potential for AI to inject new ways of thinking for multimedia research by providing new approaches to analyzing and processing multimedia data.</a:t>
            </a:r>
            <a:endParaRPr lang="en-US" sz="1800" dirty="0">
              <a:effectLst/>
              <a:latin typeface="SimSun" panose="02010600030101010101" pitchFamily="2" charset="-122"/>
              <a:ea typeface="SimSun" panose="02010600030101010101" pitchFamily="2" charset="-122"/>
              <a:cs typeface="SimSun" panose="02010600030101010101" pitchFamily="2" charset="-122"/>
            </a:endParaRPr>
          </a:p>
          <a:p>
            <a:pPr marL="0" marR="0">
              <a:spcBef>
                <a:spcPts val="0"/>
              </a:spcBef>
              <a:spcAft>
                <a:spcPts val="0"/>
              </a:spcAft>
            </a:pPr>
            <a:r>
              <a:rPr lang="en-US" sz="1800" dirty="0">
                <a:solidFill>
                  <a:srgbClr val="333333"/>
                </a:solidFill>
                <a:effectLst/>
                <a:latin typeface="Times New Roman" panose="02020603050405020304" pitchFamily="18" charset="0"/>
                <a:ea typeface="SimSun" panose="02010600030101010101" pitchFamily="2" charset="-122"/>
                <a:cs typeface="SimSun" panose="02010600030101010101" pitchFamily="2" charset="-122"/>
              </a:rPr>
              <a:t> </a:t>
            </a:r>
            <a:endParaRPr lang="en-US" sz="1800" dirty="0">
              <a:effectLst/>
              <a:latin typeface="SimSun" panose="02010600030101010101" pitchFamily="2" charset="-122"/>
              <a:ea typeface="SimSun" panose="02010600030101010101" pitchFamily="2" charset="-122"/>
              <a:cs typeface="SimSun" panose="02010600030101010101" pitchFamily="2" charset="-122"/>
            </a:endParaRPr>
          </a:p>
          <a:p>
            <a:pPr marL="0" marR="0">
              <a:spcBef>
                <a:spcPts val="0"/>
              </a:spcBef>
              <a:spcAft>
                <a:spcPts val="0"/>
              </a:spcAft>
            </a:pPr>
            <a:r>
              <a:rPr lang="en-US" sz="1800" dirty="0">
                <a:solidFill>
                  <a:srgbClr val="333333"/>
                </a:solidFill>
                <a:effectLst/>
                <a:latin typeface="Times New Roman" panose="02020603050405020304" pitchFamily="18" charset="0"/>
                <a:ea typeface="SimSun" panose="02010600030101010101" pitchFamily="2" charset="-122"/>
                <a:cs typeface="SimSun" panose="02010600030101010101" pitchFamily="2" charset="-122"/>
              </a:rPr>
              <a:t>Overall, the authors suggest that there has been significant progress in the field of multimedia intelligence, with research efforts focused on the mutual influence between multimedia and AI and the potential for both fields to enhance each other. They suggest that further research in this area could lead to significant advances in both fields and have a profound impact on multimedia intelligence.</a:t>
            </a:r>
            <a:endParaRPr lang="en-US" sz="1800" dirty="0">
              <a:effectLst/>
              <a:latin typeface="SimSun" panose="02010600030101010101" pitchFamily="2" charset="-122"/>
              <a:ea typeface="SimSun" panose="02010600030101010101" pitchFamily="2" charset="-122"/>
              <a:cs typeface="SimSun" panose="02010600030101010101" pitchFamily="2" charset="-122"/>
            </a:endParaRPr>
          </a:p>
          <a:p>
            <a:endParaRPr lang="zh-CN" altLang="en-US" dirty="0"/>
          </a:p>
        </p:txBody>
      </p:sp>
      <p:sp>
        <p:nvSpPr>
          <p:cNvPr id="4" name="灯片编号占位符 3"/>
          <p:cNvSpPr>
            <a:spLocks noGrp="1"/>
          </p:cNvSpPr>
          <p:nvPr>
            <p:ph type="sldNum" sz="quarter" idx="10"/>
          </p:nvPr>
        </p:nvSpPr>
        <p:spPr/>
        <p:txBody>
          <a:bodyPr/>
          <a:lstStyle/>
          <a:p>
            <a:fld id="{AABA968A-BC17-485B-965C-2310A2F6BC5A}" type="slidenum">
              <a:rPr lang="zh-CN" altLang="en-US" smtClean="0"/>
              <a:t>3</a:t>
            </a:fld>
            <a:endParaRPr lang="zh-CN" altLang="en-US"/>
          </a:p>
        </p:txBody>
      </p:sp>
    </p:spTree>
    <p:extLst>
      <p:ext uri="{BB962C8B-B14F-4D97-AF65-F5344CB8AC3E}">
        <p14:creationId xmlns:p14="http://schemas.microsoft.com/office/powerpoint/2010/main" val="12740312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r>
              <a:rPr lang="en-US" sz="1800" dirty="0">
                <a:solidFill>
                  <a:srgbClr val="333333"/>
                </a:solidFill>
                <a:effectLst/>
                <a:latin typeface="Times New Roman" panose="02020603050405020304" pitchFamily="18" charset="0"/>
                <a:ea typeface="SimSun" panose="02010600030101010101" pitchFamily="2" charset="-122"/>
                <a:cs typeface="SimSun" panose="02010600030101010101" pitchFamily="2" charset="-122"/>
              </a:rPr>
              <a:t>The paper discusses the mutual influences between </a:t>
            </a:r>
            <a:r>
              <a:rPr lang="en-US" sz="1800" i="1" dirty="0">
                <a:solidFill>
                  <a:srgbClr val="333333"/>
                </a:solidFill>
                <a:effectLst/>
                <a:latin typeface="Times New Roman" panose="02020603050405020304" pitchFamily="18" charset="0"/>
                <a:ea typeface="SimSun" panose="02010600030101010101" pitchFamily="2" charset="-122"/>
                <a:cs typeface="SimSun" panose="02010600030101010101" pitchFamily="2" charset="-122"/>
              </a:rPr>
              <a:t>multimedia</a:t>
            </a:r>
            <a:r>
              <a:rPr lang="en-US" sz="1800" dirty="0">
                <a:solidFill>
                  <a:srgbClr val="333333"/>
                </a:solidFill>
                <a:effectLst/>
                <a:latin typeface="Times New Roman" panose="02020603050405020304" pitchFamily="18" charset="0"/>
                <a:ea typeface="SimSun" panose="02010600030101010101" pitchFamily="2" charset="-122"/>
                <a:cs typeface="SimSun" panose="02010600030101010101" pitchFamily="2" charset="-122"/>
              </a:rPr>
              <a:t> and </a:t>
            </a:r>
            <a:r>
              <a:rPr lang="en-US" sz="1800" i="1" dirty="0">
                <a:solidFill>
                  <a:srgbClr val="333333"/>
                </a:solidFill>
                <a:effectLst/>
                <a:latin typeface="Times New Roman" panose="02020603050405020304" pitchFamily="18" charset="0"/>
                <a:ea typeface="SimSun" panose="02010600030101010101" pitchFamily="2" charset="-122"/>
                <a:cs typeface="SimSun" panose="02010600030101010101" pitchFamily="2" charset="-122"/>
              </a:rPr>
              <a:t>AI</a:t>
            </a:r>
            <a:r>
              <a:rPr lang="en-US" sz="1800" dirty="0">
                <a:solidFill>
                  <a:srgbClr val="333333"/>
                </a:solidFill>
                <a:effectLst/>
                <a:latin typeface="Times New Roman" panose="02020603050405020304" pitchFamily="18" charset="0"/>
                <a:ea typeface="SimSun" panose="02010600030101010101" pitchFamily="2" charset="-122"/>
                <a:cs typeface="SimSun" panose="02010600030101010101" pitchFamily="2" charset="-122"/>
              </a:rPr>
              <a:t> from two perspectives, one is </a:t>
            </a:r>
            <a:r>
              <a:rPr lang="en-US" sz="1800" i="1" dirty="0">
                <a:solidFill>
                  <a:srgbClr val="333333"/>
                </a:solidFill>
                <a:effectLst/>
                <a:latin typeface="Times New Roman" panose="02020603050405020304" pitchFamily="18" charset="0"/>
                <a:ea typeface="SimSun" panose="02010600030101010101" pitchFamily="2" charset="-122"/>
                <a:cs typeface="SimSun" panose="02010600030101010101" pitchFamily="2" charset="-122"/>
              </a:rPr>
              <a:t>Multimedia promotes AI</a:t>
            </a:r>
            <a:r>
              <a:rPr lang="en-US" sz="1800" dirty="0">
                <a:solidFill>
                  <a:srgbClr val="333333"/>
                </a:solidFill>
                <a:effectLst/>
                <a:latin typeface="Times New Roman" panose="02020603050405020304" pitchFamily="18" charset="0"/>
                <a:ea typeface="SimSun" panose="02010600030101010101" pitchFamily="2" charset="-122"/>
                <a:cs typeface="SimSun" panose="02010600030101010101" pitchFamily="2" charset="-122"/>
              </a:rPr>
              <a:t>, and the other is </a:t>
            </a:r>
            <a:r>
              <a:rPr lang="en-US" sz="1800" i="1" dirty="0">
                <a:solidFill>
                  <a:srgbClr val="333333"/>
                </a:solidFill>
                <a:effectLst/>
                <a:latin typeface="Times New Roman" panose="02020603050405020304" pitchFamily="18" charset="0"/>
                <a:ea typeface="SimSun" panose="02010600030101010101" pitchFamily="2" charset="-122"/>
                <a:cs typeface="SimSun" panose="02010600030101010101" pitchFamily="2" charset="-122"/>
              </a:rPr>
              <a:t>AI boosts Multimedia</a:t>
            </a:r>
            <a:r>
              <a:rPr lang="en-US" sz="1800" dirty="0">
                <a:solidFill>
                  <a:srgbClr val="333333"/>
                </a:solidFill>
                <a:effectLst/>
                <a:latin typeface="Times New Roman" panose="02020603050405020304" pitchFamily="18" charset="0"/>
                <a:ea typeface="SimSun" panose="02010600030101010101" pitchFamily="2" charset="-122"/>
                <a:cs typeface="SimSun" panose="02010600030101010101" pitchFamily="2" charset="-122"/>
              </a:rPr>
              <a:t>.</a:t>
            </a:r>
            <a:endParaRPr lang="en-US" sz="1800" dirty="0">
              <a:effectLst/>
              <a:latin typeface="SimSun" panose="02010600030101010101" pitchFamily="2" charset="-122"/>
              <a:ea typeface="SimSun" panose="02010600030101010101" pitchFamily="2" charset="-122"/>
              <a:cs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333333"/>
                </a:solidFill>
                <a:effectLst/>
                <a:latin typeface="Times New Roman" panose="02020603050405020304" pitchFamily="18" charset="0"/>
                <a:ea typeface="SimSun" panose="02010600030101010101" pitchFamily="2" charset="-122"/>
                <a:cs typeface="SimSun" panose="02010600030101010101" pitchFamily="2" charset="-122"/>
              </a:rPr>
              <a:t>Here, the paper gives us a figure to better understand this relationship, and how multimedia and AI mutual influences each other [Image]</a:t>
            </a:r>
            <a:r>
              <a:rPr lang="en-US" sz="1800" dirty="0">
                <a:solidFill>
                  <a:srgbClr val="333333"/>
                </a:solidFill>
                <a:effectLst/>
                <a:latin typeface="SimSun" panose="02010600030101010101" pitchFamily="2" charset="-122"/>
                <a:ea typeface="SimSun" panose="02010600030101010101" pitchFamily="2" charset="-122"/>
                <a:cs typeface="SimSun" panose="02010600030101010101" pitchFamily="2" charset="-122"/>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solidFill>
                <a:srgbClr val="333333"/>
              </a:solidFill>
              <a:effectLst/>
              <a:latin typeface="SimSun" panose="02010600030101010101" pitchFamily="2" charset="-122"/>
              <a:ea typeface="SimSun" panose="02010600030101010101" pitchFamily="2" charset="-122"/>
              <a:cs typeface="SimSun" panose="02010600030101010101" pitchFamily="2" charset="-122"/>
            </a:endParaRPr>
          </a:p>
          <a:p>
            <a:pPr marL="0" marR="0">
              <a:spcBef>
                <a:spcPts val="0"/>
              </a:spcBef>
              <a:spcAft>
                <a:spcPts val="0"/>
              </a:spcAft>
            </a:pPr>
            <a:r>
              <a:rPr lang="en-US" sz="1800" dirty="0">
                <a:solidFill>
                  <a:srgbClr val="333333"/>
                </a:solidFill>
                <a:effectLst/>
                <a:latin typeface="Times New Roman" panose="02020603050405020304" pitchFamily="18" charset="0"/>
                <a:ea typeface="SimSun" panose="02010600030101010101" pitchFamily="2" charset="-122"/>
                <a:cs typeface="SimSun" panose="02010600030101010101" pitchFamily="2" charset="-122"/>
              </a:rPr>
              <a:t>From Multimedia to AI, the paper defined that: </a:t>
            </a:r>
            <a:endParaRPr lang="en-US" sz="1800" dirty="0">
              <a:effectLst/>
              <a:latin typeface="SimSun" panose="02010600030101010101" pitchFamily="2" charset="-122"/>
              <a:ea typeface="SimSun" panose="02010600030101010101" pitchFamily="2" charset="-122"/>
              <a:cs typeface="SimSun" panose="02010600030101010101" pitchFamily="2" charset="-122"/>
            </a:endParaRPr>
          </a:p>
          <a:p>
            <a:pPr marL="0" marR="0">
              <a:spcBef>
                <a:spcPts val="0"/>
              </a:spcBef>
              <a:spcAft>
                <a:spcPts val="0"/>
              </a:spcAft>
            </a:pPr>
            <a:r>
              <a:rPr lang="en-US" sz="1800" dirty="0">
                <a:solidFill>
                  <a:srgbClr val="333333"/>
                </a:solidFill>
                <a:effectLst/>
                <a:latin typeface="Times New Roman" panose="02020603050405020304" pitchFamily="18" charset="0"/>
                <a:ea typeface="SimSun" panose="02010600030101010101" pitchFamily="2" charset="-122"/>
                <a:cs typeface="SimSun" panose="02010600030101010101" pitchFamily="2" charset="-122"/>
              </a:rPr>
              <a:t>Multimedia drives AI to experience a paradigm shift towards more explain ability. </a:t>
            </a:r>
            <a:endParaRPr lang="en-US" sz="1800" dirty="0">
              <a:effectLst/>
              <a:latin typeface="SimSun" panose="02010600030101010101" pitchFamily="2" charset="-122"/>
              <a:ea typeface="SimSun" panose="02010600030101010101" pitchFamily="2" charset="-122"/>
              <a:cs typeface="SimSun" panose="02010600030101010101" pitchFamily="2" charset="-122"/>
            </a:endParaRPr>
          </a:p>
          <a:p>
            <a:pPr marL="0" marR="0">
              <a:spcBef>
                <a:spcPts val="0"/>
              </a:spcBef>
              <a:spcAft>
                <a:spcPts val="0"/>
              </a:spcAft>
            </a:pPr>
            <a:r>
              <a:rPr lang="en-US" sz="1800" dirty="0">
                <a:solidFill>
                  <a:srgbClr val="333333"/>
                </a:solidFill>
                <a:effectLst/>
                <a:latin typeface="Times New Roman" panose="02020603050405020304" pitchFamily="18" charset="0"/>
                <a:ea typeface="SimSun" panose="02010600030101010101" pitchFamily="2" charset="-122"/>
                <a:cs typeface="SimSun" panose="02010600030101010101" pitchFamily="2" charset="-122"/>
              </a:rPr>
              <a:t>That means the increasing availability of multimedia data has enabled machine learning to process various types of real-world multimedia information, leading to the application of AI in practical scenarios.</a:t>
            </a:r>
            <a:endParaRPr lang="en-US" sz="1800" dirty="0">
              <a:effectLst/>
              <a:latin typeface="SimSun" panose="02010600030101010101" pitchFamily="2" charset="-122"/>
              <a:ea typeface="SimSun" panose="02010600030101010101" pitchFamily="2" charset="-122"/>
              <a:cs typeface="SimSun" panose="02010600030101010101" pitchFamily="2" charset="-122"/>
            </a:endParaRPr>
          </a:p>
          <a:p>
            <a:pPr marL="0" marR="0">
              <a:spcBef>
                <a:spcPts val="0"/>
              </a:spcBef>
              <a:spcAft>
                <a:spcPts val="0"/>
              </a:spcAft>
            </a:pPr>
            <a:r>
              <a:rPr lang="en-US" sz="1800" dirty="0">
                <a:solidFill>
                  <a:srgbClr val="333333"/>
                </a:solidFill>
                <a:effectLst/>
                <a:latin typeface="Times New Roman" panose="02020603050405020304" pitchFamily="18" charset="0"/>
                <a:ea typeface="SimSun" panose="02010600030101010101" pitchFamily="2" charset="-122"/>
                <a:cs typeface="SimSun" panose="02010600030101010101" pitchFamily="2" charset="-122"/>
              </a:rPr>
              <a:t> </a:t>
            </a:r>
            <a:endParaRPr lang="en-US" sz="1800" dirty="0">
              <a:effectLst/>
              <a:latin typeface="SimSun" panose="02010600030101010101" pitchFamily="2" charset="-122"/>
              <a:ea typeface="SimSun" panose="02010600030101010101" pitchFamily="2" charset="-122"/>
              <a:cs typeface="SimSun" panose="02010600030101010101" pitchFamily="2" charset="-122"/>
            </a:endParaRPr>
          </a:p>
          <a:p>
            <a:pPr marL="0" marR="0">
              <a:spcBef>
                <a:spcPts val="0"/>
              </a:spcBef>
              <a:spcAft>
                <a:spcPts val="0"/>
              </a:spcAft>
            </a:pPr>
            <a:r>
              <a:rPr lang="en-US" sz="1800" dirty="0">
                <a:solidFill>
                  <a:srgbClr val="333333"/>
                </a:solidFill>
                <a:effectLst/>
                <a:latin typeface="Times New Roman" panose="02020603050405020304" pitchFamily="18" charset="0"/>
                <a:ea typeface="SimSun" panose="02010600030101010101" pitchFamily="2" charset="-122"/>
                <a:cs typeface="SimSun" panose="02010600030101010101" pitchFamily="2" charset="-122"/>
              </a:rPr>
              <a:t>And from AI to Multimedia, the paper defined that: </a:t>
            </a:r>
            <a:endParaRPr lang="en-US" sz="1800" dirty="0">
              <a:effectLst/>
              <a:latin typeface="SimSun" panose="02010600030101010101" pitchFamily="2" charset="-122"/>
              <a:ea typeface="SimSun" panose="02010600030101010101" pitchFamily="2" charset="-122"/>
              <a:cs typeface="SimSun" panose="02010600030101010101" pitchFamily="2" charset="-122"/>
            </a:endParaRPr>
          </a:p>
          <a:p>
            <a:pPr marL="0" marR="0">
              <a:spcBef>
                <a:spcPts val="0"/>
              </a:spcBef>
              <a:spcAft>
                <a:spcPts val="0"/>
              </a:spcAft>
            </a:pPr>
            <a:r>
              <a:rPr lang="en-US" sz="1800" dirty="0">
                <a:solidFill>
                  <a:srgbClr val="333333"/>
                </a:solidFill>
                <a:effectLst/>
                <a:latin typeface="Times New Roman" panose="02020603050405020304" pitchFamily="18" charset="0"/>
                <a:ea typeface="SimSun" panose="02010600030101010101" pitchFamily="2" charset="-122"/>
                <a:cs typeface="SimSun" panose="02010600030101010101" pitchFamily="2" charset="-122"/>
              </a:rPr>
              <a:t>AI leads to more inferable multimedia. And AI injects new ways of thinking for multimedia research. </a:t>
            </a:r>
            <a:endParaRPr lang="en-US" sz="1800" dirty="0">
              <a:effectLst/>
              <a:latin typeface="SimSun" panose="02010600030101010101" pitchFamily="2" charset="-122"/>
              <a:ea typeface="SimSun" panose="02010600030101010101" pitchFamily="2" charset="-122"/>
              <a:cs typeface="SimSun" panose="02010600030101010101" pitchFamily="2" charset="-122"/>
            </a:endParaRPr>
          </a:p>
          <a:p>
            <a:pPr marL="0" marR="0">
              <a:spcBef>
                <a:spcPts val="0"/>
              </a:spcBef>
              <a:spcAft>
                <a:spcPts val="0"/>
              </a:spcAft>
            </a:pPr>
            <a:r>
              <a:rPr lang="en-US" sz="1800" dirty="0">
                <a:solidFill>
                  <a:srgbClr val="333333"/>
                </a:solidFill>
                <a:effectLst/>
                <a:latin typeface="Times New Roman" panose="02020603050405020304" pitchFamily="18" charset="0"/>
                <a:ea typeface="SimSun" panose="02010600030101010101" pitchFamily="2" charset="-122"/>
                <a:cs typeface="SimSun" panose="02010600030101010101" pitchFamily="2" charset="-122"/>
              </a:rPr>
              <a:t>That means the rich and explainable information provided by multimedia data has the potential to improve the performance of AI.</a:t>
            </a:r>
            <a:endParaRPr lang="en-US" sz="1800" dirty="0">
              <a:effectLst/>
              <a:latin typeface="SimSun" panose="02010600030101010101" pitchFamily="2" charset="-122"/>
              <a:ea typeface="SimSun" panose="02010600030101010101" pitchFamily="2" charset="-122"/>
              <a:cs typeface="SimSun" panose="02010600030101010101" pitchFamily="2" charset="-122"/>
            </a:endParaRPr>
          </a:p>
          <a:p>
            <a:pPr marL="0" marR="0">
              <a:spcBef>
                <a:spcPts val="0"/>
              </a:spcBef>
              <a:spcAft>
                <a:spcPts val="0"/>
              </a:spcAft>
            </a:pPr>
            <a:r>
              <a:rPr lang="en-US" sz="1800" dirty="0">
                <a:solidFill>
                  <a:srgbClr val="333333"/>
                </a:solidFill>
                <a:effectLst/>
                <a:latin typeface="Times New Roman" panose="02020603050405020304" pitchFamily="18" charset="0"/>
                <a:ea typeface="SimSun" panose="02010600030101010101" pitchFamily="2" charset="-122"/>
                <a:cs typeface="SimSun" panose="02010600030101010101" pitchFamily="2" charset="-122"/>
              </a:rPr>
              <a:t> </a:t>
            </a:r>
            <a:endParaRPr lang="en-US" sz="1800" dirty="0">
              <a:effectLst/>
              <a:latin typeface="SimSun" panose="02010600030101010101" pitchFamily="2" charset="-122"/>
              <a:ea typeface="SimSun" panose="02010600030101010101" pitchFamily="2" charset="-122"/>
              <a:cs typeface="SimSun" panose="02010600030101010101" pitchFamily="2" charset="-122"/>
            </a:endParaRPr>
          </a:p>
          <a:p>
            <a:pPr marL="0" marR="0">
              <a:spcBef>
                <a:spcPts val="0"/>
              </a:spcBef>
              <a:spcAft>
                <a:spcPts val="0"/>
              </a:spcAft>
            </a:pPr>
            <a:r>
              <a:rPr lang="en-US" sz="1800" dirty="0">
                <a:solidFill>
                  <a:srgbClr val="333333"/>
                </a:solidFill>
                <a:effectLst/>
                <a:latin typeface="Times New Roman" panose="02020603050405020304" pitchFamily="18" charset="0"/>
                <a:ea typeface="SimSun" panose="02010600030101010101" pitchFamily="2" charset="-122"/>
                <a:cs typeface="SimSun" panose="02010600030101010101" pitchFamily="2" charset="-122"/>
              </a:rPr>
              <a:t>The paper also explores how AI can in turn inject new ways of thinking for multimedia research, leading to a loop of mutual enhancement between the two fields.</a:t>
            </a:r>
            <a:endParaRPr lang="en-US" sz="1800" dirty="0">
              <a:effectLst/>
              <a:latin typeface="SimSun" panose="02010600030101010101" pitchFamily="2" charset="-122"/>
              <a:ea typeface="SimSun" panose="02010600030101010101" pitchFamily="2" charset="-122"/>
              <a:cs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4" name="Slide Number Placeholder 3"/>
          <p:cNvSpPr>
            <a:spLocks noGrp="1"/>
          </p:cNvSpPr>
          <p:nvPr>
            <p:ph type="sldNum" sz="quarter" idx="5"/>
          </p:nvPr>
        </p:nvSpPr>
        <p:spPr/>
        <p:txBody>
          <a:bodyPr/>
          <a:lstStyle/>
          <a:p>
            <a:fld id="{AABA968A-BC17-485B-965C-2310A2F6BC5A}" type="slidenum">
              <a:rPr lang="zh-CN" altLang="en-US" smtClean="0"/>
              <a:t>4</a:t>
            </a:fld>
            <a:endParaRPr lang="zh-CN" altLang="en-US"/>
          </a:p>
        </p:txBody>
      </p:sp>
    </p:spTree>
    <p:extLst>
      <p:ext uri="{BB962C8B-B14F-4D97-AF65-F5344CB8AC3E}">
        <p14:creationId xmlns:p14="http://schemas.microsoft.com/office/powerpoint/2010/main" val="10288218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r>
              <a:rPr lang="en-US" sz="1800" dirty="0">
                <a:solidFill>
                  <a:srgbClr val="333333"/>
                </a:solidFill>
                <a:effectLst/>
                <a:latin typeface="Times New Roman" panose="02020603050405020304" pitchFamily="18" charset="0"/>
                <a:ea typeface="SimSun" panose="02010600030101010101" pitchFamily="2" charset="-122"/>
                <a:cs typeface="SimSun" panose="02010600030101010101" pitchFamily="2" charset="-122"/>
              </a:rPr>
              <a:t>To further study these aspects and produce potentially profound impacts on multimedia intelligence, the authors suggest several research directions below for real-world scenarios. </a:t>
            </a:r>
            <a:endParaRPr lang="en-US" sz="1800" dirty="0">
              <a:effectLst/>
              <a:latin typeface="SimSun" panose="02010600030101010101" pitchFamily="2" charset="-122"/>
              <a:ea typeface="SimSun" panose="02010600030101010101" pitchFamily="2" charset="-122"/>
              <a:cs typeface="SimSun" panose="02010600030101010101" pitchFamily="2" charset="-122"/>
            </a:endParaRPr>
          </a:p>
          <a:p>
            <a:pPr marL="0" marR="0">
              <a:spcBef>
                <a:spcPts val="0"/>
              </a:spcBef>
              <a:spcAft>
                <a:spcPts val="0"/>
              </a:spcAft>
            </a:pPr>
            <a:r>
              <a:rPr lang="en-US" sz="1800" dirty="0">
                <a:solidFill>
                  <a:srgbClr val="333333"/>
                </a:solidFill>
                <a:effectLst/>
                <a:latin typeface="Times New Roman" panose="02020603050405020304" pitchFamily="18" charset="0"/>
                <a:ea typeface="SimSun" panose="02010600030101010101" pitchFamily="2" charset="-122"/>
                <a:cs typeface="SimSun" panose="02010600030101010101" pitchFamily="2" charset="-122"/>
              </a:rPr>
              <a:t> </a:t>
            </a:r>
            <a:endParaRPr lang="en-US" sz="1800" dirty="0">
              <a:effectLst/>
              <a:latin typeface="SimSun" panose="02010600030101010101" pitchFamily="2" charset="-122"/>
              <a:ea typeface="SimSun" panose="02010600030101010101" pitchFamily="2" charset="-122"/>
              <a:cs typeface="SimSun" panose="02010600030101010101" pitchFamily="2" charset="-122"/>
            </a:endParaRPr>
          </a:p>
          <a:p>
            <a:pPr marL="0" marR="0">
              <a:spcBef>
                <a:spcPts val="0"/>
              </a:spcBef>
              <a:spcAft>
                <a:spcPts val="0"/>
              </a:spcAft>
            </a:pPr>
            <a:r>
              <a:rPr lang="en-US" sz="1800" dirty="0">
                <a:solidFill>
                  <a:srgbClr val="333333"/>
                </a:solidFill>
                <a:effectLst/>
                <a:latin typeface="Times New Roman" panose="02020603050405020304" pitchFamily="18" charset="0"/>
                <a:ea typeface="SimSun" panose="02010600030101010101" pitchFamily="2" charset="-122"/>
                <a:cs typeface="SimSun" panose="02010600030101010101" pitchFamily="2" charset="-122"/>
              </a:rPr>
              <a:t>They are divided in to </a:t>
            </a:r>
            <a:r>
              <a:rPr lang="en-US" sz="1800" dirty="0" err="1">
                <a:solidFill>
                  <a:srgbClr val="333333"/>
                </a:solidFill>
                <a:effectLst/>
                <a:latin typeface="Times New Roman" panose="02020603050405020304" pitchFamily="18" charset="0"/>
                <a:ea typeface="SimSun" panose="02010600030101010101" pitchFamily="2" charset="-122"/>
                <a:cs typeface="SimSun" panose="02010600030101010101" pitchFamily="2" charset="-122"/>
              </a:rPr>
              <a:t>to</a:t>
            </a:r>
            <a:r>
              <a:rPr lang="en-US" sz="1800" dirty="0">
                <a:solidFill>
                  <a:srgbClr val="333333"/>
                </a:solidFill>
                <a:effectLst/>
                <a:latin typeface="Times New Roman" panose="02020603050405020304" pitchFamily="18" charset="0"/>
                <a:ea typeface="SimSun" panose="02010600030101010101" pitchFamily="2" charset="-122"/>
                <a:cs typeface="SimSun" panose="02010600030101010101" pitchFamily="2" charset="-122"/>
              </a:rPr>
              <a:t> aspects, Multimedia Promotes Machine Learning and Machine Learning Boosts Multimedia. In each aspect, the authors also divided the multiple applications into two categories. </a:t>
            </a:r>
            <a:endParaRPr lang="en-US" sz="1800" dirty="0">
              <a:effectLst/>
              <a:latin typeface="SimSun" panose="02010600030101010101" pitchFamily="2" charset="-122"/>
              <a:ea typeface="SimSun" panose="02010600030101010101" pitchFamily="2" charset="-122"/>
              <a:cs typeface="SimSun" panose="02010600030101010101" pitchFamily="2" charset="-122"/>
            </a:endParaRPr>
          </a:p>
          <a:p>
            <a:pPr marL="0" marR="0">
              <a:spcBef>
                <a:spcPts val="0"/>
              </a:spcBef>
              <a:spcAft>
                <a:spcPts val="0"/>
              </a:spcAft>
            </a:pPr>
            <a:r>
              <a:rPr lang="en-US" sz="1800" dirty="0">
                <a:solidFill>
                  <a:srgbClr val="333333"/>
                </a:solidFill>
                <a:effectLst/>
                <a:latin typeface="Times New Roman" panose="02020603050405020304" pitchFamily="18" charset="0"/>
                <a:ea typeface="SimSun" panose="02010600030101010101" pitchFamily="2" charset="-122"/>
                <a:cs typeface="SimSun" panose="02010600030101010101" pitchFamily="2" charset="-122"/>
              </a:rPr>
              <a:t>They detailed discuss about </a:t>
            </a:r>
            <a:r>
              <a:rPr lang="en-US" sz="1800" i="1" dirty="0">
                <a:solidFill>
                  <a:srgbClr val="333333"/>
                </a:solidFill>
                <a:effectLst/>
                <a:latin typeface="Times New Roman" panose="02020603050405020304" pitchFamily="18" charset="0"/>
                <a:ea typeface="SimSun" panose="02010600030101010101" pitchFamily="2" charset="-122"/>
                <a:cs typeface="SimSun" panose="02010600030101010101" pitchFamily="2" charset="-122"/>
              </a:rPr>
              <a:t>multimedia promotes machine learning</a:t>
            </a:r>
            <a:r>
              <a:rPr lang="en-US" sz="1800" dirty="0">
                <a:solidFill>
                  <a:srgbClr val="333333"/>
                </a:solidFill>
                <a:effectLst/>
                <a:latin typeface="Times New Roman" panose="02020603050405020304" pitchFamily="18" charset="0"/>
                <a:ea typeface="SimSun" panose="02010600030101010101" pitchFamily="2" charset="-122"/>
                <a:cs typeface="SimSun" panose="02010600030101010101" pitchFamily="2" charset="-122"/>
              </a:rPr>
              <a:t> on techniques and applications. </a:t>
            </a:r>
            <a:endParaRPr lang="en-US" sz="1800" dirty="0">
              <a:effectLst/>
              <a:latin typeface="SimSun" panose="02010600030101010101" pitchFamily="2" charset="-122"/>
              <a:ea typeface="SimSun" panose="02010600030101010101" pitchFamily="2" charset="-122"/>
              <a:cs typeface="SimSun" panose="02010600030101010101" pitchFamily="2" charset="-122"/>
            </a:endParaRPr>
          </a:p>
          <a:p>
            <a:pPr marL="0" marR="0">
              <a:spcBef>
                <a:spcPts val="0"/>
              </a:spcBef>
              <a:spcAft>
                <a:spcPts val="0"/>
              </a:spcAft>
            </a:pPr>
            <a:r>
              <a:rPr lang="en-US" sz="1800" dirty="0">
                <a:solidFill>
                  <a:srgbClr val="333333"/>
                </a:solidFill>
                <a:effectLst/>
                <a:latin typeface="Times New Roman" panose="02020603050405020304" pitchFamily="18" charset="0"/>
                <a:ea typeface="SimSun" panose="02010600030101010101" pitchFamily="2" charset="-122"/>
                <a:cs typeface="SimSun" panose="02010600030101010101" pitchFamily="2" charset="-122"/>
              </a:rPr>
              <a:t>And discussed </a:t>
            </a:r>
            <a:r>
              <a:rPr lang="en-US" sz="1800" i="1" dirty="0">
                <a:solidFill>
                  <a:srgbClr val="333333"/>
                </a:solidFill>
                <a:effectLst/>
                <a:latin typeface="Times New Roman" panose="02020603050405020304" pitchFamily="18" charset="0"/>
                <a:ea typeface="SimSun" panose="02010600030101010101" pitchFamily="2" charset="-122"/>
                <a:cs typeface="SimSun" panose="02010600030101010101" pitchFamily="2" charset="-122"/>
              </a:rPr>
              <a:t>machine learning boosts multimedia</a:t>
            </a:r>
            <a:r>
              <a:rPr lang="en-US" sz="1800" dirty="0">
                <a:solidFill>
                  <a:srgbClr val="333333"/>
                </a:solidFill>
                <a:effectLst/>
                <a:latin typeface="Times New Roman" panose="02020603050405020304" pitchFamily="18" charset="0"/>
                <a:ea typeface="SimSun" panose="02010600030101010101" pitchFamily="2" charset="-122"/>
                <a:cs typeface="SimSun" panose="02010600030101010101" pitchFamily="2" charset="-122"/>
              </a:rPr>
              <a:t> on </a:t>
            </a:r>
            <a:r>
              <a:rPr lang="en-US" sz="1800" i="1" dirty="0">
                <a:solidFill>
                  <a:srgbClr val="333333"/>
                </a:solidFill>
                <a:effectLst/>
                <a:latin typeface="Times New Roman" panose="02020603050405020304" pitchFamily="18" charset="0"/>
                <a:ea typeface="SimSun" panose="02010600030101010101" pitchFamily="2" charset="-122"/>
                <a:cs typeface="SimSun" panose="02010600030101010101" pitchFamily="2" charset="-122"/>
              </a:rPr>
              <a:t>Reasoning-Inspired Perception Learning</a:t>
            </a:r>
            <a:r>
              <a:rPr lang="en-US" sz="1800" dirty="0">
                <a:solidFill>
                  <a:srgbClr val="333333"/>
                </a:solidFill>
                <a:effectLst/>
                <a:latin typeface="Times New Roman" panose="02020603050405020304" pitchFamily="18" charset="0"/>
                <a:ea typeface="SimSun" panose="02010600030101010101" pitchFamily="2" charset="-122"/>
                <a:cs typeface="SimSun" panose="02010600030101010101" pitchFamily="2" charset="-122"/>
              </a:rPr>
              <a:t> and </a:t>
            </a:r>
            <a:r>
              <a:rPr lang="en-US" sz="1800" i="1" dirty="0">
                <a:solidFill>
                  <a:srgbClr val="333333"/>
                </a:solidFill>
                <a:effectLst/>
                <a:latin typeface="Times New Roman" panose="02020603050405020304" pitchFamily="18" charset="0"/>
                <a:ea typeface="SimSun" panose="02010600030101010101" pitchFamily="2" charset="-122"/>
                <a:cs typeface="SimSun" panose="02010600030101010101" pitchFamily="2" charset="-122"/>
              </a:rPr>
              <a:t>Perception-Reasoning Cascade Learning.</a:t>
            </a:r>
            <a:endParaRPr lang="en-US" sz="18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4" name="Slide Number Placeholder 3"/>
          <p:cNvSpPr>
            <a:spLocks noGrp="1"/>
          </p:cNvSpPr>
          <p:nvPr>
            <p:ph type="sldNum" sz="quarter" idx="5"/>
          </p:nvPr>
        </p:nvSpPr>
        <p:spPr/>
        <p:txBody>
          <a:bodyPr/>
          <a:lstStyle/>
          <a:p>
            <a:fld id="{AABA968A-BC17-485B-965C-2310A2F6BC5A}" type="slidenum">
              <a:rPr lang="zh-CN" altLang="en-US" smtClean="0"/>
              <a:t>5</a:t>
            </a:fld>
            <a:endParaRPr lang="zh-CN" altLang="en-US"/>
          </a:p>
        </p:txBody>
      </p:sp>
    </p:spTree>
    <p:extLst>
      <p:ext uri="{BB962C8B-B14F-4D97-AF65-F5344CB8AC3E}">
        <p14:creationId xmlns:p14="http://schemas.microsoft.com/office/powerpoint/2010/main" val="41709131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r>
              <a:rPr lang="en-US" sz="1800" dirty="0">
                <a:solidFill>
                  <a:srgbClr val="333333"/>
                </a:solidFill>
                <a:effectLst/>
                <a:latin typeface="Times New Roman" panose="02020603050405020304" pitchFamily="18" charset="0"/>
                <a:ea typeface="SimSun" panose="02010600030101010101" pitchFamily="2" charset="-122"/>
                <a:cs typeface="SimSun" panose="02010600030101010101" pitchFamily="2" charset="-122"/>
              </a:rPr>
              <a:t>The four examples given by the paper show how multimedia promotes machine learning techniques.</a:t>
            </a:r>
          </a:p>
          <a:p>
            <a:pPr marL="0" marR="0">
              <a:spcBef>
                <a:spcPts val="0"/>
              </a:spcBef>
              <a:spcAft>
                <a:spcPts val="0"/>
              </a:spcAft>
            </a:pPr>
            <a:endParaRPr lang="en-US" sz="1800" dirty="0">
              <a:effectLst/>
              <a:latin typeface="SimSun" panose="02010600030101010101" pitchFamily="2" charset="-122"/>
              <a:ea typeface="SimSun" panose="02010600030101010101" pitchFamily="2" charset="-122"/>
              <a:cs typeface="SimSun" panose="02010600030101010101" pitchFamily="2" charset="-122"/>
            </a:endParaRPr>
          </a:p>
          <a:p>
            <a:pPr marL="0" marR="0">
              <a:spcBef>
                <a:spcPts val="0"/>
              </a:spcBef>
              <a:spcAft>
                <a:spcPts val="0"/>
              </a:spcAft>
            </a:pPr>
            <a:r>
              <a:rPr lang="en-US" sz="1800" b="1" dirty="0">
                <a:solidFill>
                  <a:srgbClr val="333333"/>
                </a:solidFill>
                <a:effectLst/>
                <a:latin typeface="Times New Roman" panose="02020603050405020304" pitchFamily="18" charset="0"/>
                <a:ea typeface="SimSun" panose="02010600030101010101" pitchFamily="2" charset="-122"/>
                <a:cs typeface="SimSun" panose="02010600030101010101" pitchFamily="2" charset="-122"/>
              </a:rPr>
              <a:t>Multimedia Representation</a:t>
            </a:r>
            <a:r>
              <a:rPr lang="en-US" sz="1800" dirty="0">
                <a:solidFill>
                  <a:srgbClr val="333333"/>
                </a:solidFill>
                <a:effectLst/>
                <a:latin typeface="Times New Roman" panose="02020603050405020304" pitchFamily="18" charset="0"/>
                <a:ea typeface="SimSun" panose="02010600030101010101" pitchFamily="2" charset="-122"/>
                <a:cs typeface="SimSun" panose="02010600030101010101" pitchFamily="2" charset="-122"/>
              </a:rPr>
              <a:t> has mainly two different categories: joint and coordinated. And the authors mentions these features of multimedia representation listed here.</a:t>
            </a:r>
          </a:p>
          <a:p>
            <a:pPr marL="0" marR="0">
              <a:spcBef>
                <a:spcPts val="0"/>
              </a:spcBef>
              <a:spcAft>
                <a:spcPts val="0"/>
              </a:spcAft>
            </a:pPr>
            <a:endParaRPr lang="en-US" sz="1800" dirty="0">
              <a:effectLst/>
              <a:latin typeface="SimSun" panose="02010600030101010101" pitchFamily="2" charset="-122"/>
              <a:ea typeface="SimSun" panose="02010600030101010101" pitchFamily="2" charset="-122"/>
              <a:cs typeface="SimSun" panose="02010600030101010101" pitchFamily="2" charset="-122"/>
            </a:endParaRPr>
          </a:p>
          <a:p>
            <a:pPr marL="0" marR="0">
              <a:spcBef>
                <a:spcPts val="0"/>
              </a:spcBef>
              <a:spcAft>
                <a:spcPts val="0"/>
              </a:spcAft>
            </a:pPr>
            <a:r>
              <a:rPr lang="en-US" sz="1800" b="1" dirty="0">
                <a:solidFill>
                  <a:srgbClr val="333333"/>
                </a:solidFill>
                <a:effectLst/>
                <a:latin typeface="Times New Roman" panose="02020603050405020304" pitchFamily="18" charset="0"/>
                <a:ea typeface="SimSun" panose="02010600030101010101" pitchFamily="2" charset="-122"/>
                <a:cs typeface="SimSun" panose="02010600030101010101" pitchFamily="2" charset="-122"/>
              </a:rPr>
              <a:t>Multimedia Alignment</a:t>
            </a:r>
            <a:r>
              <a:rPr lang="en-US" sz="1800" dirty="0">
                <a:solidFill>
                  <a:srgbClr val="333333"/>
                </a:solidFill>
                <a:effectLst/>
                <a:latin typeface="Times New Roman" panose="02020603050405020304" pitchFamily="18" charset="0"/>
                <a:ea typeface="SimSun" panose="02010600030101010101" pitchFamily="2" charset="-122"/>
                <a:cs typeface="SimSun" panose="02010600030101010101" pitchFamily="2" charset="-122"/>
              </a:rPr>
              <a:t> aims to find relationships and alignment between instances from two or more modalities. it is fundamental for machines to understand multimedia data. For example, aligning the sentences or phrases with the corresponding video segments or image regions.</a:t>
            </a:r>
          </a:p>
          <a:p>
            <a:pPr marL="0" marR="0">
              <a:spcBef>
                <a:spcPts val="0"/>
              </a:spcBef>
              <a:spcAft>
                <a:spcPts val="0"/>
              </a:spcAft>
            </a:pPr>
            <a:endParaRPr lang="en-US" sz="1800" dirty="0">
              <a:effectLst/>
              <a:latin typeface="SimSun" panose="02010600030101010101" pitchFamily="2" charset="-122"/>
              <a:ea typeface="SimSun" panose="02010600030101010101" pitchFamily="2" charset="-122"/>
              <a:cs typeface="SimSun" panose="02010600030101010101" pitchFamily="2" charset="-122"/>
            </a:endParaRPr>
          </a:p>
          <a:p>
            <a:pPr marL="0" marR="0">
              <a:spcBef>
                <a:spcPts val="0"/>
              </a:spcBef>
              <a:spcAft>
                <a:spcPts val="0"/>
              </a:spcAft>
            </a:pPr>
            <a:r>
              <a:rPr lang="en-US" sz="1800" b="1" dirty="0">
                <a:solidFill>
                  <a:srgbClr val="333333"/>
                </a:solidFill>
                <a:effectLst/>
                <a:latin typeface="Times New Roman" panose="02020603050405020304" pitchFamily="18" charset="0"/>
                <a:ea typeface="SimSun" panose="02010600030101010101" pitchFamily="2" charset="-122"/>
                <a:cs typeface="SimSun" panose="02010600030101010101" pitchFamily="2" charset="-122"/>
              </a:rPr>
              <a:t>Multimedia Fusion</a:t>
            </a:r>
            <a:r>
              <a:rPr lang="en-US" sz="1800" dirty="0">
                <a:solidFill>
                  <a:srgbClr val="333333"/>
                </a:solidFill>
                <a:effectLst/>
                <a:latin typeface="Times New Roman" panose="02020603050405020304" pitchFamily="18" charset="0"/>
                <a:ea typeface="SimSun" panose="02010600030101010101" pitchFamily="2" charset="-122"/>
                <a:cs typeface="SimSun" panose="02010600030101010101" pitchFamily="2" charset="-122"/>
              </a:rPr>
              <a:t> aims to integrate signals from multiple modalities together with the goal of predicting a specific outcome.</a:t>
            </a:r>
          </a:p>
          <a:p>
            <a:pPr marL="0" marR="0">
              <a:spcBef>
                <a:spcPts val="0"/>
              </a:spcBef>
              <a:spcAft>
                <a:spcPts val="0"/>
              </a:spcAft>
            </a:pPr>
            <a:endParaRPr lang="en-US" sz="1800" dirty="0">
              <a:effectLst/>
              <a:latin typeface="SimSun" panose="02010600030101010101" pitchFamily="2" charset="-122"/>
              <a:ea typeface="SimSun" panose="02010600030101010101" pitchFamily="2" charset="-122"/>
              <a:cs typeface="SimSun" panose="02010600030101010101" pitchFamily="2" charset="-122"/>
            </a:endParaRPr>
          </a:p>
          <a:p>
            <a:pPr marL="0" marR="0">
              <a:spcBef>
                <a:spcPts val="0"/>
              </a:spcBef>
              <a:spcAft>
                <a:spcPts val="0"/>
              </a:spcAft>
            </a:pPr>
            <a:r>
              <a:rPr lang="en-US" sz="1800" b="1" dirty="0">
                <a:solidFill>
                  <a:srgbClr val="333333"/>
                </a:solidFill>
                <a:effectLst/>
                <a:latin typeface="Times New Roman" panose="02020603050405020304" pitchFamily="18" charset="0"/>
                <a:ea typeface="SimSun" panose="02010600030101010101" pitchFamily="2" charset="-122"/>
                <a:cs typeface="SimSun" panose="02010600030101010101" pitchFamily="2" charset="-122"/>
              </a:rPr>
              <a:t>Multimedia Transfer</a:t>
            </a:r>
            <a:r>
              <a:rPr lang="en-US" sz="1800" dirty="0">
                <a:solidFill>
                  <a:srgbClr val="333333"/>
                </a:solidFill>
                <a:effectLst/>
                <a:latin typeface="Times New Roman" panose="02020603050405020304" pitchFamily="18" charset="0"/>
                <a:ea typeface="SimSun" panose="02010600030101010101" pitchFamily="2" charset="-122"/>
                <a:cs typeface="SimSun" panose="02010600030101010101" pitchFamily="2" charset="-122"/>
              </a:rPr>
              <a:t> aims at transferring useful information across different modalities with the goal of modeling a resource-poor modality. For example, the Multi-Modal Auto-Encoder transfers information from one modality to another through the shared hidden layers.</a:t>
            </a:r>
            <a:endParaRPr lang="en-US" sz="18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4" name="Slide Number Placeholder 3"/>
          <p:cNvSpPr>
            <a:spLocks noGrp="1"/>
          </p:cNvSpPr>
          <p:nvPr>
            <p:ph type="sldNum" sz="quarter" idx="5"/>
          </p:nvPr>
        </p:nvSpPr>
        <p:spPr/>
        <p:txBody>
          <a:bodyPr/>
          <a:lstStyle/>
          <a:p>
            <a:fld id="{AABA968A-BC17-485B-965C-2310A2F6BC5A}" type="slidenum">
              <a:rPr lang="zh-CN" altLang="en-US" smtClean="0"/>
              <a:t>6</a:t>
            </a:fld>
            <a:endParaRPr lang="zh-CN" altLang="en-US"/>
          </a:p>
        </p:txBody>
      </p:sp>
    </p:spTree>
    <p:extLst>
      <p:ext uri="{BB962C8B-B14F-4D97-AF65-F5344CB8AC3E}">
        <p14:creationId xmlns:p14="http://schemas.microsoft.com/office/powerpoint/2010/main" val="34812566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a:spcBef>
                <a:spcPts val="0"/>
              </a:spcBef>
              <a:spcAft>
                <a:spcPts val="0"/>
              </a:spcAft>
            </a:pPr>
            <a:r>
              <a:rPr lang="en-US" sz="1800" dirty="0">
                <a:solidFill>
                  <a:srgbClr val="333333"/>
                </a:solidFill>
                <a:effectLst/>
                <a:latin typeface="Times New Roman" panose="02020603050405020304" pitchFamily="18" charset="0"/>
                <a:ea typeface="SimSun" panose="02010600030101010101" pitchFamily="2" charset="-122"/>
                <a:cs typeface="SimSun" panose="02010600030101010101" pitchFamily="2" charset="-122"/>
              </a:rPr>
              <a:t>The five examples given by the paper show how multimedia promotes machine learning applications.</a:t>
            </a:r>
          </a:p>
          <a:p>
            <a:pPr marL="0" marR="0">
              <a:spcBef>
                <a:spcPts val="0"/>
              </a:spcBef>
              <a:spcAft>
                <a:spcPts val="0"/>
              </a:spcAft>
            </a:pPr>
            <a:endParaRPr lang="en-US" sz="1800" dirty="0">
              <a:effectLst/>
              <a:latin typeface="SimSun" panose="02010600030101010101" pitchFamily="2" charset="-122"/>
              <a:ea typeface="SimSun" panose="02010600030101010101" pitchFamily="2" charset="-122"/>
              <a:cs typeface="SimSun" panose="02010600030101010101" pitchFamily="2" charset="-122"/>
            </a:endParaRPr>
          </a:p>
          <a:p>
            <a:pPr marL="0" marR="0">
              <a:spcBef>
                <a:spcPts val="0"/>
              </a:spcBef>
              <a:spcAft>
                <a:spcPts val="0"/>
              </a:spcAft>
            </a:pPr>
            <a:r>
              <a:rPr lang="en-US" sz="1800" b="1" dirty="0">
                <a:solidFill>
                  <a:srgbClr val="333333"/>
                </a:solidFill>
                <a:effectLst/>
                <a:latin typeface="Times New Roman" panose="02020603050405020304" pitchFamily="18" charset="0"/>
                <a:ea typeface="SimSun" panose="02010600030101010101" pitchFamily="2" charset="-122"/>
                <a:cs typeface="SimSun" panose="02010600030101010101" pitchFamily="2" charset="-122"/>
              </a:rPr>
              <a:t>Multimedia Recognition</a:t>
            </a:r>
            <a:r>
              <a:rPr lang="en-US" sz="1800" dirty="0">
                <a:solidFill>
                  <a:srgbClr val="333333"/>
                </a:solidFill>
                <a:effectLst/>
                <a:latin typeface="Times New Roman" panose="02020603050405020304" pitchFamily="18" charset="0"/>
                <a:ea typeface="SimSun" panose="02010600030101010101" pitchFamily="2" charset="-122"/>
                <a:cs typeface="SimSun" panose="02010600030101010101" pitchFamily="2" charset="-122"/>
              </a:rPr>
              <a:t> is one of the earliest examples of multimedia research. Audio-visual speech recognition is a representative application.</a:t>
            </a:r>
          </a:p>
          <a:p>
            <a:pPr marL="0" marR="0">
              <a:spcBef>
                <a:spcPts val="0"/>
              </a:spcBef>
              <a:spcAft>
                <a:spcPts val="0"/>
              </a:spcAft>
            </a:pPr>
            <a:endParaRPr lang="en-US" sz="1800" dirty="0">
              <a:effectLst/>
              <a:latin typeface="SimSun" panose="02010600030101010101" pitchFamily="2" charset="-122"/>
              <a:ea typeface="SimSun" panose="02010600030101010101" pitchFamily="2" charset="-122"/>
              <a:cs typeface="SimSun" panose="02010600030101010101" pitchFamily="2" charset="-122"/>
            </a:endParaRPr>
          </a:p>
          <a:p>
            <a:pPr marL="0" marR="0">
              <a:spcBef>
                <a:spcPts val="0"/>
              </a:spcBef>
              <a:spcAft>
                <a:spcPts val="0"/>
              </a:spcAft>
            </a:pPr>
            <a:r>
              <a:rPr lang="en-US" sz="1800" dirty="0">
                <a:solidFill>
                  <a:srgbClr val="333333"/>
                </a:solidFill>
                <a:effectLst/>
                <a:latin typeface="Times New Roman" panose="02020603050405020304" pitchFamily="18" charset="0"/>
                <a:ea typeface="SimSun" panose="02010600030101010101" pitchFamily="2" charset="-122"/>
                <a:cs typeface="SimSun" panose="02010600030101010101" pitchFamily="2" charset="-122"/>
              </a:rPr>
              <a:t>In </a:t>
            </a:r>
            <a:r>
              <a:rPr lang="en-US" sz="1800" b="1" dirty="0">
                <a:solidFill>
                  <a:srgbClr val="333333"/>
                </a:solidFill>
                <a:effectLst/>
                <a:latin typeface="Times New Roman" panose="02020603050405020304" pitchFamily="18" charset="0"/>
                <a:ea typeface="SimSun" panose="02010600030101010101" pitchFamily="2" charset="-122"/>
                <a:cs typeface="SimSun" panose="02010600030101010101" pitchFamily="2" charset="-122"/>
              </a:rPr>
              <a:t>Multimedia Detection</a:t>
            </a:r>
            <a:r>
              <a:rPr lang="en-US" sz="1800" dirty="0">
                <a:solidFill>
                  <a:srgbClr val="333333"/>
                </a:solidFill>
                <a:effectLst/>
                <a:latin typeface="Times New Roman" panose="02020603050405020304" pitchFamily="18" charset="0"/>
                <a:ea typeface="SimSun" panose="02010600030101010101" pitchFamily="2" charset="-122"/>
                <a:cs typeface="SimSun" panose="02010600030101010101" pitchFamily="2" charset="-122"/>
              </a:rPr>
              <a:t> area, an important research area that heavily utilizes multimedia data is human activity detection. This figure demonstrates an example of multi-modal detection, which detects the body action in basketball shooting.</a:t>
            </a:r>
          </a:p>
          <a:p>
            <a:pPr marL="0" marR="0">
              <a:spcBef>
                <a:spcPts val="0"/>
              </a:spcBef>
              <a:spcAft>
                <a:spcPts val="0"/>
              </a:spcAft>
            </a:pPr>
            <a:endParaRPr lang="en-US" sz="1800" dirty="0">
              <a:effectLst/>
              <a:latin typeface="SimSun" panose="02010600030101010101" pitchFamily="2" charset="-122"/>
              <a:ea typeface="SimSun" panose="02010600030101010101" pitchFamily="2" charset="-122"/>
              <a:cs typeface="SimSun" panose="02010600030101010101" pitchFamily="2" charset="-122"/>
            </a:endParaRPr>
          </a:p>
          <a:p>
            <a:pPr marL="0" marR="0">
              <a:spcBef>
                <a:spcPts val="0"/>
              </a:spcBef>
              <a:spcAft>
                <a:spcPts val="0"/>
              </a:spcAft>
            </a:pPr>
            <a:r>
              <a:rPr lang="en-US" sz="1800" b="1" dirty="0">
                <a:solidFill>
                  <a:srgbClr val="333333"/>
                </a:solidFill>
                <a:effectLst/>
                <a:latin typeface="Times New Roman" panose="02020603050405020304" pitchFamily="18" charset="0"/>
                <a:ea typeface="SimSun" panose="02010600030101010101" pitchFamily="2" charset="-122"/>
                <a:cs typeface="SimSun" panose="02010600030101010101" pitchFamily="2" charset="-122"/>
              </a:rPr>
              <a:t>Multimedia Generation</a:t>
            </a:r>
            <a:r>
              <a:rPr lang="en-US" sz="1800" dirty="0">
                <a:solidFill>
                  <a:srgbClr val="333333"/>
                </a:solidFill>
                <a:effectLst/>
                <a:latin typeface="Times New Roman" panose="02020603050405020304" pitchFamily="18" charset="0"/>
                <a:ea typeface="SimSun" panose="02010600030101010101" pitchFamily="2" charset="-122"/>
                <a:cs typeface="SimSun" panose="02010600030101010101" pitchFamily="2" charset="-122"/>
              </a:rPr>
              <a:t> is another important aspect for multimedia artificial intelligence. For instance, image/video captioning and image/video generation from natural language serve as two sets of typical applications.</a:t>
            </a:r>
          </a:p>
          <a:p>
            <a:pPr marL="0" marR="0">
              <a:spcBef>
                <a:spcPts val="0"/>
              </a:spcBef>
              <a:spcAft>
                <a:spcPts val="0"/>
              </a:spcAft>
            </a:pPr>
            <a:endParaRPr lang="en-US" sz="1800" dirty="0">
              <a:effectLst/>
              <a:latin typeface="SimSun" panose="02010600030101010101" pitchFamily="2" charset="-122"/>
              <a:ea typeface="SimSun" panose="02010600030101010101" pitchFamily="2" charset="-122"/>
              <a:cs typeface="SimSun" panose="02010600030101010101" pitchFamily="2" charset="-122"/>
            </a:endParaRPr>
          </a:p>
          <a:p>
            <a:pPr marL="0" marR="0">
              <a:spcBef>
                <a:spcPts val="0"/>
              </a:spcBef>
              <a:spcAft>
                <a:spcPts val="0"/>
              </a:spcAft>
            </a:pPr>
            <a:r>
              <a:rPr lang="en-US" sz="1800" b="1" dirty="0">
                <a:solidFill>
                  <a:srgbClr val="333333"/>
                </a:solidFill>
                <a:effectLst/>
                <a:latin typeface="Times New Roman" panose="02020603050405020304" pitchFamily="18" charset="0"/>
                <a:ea typeface="SimSun" panose="02010600030101010101" pitchFamily="2" charset="-122"/>
                <a:cs typeface="SimSun" panose="02010600030101010101" pitchFamily="2" charset="-122"/>
              </a:rPr>
              <a:t>Multimedia Language and Vision</a:t>
            </a:r>
            <a:r>
              <a:rPr lang="en-US" sz="1800" dirty="0">
                <a:solidFill>
                  <a:srgbClr val="333333"/>
                </a:solidFill>
                <a:effectLst/>
                <a:latin typeface="Times New Roman" panose="02020603050405020304" pitchFamily="18" charset="0"/>
                <a:ea typeface="SimSun" panose="02010600030101010101" pitchFamily="2" charset="-122"/>
                <a:cs typeface="SimSun" panose="02010600030101010101" pitchFamily="2" charset="-122"/>
              </a:rPr>
              <a:t> is another category of multi-modal applications emphasize the interaction between language and vision. The most representative applications are Temporal sentence localization in videos, Image/video captioning, Image/video generation from natural language.</a:t>
            </a:r>
            <a:endParaRPr lang="en-US" sz="18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4" name="灯片编号占位符 3"/>
          <p:cNvSpPr>
            <a:spLocks noGrp="1"/>
          </p:cNvSpPr>
          <p:nvPr>
            <p:ph type="sldNum" sz="quarter" idx="5"/>
          </p:nvPr>
        </p:nvSpPr>
        <p:spPr/>
        <p:txBody>
          <a:bodyPr/>
          <a:lstStyle/>
          <a:p>
            <a:fld id="{AABA968A-BC17-485B-965C-2310A2F6BC5A}" type="slidenum">
              <a:rPr lang="zh-CN" altLang="en-US" smtClean="0"/>
              <a:t>7</a:t>
            </a:fld>
            <a:endParaRPr lang="zh-CN" altLang="en-US"/>
          </a:p>
        </p:txBody>
      </p:sp>
    </p:spTree>
    <p:extLst>
      <p:ext uri="{BB962C8B-B14F-4D97-AF65-F5344CB8AC3E}">
        <p14:creationId xmlns:p14="http://schemas.microsoft.com/office/powerpoint/2010/main" val="12981745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a:spcBef>
                <a:spcPts val="0"/>
              </a:spcBef>
              <a:spcAft>
                <a:spcPts val="0"/>
              </a:spcAft>
            </a:pPr>
            <a:r>
              <a:rPr lang="en-US" sz="1800" dirty="0">
                <a:solidFill>
                  <a:srgbClr val="333333"/>
                </a:solidFill>
                <a:effectLst/>
                <a:latin typeface="Times New Roman" panose="02020603050405020304" pitchFamily="18" charset="0"/>
                <a:ea typeface="SimSun" panose="02010600030101010101" pitchFamily="2" charset="-122"/>
                <a:cs typeface="SimSun" panose="02010600030101010101" pitchFamily="2" charset="-122"/>
              </a:rPr>
              <a:t>Machine learning boosts multimedia in many aspects. </a:t>
            </a:r>
            <a:r>
              <a:rPr lang="en-US" sz="1800" b="1" dirty="0">
                <a:solidFill>
                  <a:srgbClr val="333333"/>
                </a:solidFill>
                <a:effectLst/>
                <a:latin typeface="Times New Roman" panose="02020603050405020304" pitchFamily="18" charset="0"/>
                <a:ea typeface="SimSun" panose="02010600030101010101" pitchFamily="2" charset="-122"/>
                <a:cs typeface="SimSun" panose="02010600030101010101" pitchFamily="2" charset="-122"/>
              </a:rPr>
              <a:t>Reasoning-Inspired Perception Learning</a:t>
            </a:r>
            <a:r>
              <a:rPr lang="en-US" sz="1800" dirty="0">
                <a:solidFill>
                  <a:srgbClr val="333333"/>
                </a:solidFill>
                <a:effectLst/>
                <a:latin typeface="Times New Roman" panose="02020603050405020304" pitchFamily="18" charset="0"/>
                <a:ea typeface="SimSun" panose="02010600030101010101" pitchFamily="2" charset="-122"/>
                <a:cs typeface="SimSun" panose="02010600030101010101" pitchFamily="2" charset="-122"/>
              </a:rPr>
              <a:t> is one theory the </a:t>
            </a:r>
            <a:r>
              <a:rPr lang="en-US" sz="1800" dirty="0" err="1">
                <a:solidFill>
                  <a:srgbClr val="333333"/>
                </a:solidFill>
                <a:effectLst/>
                <a:latin typeface="Times New Roman" panose="02020603050405020304" pitchFamily="18" charset="0"/>
                <a:ea typeface="SimSun" panose="02010600030101010101" pitchFamily="2" charset="-122"/>
                <a:cs typeface="SimSun" panose="02010600030101010101" pitchFamily="2" charset="-122"/>
              </a:rPr>
              <a:t>peper</a:t>
            </a:r>
            <a:r>
              <a:rPr lang="en-US" sz="1800" dirty="0">
                <a:solidFill>
                  <a:srgbClr val="333333"/>
                </a:solidFill>
                <a:effectLst/>
                <a:latin typeface="Times New Roman" panose="02020603050405020304" pitchFamily="18" charset="0"/>
                <a:ea typeface="SimSun" panose="02010600030101010101" pitchFamily="2" charset="-122"/>
                <a:cs typeface="SimSun" panose="02010600030101010101" pitchFamily="2" charset="-122"/>
              </a:rPr>
              <a:t> mentioned.</a:t>
            </a:r>
          </a:p>
          <a:p>
            <a:pPr marL="0" marR="0">
              <a:spcBef>
                <a:spcPts val="0"/>
              </a:spcBef>
              <a:spcAft>
                <a:spcPts val="0"/>
              </a:spcAft>
            </a:pPr>
            <a:endParaRPr lang="en-US" sz="1800" dirty="0">
              <a:effectLst/>
              <a:latin typeface="SimSun" panose="02010600030101010101" pitchFamily="2" charset="-122"/>
              <a:ea typeface="SimSun" panose="02010600030101010101" pitchFamily="2" charset="-122"/>
              <a:cs typeface="SimSun" panose="02010600030101010101" pitchFamily="2" charset="-122"/>
            </a:endParaRPr>
          </a:p>
          <a:p>
            <a:pPr marL="0" marR="0">
              <a:spcBef>
                <a:spcPts val="0"/>
              </a:spcBef>
              <a:spcAft>
                <a:spcPts val="0"/>
              </a:spcAft>
            </a:pPr>
            <a:r>
              <a:rPr lang="en-US" sz="1800" dirty="0">
                <a:solidFill>
                  <a:srgbClr val="333333"/>
                </a:solidFill>
                <a:effectLst/>
                <a:latin typeface="Times New Roman" panose="02020603050405020304" pitchFamily="18" charset="0"/>
                <a:ea typeface="SimSun" panose="02010600030101010101" pitchFamily="2" charset="-122"/>
                <a:cs typeface="SimSun" panose="02010600030101010101" pitchFamily="2" charset="-122"/>
              </a:rPr>
              <a:t>Some researchers try to equip the neural networks with reasoning ability through augmenting neural networks with reasoning-inspired layers or modules. Here are some theories aiming to imitate humans multi-step thinking process, including: Multi-Step Reasoning, Relational Reasoning, Attention Map and Visualization.</a:t>
            </a:r>
            <a:endParaRPr lang="en-US" sz="18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4" name="灯片编号占位符 3"/>
          <p:cNvSpPr>
            <a:spLocks noGrp="1"/>
          </p:cNvSpPr>
          <p:nvPr>
            <p:ph type="sldNum" sz="quarter" idx="5"/>
          </p:nvPr>
        </p:nvSpPr>
        <p:spPr/>
        <p:txBody>
          <a:bodyPr/>
          <a:lstStyle/>
          <a:p>
            <a:fld id="{AABA968A-BC17-485B-965C-2310A2F6BC5A}" type="slidenum">
              <a:rPr lang="zh-CN" altLang="en-US" smtClean="0"/>
              <a:t>8</a:t>
            </a:fld>
            <a:endParaRPr lang="zh-CN" altLang="en-US"/>
          </a:p>
        </p:txBody>
      </p:sp>
    </p:spTree>
    <p:extLst>
      <p:ext uri="{BB962C8B-B14F-4D97-AF65-F5344CB8AC3E}">
        <p14:creationId xmlns:p14="http://schemas.microsoft.com/office/powerpoint/2010/main" val="9074601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a:spcBef>
                <a:spcPts val="0"/>
              </a:spcBef>
              <a:spcAft>
                <a:spcPts val="0"/>
              </a:spcAft>
            </a:pPr>
            <a:r>
              <a:rPr lang="en-US" sz="1800" b="1" dirty="0">
                <a:solidFill>
                  <a:srgbClr val="333333"/>
                </a:solidFill>
                <a:effectLst/>
                <a:latin typeface="Times New Roman" panose="02020603050405020304" pitchFamily="18" charset="0"/>
                <a:ea typeface="SimSun" panose="02010600030101010101" pitchFamily="2" charset="-122"/>
                <a:cs typeface="SimSun" panose="02010600030101010101" pitchFamily="2" charset="-122"/>
              </a:rPr>
              <a:t>Perception-Reasoning Cascade Learning</a:t>
            </a:r>
            <a:r>
              <a:rPr lang="en-US" sz="1800" dirty="0">
                <a:solidFill>
                  <a:srgbClr val="333333"/>
                </a:solidFill>
                <a:effectLst/>
                <a:latin typeface="Times New Roman" panose="02020603050405020304" pitchFamily="18" charset="0"/>
                <a:ea typeface="SimSun" panose="02010600030101010101" pitchFamily="2" charset="-122"/>
                <a:cs typeface="SimSun" panose="02010600030101010101" pitchFamily="2" charset="-122"/>
              </a:rPr>
              <a:t> is another </a:t>
            </a:r>
            <a:r>
              <a:rPr lang="en-US" sz="1800" dirty="0" err="1">
                <a:solidFill>
                  <a:srgbClr val="333333"/>
                </a:solidFill>
                <a:effectLst/>
                <a:latin typeface="Times New Roman" panose="02020603050405020304" pitchFamily="18" charset="0"/>
                <a:ea typeface="SimSun" panose="02010600030101010101" pitchFamily="2" charset="-122"/>
                <a:cs typeface="SimSun" panose="02010600030101010101" pitchFamily="2" charset="-122"/>
              </a:rPr>
              <a:t>theoriy</a:t>
            </a:r>
            <a:r>
              <a:rPr lang="en-US" sz="1800" dirty="0">
                <a:solidFill>
                  <a:srgbClr val="333333"/>
                </a:solidFill>
                <a:effectLst/>
                <a:latin typeface="Times New Roman" panose="02020603050405020304" pitchFamily="18" charset="0"/>
                <a:ea typeface="SimSun" panose="02010600030101010101" pitchFamily="2" charset="-122"/>
                <a:cs typeface="SimSun" panose="02010600030101010101" pitchFamily="2" charset="-122"/>
              </a:rPr>
              <a:t> the </a:t>
            </a:r>
            <a:r>
              <a:rPr lang="en-US" sz="1800" dirty="0" err="1">
                <a:solidFill>
                  <a:srgbClr val="333333"/>
                </a:solidFill>
                <a:effectLst/>
                <a:latin typeface="Times New Roman" panose="02020603050405020304" pitchFamily="18" charset="0"/>
                <a:ea typeface="SimSun" panose="02010600030101010101" pitchFamily="2" charset="-122"/>
                <a:cs typeface="SimSun" panose="02010600030101010101" pitchFamily="2" charset="-122"/>
              </a:rPr>
              <a:t>peper</a:t>
            </a:r>
            <a:r>
              <a:rPr lang="en-US" sz="1800" dirty="0">
                <a:solidFill>
                  <a:srgbClr val="333333"/>
                </a:solidFill>
                <a:effectLst/>
                <a:latin typeface="Times New Roman" panose="02020603050405020304" pitchFamily="18" charset="0"/>
                <a:ea typeface="SimSun" panose="02010600030101010101" pitchFamily="2" charset="-122"/>
                <a:cs typeface="SimSun" panose="02010600030101010101" pitchFamily="2" charset="-122"/>
              </a:rPr>
              <a:t> mentioned to express how machine learning boosts multimedia.</a:t>
            </a:r>
          </a:p>
          <a:p>
            <a:pPr marL="0" marR="0">
              <a:spcBef>
                <a:spcPts val="0"/>
              </a:spcBef>
              <a:spcAft>
                <a:spcPts val="0"/>
              </a:spcAft>
            </a:pPr>
            <a:endParaRPr lang="en-US" sz="1800" dirty="0">
              <a:effectLst/>
              <a:latin typeface="SimSun" panose="02010600030101010101" pitchFamily="2" charset="-122"/>
              <a:ea typeface="SimSun" panose="02010600030101010101" pitchFamily="2" charset="-122"/>
              <a:cs typeface="SimSun" panose="02010600030101010101" pitchFamily="2" charset="-122"/>
            </a:endParaRPr>
          </a:p>
          <a:p>
            <a:pPr marL="0" marR="0">
              <a:spcBef>
                <a:spcPts val="0"/>
              </a:spcBef>
              <a:spcAft>
                <a:spcPts val="0"/>
              </a:spcAft>
            </a:pPr>
            <a:r>
              <a:rPr lang="en-US" sz="1800" dirty="0">
                <a:solidFill>
                  <a:srgbClr val="333333"/>
                </a:solidFill>
                <a:effectLst/>
                <a:latin typeface="Times New Roman" panose="02020603050405020304" pitchFamily="18" charset="0"/>
                <a:ea typeface="SimSun" panose="02010600030101010101" pitchFamily="2" charset="-122"/>
                <a:cs typeface="SimSun" panose="02010600030101010101" pitchFamily="2" charset="-122"/>
              </a:rPr>
              <a:t>On the one hand, quite a few efforts have been devoted to integrating the ability to reason into deep neural networks On the other hand, others try to decouple DNN’s powerful low-level representation ability and cascade the process of perception to simulate high-level human-readable cognition, aiming at true AI. Here are some theories mentioned in the paper: Neural Modular Network (NMN), Neural-Symbolic Reasoning.</a:t>
            </a:r>
            <a:endParaRPr lang="en-US" sz="18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4" name="灯片编号占位符 3"/>
          <p:cNvSpPr>
            <a:spLocks noGrp="1"/>
          </p:cNvSpPr>
          <p:nvPr>
            <p:ph type="sldNum" sz="quarter" idx="5"/>
          </p:nvPr>
        </p:nvSpPr>
        <p:spPr/>
        <p:txBody>
          <a:bodyPr/>
          <a:lstStyle/>
          <a:p>
            <a:fld id="{AABA968A-BC17-485B-965C-2310A2F6BC5A}" type="slidenum">
              <a:rPr lang="zh-CN" altLang="en-US" smtClean="0"/>
              <a:t>9</a:t>
            </a:fld>
            <a:endParaRPr lang="zh-CN" altLang="en-US"/>
          </a:p>
        </p:txBody>
      </p:sp>
    </p:spTree>
    <p:extLst>
      <p:ext uri="{BB962C8B-B14F-4D97-AF65-F5344CB8AC3E}">
        <p14:creationId xmlns:p14="http://schemas.microsoft.com/office/powerpoint/2010/main" val="3896347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D997B5FA-0921-464F-AAE1-844C04324D75}" type="datetimeFigureOut">
              <a:rPr lang="zh-CN" altLang="en-US" smtClean="0"/>
              <a:t>2023/10/25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
        <p:nvSpPr>
          <p:cNvPr id="6" name="标题 1"/>
          <p:cNvSpPr txBox="1"/>
          <p:nvPr userDrawn="1"/>
        </p:nvSpPr>
        <p:spPr>
          <a:xfrm>
            <a:off x="587877" y="136525"/>
            <a:ext cx="10515600" cy="50573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b="1" kern="1200">
                <a:solidFill>
                  <a:schemeClr val="tx2"/>
                </a:solidFill>
                <a:latin typeface="+mj-lt"/>
                <a:ea typeface="+mj-ea"/>
                <a:cs typeface="+mj-cs"/>
              </a:defRPr>
            </a:lvl1pPr>
          </a:lstStyle>
          <a:p>
            <a:r>
              <a:rPr lang="zh-CN" altLang="en-US" sz="2800" dirty="0">
                <a:latin typeface="+mj-ea"/>
              </a:rPr>
              <a:t>单击此处添加标题</a:t>
            </a:r>
          </a:p>
        </p:txBody>
      </p:sp>
      <p:grpSp>
        <p:nvGrpSpPr>
          <p:cNvPr id="7" name="组合 6"/>
          <p:cNvGrpSpPr/>
          <p:nvPr userDrawn="1"/>
        </p:nvGrpSpPr>
        <p:grpSpPr>
          <a:xfrm>
            <a:off x="120243" y="189048"/>
            <a:ext cx="493511" cy="400685"/>
            <a:chOff x="176124" y="269073"/>
            <a:chExt cx="493511" cy="400685"/>
          </a:xfrm>
        </p:grpSpPr>
        <p:grpSp>
          <p:nvGrpSpPr>
            <p:cNvPr id="8" name="组合 7"/>
            <p:cNvGrpSpPr/>
            <p:nvPr/>
          </p:nvGrpSpPr>
          <p:grpSpPr>
            <a:xfrm>
              <a:off x="205710" y="269073"/>
              <a:ext cx="463925" cy="400685"/>
              <a:chOff x="89535" y="228233"/>
              <a:chExt cx="463925" cy="400685"/>
            </a:xfrm>
          </p:grpSpPr>
          <p:sp>
            <p:nvSpPr>
              <p:cNvPr id="10" name="等腰三角形 9"/>
              <p:cNvSpPr/>
              <p:nvPr/>
            </p:nvSpPr>
            <p:spPr>
              <a:xfrm rot="10800000">
                <a:off x="89535" y="228233"/>
                <a:ext cx="434340" cy="400685"/>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等腰三角形 10"/>
              <p:cNvSpPr/>
              <p:nvPr/>
            </p:nvSpPr>
            <p:spPr>
              <a:xfrm rot="10800000">
                <a:off x="351471" y="428575"/>
                <a:ext cx="201989" cy="186338"/>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 name="等腰三角形 8"/>
            <p:cNvSpPr/>
            <p:nvPr/>
          </p:nvSpPr>
          <p:spPr>
            <a:xfrm rot="10800000">
              <a:off x="176124" y="391712"/>
              <a:ext cx="201989" cy="186338"/>
            </a:xfrm>
            <a:prstGeom prs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标题 1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iterate type="lt">
                                    <p:tmPct val="10000"/>
                                  </p:iterate>
                                  <p:childTnLst>
                                    <p:set>
                                      <p:cBhvr>
                                        <p:cTn id="12" dur="1" fill="hold">
                                          <p:stCondLst>
                                            <p:cond delay="0"/>
                                          </p:stCondLst>
                                        </p:cTn>
                                        <p:tgtEl>
                                          <p:spTgt spid="6"/>
                                        </p:tgtEl>
                                        <p:attrNameLst>
                                          <p:attrName>style.visibility</p:attrName>
                                        </p:attrNameLst>
                                      </p:cBhvr>
                                      <p:to>
                                        <p:strVal val="visible"/>
                                      </p:to>
                                    </p:set>
                                    <p:animEffect transition="in" filter="fade">
                                      <p:cBhvr>
                                        <p:cTn id="13" dur="1000"/>
                                        <p:tgtEl>
                                          <p:spTgt spid="6"/>
                                        </p:tgtEl>
                                      </p:cBhvr>
                                    </p:animEffect>
                                    <p:anim calcmode="lin" valueType="num">
                                      <p:cBhvr>
                                        <p:cTn id="14" dur="1000" fill="hold"/>
                                        <p:tgtEl>
                                          <p:spTgt spid="6"/>
                                        </p:tgtEl>
                                        <p:attrNameLst>
                                          <p:attrName>ppt_x</p:attrName>
                                        </p:attrNameLst>
                                      </p:cBhvr>
                                      <p:tavLst>
                                        <p:tav tm="0">
                                          <p:val>
                                            <p:strVal val="#ppt_x"/>
                                          </p:val>
                                        </p:tav>
                                        <p:tav tm="100000">
                                          <p:val>
                                            <p:strVal val="#ppt_x"/>
                                          </p:val>
                                        </p:tav>
                                      </p:tavLst>
                                    </p:anim>
                                    <p:anim calcmode="lin" valueType="num">
                                      <p:cBhvr>
                                        <p:cTn id="15"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2023/10/25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transition spd="slow">
    <p:cove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1_空白">
    <p:bg>
      <p:bgPr>
        <a:blipFill dpi="0" rotWithShape="1">
          <a:blip r:embed="rId2"/>
          <a:srcRect/>
          <a:stretch>
            <a:fillRect t="-3000" b="-3000"/>
          </a:stretch>
        </a:blip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2023/10/25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transition spd="slow">
    <p:cove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sp>
        <p:nvSpPr>
          <p:cNvPr id="4" name="标题 1"/>
          <p:cNvSpPr txBox="1"/>
          <p:nvPr userDrawn="1"/>
        </p:nvSpPr>
        <p:spPr>
          <a:xfrm>
            <a:off x="587877" y="136525"/>
            <a:ext cx="10515600" cy="50573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b="1" kern="1200">
                <a:solidFill>
                  <a:schemeClr val="tx2"/>
                </a:solidFill>
                <a:latin typeface="+mj-lt"/>
                <a:ea typeface="+mj-ea"/>
                <a:cs typeface="+mj-cs"/>
              </a:defRPr>
            </a:lvl1pPr>
          </a:lstStyle>
          <a:p>
            <a:r>
              <a:rPr lang="zh-CN" altLang="en-US" sz="2800" dirty="0">
                <a:latin typeface="+mj-ea"/>
              </a:rPr>
              <a:t>单击此处添加标题</a:t>
            </a:r>
          </a:p>
        </p:txBody>
      </p:sp>
      <p:grpSp>
        <p:nvGrpSpPr>
          <p:cNvPr id="5" name="组合 4"/>
          <p:cNvGrpSpPr/>
          <p:nvPr userDrawn="1"/>
        </p:nvGrpSpPr>
        <p:grpSpPr>
          <a:xfrm>
            <a:off x="120243" y="189048"/>
            <a:ext cx="493511" cy="400685"/>
            <a:chOff x="176124" y="269073"/>
            <a:chExt cx="493511" cy="400685"/>
          </a:xfrm>
        </p:grpSpPr>
        <p:grpSp>
          <p:nvGrpSpPr>
            <p:cNvPr id="6" name="组合 5"/>
            <p:cNvGrpSpPr/>
            <p:nvPr/>
          </p:nvGrpSpPr>
          <p:grpSpPr>
            <a:xfrm>
              <a:off x="205710" y="269073"/>
              <a:ext cx="463925" cy="400685"/>
              <a:chOff x="89535" y="228233"/>
              <a:chExt cx="463925" cy="400685"/>
            </a:xfrm>
          </p:grpSpPr>
          <p:sp>
            <p:nvSpPr>
              <p:cNvPr id="8" name="等腰三角形 7"/>
              <p:cNvSpPr/>
              <p:nvPr/>
            </p:nvSpPr>
            <p:spPr>
              <a:xfrm rot="10800000">
                <a:off x="89535" y="228233"/>
                <a:ext cx="434340" cy="400685"/>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等腰三角形 8"/>
              <p:cNvSpPr/>
              <p:nvPr/>
            </p:nvSpPr>
            <p:spPr>
              <a:xfrm rot="10800000">
                <a:off x="351471" y="428575"/>
                <a:ext cx="201989" cy="186338"/>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等腰三角形 6"/>
            <p:cNvSpPr/>
            <p:nvPr/>
          </p:nvSpPr>
          <p:spPr>
            <a:xfrm rot="10800000">
              <a:off x="176124" y="391712"/>
              <a:ext cx="201989" cy="186338"/>
            </a:xfrm>
            <a:prstGeom prs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ransition spd="slow">
    <p:cover/>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6">
            <a:lum/>
          </a:blip>
          <a:srcRect/>
          <a:stretch>
            <a:fillRect t="-3000" b="-3000"/>
          </a:stretch>
        </a:blipFill>
        <a:effectLst/>
      </p:bgPr>
    </p:bg>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2023/10/25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ransition spd="slow">
    <p:cover/>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4.xml"/><Relationship Id="rId7" Type="http://schemas.openxmlformats.org/officeDocument/2006/relationships/tags" Target="../tags/tag8.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tags" Target="../tags/tag7.xml"/><Relationship Id="rId5" Type="http://schemas.openxmlformats.org/officeDocument/2006/relationships/tags" Target="../tags/tag6.xml"/><Relationship Id="rId10" Type="http://schemas.openxmlformats.org/officeDocument/2006/relationships/image" Target="../media/image3.png"/><Relationship Id="rId4" Type="http://schemas.openxmlformats.org/officeDocument/2006/relationships/tags" Target="../tags/tag5.xml"/><Relationship Id="rId9"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tags" Target="../tags/tag11.xml"/><Relationship Id="rId7" Type="http://schemas.openxmlformats.org/officeDocument/2006/relationships/image" Target="../media/image3.png"/><Relationship Id="rId2" Type="http://schemas.openxmlformats.org/officeDocument/2006/relationships/tags" Target="../tags/tag10.xml"/><Relationship Id="rId1" Type="http://schemas.openxmlformats.org/officeDocument/2006/relationships/tags" Target="../tags/tag9.xml"/><Relationship Id="rId6" Type="http://schemas.openxmlformats.org/officeDocument/2006/relationships/notesSlide" Target="../notesSlides/notesSlide13.xml"/><Relationship Id="rId5" Type="http://schemas.openxmlformats.org/officeDocument/2006/relationships/slideLayout" Target="../slideLayouts/slideLayout2.xml"/><Relationship Id="rId4" Type="http://schemas.openxmlformats.org/officeDocument/2006/relationships/tags" Target="../tags/tag1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7E9ADDF1-4463-3A4D-DD02-8E7A3108CF49}"/>
              </a:ext>
            </a:extLst>
          </p:cNvPr>
          <p:cNvSpPr txBox="1"/>
          <p:nvPr/>
        </p:nvSpPr>
        <p:spPr>
          <a:xfrm>
            <a:off x="0" y="0"/>
            <a:ext cx="12192000" cy="6858000"/>
          </a:xfrm>
          <a:prstGeom prst="rect">
            <a:avLst/>
          </a:prstGeom>
          <a:blipFill dpi="0" rotWithShape="1">
            <a:blip r:embed="rId10">
              <a:alphaModFix amt="10000"/>
            </a:blip>
            <a:srcRect/>
            <a:stretch>
              <a:fillRect/>
            </a:stretch>
          </a:blipFill>
        </p:spPr>
        <p:txBody>
          <a:bodyPr wrap="square" rtlCol="0">
            <a:spAutoFit/>
          </a:bodyPr>
          <a:lstStyle/>
          <a:p>
            <a:endParaRPr lang="zh-CN" altLang="en-US" dirty="0"/>
          </a:p>
        </p:txBody>
      </p:sp>
      <p:sp>
        <p:nvSpPr>
          <p:cNvPr id="2" name="PA_文本框 53">
            <a:extLst>
              <a:ext uri="{FF2B5EF4-FFF2-40B4-BE49-F238E27FC236}">
                <a16:creationId xmlns:a16="http://schemas.microsoft.com/office/drawing/2014/main" id="{DF5F4157-4348-825D-D3D4-0EE01B465E14}"/>
              </a:ext>
            </a:extLst>
          </p:cNvPr>
          <p:cNvSpPr txBox="1"/>
          <p:nvPr>
            <p:custDataLst>
              <p:tags r:id="rId1"/>
            </p:custDataLst>
          </p:nvPr>
        </p:nvSpPr>
        <p:spPr>
          <a:xfrm>
            <a:off x="9292033" y="4652719"/>
            <a:ext cx="1654620" cy="1323439"/>
          </a:xfrm>
          <a:prstGeom prst="rect">
            <a:avLst/>
          </a:prstGeom>
          <a:noFill/>
        </p:spPr>
        <p:txBody>
          <a:bodyPr wrap="none" rtlCol="0">
            <a:spAutoFit/>
          </a:bodyPr>
          <a:lstStyle/>
          <a:p>
            <a:r>
              <a:rPr lang="en-US" altLang="zh-CN" sz="1600" dirty="0"/>
              <a:t>Group 2</a:t>
            </a:r>
          </a:p>
          <a:p>
            <a:r>
              <a:rPr lang="en-US" altLang="zh-CN" sz="1600" dirty="0" err="1"/>
              <a:t>RexRusk</a:t>
            </a:r>
            <a:endParaRPr lang="en-US" altLang="zh-CN" sz="1600" dirty="0"/>
          </a:p>
          <a:p>
            <a:r>
              <a:rPr lang="en-US" altLang="zh-CN" sz="1600" dirty="0"/>
              <a:t>Incognito Wang</a:t>
            </a:r>
          </a:p>
          <a:p>
            <a:r>
              <a:rPr lang="en-US" altLang="zh-CN" sz="1600" dirty="0"/>
              <a:t>Incognito Zheng</a:t>
            </a:r>
          </a:p>
          <a:p>
            <a:r>
              <a:rPr lang="en-US" altLang="zh-CN" sz="1600" dirty="0"/>
              <a:t>Incognito Weng</a:t>
            </a:r>
          </a:p>
        </p:txBody>
      </p:sp>
      <p:sp>
        <p:nvSpPr>
          <p:cNvPr id="69" name="PA_文本框 53"/>
          <p:cNvSpPr txBox="1"/>
          <p:nvPr>
            <p:custDataLst>
              <p:tags r:id="rId2"/>
            </p:custDataLst>
          </p:nvPr>
        </p:nvSpPr>
        <p:spPr>
          <a:xfrm>
            <a:off x="4799682" y="3661240"/>
            <a:ext cx="6843668" cy="615553"/>
          </a:xfrm>
          <a:prstGeom prst="rect">
            <a:avLst/>
          </a:prstGeom>
          <a:noFill/>
        </p:spPr>
        <p:txBody>
          <a:bodyPr wrap="none" rtlCol="0">
            <a:spAutoFit/>
          </a:bodyPr>
          <a:lstStyle/>
          <a:p>
            <a:r>
              <a:rPr lang="en-US" altLang="zh-CN" sz="1600" b="1" dirty="0">
                <a:latin typeface="Calibri" panose="020F0502020204030204" pitchFamily="34" charset="0"/>
                <a:ea typeface="Calibri" panose="020F0502020204030204" pitchFamily="34" charset="0"/>
                <a:cs typeface="Calibri" panose="020F0502020204030204" pitchFamily="34" charset="0"/>
              </a:rPr>
              <a:t>Paper:</a:t>
            </a:r>
          </a:p>
          <a:p>
            <a:r>
              <a:rPr lang="en-US" altLang="zh-CN" dirty="0">
                <a:latin typeface="Calibri" panose="020F0502020204030204" pitchFamily="34" charset="0"/>
                <a:ea typeface="Calibri" panose="020F0502020204030204" pitchFamily="34" charset="0"/>
                <a:cs typeface="Calibri" panose="020F0502020204030204" pitchFamily="34" charset="0"/>
              </a:rPr>
              <a:t>Multimedia Intelligence: When Multimedia Meets Artificial Intelligence</a:t>
            </a:r>
            <a:endParaRPr lang="zh-CN" altLang="en-US" sz="2400" dirty="0">
              <a:solidFill>
                <a:schemeClr val="tx1">
                  <a:lumMod val="50000"/>
                  <a:lumOff val="50000"/>
                </a:schemeClr>
              </a:solidFill>
              <a:latin typeface="Calibri" panose="020F0502020204030204" pitchFamily="34" charset="0"/>
              <a:ea typeface="微软雅黑" panose="020B0503020204020204" pitchFamily="34" charset="-122"/>
              <a:cs typeface="Calibri" panose="020F0502020204030204" pitchFamily="34" charset="0"/>
            </a:endParaRPr>
          </a:p>
        </p:txBody>
      </p:sp>
      <p:cxnSp>
        <p:nvCxnSpPr>
          <p:cNvPr id="63" name="PA_直接连接符 4"/>
          <p:cNvCxnSpPr>
            <a:cxnSpLocks/>
          </p:cNvCxnSpPr>
          <p:nvPr>
            <p:custDataLst>
              <p:tags r:id="rId3"/>
            </p:custDataLst>
          </p:nvPr>
        </p:nvCxnSpPr>
        <p:spPr>
          <a:xfrm flipH="1">
            <a:off x="5413107" y="3445744"/>
            <a:ext cx="5741892" cy="0"/>
          </a:xfrm>
          <a:prstGeom prst="line">
            <a:avLst/>
          </a:prstGeom>
          <a:ln w="19050">
            <a:solidFill>
              <a:schemeClr val="tx2"/>
            </a:solidFill>
            <a:prstDash val="sysDash"/>
          </a:ln>
        </p:spPr>
        <p:style>
          <a:lnRef idx="1">
            <a:schemeClr val="accent1"/>
          </a:lnRef>
          <a:fillRef idx="0">
            <a:schemeClr val="accent1"/>
          </a:fillRef>
          <a:effectRef idx="0">
            <a:schemeClr val="accent1"/>
          </a:effectRef>
          <a:fontRef idx="minor">
            <a:schemeClr val="tx1"/>
          </a:fontRef>
        </p:style>
      </p:cxnSp>
      <p:sp>
        <p:nvSpPr>
          <p:cNvPr id="62" name="PA_文本框 55"/>
          <p:cNvSpPr txBox="1"/>
          <p:nvPr>
            <p:custDataLst>
              <p:tags r:id="rId4"/>
            </p:custDataLst>
          </p:nvPr>
        </p:nvSpPr>
        <p:spPr>
          <a:xfrm>
            <a:off x="4777146" y="2467360"/>
            <a:ext cx="7013814" cy="707886"/>
          </a:xfrm>
          <a:prstGeom prst="rect">
            <a:avLst/>
          </a:prstGeom>
          <a:noFill/>
        </p:spPr>
        <p:txBody>
          <a:bodyPr wrap="square" rtlCol="0">
            <a:spAutoFit/>
          </a:bodyPr>
          <a:lstStyle/>
          <a:p>
            <a:r>
              <a:rPr lang="en-US" altLang="zh-CN" sz="4000" b="1" dirty="0">
                <a:latin typeface="微软雅黑" panose="020B0503020204020204" pitchFamily="34" charset="-122"/>
                <a:ea typeface="微软雅黑" panose="020B0503020204020204" pitchFamily="34" charset="-122"/>
              </a:rPr>
              <a:t>Paper Review Presentation</a:t>
            </a:r>
            <a:endParaRPr lang="zh-CN" altLang="en-US" sz="4000" b="1" dirty="0">
              <a:latin typeface="微软雅黑" panose="020B0503020204020204" pitchFamily="34" charset="-122"/>
              <a:ea typeface="微软雅黑" panose="020B0503020204020204" pitchFamily="34" charset="-122"/>
            </a:endParaRPr>
          </a:p>
        </p:txBody>
      </p:sp>
      <p:cxnSp>
        <p:nvCxnSpPr>
          <p:cNvPr id="64" name="PA_直接连接符 69"/>
          <p:cNvCxnSpPr>
            <a:cxnSpLocks/>
          </p:cNvCxnSpPr>
          <p:nvPr>
            <p:custDataLst>
              <p:tags r:id="rId5"/>
            </p:custDataLst>
          </p:nvPr>
        </p:nvCxnSpPr>
        <p:spPr>
          <a:xfrm flipH="1">
            <a:off x="5414439" y="2196861"/>
            <a:ext cx="5739228" cy="0"/>
          </a:xfrm>
          <a:prstGeom prst="line">
            <a:avLst/>
          </a:prstGeom>
          <a:ln w="19050">
            <a:solidFill>
              <a:schemeClr val="tx2"/>
            </a:solidFill>
            <a:prstDash val="sysDash"/>
          </a:ln>
        </p:spPr>
        <p:style>
          <a:lnRef idx="1">
            <a:schemeClr val="accent1"/>
          </a:lnRef>
          <a:fillRef idx="0">
            <a:schemeClr val="accent1"/>
          </a:fillRef>
          <a:effectRef idx="0">
            <a:schemeClr val="accent1"/>
          </a:effectRef>
          <a:fontRef idx="minor">
            <a:schemeClr val="tx1"/>
          </a:fontRef>
        </p:style>
      </p:cxnSp>
      <p:sp>
        <p:nvSpPr>
          <p:cNvPr id="4" name="PA_文本框 55">
            <a:extLst>
              <a:ext uri="{FF2B5EF4-FFF2-40B4-BE49-F238E27FC236}">
                <a16:creationId xmlns:a16="http://schemas.microsoft.com/office/drawing/2014/main" id="{B4A5287B-3EDE-2943-C899-E7310553744F}"/>
              </a:ext>
            </a:extLst>
          </p:cNvPr>
          <p:cNvSpPr txBox="1"/>
          <p:nvPr>
            <p:custDataLst>
              <p:tags r:id="rId6"/>
            </p:custDataLst>
          </p:nvPr>
        </p:nvSpPr>
        <p:spPr>
          <a:xfrm>
            <a:off x="6934165" y="1217039"/>
            <a:ext cx="2699777" cy="584775"/>
          </a:xfrm>
          <a:prstGeom prst="rect">
            <a:avLst/>
          </a:prstGeom>
          <a:noFill/>
        </p:spPr>
        <p:txBody>
          <a:bodyPr wrap="none" rtlCol="0">
            <a:spAutoFit/>
          </a:bodyPr>
          <a:lstStyle/>
          <a:p>
            <a:pPr algn="ctr"/>
            <a:r>
              <a:rPr lang="en-US" altLang="zh-CN" sz="3200" b="1" dirty="0">
                <a:solidFill>
                  <a:srgbClr val="202F60"/>
                </a:solidFill>
                <a:latin typeface="微软雅黑" panose="020B0503020204020204" pitchFamily="34" charset="-122"/>
                <a:ea typeface="微软雅黑" panose="020B0503020204020204" pitchFamily="34" charset="-122"/>
              </a:rPr>
              <a:t>CS380  Lab7</a:t>
            </a:r>
            <a:endParaRPr lang="zh-CN" altLang="en-US" sz="3200" b="1" dirty="0">
              <a:solidFill>
                <a:srgbClr val="202F60"/>
              </a:solidFill>
              <a:latin typeface="微软雅黑" panose="020B0503020204020204" pitchFamily="34" charset="-122"/>
              <a:ea typeface="微软雅黑" panose="020B0503020204020204" pitchFamily="34" charset="-122"/>
            </a:endParaRPr>
          </a:p>
        </p:txBody>
      </p:sp>
      <p:grpSp>
        <p:nvGrpSpPr>
          <p:cNvPr id="5" name="组合 4">
            <a:extLst>
              <a:ext uri="{FF2B5EF4-FFF2-40B4-BE49-F238E27FC236}">
                <a16:creationId xmlns:a16="http://schemas.microsoft.com/office/drawing/2014/main" id="{0CE60CC1-EF2B-AAFE-5660-1A6E45166FA3}"/>
              </a:ext>
            </a:extLst>
          </p:cNvPr>
          <p:cNvGrpSpPr/>
          <p:nvPr/>
        </p:nvGrpSpPr>
        <p:grpSpPr>
          <a:xfrm>
            <a:off x="157066" y="354434"/>
            <a:ext cx="4306081" cy="6071074"/>
            <a:chOff x="157066" y="354434"/>
            <a:chExt cx="4306081" cy="6071074"/>
          </a:xfrm>
        </p:grpSpPr>
        <p:sp>
          <p:nvSpPr>
            <p:cNvPr id="75" name="等腰三角形 74"/>
            <p:cNvSpPr/>
            <p:nvPr/>
          </p:nvSpPr>
          <p:spPr>
            <a:xfrm rot="21417337">
              <a:off x="157066" y="1955452"/>
              <a:ext cx="1970843" cy="198483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等腰三角形 75"/>
            <p:cNvSpPr/>
            <p:nvPr/>
          </p:nvSpPr>
          <p:spPr>
            <a:xfrm rot="265639">
              <a:off x="2308479" y="3157166"/>
              <a:ext cx="1970843" cy="1984832"/>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等腰三角形 76"/>
            <p:cNvSpPr/>
            <p:nvPr/>
          </p:nvSpPr>
          <p:spPr>
            <a:xfrm rot="11081090">
              <a:off x="1474079" y="4308943"/>
              <a:ext cx="1053440" cy="1060917"/>
            </a:xfrm>
            <a:prstGeom prs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等腰三角形 77"/>
            <p:cNvSpPr/>
            <p:nvPr/>
          </p:nvSpPr>
          <p:spPr>
            <a:xfrm rot="14961737">
              <a:off x="834132" y="4970424"/>
              <a:ext cx="1053440" cy="1060917"/>
            </a:xfrm>
            <a:prstGeom prst="triangle">
              <a:avLst/>
            </a:prstGeom>
            <a:solidFill>
              <a:schemeClr val="accent5">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等腰三角形 78"/>
            <p:cNvSpPr/>
            <p:nvPr/>
          </p:nvSpPr>
          <p:spPr>
            <a:xfrm rot="11085701">
              <a:off x="2282991" y="5364591"/>
              <a:ext cx="1053440" cy="1060917"/>
            </a:xfrm>
            <a:prstGeom prst="triangle">
              <a:avLst/>
            </a:prstGeom>
            <a:solidFill>
              <a:schemeClr val="accent5">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等腰三角形 60"/>
            <p:cNvSpPr/>
            <p:nvPr/>
          </p:nvSpPr>
          <p:spPr>
            <a:xfrm rot="10800000" flipH="1" flipV="1">
              <a:off x="686996" y="354434"/>
              <a:ext cx="3750647" cy="3233316"/>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等腰三角形 59"/>
            <p:cNvSpPr/>
            <p:nvPr/>
          </p:nvSpPr>
          <p:spPr>
            <a:xfrm rot="10800000" flipH="1">
              <a:off x="686997" y="1097731"/>
              <a:ext cx="3776150" cy="325530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6" name="文本框 65"/>
          <p:cNvSpPr txBox="1"/>
          <p:nvPr/>
        </p:nvSpPr>
        <p:spPr>
          <a:xfrm>
            <a:off x="1312116" y="1370927"/>
            <a:ext cx="2491883" cy="1200329"/>
          </a:xfrm>
          <a:prstGeom prst="rect">
            <a:avLst/>
          </a:prstGeom>
          <a:noFill/>
        </p:spPr>
        <p:txBody>
          <a:bodyPr wrap="square" rtlCol="0">
            <a:spAutoFit/>
          </a:bodyPr>
          <a:lstStyle/>
          <a:p>
            <a:pPr algn="ctr"/>
            <a:r>
              <a:rPr lang="en-US" altLang="zh-CN" sz="2400" dirty="0">
                <a:solidFill>
                  <a:schemeClr val="bg1"/>
                </a:solidFill>
                <a:latin typeface="Arial" panose="020B0604020202020204" pitchFamily="34" charset="0"/>
                <a:cs typeface="Arial" panose="020B0604020202020204" pitchFamily="34" charset="0"/>
              </a:rPr>
              <a:t>Paper</a:t>
            </a:r>
          </a:p>
          <a:p>
            <a:pPr algn="ctr"/>
            <a:r>
              <a:rPr lang="en-US" altLang="zh-CN" sz="2400" dirty="0">
                <a:solidFill>
                  <a:schemeClr val="bg1"/>
                </a:solidFill>
                <a:latin typeface="Arial" panose="020B0604020202020204" pitchFamily="34" charset="0"/>
                <a:cs typeface="Arial" panose="020B0604020202020204" pitchFamily="34" charset="0"/>
              </a:rPr>
              <a:t>Review</a:t>
            </a:r>
          </a:p>
          <a:p>
            <a:pPr algn="ctr"/>
            <a:r>
              <a:rPr lang="en-US" altLang="zh-CN" sz="2400" dirty="0">
                <a:solidFill>
                  <a:schemeClr val="bg1"/>
                </a:solidFill>
                <a:latin typeface="Arial" panose="020B0604020202020204" pitchFamily="34" charset="0"/>
                <a:cs typeface="Arial" panose="020B0604020202020204" pitchFamily="34" charset="0"/>
              </a:rPr>
              <a:t>Presentation</a:t>
            </a:r>
            <a:endParaRPr lang="zh-CN" altLang="en-US" sz="2400" dirty="0">
              <a:solidFill>
                <a:schemeClr val="bg1"/>
              </a:solidFill>
              <a:latin typeface="Arial" panose="020B0604020202020204" pitchFamily="34" charset="0"/>
              <a:ea typeface="+mj-ea"/>
              <a:cs typeface="Arial" panose="020B0604020202020204" pitchFamily="34" charset="0"/>
            </a:endParaRPr>
          </a:p>
        </p:txBody>
      </p:sp>
      <p:sp>
        <p:nvSpPr>
          <p:cNvPr id="3" name="PA_文本框 53">
            <a:extLst>
              <a:ext uri="{FF2B5EF4-FFF2-40B4-BE49-F238E27FC236}">
                <a16:creationId xmlns:a16="http://schemas.microsoft.com/office/drawing/2014/main" id="{5AB972B7-9F7D-7782-BA03-CEFB461A602C}"/>
              </a:ext>
            </a:extLst>
          </p:cNvPr>
          <p:cNvSpPr txBox="1"/>
          <p:nvPr>
            <p:custDataLst>
              <p:tags r:id="rId7"/>
            </p:custDataLst>
          </p:nvPr>
        </p:nvSpPr>
        <p:spPr>
          <a:xfrm>
            <a:off x="9292033" y="4402634"/>
            <a:ext cx="2249334" cy="369332"/>
          </a:xfrm>
          <a:prstGeom prst="rect">
            <a:avLst/>
          </a:prstGeom>
          <a:noFill/>
        </p:spPr>
        <p:txBody>
          <a:bodyPr wrap="none" rtlCol="0">
            <a:spAutoFit/>
          </a:bodyPr>
          <a:lstStyle/>
          <a:p>
            <a:r>
              <a:rPr lang="en-US" altLang="zh-CN" dirty="0"/>
              <a:t>Presenter: </a:t>
            </a:r>
            <a:r>
              <a:rPr lang="en-US" altLang="zh-CN" dirty="0" err="1"/>
              <a:t>RexRusk</a:t>
            </a:r>
            <a:endParaRPr lang="zh-CN" altLang="en-US"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6" name="TextBox 3">
            <a:extLst>
              <a:ext uri="{FF2B5EF4-FFF2-40B4-BE49-F238E27FC236}">
                <a16:creationId xmlns:a16="http://schemas.microsoft.com/office/drawing/2014/main" id="{99B6144F-EBD0-9892-84D2-D3FCE4506D7A}"/>
              </a:ext>
            </a:extLst>
          </p:cNvPr>
          <p:cNvSpPr txBox="1"/>
          <p:nvPr/>
        </p:nvSpPr>
        <p:spPr>
          <a:xfrm>
            <a:off x="5357243" y="5976158"/>
            <a:ext cx="6673521" cy="523220"/>
          </a:xfrm>
          <a:prstGeom prst="rect">
            <a:avLst/>
          </a:prstGeom>
          <a:noFill/>
        </p:spPr>
        <p:txBody>
          <a:bodyPr wrap="square">
            <a:spAutoFit/>
          </a:bodyPr>
          <a:lstStyle/>
          <a:p>
            <a:r>
              <a:rPr lang="en-US" altLang="zh-CN" sz="1400" dirty="0"/>
              <a:t>This work was made by </a:t>
            </a:r>
            <a:r>
              <a:rPr lang="en-US" altLang="zh-CN" sz="1400" dirty="0" err="1"/>
              <a:t>RexRusk</a:t>
            </a:r>
            <a:r>
              <a:rPr lang="en-US" altLang="zh-CN" sz="1400" dirty="0"/>
              <a:t>, assisted by Wang. We also thank Jinglong Zheng and Bing Weng.</a:t>
            </a:r>
            <a:endParaRPr lang="zh-CN" altLang="en-US" sz="1400"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hidden="1">
            <a:extLst>
              <a:ext uri="{FF2B5EF4-FFF2-40B4-BE49-F238E27FC236}">
                <a16:creationId xmlns:a16="http://schemas.microsoft.com/office/drawing/2014/main" id="{3049105D-6EFC-00D3-0B63-14072C2123C2}"/>
              </a:ext>
            </a:extLst>
          </p:cNvPr>
          <p:cNvGrpSpPr/>
          <p:nvPr/>
        </p:nvGrpSpPr>
        <p:grpSpPr>
          <a:xfrm>
            <a:off x="789709" y="2111576"/>
            <a:ext cx="6837219" cy="2708107"/>
            <a:chOff x="789709" y="2111576"/>
            <a:chExt cx="6837219" cy="2708107"/>
          </a:xfrm>
        </p:grpSpPr>
        <p:grpSp>
          <p:nvGrpSpPr>
            <p:cNvPr id="14" name="组合 13">
              <a:extLst>
                <a:ext uri="{FF2B5EF4-FFF2-40B4-BE49-F238E27FC236}">
                  <a16:creationId xmlns:a16="http://schemas.microsoft.com/office/drawing/2014/main" id="{95B40010-5C54-3223-1D03-4D13C222AD66}"/>
                </a:ext>
              </a:extLst>
            </p:cNvPr>
            <p:cNvGrpSpPr/>
            <p:nvPr/>
          </p:nvGrpSpPr>
          <p:grpSpPr>
            <a:xfrm>
              <a:off x="1342506" y="2556892"/>
              <a:ext cx="6284422" cy="2262791"/>
              <a:chOff x="1342506" y="2556892"/>
              <a:chExt cx="6284422" cy="2262791"/>
            </a:xfrm>
          </p:grpSpPr>
          <p:sp>
            <p:nvSpPr>
              <p:cNvPr id="13" name="TextBox 12">
                <a:extLst>
                  <a:ext uri="{FF2B5EF4-FFF2-40B4-BE49-F238E27FC236}">
                    <a16:creationId xmlns:a16="http://schemas.microsoft.com/office/drawing/2014/main" id="{86377175-A4A6-AB53-9EE3-16B65A4370FC}"/>
                  </a:ext>
                </a:extLst>
              </p:cNvPr>
              <p:cNvSpPr txBox="1"/>
              <p:nvPr/>
            </p:nvSpPr>
            <p:spPr>
              <a:xfrm>
                <a:off x="1342506" y="4450351"/>
                <a:ext cx="2152997" cy="369332"/>
              </a:xfrm>
              <a:prstGeom prst="rect">
                <a:avLst/>
              </a:prstGeom>
              <a:noFill/>
            </p:spPr>
            <p:txBody>
              <a:bodyPr wrap="square">
                <a:spAutoFit/>
              </a:bodyPr>
              <a:lstStyle/>
              <a:p>
                <a:r>
                  <a:rPr lang="en-US" altLang="zh-CN" dirty="0"/>
                  <a:t>D. Digital Retinas</a:t>
                </a:r>
                <a:endParaRPr lang="zh-CN" altLang="en-US" dirty="0"/>
              </a:p>
            </p:txBody>
          </p:sp>
          <p:sp>
            <p:nvSpPr>
              <p:cNvPr id="12" name="TextBox 11">
                <a:extLst>
                  <a:ext uri="{FF2B5EF4-FFF2-40B4-BE49-F238E27FC236}">
                    <a16:creationId xmlns:a16="http://schemas.microsoft.com/office/drawing/2014/main" id="{D39B348C-B235-236C-B6E8-8177AC176998}"/>
                  </a:ext>
                </a:extLst>
              </p:cNvPr>
              <p:cNvSpPr txBox="1"/>
              <p:nvPr/>
            </p:nvSpPr>
            <p:spPr>
              <a:xfrm>
                <a:off x="1342506" y="3841738"/>
                <a:ext cx="3327862" cy="369332"/>
              </a:xfrm>
              <a:prstGeom prst="rect">
                <a:avLst/>
              </a:prstGeom>
              <a:noFill/>
            </p:spPr>
            <p:txBody>
              <a:bodyPr wrap="square">
                <a:spAutoFit/>
              </a:bodyPr>
              <a:lstStyle/>
              <a:p>
                <a:r>
                  <a:rPr lang="en-US" altLang="zh-CN" dirty="0"/>
                  <a:t>C. </a:t>
                </a:r>
                <a:r>
                  <a:rPr lang="en-US" altLang="zh-CN" dirty="0" err="1"/>
                  <a:t>AutoML</a:t>
                </a:r>
                <a:r>
                  <a:rPr lang="en-US" altLang="zh-CN" dirty="0"/>
                  <a:t> and Meta-learning</a:t>
                </a:r>
                <a:endParaRPr lang="zh-CN" altLang="en-US" dirty="0"/>
              </a:p>
            </p:txBody>
          </p:sp>
          <p:sp>
            <p:nvSpPr>
              <p:cNvPr id="11" name="TextBox 10">
                <a:extLst>
                  <a:ext uri="{FF2B5EF4-FFF2-40B4-BE49-F238E27FC236}">
                    <a16:creationId xmlns:a16="http://schemas.microsoft.com/office/drawing/2014/main" id="{8CFF54DE-70A3-C9CB-179B-D293E8E4CCD8}"/>
                  </a:ext>
                </a:extLst>
              </p:cNvPr>
              <p:cNvSpPr txBox="1"/>
              <p:nvPr/>
            </p:nvSpPr>
            <p:spPr>
              <a:xfrm>
                <a:off x="1342506" y="3199315"/>
                <a:ext cx="6284422" cy="369332"/>
              </a:xfrm>
              <a:prstGeom prst="rect">
                <a:avLst/>
              </a:prstGeom>
              <a:noFill/>
            </p:spPr>
            <p:txBody>
              <a:bodyPr wrap="square">
                <a:spAutoFit/>
              </a:bodyPr>
              <a:lstStyle/>
              <a:p>
                <a:r>
                  <a:rPr lang="en-US" altLang="zh-CN" dirty="0"/>
                  <a:t>B. Explainable Reasoning in Multimedia</a:t>
                </a:r>
                <a:endParaRPr lang="zh-CN" altLang="en-US" dirty="0"/>
              </a:p>
            </p:txBody>
          </p:sp>
          <p:sp>
            <p:nvSpPr>
              <p:cNvPr id="10" name="TextBox 9">
                <a:extLst>
                  <a:ext uri="{FF2B5EF4-FFF2-40B4-BE49-F238E27FC236}">
                    <a16:creationId xmlns:a16="http://schemas.microsoft.com/office/drawing/2014/main" id="{14E58B5B-4948-A352-AB5A-121EACE53016}"/>
                  </a:ext>
                </a:extLst>
              </p:cNvPr>
              <p:cNvSpPr txBox="1"/>
              <p:nvPr/>
            </p:nvSpPr>
            <p:spPr>
              <a:xfrm>
                <a:off x="1342506" y="2556892"/>
                <a:ext cx="5852160" cy="369332"/>
              </a:xfrm>
              <a:prstGeom prst="rect">
                <a:avLst/>
              </a:prstGeom>
              <a:noFill/>
            </p:spPr>
            <p:txBody>
              <a:bodyPr wrap="square">
                <a:spAutoFit/>
              </a:bodyPr>
              <a:lstStyle/>
              <a:p>
                <a:r>
                  <a:rPr lang="en-US" altLang="zh-CN" dirty="0"/>
                  <a:t>A. Multimedia Turing Test</a:t>
                </a:r>
                <a:endParaRPr lang="zh-CN" altLang="en-US" dirty="0"/>
              </a:p>
            </p:txBody>
          </p:sp>
        </p:grpSp>
        <p:sp>
          <p:nvSpPr>
            <p:cNvPr id="9" name="TextBox 8">
              <a:extLst>
                <a:ext uri="{FF2B5EF4-FFF2-40B4-BE49-F238E27FC236}">
                  <a16:creationId xmlns:a16="http://schemas.microsoft.com/office/drawing/2014/main" id="{A20B2C6A-F0B5-7485-FA88-F297863101A2}"/>
                </a:ext>
              </a:extLst>
            </p:cNvPr>
            <p:cNvSpPr txBox="1"/>
            <p:nvPr/>
          </p:nvSpPr>
          <p:spPr>
            <a:xfrm>
              <a:off x="789709" y="2111576"/>
              <a:ext cx="6284422" cy="369332"/>
            </a:xfrm>
            <a:prstGeom prst="rect">
              <a:avLst/>
            </a:prstGeom>
            <a:noFill/>
          </p:spPr>
          <p:txBody>
            <a:bodyPr wrap="square">
              <a:spAutoFit/>
            </a:bodyPr>
            <a:lstStyle/>
            <a:p>
              <a:r>
                <a:rPr lang="en-US" altLang="zh-CN" dirty="0"/>
                <a:t>IV. FUTURE RESEARCH AND DIRECTIONS</a:t>
              </a:r>
              <a:endParaRPr lang="zh-CN" altLang="en-US" dirty="0"/>
            </a:p>
          </p:txBody>
        </p:sp>
      </p:grpSp>
      <p:sp>
        <p:nvSpPr>
          <p:cNvPr id="4" name="TextBox 3">
            <a:extLst>
              <a:ext uri="{FF2B5EF4-FFF2-40B4-BE49-F238E27FC236}">
                <a16:creationId xmlns:a16="http://schemas.microsoft.com/office/drawing/2014/main" id="{82BD058D-C180-4BD7-9174-BFE9176CAD24}"/>
              </a:ext>
            </a:extLst>
          </p:cNvPr>
          <p:cNvSpPr txBox="1"/>
          <p:nvPr/>
        </p:nvSpPr>
        <p:spPr>
          <a:xfrm>
            <a:off x="1174865" y="883734"/>
            <a:ext cx="9842270" cy="2076300"/>
          </a:xfrm>
          <a:prstGeom prst="rect">
            <a:avLst/>
          </a:prstGeom>
          <a:noFill/>
        </p:spPr>
        <p:txBody>
          <a:bodyPr wrap="square">
            <a:noAutofit/>
          </a:bodyPr>
          <a:lstStyle/>
          <a:p>
            <a:r>
              <a:rPr lang="en-US" altLang="zh-CN" sz="2000" kern="100" dirty="0">
                <a:effectLst/>
                <a:latin typeface="Calibri" panose="020F0502020204030204" pitchFamily="34" charset="0"/>
                <a:ea typeface="Calibri" panose="020F0502020204030204" pitchFamily="34" charset="0"/>
                <a:cs typeface="Calibri" panose="020F0502020204030204" pitchFamily="34" charset="0"/>
              </a:rPr>
              <a:t>In this paper, the authors reveal the convergence of multimedia and AI in the “big data” era. They present the novel concept of Multimedia Intelligence which explores the co-influence between multimedia and AI.</a:t>
            </a:r>
          </a:p>
          <a:p>
            <a:endParaRPr lang="en-US" altLang="zh-CN" sz="2000" kern="100" dirty="0">
              <a:effectLst/>
              <a:latin typeface="Calibri" panose="020F0502020204030204" pitchFamily="34" charset="0"/>
              <a:ea typeface="Calibri" panose="020F0502020204030204" pitchFamily="34" charset="0"/>
              <a:cs typeface="Calibri" panose="020F0502020204030204" pitchFamily="34" charset="0"/>
            </a:endParaRPr>
          </a:p>
          <a:p>
            <a:pPr algn="l"/>
            <a:r>
              <a:rPr lang="en-US" altLang="zh-CN" sz="2000" kern="100" dirty="0">
                <a:effectLst/>
                <a:latin typeface="Calibri" panose="020F0502020204030204" pitchFamily="34" charset="0"/>
                <a:ea typeface="Calibri" panose="020F0502020204030204" pitchFamily="34" charset="0"/>
                <a:cs typeface="Calibri" panose="020F0502020204030204" pitchFamily="34" charset="0"/>
              </a:rPr>
              <a:t>The author review the current state of research in the field of multimedia intelligence and provide insights on potential future research directions that could have a profound impact on the field. </a:t>
            </a:r>
          </a:p>
        </p:txBody>
      </p:sp>
      <p:sp>
        <p:nvSpPr>
          <p:cNvPr id="2" name="文本框 1">
            <a:extLst>
              <a:ext uri="{FF2B5EF4-FFF2-40B4-BE49-F238E27FC236}">
                <a16:creationId xmlns:a16="http://schemas.microsoft.com/office/drawing/2014/main" id="{17873FB4-B035-0613-F813-825C41E5B0AE}"/>
              </a:ext>
            </a:extLst>
          </p:cNvPr>
          <p:cNvSpPr txBox="1"/>
          <p:nvPr/>
        </p:nvSpPr>
        <p:spPr>
          <a:xfrm>
            <a:off x="1160248" y="285873"/>
            <a:ext cx="8214891" cy="461665"/>
          </a:xfrm>
          <a:prstGeom prst="rect">
            <a:avLst/>
          </a:prstGeom>
          <a:noFill/>
        </p:spPr>
        <p:txBody>
          <a:bodyPr wrap="square" rtlCol="0">
            <a:spAutoFit/>
          </a:bodyPr>
          <a:lstStyle/>
          <a:p>
            <a:r>
              <a:rPr lang="en-US" altLang="zh-CN" sz="2400" b="1" dirty="0">
                <a:solidFill>
                  <a:srgbClr val="202F60"/>
                </a:solidFill>
                <a:latin typeface="微软雅黑" panose="020B0503020204020204" pitchFamily="34" charset="-122"/>
                <a:ea typeface="微软雅黑" panose="020B0503020204020204" pitchFamily="34" charset="-122"/>
              </a:rPr>
              <a:t>Evaluation Undertaken</a:t>
            </a:r>
          </a:p>
        </p:txBody>
      </p:sp>
      <p:grpSp>
        <p:nvGrpSpPr>
          <p:cNvPr id="5" name="组合 4">
            <a:extLst>
              <a:ext uri="{FF2B5EF4-FFF2-40B4-BE49-F238E27FC236}">
                <a16:creationId xmlns:a16="http://schemas.microsoft.com/office/drawing/2014/main" id="{D83A56E8-886E-E360-FFA5-E983F09DF371}"/>
              </a:ext>
            </a:extLst>
          </p:cNvPr>
          <p:cNvGrpSpPr>
            <a:grpSpLocks noChangeAspect="1"/>
          </p:cNvGrpSpPr>
          <p:nvPr/>
        </p:nvGrpSpPr>
        <p:grpSpPr>
          <a:xfrm>
            <a:off x="264397" y="117177"/>
            <a:ext cx="720000" cy="800136"/>
            <a:chOff x="4605888" y="569832"/>
            <a:chExt cx="3000488" cy="3334441"/>
          </a:xfrm>
        </p:grpSpPr>
        <p:sp>
          <p:nvSpPr>
            <p:cNvPr id="6" name="等腰三角形 5">
              <a:extLst>
                <a:ext uri="{FF2B5EF4-FFF2-40B4-BE49-F238E27FC236}">
                  <a16:creationId xmlns:a16="http://schemas.microsoft.com/office/drawing/2014/main" id="{F70BD72A-A0EB-55CC-CA75-06562428519F}"/>
                </a:ext>
              </a:extLst>
            </p:cNvPr>
            <p:cNvSpPr/>
            <p:nvPr/>
          </p:nvSpPr>
          <p:spPr>
            <a:xfrm rot="10800000" flipH="1" flipV="1">
              <a:off x="4605888" y="569832"/>
              <a:ext cx="2980224" cy="2569158"/>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腰三角形 6">
              <a:extLst>
                <a:ext uri="{FF2B5EF4-FFF2-40B4-BE49-F238E27FC236}">
                  <a16:creationId xmlns:a16="http://schemas.microsoft.com/office/drawing/2014/main" id="{0041C0DE-4FCA-80FF-E8CF-EF7B1E61B66F}"/>
                </a:ext>
              </a:extLst>
            </p:cNvPr>
            <p:cNvSpPr/>
            <p:nvPr/>
          </p:nvSpPr>
          <p:spPr>
            <a:xfrm rot="10800000" flipH="1">
              <a:off x="4605888" y="1317645"/>
              <a:ext cx="3000488" cy="2586628"/>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35F36609-ED9F-24D4-FBEC-83AEB8DC546E}"/>
                </a:ext>
              </a:extLst>
            </p:cNvPr>
            <p:cNvSpPr txBox="1"/>
            <p:nvPr/>
          </p:nvSpPr>
          <p:spPr>
            <a:xfrm>
              <a:off x="5358981" y="1214916"/>
              <a:ext cx="1742363" cy="1923916"/>
            </a:xfrm>
            <a:prstGeom prst="rect">
              <a:avLst/>
            </a:prstGeom>
            <a:noFill/>
          </p:spPr>
          <p:txBody>
            <a:bodyPr wrap="square" rtlCol="0">
              <a:spAutoFit/>
            </a:bodyPr>
            <a:lstStyle/>
            <a:p>
              <a:r>
                <a:rPr lang="en-US" altLang="zh-CN" sz="2400" b="1" dirty="0">
                  <a:solidFill>
                    <a:schemeClr val="bg1"/>
                  </a:solidFill>
                  <a:latin typeface="+mj-ea"/>
                  <a:ea typeface="+mj-ea"/>
                </a:rPr>
                <a:t>5</a:t>
              </a:r>
              <a:endParaRPr lang="zh-CN" altLang="en-US" sz="2400" b="1" dirty="0">
                <a:solidFill>
                  <a:schemeClr val="bg1"/>
                </a:solidFill>
                <a:latin typeface="+mj-ea"/>
                <a:ea typeface="+mj-ea"/>
              </a:endParaRPr>
            </a:p>
          </p:txBody>
        </p:sp>
      </p:grpSp>
      <p:pic>
        <p:nvPicPr>
          <p:cNvPr id="16" name="图片 15">
            <a:extLst>
              <a:ext uri="{FF2B5EF4-FFF2-40B4-BE49-F238E27FC236}">
                <a16:creationId xmlns:a16="http://schemas.microsoft.com/office/drawing/2014/main" id="{CDF14097-6BD6-4B28-008C-8275E9332444}"/>
              </a:ext>
            </a:extLst>
          </p:cNvPr>
          <p:cNvPicPr>
            <a:picLocks noChangeAspect="1"/>
          </p:cNvPicPr>
          <p:nvPr/>
        </p:nvPicPr>
        <p:blipFill>
          <a:blip r:embed="rId3"/>
          <a:stretch>
            <a:fillRect/>
          </a:stretch>
        </p:blipFill>
        <p:spPr>
          <a:xfrm>
            <a:off x="1901044" y="3157691"/>
            <a:ext cx="5167346" cy="3414436"/>
          </a:xfrm>
          <a:prstGeom prst="rect">
            <a:avLst/>
          </a:prstGeom>
        </p:spPr>
      </p:pic>
      <p:sp>
        <p:nvSpPr>
          <p:cNvPr id="17" name="TextBox 3">
            <a:extLst>
              <a:ext uri="{FF2B5EF4-FFF2-40B4-BE49-F238E27FC236}">
                <a16:creationId xmlns:a16="http://schemas.microsoft.com/office/drawing/2014/main" id="{03B4D03B-E943-8395-5351-77DC3D93914E}"/>
              </a:ext>
            </a:extLst>
          </p:cNvPr>
          <p:cNvSpPr txBox="1"/>
          <p:nvPr/>
        </p:nvSpPr>
        <p:spPr>
          <a:xfrm>
            <a:off x="7194666" y="3897967"/>
            <a:ext cx="3765636" cy="2076299"/>
          </a:xfrm>
          <a:prstGeom prst="rect">
            <a:avLst/>
          </a:prstGeom>
          <a:noFill/>
        </p:spPr>
        <p:txBody>
          <a:bodyPr wrap="square">
            <a:noAutofit/>
          </a:bodyPr>
          <a:lstStyle/>
          <a:p>
            <a:r>
              <a:rPr lang="en-US" altLang="zh-CN" sz="2000" kern="100" dirty="0">
                <a:effectLst/>
                <a:latin typeface="Calibri" panose="020F0502020204030204" pitchFamily="34" charset="0"/>
                <a:ea typeface="Calibri" panose="020F0502020204030204" pitchFamily="34" charset="0"/>
                <a:cs typeface="Calibri" panose="020F0502020204030204" pitchFamily="34" charset="0"/>
              </a:rPr>
              <a:t>(1)   Multimedia drives AI towards more explain-ability.</a:t>
            </a:r>
          </a:p>
          <a:p>
            <a:endParaRPr lang="en-US" altLang="zh-CN" sz="2000" kern="100" dirty="0">
              <a:effectLst/>
              <a:latin typeface="Calibri" panose="020F0502020204030204" pitchFamily="34" charset="0"/>
              <a:ea typeface="Calibri" panose="020F0502020204030204" pitchFamily="34" charset="0"/>
              <a:cs typeface="Calibri" panose="020F0502020204030204" pitchFamily="34" charset="0"/>
            </a:endParaRPr>
          </a:p>
          <a:p>
            <a:r>
              <a:rPr lang="en-US" altLang="zh-CN" sz="2000" kern="100" dirty="0">
                <a:effectLst/>
                <a:latin typeface="Calibri" panose="020F0502020204030204" pitchFamily="34" charset="0"/>
                <a:ea typeface="Calibri" panose="020F0502020204030204" pitchFamily="34" charset="0"/>
                <a:cs typeface="Calibri" panose="020F0502020204030204" pitchFamily="34" charset="0"/>
              </a:rPr>
              <a:t>(2)   AI in turn boosts multimedia to be more inferrable.</a:t>
            </a:r>
          </a:p>
        </p:txBody>
      </p:sp>
    </p:spTree>
    <p:extLst>
      <p:ext uri="{BB962C8B-B14F-4D97-AF65-F5344CB8AC3E}">
        <p14:creationId xmlns:p14="http://schemas.microsoft.com/office/powerpoint/2010/main" val="3977330467"/>
      </p:ext>
    </p:extLst>
  </p:cSld>
  <p:clrMapOvr>
    <a:masterClrMapping/>
  </p:clrMapOvr>
  <p:transition spd="slow">
    <p:cove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15">
            <a:extLst>
              <a:ext uri="{FF2B5EF4-FFF2-40B4-BE49-F238E27FC236}">
                <a16:creationId xmlns:a16="http://schemas.microsoft.com/office/drawing/2014/main" id="{EF09C45D-6F6C-C0AF-6C14-72B9C6DE13E4}"/>
              </a:ext>
            </a:extLst>
          </p:cNvPr>
          <p:cNvGrpSpPr/>
          <p:nvPr/>
        </p:nvGrpSpPr>
        <p:grpSpPr>
          <a:xfrm>
            <a:off x="1080659" y="4268944"/>
            <a:ext cx="10030682" cy="1982951"/>
            <a:chOff x="1080659" y="4582004"/>
            <a:chExt cx="10030682" cy="1982951"/>
          </a:xfrm>
        </p:grpSpPr>
        <p:pic>
          <p:nvPicPr>
            <p:cNvPr id="12" name="Picture 24">
              <a:extLst>
                <a:ext uri="{FF2B5EF4-FFF2-40B4-BE49-F238E27FC236}">
                  <a16:creationId xmlns:a16="http://schemas.microsoft.com/office/drawing/2014/main" id="{E7ABF147-23DA-7487-F0D9-3EFD5B6E1362}"/>
                </a:ext>
              </a:extLst>
            </p:cNvPr>
            <p:cNvPicPr>
              <a:picLocks noChangeAspect="1"/>
            </p:cNvPicPr>
            <p:nvPr/>
          </p:nvPicPr>
          <p:blipFill>
            <a:blip r:embed="rId3"/>
            <a:stretch>
              <a:fillRect/>
            </a:stretch>
          </p:blipFill>
          <p:spPr>
            <a:xfrm>
              <a:off x="6341155" y="4795037"/>
              <a:ext cx="2160000" cy="1556884"/>
            </a:xfrm>
            <a:prstGeom prst="rect">
              <a:avLst/>
            </a:prstGeom>
          </p:spPr>
        </p:pic>
        <p:pic>
          <p:nvPicPr>
            <p:cNvPr id="13" name="Picture 32">
              <a:extLst>
                <a:ext uri="{FF2B5EF4-FFF2-40B4-BE49-F238E27FC236}">
                  <a16:creationId xmlns:a16="http://schemas.microsoft.com/office/drawing/2014/main" id="{6B1DB55D-E068-3F14-01ED-A714F55FD495}"/>
                </a:ext>
              </a:extLst>
            </p:cNvPr>
            <p:cNvPicPr>
              <a:picLocks noChangeAspect="1"/>
            </p:cNvPicPr>
            <p:nvPr/>
          </p:nvPicPr>
          <p:blipFill>
            <a:blip r:embed="rId4"/>
            <a:stretch>
              <a:fillRect/>
            </a:stretch>
          </p:blipFill>
          <p:spPr>
            <a:xfrm>
              <a:off x="8951341" y="4824127"/>
              <a:ext cx="2160000" cy="1441630"/>
            </a:xfrm>
            <a:prstGeom prst="rect">
              <a:avLst/>
            </a:prstGeom>
          </p:spPr>
        </p:pic>
        <p:pic>
          <p:nvPicPr>
            <p:cNvPr id="14" name="Picture 3">
              <a:extLst>
                <a:ext uri="{FF2B5EF4-FFF2-40B4-BE49-F238E27FC236}">
                  <a16:creationId xmlns:a16="http://schemas.microsoft.com/office/drawing/2014/main" id="{8482F3E1-17DD-E87B-5893-C3FCCC656A0C}"/>
                </a:ext>
              </a:extLst>
            </p:cNvPr>
            <p:cNvPicPr>
              <a:picLocks noChangeAspect="1"/>
            </p:cNvPicPr>
            <p:nvPr/>
          </p:nvPicPr>
          <p:blipFill>
            <a:blip r:embed="rId5"/>
            <a:stretch>
              <a:fillRect/>
            </a:stretch>
          </p:blipFill>
          <p:spPr>
            <a:xfrm>
              <a:off x="3690847" y="4582004"/>
              <a:ext cx="2160000" cy="1982951"/>
            </a:xfrm>
            <a:prstGeom prst="rect">
              <a:avLst/>
            </a:prstGeom>
          </p:spPr>
        </p:pic>
        <p:pic>
          <p:nvPicPr>
            <p:cNvPr id="15" name="Picture 16">
              <a:extLst>
                <a:ext uri="{FF2B5EF4-FFF2-40B4-BE49-F238E27FC236}">
                  <a16:creationId xmlns:a16="http://schemas.microsoft.com/office/drawing/2014/main" id="{92690599-8F24-DBAC-D0D9-67BE4BCAEB22}"/>
                </a:ext>
              </a:extLst>
            </p:cNvPr>
            <p:cNvPicPr>
              <a:picLocks noChangeAspect="1"/>
            </p:cNvPicPr>
            <p:nvPr/>
          </p:nvPicPr>
          <p:blipFill>
            <a:blip r:embed="rId6"/>
            <a:stretch>
              <a:fillRect/>
            </a:stretch>
          </p:blipFill>
          <p:spPr>
            <a:xfrm>
              <a:off x="1080659" y="4998601"/>
              <a:ext cx="2160000" cy="1149755"/>
            </a:xfrm>
            <a:prstGeom prst="rect">
              <a:avLst/>
            </a:prstGeom>
          </p:spPr>
        </p:pic>
      </p:grpSp>
      <p:sp>
        <p:nvSpPr>
          <p:cNvPr id="4" name="TextBox 3">
            <a:extLst>
              <a:ext uri="{FF2B5EF4-FFF2-40B4-BE49-F238E27FC236}">
                <a16:creationId xmlns:a16="http://schemas.microsoft.com/office/drawing/2014/main" id="{0DC3C357-8809-B46D-5C90-FDD015B9D2AD}"/>
              </a:ext>
            </a:extLst>
          </p:cNvPr>
          <p:cNvSpPr txBox="1"/>
          <p:nvPr/>
        </p:nvSpPr>
        <p:spPr>
          <a:xfrm>
            <a:off x="795990" y="1526191"/>
            <a:ext cx="9867625" cy="3947051"/>
          </a:xfrm>
          <a:prstGeom prst="rect">
            <a:avLst/>
          </a:prstGeom>
          <a:noFill/>
        </p:spPr>
        <p:txBody>
          <a:bodyPr wrap="square">
            <a:noAutofit/>
          </a:bodyPr>
          <a:lstStyle/>
          <a:p>
            <a:pPr marL="342900" indent="-342900">
              <a:buFont typeface="Arial" panose="020B0604020202020204" pitchFamily="34" charset="0"/>
              <a:buChar char="•"/>
            </a:pPr>
            <a:r>
              <a:rPr lang="en-US" altLang="zh-CN" sz="2200" kern="100" dirty="0">
                <a:effectLst/>
                <a:latin typeface="Calibri" panose="020F0502020204030204" pitchFamily="34" charset="0"/>
                <a:ea typeface="Calibri" panose="020F0502020204030204" pitchFamily="34" charset="0"/>
                <a:cs typeface="Calibri" panose="020F0502020204030204" pitchFamily="34" charset="0"/>
              </a:rPr>
              <a:t>The paper provides an interesting and potentially novel concept of Multimedia Intelligence, which explores the co-influence between multimedia and AI.</a:t>
            </a:r>
          </a:p>
          <a:p>
            <a:pPr marL="342900" indent="-342900">
              <a:buFont typeface="Arial" panose="020B0604020202020204" pitchFamily="34" charset="0"/>
              <a:buChar char="•"/>
            </a:pPr>
            <a:endParaRPr lang="en-US" altLang="zh-CN" sz="2200" kern="100" dirty="0">
              <a:latin typeface="Calibri" panose="020F0502020204030204" pitchFamily="34" charset="0"/>
              <a:ea typeface="Calibri" panose="020F0502020204030204" pitchFamily="34" charset="0"/>
              <a:cs typeface="Calibri" panose="020F0502020204030204" pitchFamily="34" charset="0"/>
            </a:endParaRPr>
          </a:p>
          <a:p>
            <a:pPr marL="342900" indent="-342900">
              <a:buFont typeface="Arial" panose="020B0604020202020204" pitchFamily="34" charset="0"/>
              <a:buChar char="•"/>
            </a:pPr>
            <a:endParaRPr lang="en-US" altLang="zh-CN" sz="2200" kern="100" dirty="0">
              <a:latin typeface="Calibri" panose="020F0502020204030204" pitchFamily="34" charset="0"/>
              <a:ea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altLang="zh-CN" sz="2200" kern="100" dirty="0">
                <a:effectLst/>
                <a:latin typeface="Calibri" panose="020F0502020204030204" pitchFamily="34" charset="0"/>
                <a:ea typeface="DengXian" panose="02010600030101010101" pitchFamily="2" charset="-122"/>
                <a:cs typeface="Calibri" panose="020F0502020204030204" pitchFamily="34" charset="0"/>
              </a:rPr>
              <a:t>The paper uses many novel research achievements as examples which </a:t>
            </a:r>
            <a:r>
              <a:rPr lang="en-US" altLang="zh-CN" sz="2200" kern="100" dirty="0">
                <a:latin typeface="Calibri" panose="020F0502020204030204" pitchFamily="34" charset="0"/>
                <a:ea typeface="DengXian" panose="02010600030101010101" pitchFamily="2" charset="-122"/>
                <a:cs typeface="Calibri" panose="020F0502020204030204" pitchFamily="34" charset="0"/>
              </a:rPr>
              <a:t>are</a:t>
            </a:r>
            <a:r>
              <a:rPr lang="zh-CN" altLang="en-US" sz="2200" kern="100" dirty="0">
                <a:latin typeface="Calibri" panose="020F0502020204030204" pitchFamily="34" charset="0"/>
                <a:ea typeface="DengXian" panose="02010600030101010101" pitchFamily="2" charset="-122"/>
                <a:cs typeface="Calibri" panose="020F0502020204030204" pitchFamily="34" charset="0"/>
              </a:rPr>
              <a:t> </a:t>
            </a:r>
            <a:r>
              <a:rPr lang="en-US" altLang="zh-CN" sz="2200" kern="100" dirty="0">
                <a:effectLst/>
                <a:latin typeface="Calibri" panose="020F0502020204030204" pitchFamily="34" charset="0"/>
                <a:ea typeface="DengXian" panose="02010600030101010101" pitchFamily="2" charset="-122"/>
                <a:cs typeface="Calibri" panose="020F0502020204030204" pitchFamily="34" charset="0"/>
              </a:rPr>
              <a:t>of great help for us to have a clearer view of the development of artificial intelligence science.</a:t>
            </a:r>
          </a:p>
          <a:p>
            <a:pPr marL="342900" indent="-342900">
              <a:buFont typeface="Arial" panose="020B0604020202020204" pitchFamily="34" charset="0"/>
              <a:buChar char="•"/>
            </a:pPr>
            <a:endParaRPr lang="en-US" altLang="zh-CN" sz="2200" kern="100" dirty="0">
              <a:latin typeface="Calibri" panose="020F0502020204030204" pitchFamily="34" charset="0"/>
              <a:ea typeface="DengXian" panose="02010600030101010101" pitchFamily="2" charset="-122"/>
              <a:cs typeface="Calibri" panose="020F0502020204030204" pitchFamily="34" charset="0"/>
            </a:endParaRPr>
          </a:p>
          <a:p>
            <a:endParaRPr lang="zh-CN" altLang="zh-CN" sz="2200" kern="100" dirty="0">
              <a:effectLst/>
              <a:latin typeface="Calibri" panose="020F0502020204030204" pitchFamily="34" charset="0"/>
              <a:ea typeface="DengXian" panose="02010600030101010101" pitchFamily="2" charset="-122"/>
              <a:cs typeface="Calibri" panose="020F0502020204030204" pitchFamily="34" charset="0"/>
            </a:endParaRPr>
          </a:p>
        </p:txBody>
      </p:sp>
      <p:sp>
        <p:nvSpPr>
          <p:cNvPr id="2" name="文本框 1">
            <a:extLst>
              <a:ext uri="{FF2B5EF4-FFF2-40B4-BE49-F238E27FC236}">
                <a16:creationId xmlns:a16="http://schemas.microsoft.com/office/drawing/2014/main" id="{EA026E65-D235-3201-58BA-69F7A608823B}"/>
              </a:ext>
            </a:extLst>
          </p:cNvPr>
          <p:cNvSpPr txBox="1"/>
          <p:nvPr/>
        </p:nvSpPr>
        <p:spPr>
          <a:xfrm>
            <a:off x="1160248" y="285873"/>
            <a:ext cx="8214891" cy="461665"/>
          </a:xfrm>
          <a:prstGeom prst="rect">
            <a:avLst/>
          </a:prstGeom>
          <a:noFill/>
        </p:spPr>
        <p:txBody>
          <a:bodyPr wrap="square" rtlCol="0">
            <a:spAutoFit/>
          </a:bodyPr>
          <a:lstStyle/>
          <a:p>
            <a:r>
              <a:rPr lang="en-US" altLang="zh-CN" sz="2400" b="1" dirty="0">
                <a:solidFill>
                  <a:srgbClr val="202F60"/>
                </a:solidFill>
                <a:latin typeface="微软雅黑" panose="020B0503020204020204" pitchFamily="34" charset="-122"/>
                <a:ea typeface="微软雅黑" panose="020B0503020204020204" pitchFamily="34" charset="-122"/>
              </a:rPr>
              <a:t>Reflection On What Authors Say Is Novel</a:t>
            </a:r>
          </a:p>
        </p:txBody>
      </p:sp>
      <p:grpSp>
        <p:nvGrpSpPr>
          <p:cNvPr id="5" name="组合 4">
            <a:extLst>
              <a:ext uri="{FF2B5EF4-FFF2-40B4-BE49-F238E27FC236}">
                <a16:creationId xmlns:a16="http://schemas.microsoft.com/office/drawing/2014/main" id="{58267291-77BD-D3B5-7EF2-D981CB46ACBA}"/>
              </a:ext>
            </a:extLst>
          </p:cNvPr>
          <p:cNvGrpSpPr>
            <a:grpSpLocks noChangeAspect="1"/>
          </p:cNvGrpSpPr>
          <p:nvPr/>
        </p:nvGrpSpPr>
        <p:grpSpPr>
          <a:xfrm>
            <a:off x="264397" y="117177"/>
            <a:ext cx="720000" cy="800136"/>
            <a:chOff x="4605888" y="569832"/>
            <a:chExt cx="3000488" cy="3334441"/>
          </a:xfrm>
        </p:grpSpPr>
        <p:sp>
          <p:nvSpPr>
            <p:cNvPr id="7" name="等腰三角形 6">
              <a:extLst>
                <a:ext uri="{FF2B5EF4-FFF2-40B4-BE49-F238E27FC236}">
                  <a16:creationId xmlns:a16="http://schemas.microsoft.com/office/drawing/2014/main" id="{C32AA8DE-0E56-20AA-4F33-DFA572418495}"/>
                </a:ext>
              </a:extLst>
            </p:cNvPr>
            <p:cNvSpPr/>
            <p:nvPr/>
          </p:nvSpPr>
          <p:spPr>
            <a:xfrm rot="10800000" flipH="1" flipV="1">
              <a:off x="4605888" y="569832"/>
              <a:ext cx="2980224" cy="2569158"/>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a:extLst>
                <a:ext uri="{FF2B5EF4-FFF2-40B4-BE49-F238E27FC236}">
                  <a16:creationId xmlns:a16="http://schemas.microsoft.com/office/drawing/2014/main" id="{5F0F4C8C-8417-2CCA-59DF-752F1C2B8F2D}"/>
                </a:ext>
              </a:extLst>
            </p:cNvPr>
            <p:cNvSpPr/>
            <p:nvPr/>
          </p:nvSpPr>
          <p:spPr>
            <a:xfrm rot="10800000" flipH="1">
              <a:off x="4605888" y="1317645"/>
              <a:ext cx="3000488" cy="2586628"/>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a:extLst>
                <a:ext uri="{FF2B5EF4-FFF2-40B4-BE49-F238E27FC236}">
                  <a16:creationId xmlns:a16="http://schemas.microsoft.com/office/drawing/2014/main" id="{AD72E674-3C85-208A-1C64-838DB7F75496}"/>
                </a:ext>
              </a:extLst>
            </p:cNvPr>
            <p:cNvSpPr txBox="1"/>
            <p:nvPr/>
          </p:nvSpPr>
          <p:spPr>
            <a:xfrm>
              <a:off x="5358981" y="1214916"/>
              <a:ext cx="1742363" cy="1923916"/>
            </a:xfrm>
            <a:prstGeom prst="rect">
              <a:avLst/>
            </a:prstGeom>
            <a:noFill/>
          </p:spPr>
          <p:txBody>
            <a:bodyPr wrap="square" rtlCol="0">
              <a:spAutoFit/>
            </a:bodyPr>
            <a:lstStyle/>
            <a:p>
              <a:r>
                <a:rPr lang="en-US" altLang="zh-CN" sz="2400" b="1" dirty="0">
                  <a:solidFill>
                    <a:schemeClr val="bg1"/>
                  </a:solidFill>
                  <a:latin typeface="+mj-ea"/>
                  <a:ea typeface="+mj-ea"/>
                </a:rPr>
                <a:t>6</a:t>
              </a:r>
              <a:endParaRPr lang="zh-CN" altLang="en-US" sz="2400" b="1" dirty="0">
                <a:solidFill>
                  <a:schemeClr val="bg1"/>
                </a:solidFill>
                <a:latin typeface="+mj-ea"/>
                <a:ea typeface="+mj-ea"/>
              </a:endParaRPr>
            </a:p>
          </p:txBody>
        </p:sp>
      </p:grpSp>
    </p:spTree>
    <p:extLst>
      <p:ext uri="{BB962C8B-B14F-4D97-AF65-F5344CB8AC3E}">
        <p14:creationId xmlns:p14="http://schemas.microsoft.com/office/powerpoint/2010/main" val="72406586"/>
      </p:ext>
    </p:extLst>
  </p:cSld>
  <p:clrMapOvr>
    <a:masterClrMapping/>
  </p:clrMapOvr>
  <p:transition spd="slow">
    <p:cove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DC3C357-8809-B46D-5C90-FDD015B9D2AD}"/>
              </a:ext>
            </a:extLst>
          </p:cNvPr>
          <p:cNvSpPr txBox="1"/>
          <p:nvPr/>
        </p:nvSpPr>
        <p:spPr>
          <a:xfrm>
            <a:off x="1160247" y="1026232"/>
            <a:ext cx="10509865" cy="4874608"/>
          </a:xfrm>
          <a:prstGeom prst="rect">
            <a:avLst/>
          </a:prstGeom>
          <a:noFill/>
        </p:spPr>
        <p:txBody>
          <a:bodyPr wrap="square">
            <a:noAutofit/>
          </a:bodyPr>
          <a:lstStyle/>
          <a:p>
            <a:r>
              <a:rPr lang="en-US" altLang="zh-CN" sz="2000" kern="100" dirty="0">
                <a:effectLst/>
                <a:latin typeface="Calibri" panose="020F0502020204030204" pitchFamily="34" charset="0"/>
                <a:ea typeface="Calibri" panose="020F0502020204030204" pitchFamily="34" charset="0"/>
                <a:cs typeface="Calibri" panose="020F0502020204030204" pitchFamily="34" charset="0"/>
              </a:rPr>
              <a:t>In part 4 of the paper, the author gives four examples to express the future research and directions about  Multimedia Intelligence. We think </a:t>
            </a:r>
            <a:r>
              <a:rPr lang="en-US" altLang="zh-CN" sz="2000" kern="100" dirty="0">
                <a:latin typeface="Calibri" panose="020F0502020204030204" pitchFamily="34" charset="0"/>
                <a:ea typeface="Calibri" panose="020F0502020204030204" pitchFamily="34" charset="0"/>
                <a:cs typeface="Calibri" panose="020F0502020204030204" pitchFamily="34" charset="0"/>
              </a:rPr>
              <a:t>t</a:t>
            </a:r>
            <a:r>
              <a:rPr lang="en-US" altLang="zh-CN" sz="2000" kern="100" dirty="0">
                <a:effectLst/>
                <a:latin typeface="Calibri" panose="020F0502020204030204" pitchFamily="34" charset="0"/>
                <a:ea typeface="Calibri" panose="020F0502020204030204" pitchFamily="34" charset="0"/>
                <a:cs typeface="Calibri" panose="020F0502020204030204" pitchFamily="34" charset="0"/>
              </a:rPr>
              <a:t>hese examples are really novel and they broad our horizon.</a:t>
            </a:r>
          </a:p>
          <a:p>
            <a:endParaRPr lang="en-US" altLang="zh-CN" sz="2000" kern="100" dirty="0">
              <a:latin typeface="Calibri" panose="020F0502020204030204" pitchFamily="34" charset="0"/>
              <a:ea typeface="Calibri" panose="020F0502020204030204" pitchFamily="34" charset="0"/>
              <a:cs typeface="Calibri" panose="020F0502020204030204" pitchFamily="34" charset="0"/>
            </a:endParaRPr>
          </a:p>
          <a:p>
            <a:endParaRPr lang="en-US" altLang="zh-CN" sz="2000" kern="100" dirty="0">
              <a:latin typeface="Calibri" panose="020F0502020204030204" pitchFamily="34" charset="0"/>
              <a:ea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altLang="zh-CN" sz="2000" kern="100" dirty="0">
                <a:effectLst/>
                <a:latin typeface="Calibri" panose="020F0502020204030204" pitchFamily="34" charset="0"/>
                <a:ea typeface="Calibri" panose="020F0502020204030204" pitchFamily="34" charset="0"/>
                <a:cs typeface="Calibri" panose="020F0502020204030204" pitchFamily="34" charset="0"/>
              </a:rPr>
              <a:t>Multimedia Turing Test</a:t>
            </a:r>
          </a:p>
          <a:p>
            <a:pPr marL="342900" indent="-342900">
              <a:buFont typeface="Arial" panose="020B0604020202020204" pitchFamily="34" charset="0"/>
              <a:buChar char="•"/>
            </a:pPr>
            <a:endParaRPr lang="en-US" altLang="zh-CN" sz="2000" kern="100" dirty="0">
              <a:effectLst/>
              <a:latin typeface="Calibri" panose="020F0502020204030204" pitchFamily="34" charset="0"/>
              <a:ea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altLang="zh-CN" sz="2000" kern="100" dirty="0">
                <a:latin typeface="Calibri" panose="020F0502020204030204" pitchFamily="34" charset="0"/>
                <a:ea typeface="Calibri" panose="020F0502020204030204" pitchFamily="34" charset="0"/>
                <a:cs typeface="Calibri" panose="020F0502020204030204" pitchFamily="34" charset="0"/>
              </a:rPr>
              <a:t>Explainable Reasoning in Multimedia</a:t>
            </a:r>
          </a:p>
          <a:p>
            <a:pPr marL="342900" indent="-342900">
              <a:buFont typeface="Arial" panose="020B0604020202020204" pitchFamily="34" charset="0"/>
              <a:buChar char="•"/>
            </a:pPr>
            <a:endParaRPr lang="en-US" altLang="zh-CN" sz="2000" kern="100" dirty="0">
              <a:latin typeface="Calibri" panose="020F0502020204030204" pitchFamily="34" charset="0"/>
              <a:ea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altLang="zh-CN" sz="2000" kern="100" dirty="0">
                <a:effectLst/>
                <a:latin typeface="Calibri" panose="020F0502020204030204" pitchFamily="34" charset="0"/>
                <a:ea typeface="Calibri" panose="020F0502020204030204" pitchFamily="34" charset="0"/>
                <a:cs typeface="Calibri" panose="020F0502020204030204" pitchFamily="34" charset="0"/>
              </a:rPr>
              <a:t>Auto-ML and Meta-learning</a:t>
            </a:r>
          </a:p>
          <a:p>
            <a:pPr marL="342900" indent="-342900">
              <a:buFont typeface="Arial" panose="020B0604020202020204" pitchFamily="34" charset="0"/>
              <a:buChar char="•"/>
            </a:pPr>
            <a:endParaRPr lang="en-US" altLang="zh-CN" sz="2000" kern="100" dirty="0">
              <a:effectLst/>
              <a:latin typeface="Calibri" panose="020F0502020204030204" pitchFamily="34" charset="0"/>
              <a:ea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altLang="zh-CN" sz="2000" kern="100" dirty="0">
                <a:latin typeface="Calibri" panose="020F0502020204030204" pitchFamily="34" charset="0"/>
                <a:ea typeface="Calibri" panose="020F0502020204030204" pitchFamily="34" charset="0"/>
                <a:cs typeface="Calibri" panose="020F0502020204030204" pitchFamily="34" charset="0"/>
              </a:rPr>
              <a:t>Digital Retinas</a:t>
            </a:r>
          </a:p>
          <a:p>
            <a:endParaRPr lang="en-US" altLang="zh-CN" sz="2000" kern="100" dirty="0">
              <a:latin typeface="Calibri" panose="020F0502020204030204" pitchFamily="34" charset="0"/>
              <a:ea typeface="Calibri" panose="020F0502020204030204" pitchFamily="34" charset="0"/>
              <a:cs typeface="Calibri" panose="020F0502020204030204" pitchFamily="34" charset="0"/>
            </a:endParaRPr>
          </a:p>
          <a:p>
            <a:endParaRPr lang="en-US" altLang="zh-CN" sz="2000" kern="100" dirty="0">
              <a:effectLst/>
              <a:latin typeface="Calibri" panose="020F0502020204030204" pitchFamily="34" charset="0"/>
              <a:ea typeface="Calibri" panose="020F0502020204030204" pitchFamily="34" charset="0"/>
              <a:cs typeface="Calibri" panose="020F0502020204030204" pitchFamily="34" charset="0"/>
            </a:endParaRPr>
          </a:p>
        </p:txBody>
      </p:sp>
      <p:sp>
        <p:nvSpPr>
          <p:cNvPr id="2" name="文本框 1">
            <a:extLst>
              <a:ext uri="{FF2B5EF4-FFF2-40B4-BE49-F238E27FC236}">
                <a16:creationId xmlns:a16="http://schemas.microsoft.com/office/drawing/2014/main" id="{EA026E65-D235-3201-58BA-69F7A608823B}"/>
              </a:ext>
            </a:extLst>
          </p:cNvPr>
          <p:cNvSpPr txBox="1"/>
          <p:nvPr/>
        </p:nvSpPr>
        <p:spPr>
          <a:xfrm>
            <a:off x="1160248" y="285873"/>
            <a:ext cx="8214891" cy="461665"/>
          </a:xfrm>
          <a:prstGeom prst="rect">
            <a:avLst/>
          </a:prstGeom>
          <a:noFill/>
        </p:spPr>
        <p:txBody>
          <a:bodyPr wrap="square" rtlCol="0">
            <a:spAutoFit/>
          </a:bodyPr>
          <a:lstStyle/>
          <a:p>
            <a:r>
              <a:rPr lang="en-US" altLang="zh-CN" sz="2400" b="1" dirty="0">
                <a:solidFill>
                  <a:srgbClr val="202F60"/>
                </a:solidFill>
                <a:latin typeface="微软雅黑" panose="020B0503020204020204" pitchFamily="34" charset="-122"/>
                <a:ea typeface="微软雅黑" panose="020B0503020204020204" pitchFamily="34" charset="-122"/>
              </a:rPr>
              <a:t>What We Believe Is Novel</a:t>
            </a:r>
          </a:p>
        </p:txBody>
      </p:sp>
      <p:grpSp>
        <p:nvGrpSpPr>
          <p:cNvPr id="5" name="组合 4">
            <a:extLst>
              <a:ext uri="{FF2B5EF4-FFF2-40B4-BE49-F238E27FC236}">
                <a16:creationId xmlns:a16="http://schemas.microsoft.com/office/drawing/2014/main" id="{58267291-77BD-D3B5-7EF2-D981CB46ACBA}"/>
              </a:ext>
            </a:extLst>
          </p:cNvPr>
          <p:cNvGrpSpPr>
            <a:grpSpLocks noChangeAspect="1"/>
          </p:cNvGrpSpPr>
          <p:nvPr/>
        </p:nvGrpSpPr>
        <p:grpSpPr>
          <a:xfrm>
            <a:off x="264397" y="117177"/>
            <a:ext cx="720000" cy="800136"/>
            <a:chOff x="4605888" y="569832"/>
            <a:chExt cx="3000488" cy="3334441"/>
          </a:xfrm>
        </p:grpSpPr>
        <p:sp>
          <p:nvSpPr>
            <p:cNvPr id="7" name="等腰三角形 6">
              <a:extLst>
                <a:ext uri="{FF2B5EF4-FFF2-40B4-BE49-F238E27FC236}">
                  <a16:creationId xmlns:a16="http://schemas.microsoft.com/office/drawing/2014/main" id="{C32AA8DE-0E56-20AA-4F33-DFA572418495}"/>
                </a:ext>
              </a:extLst>
            </p:cNvPr>
            <p:cNvSpPr/>
            <p:nvPr/>
          </p:nvSpPr>
          <p:spPr>
            <a:xfrm rot="10800000" flipH="1" flipV="1">
              <a:off x="4605888" y="569832"/>
              <a:ext cx="2980224" cy="2569158"/>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a:extLst>
                <a:ext uri="{FF2B5EF4-FFF2-40B4-BE49-F238E27FC236}">
                  <a16:creationId xmlns:a16="http://schemas.microsoft.com/office/drawing/2014/main" id="{5F0F4C8C-8417-2CCA-59DF-752F1C2B8F2D}"/>
                </a:ext>
              </a:extLst>
            </p:cNvPr>
            <p:cNvSpPr/>
            <p:nvPr/>
          </p:nvSpPr>
          <p:spPr>
            <a:xfrm rot="10800000" flipH="1">
              <a:off x="4605888" y="1317645"/>
              <a:ext cx="3000488" cy="2586628"/>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a:extLst>
                <a:ext uri="{FF2B5EF4-FFF2-40B4-BE49-F238E27FC236}">
                  <a16:creationId xmlns:a16="http://schemas.microsoft.com/office/drawing/2014/main" id="{AD72E674-3C85-208A-1C64-838DB7F75496}"/>
                </a:ext>
              </a:extLst>
            </p:cNvPr>
            <p:cNvSpPr txBox="1"/>
            <p:nvPr/>
          </p:nvSpPr>
          <p:spPr>
            <a:xfrm>
              <a:off x="5358981" y="1214916"/>
              <a:ext cx="1742363" cy="1923916"/>
            </a:xfrm>
            <a:prstGeom prst="rect">
              <a:avLst/>
            </a:prstGeom>
            <a:noFill/>
          </p:spPr>
          <p:txBody>
            <a:bodyPr wrap="square" rtlCol="0">
              <a:spAutoFit/>
            </a:bodyPr>
            <a:lstStyle/>
            <a:p>
              <a:r>
                <a:rPr lang="en-US" altLang="zh-CN" sz="2400" b="1" dirty="0">
                  <a:solidFill>
                    <a:schemeClr val="bg1"/>
                  </a:solidFill>
                  <a:latin typeface="+mj-ea"/>
                  <a:ea typeface="+mj-ea"/>
                </a:rPr>
                <a:t>7</a:t>
              </a:r>
              <a:endParaRPr lang="zh-CN" altLang="en-US" sz="2400" b="1" dirty="0">
                <a:solidFill>
                  <a:schemeClr val="bg1"/>
                </a:solidFill>
                <a:latin typeface="+mj-ea"/>
                <a:ea typeface="+mj-ea"/>
              </a:endParaRPr>
            </a:p>
          </p:txBody>
        </p:sp>
      </p:grpSp>
    </p:spTree>
    <p:extLst>
      <p:ext uri="{BB962C8B-B14F-4D97-AF65-F5344CB8AC3E}">
        <p14:creationId xmlns:p14="http://schemas.microsoft.com/office/powerpoint/2010/main" val="723040613"/>
      </p:ext>
    </p:extLst>
  </p:cSld>
  <p:clrMapOvr>
    <a:masterClrMapping/>
  </p:clrMapOvr>
  <p:transition spd="slow">
    <p:cove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hidden="1">
            <a:extLst>
              <a:ext uri="{FF2B5EF4-FFF2-40B4-BE49-F238E27FC236}">
                <a16:creationId xmlns:a16="http://schemas.microsoft.com/office/drawing/2014/main" id="{7E9ADDF1-4463-3A4D-DD02-8E7A3108CF49}"/>
              </a:ext>
            </a:extLst>
          </p:cNvPr>
          <p:cNvSpPr txBox="1"/>
          <p:nvPr/>
        </p:nvSpPr>
        <p:spPr>
          <a:xfrm>
            <a:off x="0" y="0"/>
            <a:ext cx="12192000" cy="6858000"/>
          </a:xfrm>
          <a:prstGeom prst="rect">
            <a:avLst/>
          </a:prstGeom>
          <a:blipFill dpi="0" rotWithShape="1">
            <a:blip r:embed="rId7">
              <a:alphaModFix amt="10000"/>
            </a:blip>
            <a:srcRect/>
            <a:stretch>
              <a:fillRect/>
            </a:stretch>
          </a:blipFill>
        </p:spPr>
        <p:txBody>
          <a:bodyPr wrap="square" rtlCol="0">
            <a:spAutoFit/>
          </a:bodyPr>
          <a:lstStyle/>
          <a:p>
            <a:endParaRPr lang="zh-CN" altLang="en-US" dirty="0"/>
          </a:p>
        </p:txBody>
      </p:sp>
      <p:grpSp>
        <p:nvGrpSpPr>
          <p:cNvPr id="5" name="组合 4" hidden="1">
            <a:extLst>
              <a:ext uri="{FF2B5EF4-FFF2-40B4-BE49-F238E27FC236}">
                <a16:creationId xmlns:a16="http://schemas.microsoft.com/office/drawing/2014/main" id="{0CE60CC1-EF2B-AAFE-5660-1A6E45166FA3}"/>
              </a:ext>
            </a:extLst>
          </p:cNvPr>
          <p:cNvGrpSpPr/>
          <p:nvPr/>
        </p:nvGrpSpPr>
        <p:grpSpPr>
          <a:xfrm>
            <a:off x="157066" y="354434"/>
            <a:ext cx="4306081" cy="6071074"/>
            <a:chOff x="157066" y="354434"/>
            <a:chExt cx="4306081" cy="6071074"/>
          </a:xfrm>
        </p:grpSpPr>
        <p:sp>
          <p:nvSpPr>
            <p:cNvPr id="75" name="等腰三角形 74"/>
            <p:cNvSpPr/>
            <p:nvPr/>
          </p:nvSpPr>
          <p:spPr>
            <a:xfrm rot="21417337">
              <a:off x="157066" y="1955452"/>
              <a:ext cx="1970843" cy="198483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等腰三角形 75"/>
            <p:cNvSpPr/>
            <p:nvPr/>
          </p:nvSpPr>
          <p:spPr>
            <a:xfrm rot="265639">
              <a:off x="2308479" y="3157166"/>
              <a:ext cx="1970843" cy="1984832"/>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等腰三角形 76"/>
            <p:cNvSpPr/>
            <p:nvPr/>
          </p:nvSpPr>
          <p:spPr>
            <a:xfrm rot="11081090">
              <a:off x="1474079" y="4308943"/>
              <a:ext cx="1053440" cy="1060917"/>
            </a:xfrm>
            <a:prstGeom prs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等腰三角形 77"/>
            <p:cNvSpPr/>
            <p:nvPr/>
          </p:nvSpPr>
          <p:spPr>
            <a:xfrm rot="14961737">
              <a:off x="834132" y="4970424"/>
              <a:ext cx="1053440" cy="1060917"/>
            </a:xfrm>
            <a:prstGeom prst="triangle">
              <a:avLst/>
            </a:prstGeom>
            <a:solidFill>
              <a:schemeClr val="accent5">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等腰三角形 78"/>
            <p:cNvSpPr/>
            <p:nvPr/>
          </p:nvSpPr>
          <p:spPr>
            <a:xfrm rot="11085701">
              <a:off x="2282991" y="5364591"/>
              <a:ext cx="1053440" cy="1060917"/>
            </a:xfrm>
            <a:prstGeom prst="triangle">
              <a:avLst/>
            </a:prstGeom>
            <a:solidFill>
              <a:schemeClr val="accent5">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等腰三角形 60"/>
            <p:cNvSpPr/>
            <p:nvPr/>
          </p:nvSpPr>
          <p:spPr>
            <a:xfrm rot="10800000" flipH="1" flipV="1">
              <a:off x="686996" y="354434"/>
              <a:ext cx="3750647" cy="3233316"/>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等腰三角形 59"/>
            <p:cNvSpPr/>
            <p:nvPr/>
          </p:nvSpPr>
          <p:spPr>
            <a:xfrm rot="10800000" flipH="1">
              <a:off x="686997" y="1097731"/>
              <a:ext cx="3776150" cy="325530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6" name="文本框 65" hidden="1"/>
          <p:cNvSpPr txBox="1"/>
          <p:nvPr/>
        </p:nvSpPr>
        <p:spPr>
          <a:xfrm>
            <a:off x="1312116" y="1370927"/>
            <a:ext cx="2491883" cy="1200329"/>
          </a:xfrm>
          <a:prstGeom prst="rect">
            <a:avLst/>
          </a:prstGeom>
          <a:noFill/>
        </p:spPr>
        <p:txBody>
          <a:bodyPr wrap="square" rtlCol="0">
            <a:spAutoFit/>
          </a:bodyPr>
          <a:lstStyle/>
          <a:p>
            <a:pPr algn="ctr"/>
            <a:r>
              <a:rPr lang="en-US" altLang="zh-CN" sz="2400" dirty="0">
                <a:solidFill>
                  <a:schemeClr val="bg1"/>
                </a:solidFill>
                <a:latin typeface="Arial" panose="020B0604020202020204" pitchFamily="34" charset="0"/>
                <a:cs typeface="Arial" panose="020B0604020202020204" pitchFamily="34" charset="0"/>
              </a:rPr>
              <a:t>Paper</a:t>
            </a:r>
          </a:p>
          <a:p>
            <a:pPr algn="ctr"/>
            <a:r>
              <a:rPr lang="en-US" altLang="zh-CN" sz="2400" dirty="0">
                <a:solidFill>
                  <a:schemeClr val="bg1"/>
                </a:solidFill>
                <a:latin typeface="Arial" panose="020B0604020202020204" pitchFamily="34" charset="0"/>
                <a:cs typeface="Arial" panose="020B0604020202020204" pitchFamily="34" charset="0"/>
              </a:rPr>
              <a:t>Review</a:t>
            </a:r>
          </a:p>
          <a:p>
            <a:pPr algn="ctr"/>
            <a:r>
              <a:rPr lang="en-US" altLang="zh-CN" sz="2400" dirty="0">
                <a:solidFill>
                  <a:schemeClr val="bg1"/>
                </a:solidFill>
                <a:latin typeface="Arial" panose="020B0604020202020204" pitchFamily="34" charset="0"/>
                <a:cs typeface="Arial" panose="020B0604020202020204" pitchFamily="34" charset="0"/>
              </a:rPr>
              <a:t>Presentation</a:t>
            </a:r>
            <a:endParaRPr lang="zh-CN" altLang="en-US" sz="2400" dirty="0">
              <a:solidFill>
                <a:schemeClr val="bg1"/>
              </a:solidFill>
              <a:latin typeface="Arial" panose="020B0604020202020204" pitchFamily="34" charset="0"/>
              <a:ea typeface="+mj-ea"/>
              <a:cs typeface="Arial" panose="020B0604020202020204" pitchFamily="34" charset="0"/>
            </a:endParaRPr>
          </a:p>
        </p:txBody>
      </p:sp>
      <p:cxnSp>
        <p:nvCxnSpPr>
          <p:cNvPr id="63" name="PA_直接连接符 4"/>
          <p:cNvCxnSpPr>
            <a:cxnSpLocks/>
          </p:cNvCxnSpPr>
          <p:nvPr>
            <p:custDataLst>
              <p:tags r:id="rId1"/>
            </p:custDataLst>
          </p:nvPr>
        </p:nvCxnSpPr>
        <p:spPr>
          <a:xfrm flipH="1">
            <a:off x="3225054" y="3445744"/>
            <a:ext cx="5741892" cy="0"/>
          </a:xfrm>
          <a:prstGeom prst="line">
            <a:avLst/>
          </a:prstGeom>
          <a:ln w="19050">
            <a:solidFill>
              <a:schemeClr val="tx2"/>
            </a:solidFill>
            <a:prstDash val="sysDash"/>
          </a:ln>
        </p:spPr>
        <p:style>
          <a:lnRef idx="1">
            <a:schemeClr val="accent1"/>
          </a:lnRef>
          <a:fillRef idx="0">
            <a:schemeClr val="accent1"/>
          </a:fillRef>
          <a:effectRef idx="0">
            <a:schemeClr val="accent1"/>
          </a:effectRef>
          <a:fontRef idx="minor">
            <a:schemeClr val="tx1"/>
          </a:fontRef>
        </p:style>
      </p:cxnSp>
      <p:sp>
        <p:nvSpPr>
          <p:cNvPr id="62" name="PA_文本框 55"/>
          <p:cNvSpPr txBox="1"/>
          <p:nvPr>
            <p:custDataLst>
              <p:tags r:id="rId2"/>
            </p:custDataLst>
          </p:nvPr>
        </p:nvSpPr>
        <p:spPr>
          <a:xfrm>
            <a:off x="2589093" y="2467360"/>
            <a:ext cx="7013814" cy="707886"/>
          </a:xfrm>
          <a:prstGeom prst="rect">
            <a:avLst/>
          </a:prstGeom>
          <a:noFill/>
        </p:spPr>
        <p:txBody>
          <a:bodyPr wrap="square" rtlCol="0">
            <a:spAutoFit/>
          </a:bodyPr>
          <a:lstStyle/>
          <a:p>
            <a:r>
              <a:rPr lang="en-US" altLang="zh-CN" sz="4000" b="1" dirty="0">
                <a:latin typeface="微软雅黑" panose="020B0503020204020204" pitchFamily="34" charset="-122"/>
                <a:ea typeface="微软雅黑" panose="020B0503020204020204" pitchFamily="34" charset="-122"/>
              </a:rPr>
              <a:t>Thanks For Your Watching!</a:t>
            </a:r>
          </a:p>
        </p:txBody>
      </p:sp>
      <p:cxnSp>
        <p:nvCxnSpPr>
          <p:cNvPr id="64" name="PA_直接连接符 69"/>
          <p:cNvCxnSpPr>
            <a:cxnSpLocks/>
          </p:cNvCxnSpPr>
          <p:nvPr>
            <p:custDataLst>
              <p:tags r:id="rId3"/>
            </p:custDataLst>
          </p:nvPr>
        </p:nvCxnSpPr>
        <p:spPr>
          <a:xfrm flipH="1">
            <a:off x="3226386" y="2196861"/>
            <a:ext cx="5739228" cy="0"/>
          </a:xfrm>
          <a:prstGeom prst="line">
            <a:avLst/>
          </a:prstGeom>
          <a:ln w="19050">
            <a:solidFill>
              <a:schemeClr val="tx2"/>
            </a:solidFill>
            <a:prstDash val="sysDash"/>
          </a:ln>
        </p:spPr>
        <p:style>
          <a:lnRef idx="1">
            <a:schemeClr val="accent1"/>
          </a:lnRef>
          <a:fillRef idx="0">
            <a:schemeClr val="accent1"/>
          </a:fillRef>
          <a:effectRef idx="0">
            <a:schemeClr val="accent1"/>
          </a:effectRef>
          <a:fontRef idx="minor">
            <a:schemeClr val="tx1"/>
          </a:fontRef>
        </p:style>
      </p:cxnSp>
      <p:sp>
        <p:nvSpPr>
          <p:cNvPr id="4" name="PA_文本框 55">
            <a:extLst>
              <a:ext uri="{FF2B5EF4-FFF2-40B4-BE49-F238E27FC236}">
                <a16:creationId xmlns:a16="http://schemas.microsoft.com/office/drawing/2014/main" id="{B4A5287B-3EDE-2943-C899-E7310553744F}"/>
              </a:ext>
            </a:extLst>
          </p:cNvPr>
          <p:cNvSpPr txBox="1"/>
          <p:nvPr>
            <p:custDataLst>
              <p:tags r:id="rId4"/>
            </p:custDataLst>
          </p:nvPr>
        </p:nvSpPr>
        <p:spPr>
          <a:xfrm>
            <a:off x="5176518" y="1217039"/>
            <a:ext cx="1838965" cy="584775"/>
          </a:xfrm>
          <a:prstGeom prst="rect">
            <a:avLst/>
          </a:prstGeom>
          <a:noFill/>
        </p:spPr>
        <p:txBody>
          <a:bodyPr wrap="none" rtlCol="0">
            <a:spAutoFit/>
          </a:bodyPr>
          <a:lstStyle/>
          <a:p>
            <a:pPr algn="ctr"/>
            <a:r>
              <a:rPr lang="en-US" altLang="zh-CN" sz="3200" b="1" dirty="0">
                <a:solidFill>
                  <a:srgbClr val="202F60"/>
                </a:solidFill>
                <a:latin typeface="微软雅黑" panose="020B0503020204020204" pitchFamily="34" charset="-122"/>
                <a:ea typeface="微软雅黑" panose="020B0503020204020204" pitchFamily="34" charset="-122"/>
              </a:rPr>
              <a:t>The End</a:t>
            </a:r>
            <a:endParaRPr lang="zh-CN" altLang="en-US" sz="3200" b="1" dirty="0">
              <a:solidFill>
                <a:srgbClr val="202F6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88517457"/>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66"/>
                                        </p:tgtEl>
                                        <p:attrNameLst>
                                          <p:attrName>style.visibility</p:attrName>
                                        </p:attrNameLst>
                                      </p:cBhvr>
                                      <p:to>
                                        <p:strVal val="visible"/>
                                      </p:to>
                                    </p:set>
                                    <p:anim calcmode="lin" valueType="num">
                                      <p:cBhvr>
                                        <p:cTn id="7" dur="750" fill="hold"/>
                                        <p:tgtEl>
                                          <p:spTgt spid="66"/>
                                        </p:tgtEl>
                                        <p:attrNameLst>
                                          <p:attrName>ppt_w</p:attrName>
                                        </p:attrNameLst>
                                      </p:cBhvr>
                                      <p:tavLst>
                                        <p:tav tm="0">
                                          <p:val>
                                            <p:fltVal val="0"/>
                                          </p:val>
                                        </p:tav>
                                        <p:tav tm="100000">
                                          <p:val>
                                            <p:strVal val="#ppt_w"/>
                                          </p:val>
                                        </p:tav>
                                      </p:tavLst>
                                    </p:anim>
                                    <p:anim calcmode="lin" valueType="num">
                                      <p:cBhvr>
                                        <p:cTn id="8" dur="750" fill="hold"/>
                                        <p:tgtEl>
                                          <p:spTgt spid="66"/>
                                        </p:tgtEl>
                                        <p:attrNameLst>
                                          <p:attrName>ppt_h</p:attrName>
                                        </p:attrNameLst>
                                      </p:cBhvr>
                                      <p:tavLst>
                                        <p:tav tm="0">
                                          <p:val>
                                            <p:fltVal val="0"/>
                                          </p:val>
                                        </p:tav>
                                        <p:tav tm="100000">
                                          <p:val>
                                            <p:strVal val="#ppt_h"/>
                                          </p:val>
                                        </p:tav>
                                      </p:tavLst>
                                    </p:anim>
                                    <p:anim calcmode="lin" valueType="num">
                                      <p:cBhvr>
                                        <p:cTn id="9" dur="750" fill="hold"/>
                                        <p:tgtEl>
                                          <p:spTgt spid="66"/>
                                        </p:tgtEl>
                                        <p:attrNameLst>
                                          <p:attrName>style.rotation</p:attrName>
                                        </p:attrNameLst>
                                      </p:cBhvr>
                                      <p:tavLst>
                                        <p:tav tm="0">
                                          <p:val>
                                            <p:fltVal val="90"/>
                                          </p:val>
                                        </p:tav>
                                        <p:tav tm="100000">
                                          <p:val>
                                            <p:fltVal val="0"/>
                                          </p:val>
                                        </p:tav>
                                      </p:tavLst>
                                    </p:anim>
                                    <p:animEffect transition="in" filter="fade">
                                      <p:cBhvr>
                                        <p:cTn id="10" dur="75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4" hidden="1">
            <a:extLst>
              <a:ext uri="{FF2B5EF4-FFF2-40B4-BE49-F238E27FC236}">
                <a16:creationId xmlns:a16="http://schemas.microsoft.com/office/drawing/2014/main" id="{910DEC30-0BD9-1AA9-BF69-6E82C9865E7C}"/>
              </a:ext>
            </a:extLst>
          </p:cNvPr>
          <p:cNvSpPr>
            <a:spLocks noChangeArrowheads="1"/>
          </p:cNvSpPr>
          <p:nvPr/>
        </p:nvSpPr>
        <p:spPr bwMode="auto">
          <a:xfrm>
            <a:off x="6002277" y="2594361"/>
            <a:ext cx="5682650" cy="34144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a:ln>
                  <a:noFill/>
                </a:ln>
                <a:solidFill>
                  <a:srgbClr val="333333"/>
                </a:solidFill>
                <a:effectLst/>
                <a:latin typeface="Calibri" panose="020F0502020204030204" pitchFamily="34" charset="0"/>
                <a:cs typeface="Calibri" panose="020F0502020204030204" pitchFamily="34" charset="0"/>
              </a:rPr>
              <a:t>Multimedia  </a:t>
            </a:r>
            <a:r>
              <a:rPr kumimoji="0" lang="zh-CN" altLang="en-US" sz="2400" b="1" i="0" u="none" strike="noStrike" cap="none" normalizeH="0" baseline="0" dirty="0">
                <a:ln>
                  <a:noFill/>
                </a:ln>
                <a:solidFill>
                  <a:srgbClr val="333333"/>
                </a:solidFill>
                <a:effectLst/>
                <a:latin typeface="Calibri" panose="020F0502020204030204" pitchFamily="34" charset="0"/>
                <a:cs typeface="Calibri" panose="020F0502020204030204" pitchFamily="34" charset="0"/>
              </a:rPr>
              <a:t>→ </a:t>
            </a:r>
            <a:r>
              <a:rPr kumimoji="0" lang="en-US" altLang="zh-CN" sz="2400" b="1" i="0" u="none" strike="noStrike" cap="none" normalizeH="0" baseline="0" dirty="0">
                <a:ln>
                  <a:noFill/>
                </a:ln>
                <a:solidFill>
                  <a:srgbClr val="333333"/>
                </a:solidFill>
                <a:effectLst/>
                <a:latin typeface="Calibri" panose="020F0502020204030204" pitchFamily="34" charset="0"/>
                <a:cs typeface="Calibri" panose="020F0502020204030204" pitchFamily="34" charset="0"/>
              </a:rPr>
              <a:t> AI: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i="0" u="none" strike="noStrike" cap="none" normalizeH="0" baseline="0" dirty="0">
                <a:ln>
                  <a:noFill/>
                </a:ln>
                <a:solidFill>
                  <a:srgbClr val="333333"/>
                </a:solidFill>
                <a:effectLst/>
                <a:latin typeface="Calibri" panose="020F0502020204030204" pitchFamily="34" charset="0"/>
                <a:cs typeface="Calibri" panose="020F0502020204030204" pitchFamily="34" charset="0"/>
              </a:rPr>
              <a:t>Multimedia drives AI to experience a paradigm shift towards more explain ability.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2400" i="0" u="none" strike="noStrike" cap="none" normalizeH="0" baseline="0" dirty="0">
              <a:ln>
                <a:noFill/>
              </a:ln>
              <a:solidFill>
                <a:srgbClr val="333333"/>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a:ln>
                  <a:noFill/>
                </a:ln>
                <a:solidFill>
                  <a:srgbClr val="333333"/>
                </a:solidFill>
                <a:effectLst/>
                <a:latin typeface="Calibri" panose="020F0502020204030204" pitchFamily="34" charset="0"/>
                <a:cs typeface="Calibri" panose="020F0502020204030204" pitchFamily="34" charset="0"/>
              </a:rPr>
              <a:t>AI  </a:t>
            </a:r>
            <a:r>
              <a:rPr kumimoji="0" lang="zh-CN" altLang="en-US" sz="2400" b="1" i="0" u="none" strike="noStrike" cap="none" normalizeH="0" baseline="0" dirty="0">
                <a:ln>
                  <a:noFill/>
                </a:ln>
                <a:solidFill>
                  <a:srgbClr val="333333"/>
                </a:solidFill>
                <a:effectLst/>
                <a:latin typeface="Calibri" panose="020F0502020204030204" pitchFamily="34" charset="0"/>
                <a:cs typeface="Calibri" panose="020F0502020204030204" pitchFamily="34" charset="0"/>
              </a:rPr>
              <a:t>→</a:t>
            </a:r>
            <a:r>
              <a:rPr kumimoji="0" lang="en-US" altLang="zh-CN" sz="2400" b="1" i="0" u="none" strike="noStrike" cap="none" normalizeH="0" baseline="0" dirty="0">
                <a:ln>
                  <a:noFill/>
                </a:ln>
                <a:solidFill>
                  <a:srgbClr val="333333"/>
                </a:solidFill>
                <a:effectLst/>
                <a:latin typeface="Calibri" panose="020F0502020204030204" pitchFamily="34" charset="0"/>
                <a:cs typeface="Calibri" panose="020F0502020204030204" pitchFamily="34" charset="0"/>
              </a:rPr>
              <a:t>  multimedia: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i="0" u="none" strike="noStrike" cap="none" normalizeH="0" baseline="0" dirty="0">
                <a:ln>
                  <a:noFill/>
                </a:ln>
                <a:solidFill>
                  <a:srgbClr val="333333"/>
                </a:solidFill>
                <a:effectLst/>
                <a:latin typeface="Calibri" panose="020F0502020204030204" pitchFamily="34" charset="0"/>
                <a:cs typeface="Calibri" panose="020F0502020204030204" pitchFamily="34" charset="0"/>
              </a:rPr>
              <a:t>AI leads to more inferable multimedia.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i="0" u="none" strike="noStrike" cap="none" normalizeH="0" baseline="0" dirty="0">
                <a:ln>
                  <a:noFill/>
                </a:ln>
                <a:solidFill>
                  <a:srgbClr val="333333"/>
                </a:solidFill>
                <a:effectLst/>
                <a:latin typeface="Calibri" panose="020F0502020204030204" pitchFamily="34" charset="0"/>
                <a:cs typeface="Calibri" panose="020F0502020204030204" pitchFamily="34" charset="0"/>
              </a:rPr>
              <a:t>AI injects new ways of thinking for multimedia research.</a:t>
            </a:r>
          </a:p>
        </p:txBody>
      </p:sp>
      <p:pic>
        <p:nvPicPr>
          <p:cNvPr id="23" name="图片 22" hidden="1">
            <a:extLst>
              <a:ext uri="{FF2B5EF4-FFF2-40B4-BE49-F238E27FC236}">
                <a16:creationId xmlns:a16="http://schemas.microsoft.com/office/drawing/2014/main" id="{CAA90599-95CB-832E-67C7-199EDD7258C4}"/>
              </a:ext>
            </a:extLst>
          </p:cNvPr>
          <p:cNvPicPr>
            <a:picLocks noChangeAspect="1"/>
          </p:cNvPicPr>
          <p:nvPr/>
        </p:nvPicPr>
        <p:blipFill>
          <a:blip r:embed="rId3"/>
          <a:stretch>
            <a:fillRect/>
          </a:stretch>
        </p:blipFill>
        <p:spPr>
          <a:xfrm>
            <a:off x="445110" y="2594360"/>
            <a:ext cx="5167346" cy="3414436"/>
          </a:xfrm>
          <a:prstGeom prst="rect">
            <a:avLst/>
          </a:prstGeom>
        </p:spPr>
      </p:pic>
      <p:sp>
        <p:nvSpPr>
          <p:cNvPr id="17" name="Rectangle 4">
            <a:extLst>
              <a:ext uri="{FF2B5EF4-FFF2-40B4-BE49-F238E27FC236}">
                <a16:creationId xmlns:a16="http://schemas.microsoft.com/office/drawing/2014/main" id="{B6169302-7BA6-C84A-66BB-750CCB60D893}"/>
              </a:ext>
            </a:extLst>
          </p:cNvPr>
          <p:cNvSpPr>
            <a:spLocks noChangeArrowheads="1"/>
          </p:cNvSpPr>
          <p:nvPr/>
        </p:nvSpPr>
        <p:spPr bwMode="auto">
          <a:xfrm>
            <a:off x="1160248" y="1323560"/>
            <a:ext cx="10833089" cy="7532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3000" b="1" i="0" u="none" strike="noStrike" cap="none" normalizeH="0" baseline="0" dirty="0">
                <a:ln>
                  <a:noFill/>
                </a:ln>
                <a:effectLst/>
                <a:latin typeface="Calibri" panose="020F0502020204030204" pitchFamily="34" charset="0"/>
                <a:ea typeface="Calibri" panose="020F0502020204030204" pitchFamily="34" charset="0"/>
                <a:cs typeface="Calibri" panose="020F0502020204030204" pitchFamily="34" charset="0"/>
              </a:rPr>
              <a:t>W</a:t>
            </a:r>
            <a:r>
              <a:rPr kumimoji="0" lang="zh-CN" altLang="zh-CN" sz="3000" b="1" i="0" u="none" strike="noStrike" cap="none" normalizeH="0" baseline="0" dirty="0">
                <a:ln>
                  <a:noFill/>
                </a:ln>
                <a:effectLst/>
                <a:latin typeface="Calibri" panose="020F0502020204030204" pitchFamily="34" charset="0"/>
                <a:cs typeface="Calibri" panose="020F0502020204030204" pitchFamily="34" charset="0"/>
              </a:rPr>
              <a:t>hat happen</a:t>
            </a:r>
            <a:r>
              <a:rPr kumimoji="0" lang="en-US" altLang="zh-CN" sz="3000" b="1" i="0" u="none" strike="noStrike" cap="none" normalizeH="0" baseline="0" dirty="0">
                <a:ln>
                  <a:noFill/>
                </a:ln>
                <a:effectLst/>
                <a:latin typeface="Calibri" panose="020F0502020204030204" pitchFamily="34" charset="0"/>
                <a:cs typeface="Calibri" panose="020F0502020204030204" pitchFamily="34" charset="0"/>
              </a:rPr>
              <a:t>s</a:t>
            </a:r>
            <a:r>
              <a:rPr kumimoji="0" lang="zh-CN" altLang="zh-CN" sz="3000" b="1" i="0" u="none" strike="noStrike" cap="none" normalizeH="0" baseline="0" dirty="0">
                <a:ln>
                  <a:noFill/>
                </a:ln>
                <a:effectLst/>
                <a:latin typeface="Calibri" panose="020F0502020204030204" pitchFamily="34" charset="0"/>
                <a:cs typeface="Calibri" panose="020F0502020204030204" pitchFamily="34" charset="0"/>
              </a:rPr>
              <a:t> when multimedia meet</a:t>
            </a:r>
            <a:r>
              <a:rPr kumimoji="0" lang="en-US" altLang="zh-CN" sz="3000" b="1" i="0" u="none" strike="noStrike" cap="none" normalizeH="0" baseline="0" dirty="0">
                <a:ln>
                  <a:noFill/>
                </a:ln>
                <a:effectLst/>
                <a:latin typeface="Calibri" panose="020F0502020204030204" pitchFamily="34" charset="0"/>
                <a:cs typeface="Calibri" panose="020F0502020204030204" pitchFamily="34" charset="0"/>
              </a:rPr>
              <a:t>s</a:t>
            </a:r>
            <a:r>
              <a:rPr kumimoji="0" lang="zh-CN" altLang="zh-CN" sz="3000" b="1" i="0" u="none" strike="noStrike" cap="none" normalizeH="0" baseline="0" dirty="0">
                <a:ln>
                  <a:noFill/>
                </a:ln>
                <a:effectLst/>
                <a:latin typeface="Calibri" panose="020F0502020204030204" pitchFamily="34" charset="0"/>
                <a:cs typeface="Calibri" panose="020F0502020204030204" pitchFamily="34" charset="0"/>
              </a:rPr>
              <a:t> </a:t>
            </a:r>
            <a:r>
              <a:rPr kumimoji="0" lang="en-US" altLang="zh-CN" sz="3000" b="1" i="0" u="none" strike="noStrike" cap="none" normalizeH="0" baseline="0" dirty="0">
                <a:ln>
                  <a:noFill/>
                </a:ln>
                <a:effectLst/>
                <a:latin typeface="Calibri" panose="020F0502020204030204" pitchFamily="34" charset="0"/>
                <a:cs typeface="Calibri" panose="020F0502020204030204" pitchFamily="34" charset="0"/>
              </a:rPr>
              <a:t>Artificial Intelligence</a:t>
            </a:r>
            <a:r>
              <a:rPr kumimoji="0" lang="en-US" altLang="zh-CN" sz="3000" b="1" i="0" u="none" strike="noStrike" cap="none" normalizeH="0" baseline="0" dirty="0">
                <a:ln>
                  <a:noFill/>
                </a:ln>
                <a:effectLst/>
                <a:latin typeface="Calibri" panose="020F0502020204030204" pitchFamily="34" charset="0"/>
                <a:ea typeface="Calibri" panose="020F0502020204030204" pitchFamily="34" charset="0"/>
                <a:cs typeface="Calibri" panose="020F0502020204030204" pitchFamily="34" charset="0"/>
              </a:rPr>
              <a:t>?</a:t>
            </a:r>
            <a:r>
              <a:rPr kumimoji="0" lang="zh-CN" altLang="zh-CN" sz="3000" b="1" i="0" u="none" strike="noStrike" cap="none" normalizeH="0" baseline="0" dirty="0">
                <a:ln>
                  <a:noFill/>
                </a:ln>
                <a:effectLst/>
                <a:latin typeface="Calibri" panose="020F0502020204030204" pitchFamily="34" charset="0"/>
                <a:cs typeface="Calibri" panose="020F0502020204030204" pitchFamily="34" charset="0"/>
              </a:rPr>
              <a:t> </a:t>
            </a:r>
          </a:p>
        </p:txBody>
      </p:sp>
      <p:sp>
        <p:nvSpPr>
          <p:cNvPr id="57" name="文本框 56"/>
          <p:cNvSpPr txBox="1"/>
          <p:nvPr/>
        </p:nvSpPr>
        <p:spPr>
          <a:xfrm>
            <a:off x="1160248" y="285873"/>
            <a:ext cx="8214891" cy="461665"/>
          </a:xfrm>
          <a:prstGeom prst="rect">
            <a:avLst/>
          </a:prstGeom>
          <a:noFill/>
        </p:spPr>
        <p:txBody>
          <a:bodyPr wrap="square" rtlCol="0">
            <a:spAutoFit/>
          </a:bodyPr>
          <a:lstStyle/>
          <a:p>
            <a:r>
              <a:rPr lang="en-US" altLang="zh-CN" sz="2400" b="1" dirty="0">
                <a:solidFill>
                  <a:srgbClr val="202F60"/>
                </a:solidFill>
                <a:latin typeface="微软雅黑" panose="020B0503020204020204" pitchFamily="34" charset="-122"/>
                <a:ea typeface="微软雅黑" panose="020B0503020204020204" pitchFamily="34" charset="-122"/>
                <a:cs typeface="Arial" panose="020B0604020202020204" pitchFamily="34" charset="0"/>
              </a:rPr>
              <a:t>State The Problem the Paper Addresses</a:t>
            </a:r>
            <a:endParaRPr lang="zh-CN" altLang="en-US" sz="2400" b="1" dirty="0">
              <a:solidFill>
                <a:srgbClr val="202F60"/>
              </a:solidFill>
              <a:latin typeface="微软雅黑" panose="020B0503020204020204" pitchFamily="34" charset="-122"/>
              <a:ea typeface="微软雅黑" panose="020B0503020204020204" pitchFamily="34" charset="-122"/>
              <a:cs typeface="Arial" panose="020B0604020202020204" pitchFamily="34" charset="0"/>
            </a:endParaRPr>
          </a:p>
        </p:txBody>
      </p:sp>
      <p:grpSp>
        <p:nvGrpSpPr>
          <p:cNvPr id="15" name="组合 14">
            <a:extLst>
              <a:ext uri="{FF2B5EF4-FFF2-40B4-BE49-F238E27FC236}">
                <a16:creationId xmlns:a16="http://schemas.microsoft.com/office/drawing/2014/main" id="{59271A04-6F59-40D1-9B8D-C1E95E48BE09}"/>
              </a:ext>
            </a:extLst>
          </p:cNvPr>
          <p:cNvGrpSpPr>
            <a:grpSpLocks noChangeAspect="1"/>
          </p:cNvGrpSpPr>
          <p:nvPr/>
        </p:nvGrpSpPr>
        <p:grpSpPr>
          <a:xfrm>
            <a:off x="264397" y="117177"/>
            <a:ext cx="720000" cy="800136"/>
            <a:chOff x="4605888" y="569832"/>
            <a:chExt cx="3000488" cy="3334441"/>
          </a:xfrm>
        </p:grpSpPr>
        <p:sp>
          <p:nvSpPr>
            <p:cNvPr id="12" name="等腰三角形 11">
              <a:extLst>
                <a:ext uri="{FF2B5EF4-FFF2-40B4-BE49-F238E27FC236}">
                  <a16:creationId xmlns:a16="http://schemas.microsoft.com/office/drawing/2014/main" id="{DDD0594D-FAA0-4EA9-20C1-40429351C925}"/>
                </a:ext>
              </a:extLst>
            </p:cNvPr>
            <p:cNvSpPr/>
            <p:nvPr/>
          </p:nvSpPr>
          <p:spPr>
            <a:xfrm rot="10800000" flipH="1" flipV="1">
              <a:off x="4605888" y="569832"/>
              <a:ext cx="2980224" cy="2569158"/>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a:extLst>
                <a:ext uri="{FF2B5EF4-FFF2-40B4-BE49-F238E27FC236}">
                  <a16:creationId xmlns:a16="http://schemas.microsoft.com/office/drawing/2014/main" id="{42B9B91B-1B22-F4FC-940D-292E7579681B}"/>
                </a:ext>
              </a:extLst>
            </p:cNvPr>
            <p:cNvSpPr/>
            <p:nvPr/>
          </p:nvSpPr>
          <p:spPr>
            <a:xfrm rot="10800000" flipH="1">
              <a:off x="4605888" y="1317645"/>
              <a:ext cx="3000488" cy="2586628"/>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CC01249D-30DA-247D-07CB-959BEDACC88F}"/>
                </a:ext>
              </a:extLst>
            </p:cNvPr>
            <p:cNvSpPr txBox="1"/>
            <p:nvPr/>
          </p:nvSpPr>
          <p:spPr>
            <a:xfrm>
              <a:off x="5358981" y="1214916"/>
              <a:ext cx="1742363" cy="1923916"/>
            </a:xfrm>
            <a:prstGeom prst="rect">
              <a:avLst/>
            </a:prstGeom>
            <a:noFill/>
          </p:spPr>
          <p:txBody>
            <a:bodyPr wrap="square" rtlCol="0">
              <a:spAutoFit/>
            </a:bodyPr>
            <a:lstStyle/>
            <a:p>
              <a:r>
                <a:rPr lang="en-US" altLang="zh-CN" sz="2400" b="1" dirty="0">
                  <a:solidFill>
                    <a:schemeClr val="bg1"/>
                  </a:solidFill>
                  <a:latin typeface="+mj-ea"/>
                  <a:ea typeface="+mj-ea"/>
                </a:rPr>
                <a:t>1</a:t>
              </a:r>
              <a:endParaRPr lang="zh-CN" altLang="en-US" sz="2400" b="1" dirty="0">
                <a:solidFill>
                  <a:schemeClr val="bg1"/>
                </a:solidFill>
                <a:latin typeface="+mj-ea"/>
                <a:ea typeface="+mj-ea"/>
              </a:endParaRPr>
            </a:p>
          </p:txBody>
        </p:sp>
      </p:grpSp>
      <p:sp>
        <p:nvSpPr>
          <p:cNvPr id="27" name="Rectangle 4">
            <a:extLst>
              <a:ext uri="{FF2B5EF4-FFF2-40B4-BE49-F238E27FC236}">
                <a16:creationId xmlns:a16="http://schemas.microsoft.com/office/drawing/2014/main" id="{C0164485-53F0-3BC8-603A-38CC69C3A502}"/>
              </a:ext>
            </a:extLst>
          </p:cNvPr>
          <p:cNvSpPr>
            <a:spLocks noChangeArrowheads="1"/>
          </p:cNvSpPr>
          <p:nvPr/>
        </p:nvSpPr>
        <p:spPr bwMode="auto">
          <a:xfrm>
            <a:off x="1160248" y="2528506"/>
            <a:ext cx="10833089" cy="35433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i="0" u="none" strike="noStrike" cap="none" normalizeH="0" baseline="0" dirty="0">
                <a:ln>
                  <a:noFill/>
                </a:ln>
                <a:effectLst/>
                <a:latin typeface="Calibri" panose="020F0502020204030204" pitchFamily="34" charset="0"/>
                <a:ea typeface="Calibri" panose="020F0502020204030204" pitchFamily="34" charset="0"/>
                <a:cs typeface="Calibri" panose="020F0502020204030204" pitchFamily="34" charset="0"/>
              </a:rPr>
              <a:t>W</a:t>
            </a:r>
            <a:r>
              <a:rPr kumimoji="0" lang="zh-CN" altLang="zh-CN" sz="2400" i="0" u="none" strike="noStrike" cap="none" normalizeH="0" baseline="0" dirty="0">
                <a:ln>
                  <a:noFill/>
                </a:ln>
                <a:effectLst/>
                <a:latin typeface="Calibri" panose="020F0502020204030204" pitchFamily="34" charset="0"/>
                <a:cs typeface="Calibri" panose="020F0502020204030204" pitchFamily="34" charset="0"/>
              </a:rPr>
              <a:t>hat will happen when multimedia and AI meet each other</a:t>
            </a:r>
            <a:r>
              <a:rPr kumimoji="0" lang="en-US" altLang="zh-CN" sz="2400" i="0" u="none" strike="noStrike" cap="none" normalizeH="0" baseline="0" dirty="0">
                <a:ln>
                  <a:noFill/>
                </a:ln>
                <a:effectLst/>
                <a:latin typeface="Calibri" panose="020F0502020204030204" pitchFamily="34" charset="0"/>
                <a:ea typeface="Calibri" panose="020F0502020204030204" pitchFamily="34" charset="0"/>
                <a:cs typeface="Calibri" panose="020F0502020204030204" pitchFamily="34" charset="0"/>
              </a:rPr>
              <a:t>?</a:t>
            </a:r>
            <a:r>
              <a:rPr kumimoji="0" lang="zh-CN" altLang="zh-CN" sz="2400" i="0" u="none" strike="noStrike" cap="none" normalizeH="0" baseline="0" dirty="0">
                <a:ln>
                  <a:noFill/>
                </a:ln>
                <a:effectLst/>
                <a:latin typeface="Calibri" panose="020F0502020204030204" pitchFamily="34" charset="0"/>
                <a:cs typeface="Calibri" panose="020F0502020204030204" pitchFamily="34" charset="0"/>
              </a:rPr>
              <a:t> </a:t>
            </a:r>
          </a:p>
        </p:txBody>
      </p:sp>
      <p:pic>
        <p:nvPicPr>
          <p:cNvPr id="29" name="图片 28">
            <a:extLst>
              <a:ext uri="{FF2B5EF4-FFF2-40B4-BE49-F238E27FC236}">
                <a16:creationId xmlns:a16="http://schemas.microsoft.com/office/drawing/2014/main" id="{A9185E91-E482-F2FA-017E-5DA3A702FD63}"/>
              </a:ext>
            </a:extLst>
          </p:cNvPr>
          <p:cNvPicPr>
            <a:picLocks noChangeAspect="1"/>
          </p:cNvPicPr>
          <p:nvPr/>
        </p:nvPicPr>
        <p:blipFill rotWithShape="1">
          <a:blip r:embed="rId4"/>
          <a:srcRect t="29346"/>
          <a:stretch/>
        </p:blipFill>
        <p:spPr>
          <a:xfrm>
            <a:off x="1069891" y="2652863"/>
            <a:ext cx="10052218" cy="3642706"/>
          </a:xfrm>
          <a:prstGeom prst="rect">
            <a:avLst/>
          </a:prstGeom>
        </p:spPr>
      </p:pic>
    </p:spTree>
  </p:cSld>
  <p:clrMapOvr>
    <a:masterClrMapping/>
  </p:clrMapOvr>
  <p:transition spd="slow">
    <p:cove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文本">
            <a:extLst>
              <a:ext uri="{FF2B5EF4-FFF2-40B4-BE49-F238E27FC236}">
                <a16:creationId xmlns:a16="http://schemas.microsoft.com/office/drawing/2014/main" id="{910DEC30-0BD9-1AA9-BF69-6E82C9865E7C}"/>
              </a:ext>
            </a:extLst>
          </p:cNvPr>
          <p:cNvSpPr>
            <a:spLocks noChangeArrowheads="1"/>
          </p:cNvSpPr>
          <p:nvPr/>
        </p:nvSpPr>
        <p:spPr bwMode="auto">
          <a:xfrm>
            <a:off x="2082150" y="1806973"/>
            <a:ext cx="8785395" cy="47083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i="0" u="none" strike="noStrike" cap="none" normalizeH="0" baseline="0" dirty="0">
                <a:ln>
                  <a:noFill/>
                </a:ln>
                <a:solidFill>
                  <a:srgbClr val="333333"/>
                </a:solidFill>
                <a:effectLst/>
                <a:latin typeface="Calibri" panose="020F0502020204030204" pitchFamily="34" charset="0"/>
                <a:cs typeface="Calibri" panose="020F0502020204030204" pitchFamily="34" charset="0"/>
              </a:rPr>
              <a:t>Image &amp; Video Classification, Language translation, Speech recognition.</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zh-CN" sz="2000" dirty="0">
              <a:solidFill>
                <a:srgbClr val="333333"/>
              </a:solidFill>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2000" i="0" u="none" strike="noStrike" cap="none" normalizeH="0" baseline="0" dirty="0">
              <a:ln>
                <a:noFill/>
              </a:ln>
              <a:solidFill>
                <a:srgbClr val="333333"/>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2000" i="0" u="none" strike="noStrike" cap="none" normalizeH="0" baseline="0" dirty="0">
              <a:ln>
                <a:noFill/>
              </a:ln>
              <a:solidFill>
                <a:srgbClr val="333333"/>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i="0" u="none" strike="noStrike" cap="none" normalizeH="0" baseline="0" dirty="0">
                <a:ln>
                  <a:noFill/>
                </a:ln>
                <a:solidFill>
                  <a:srgbClr val="333333"/>
                </a:solidFill>
                <a:effectLst/>
                <a:latin typeface="Calibri" panose="020F0502020204030204" pitchFamily="34" charset="0"/>
                <a:cs typeface="Calibri" panose="020F0502020204030204" pitchFamily="34" charset="0"/>
              </a:rPr>
              <a:t>AI-based multimedia search &amp; recommendation systems.</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zh-CN" sz="2000" dirty="0">
              <a:solidFill>
                <a:srgbClr val="333333"/>
              </a:solidFill>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2000" i="0" u="none" strike="noStrike" cap="none" normalizeH="0" baseline="0" dirty="0">
              <a:ln>
                <a:noFill/>
              </a:ln>
              <a:solidFill>
                <a:srgbClr val="333333"/>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2000" i="0" u="none" strike="noStrike" cap="none" normalizeH="0" baseline="0" dirty="0">
              <a:ln>
                <a:noFill/>
              </a:ln>
              <a:solidFill>
                <a:srgbClr val="333333"/>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i="0" u="none" strike="noStrike" cap="none" normalizeH="0" baseline="0" dirty="0">
                <a:ln>
                  <a:noFill/>
                </a:ln>
                <a:solidFill>
                  <a:srgbClr val="333333"/>
                </a:solidFill>
                <a:effectLst/>
                <a:latin typeface="Calibri" panose="020F0502020204030204" pitchFamily="34" charset="0"/>
                <a:cs typeface="Calibri" panose="020F0502020204030204" pitchFamily="34" charset="0"/>
              </a:rPr>
              <a:t>Drive AI towards more explainability by providing rich and explainable information that can be used to boost the performance of AI.</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2000" i="0" u="none" strike="noStrike" cap="none" normalizeH="0" baseline="0" dirty="0">
              <a:ln>
                <a:noFill/>
              </a:ln>
              <a:solidFill>
                <a:srgbClr val="333333"/>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zh-CN" sz="2000" dirty="0">
              <a:solidFill>
                <a:srgbClr val="333333"/>
              </a:solidFill>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2000" i="0" u="none" strike="noStrike" cap="none" normalizeH="0" baseline="0" dirty="0">
              <a:ln>
                <a:noFill/>
              </a:ln>
              <a:solidFill>
                <a:srgbClr val="333333"/>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i="0" u="none" strike="noStrike" cap="none" normalizeH="0" baseline="0" dirty="0">
                <a:ln>
                  <a:noFill/>
                </a:ln>
                <a:solidFill>
                  <a:srgbClr val="333333"/>
                </a:solidFill>
                <a:effectLst/>
                <a:latin typeface="Calibri" panose="020F0502020204030204" pitchFamily="34" charset="0"/>
                <a:cs typeface="Calibri" panose="020F0502020204030204" pitchFamily="34" charset="0"/>
              </a:rPr>
              <a:t>Inject new ways of thinking for multimedia research by providing new approaches to analyzing and processing multimedia data.</a:t>
            </a:r>
          </a:p>
        </p:txBody>
      </p:sp>
      <p:grpSp>
        <p:nvGrpSpPr>
          <p:cNvPr id="2" name="组合 1">
            <a:extLst>
              <a:ext uri="{FF2B5EF4-FFF2-40B4-BE49-F238E27FC236}">
                <a16:creationId xmlns:a16="http://schemas.microsoft.com/office/drawing/2014/main" id="{31FC989C-B6DB-F3A2-C05F-76CEF9FCB475}"/>
              </a:ext>
            </a:extLst>
          </p:cNvPr>
          <p:cNvGrpSpPr/>
          <p:nvPr/>
        </p:nvGrpSpPr>
        <p:grpSpPr>
          <a:xfrm>
            <a:off x="1239638" y="1197521"/>
            <a:ext cx="5156153" cy="4672766"/>
            <a:chOff x="545321" y="1175091"/>
            <a:chExt cx="5156153" cy="4672766"/>
          </a:xfrm>
        </p:grpSpPr>
        <p:grpSp>
          <p:nvGrpSpPr>
            <p:cNvPr id="3" name="组合 51">
              <a:extLst>
                <a:ext uri="{FF2B5EF4-FFF2-40B4-BE49-F238E27FC236}">
                  <a16:creationId xmlns:a16="http://schemas.microsoft.com/office/drawing/2014/main" id="{650EFBF7-133A-BC42-B9A7-3C5480C02F7E}"/>
                </a:ext>
              </a:extLst>
            </p:cNvPr>
            <p:cNvGrpSpPr/>
            <p:nvPr/>
          </p:nvGrpSpPr>
          <p:grpSpPr>
            <a:xfrm>
              <a:off x="545321" y="1175091"/>
              <a:ext cx="779976" cy="780884"/>
              <a:chOff x="3434204" y="1805548"/>
              <a:chExt cx="779976" cy="780884"/>
            </a:xfrm>
          </p:grpSpPr>
          <p:sp>
            <p:nvSpPr>
              <p:cNvPr id="22" name="Rounded Rectangle 11">
                <a:extLst>
                  <a:ext uri="{FF2B5EF4-FFF2-40B4-BE49-F238E27FC236}">
                    <a16:creationId xmlns:a16="http://schemas.microsoft.com/office/drawing/2014/main" id="{D58C39D5-9944-9386-948A-982C95A53A18}"/>
                  </a:ext>
                </a:extLst>
              </p:cNvPr>
              <p:cNvSpPr>
                <a:spLocks noChangeAspect="1"/>
              </p:cNvSpPr>
              <p:nvPr/>
            </p:nvSpPr>
            <p:spPr>
              <a:xfrm>
                <a:off x="3434204" y="1805548"/>
                <a:ext cx="779976" cy="780884"/>
              </a:xfrm>
              <a:prstGeom prst="roundRect">
                <a:avLst>
                  <a:gd name="adj" fmla="val 0"/>
                </a:avLst>
              </a:prstGeom>
              <a:solidFill>
                <a:srgbClr val="77A9D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63560" tIns="31780" rIns="63560" bIns="31780" rtlCol="0" anchor="ctr"/>
              <a:lstStyle/>
              <a:p>
                <a:pPr algn="ctr">
                  <a:lnSpc>
                    <a:spcPct val="120000"/>
                  </a:lnSpc>
                </a:pPr>
                <a:endParaRPr lang="en-US" sz="900">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25" name="Text Placeholder 7">
                <a:extLst>
                  <a:ext uri="{FF2B5EF4-FFF2-40B4-BE49-F238E27FC236}">
                    <a16:creationId xmlns:a16="http://schemas.microsoft.com/office/drawing/2014/main" id="{6BFE13FF-D5CE-FF5C-48FC-4632AF984764}"/>
                  </a:ext>
                </a:extLst>
              </p:cNvPr>
              <p:cNvSpPr txBox="1"/>
              <p:nvPr/>
            </p:nvSpPr>
            <p:spPr>
              <a:xfrm>
                <a:off x="3496743" y="1904461"/>
                <a:ext cx="631391" cy="521157"/>
              </a:xfrm>
              <a:prstGeom prst="rect">
                <a:avLst/>
              </a:prstGeom>
            </p:spPr>
            <p:txBody>
              <a:bodyPr vert="horz" lIns="0" tIns="72210" rIns="0" bIns="72210" anchor="ctr"/>
              <a:lstStyle>
                <a:lvl1pPr marL="0" indent="0" algn="ctr" defTabSz="914400" rtl="0" eaLnBrk="1" latinLnBrk="0" hangingPunct="1">
                  <a:lnSpc>
                    <a:spcPct val="100000"/>
                  </a:lnSpc>
                  <a:spcBef>
                    <a:spcPts val="0"/>
                  </a:spcBef>
                  <a:buFont typeface="Arial" panose="020B0604020202020204" pitchFamily="34" charset="0"/>
                  <a:buNone/>
                  <a:defRPr sz="2110" b="1" kern="1200">
                    <a:solidFill>
                      <a:schemeClr val="bg1"/>
                    </a:solidFill>
                    <a:latin typeface="FontAwesome"/>
                    <a:ea typeface="+mn-ea"/>
                    <a:cs typeface="FontAwesome"/>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8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lnSpc>
                    <a:spcPct val="120000"/>
                  </a:lnSpc>
                  <a:spcAft>
                    <a:spcPts val="0"/>
                  </a:spcAft>
                </a:pPr>
                <a:r>
                  <a:rPr lang="es-ES_tradnl" b="0" dirty="0">
                    <a:latin typeface="Arial" panose="020B0604020202020204" pitchFamily="34" charset="0"/>
                    <a:ea typeface="微软雅黑" panose="020B0503020204020204" pitchFamily="34" charset="-122"/>
                    <a:sym typeface="Arial" panose="020B0604020202020204" pitchFamily="34" charset="0"/>
                  </a:rPr>
                  <a:t>01</a:t>
                </a:r>
              </a:p>
            </p:txBody>
          </p:sp>
        </p:grpSp>
        <p:grpSp>
          <p:nvGrpSpPr>
            <p:cNvPr id="4" name="组合 56">
              <a:extLst>
                <a:ext uri="{FF2B5EF4-FFF2-40B4-BE49-F238E27FC236}">
                  <a16:creationId xmlns:a16="http://schemas.microsoft.com/office/drawing/2014/main" id="{386759FD-F436-46BD-A3F5-89BAFE0DDABF}"/>
                </a:ext>
              </a:extLst>
            </p:cNvPr>
            <p:cNvGrpSpPr/>
            <p:nvPr/>
          </p:nvGrpSpPr>
          <p:grpSpPr>
            <a:xfrm>
              <a:off x="545321" y="2469261"/>
              <a:ext cx="779976" cy="780884"/>
              <a:chOff x="8235301" y="1805548"/>
              <a:chExt cx="779976" cy="780884"/>
            </a:xfrm>
          </p:grpSpPr>
          <p:sp>
            <p:nvSpPr>
              <p:cNvPr id="20" name="Rounded Rectangle 23">
                <a:extLst>
                  <a:ext uri="{FF2B5EF4-FFF2-40B4-BE49-F238E27FC236}">
                    <a16:creationId xmlns:a16="http://schemas.microsoft.com/office/drawing/2014/main" id="{1B7CECEC-F4B9-117E-7370-4CC9C4D76081}"/>
                  </a:ext>
                </a:extLst>
              </p:cNvPr>
              <p:cNvSpPr>
                <a:spLocks noChangeAspect="1"/>
              </p:cNvSpPr>
              <p:nvPr/>
            </p:nvSpPr>
            <p:spPr>
              <a:xfrm>
                <a:off x="8235301" y="1805548"/>
                <a:ext cx="779976" cy="780884"/>
              </a:xfrm>
              <a:prstGeom prst="roundRect">
                <a:avLst>
                  <a:gd name="adj" fmla="val 0"/>
                </a:avLst>
              </a:prstGeom>
              <a:solidFill>
                <a:srgbClr val="77A9D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63560" tIns="31780" rIns="63560" bIns="31780" rtlCol="0" anchor="ctr"/>
              <a:lstStyle/>
              <a:p>
                <a:pPr algn="ctr">
                  <a:lnSpc>
                    <a:spcPct val="120000"/>
                  </a:lnSpc>
                </a:pPr>
                <a:endParaRPr lang="en-US" sz="900">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21" name="Text Placeholder 7">
                <a:extLst>
                  <a:ext uri="{FF2B5EF4-FFF2-40B4-BE49-F238E27FC236}">
                    <a16:creationId xmlns:a16="http://schemas.microsoft.com/office/drawing/2014/main" id="{BAF0DB5B-D63D-76B3-7E68-FCB9E2C70E37}"/>
                  </a:ext>
                </a:extLst>
              </p:cNvPr>
              <p:cNvSpPr txBox="1"/>
              <p:nvPr/>
            </p:nvSpPr>
            <p:spPr>
              <a:xfrm>
                <a:off x="8297839" y="1904461"/>
                <a:ext cx="631391" cy="521157"/>
              </a:xfrm>
              <a:prstGeom prst="rect">
                <a:avLst/>
              </a:prstGeom>
            </p:spPr>
            <p:txBody>
              <a:bodyPr vert="horz" lIns="0" tIns="72210" rIns="0" bIns="72210" anchor="ctr"/>
              <a:lstStyle>
                <a:lvl1pPr marL="0" indent="0" algn="ctr" defTabSz="914400" rtl="0" eaLnBrk="1" latinLnBrk="0" hangingPunct="1">
                  <a:lnSpc>
                    <a:spcPct val="100000"/>
                  </a:lnSpc>
                  <a:spcBef>
                    <a:spcPts val="0"/>
                  </a:spcBef>
                  <a:buFont typeface="Arial" panose="020B0604020202020204" pitchFamily="34" charset="0"/>
                  <a:buNone/>
                  <a:defRPr sz="2110" b="1" kern="1200">
                    <a:solidFill>
                      <a:schemeClr val="bg1"/>
                    </a:solidFill>
                    <a:latin typeface="FontAwesome"/>
                    <a:ea typeface="+mn-ea"/>
                    <a:cs typeface="FontAwesome"/>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8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lnSpc>
                    <a:spcPct val="120000"/>
                  </a:lnSpc>
                  <a:spcAft>
                    <a:spcPts val="0"/>
                  </a:spcAft>
                </a:pPr>
                <a:r>
                  <a:rPr lang="es-ES_tradnl" b="0" dirty="0">
                    <a:latin typeface="Arial" panose="020B0604020202020204" pitchFamily="34" charset="0"/>
                    <a:ea typeface="微软雅黑" panose="020B0503020204020204" pitchFamily="34" charset="-122"/>
                    <a:sym typeface="Arial" panose="020B0604020202020204" pitchFamily="34" charset="0"/>
                  </a:rPr>
                  <a:t>02</a:t>
                </a:r>
              </a:p>
            </p:txBody>
          </p:sp>
        </p:grpSp>
        <p:grpSp>
          <p:nvGrpSpPr>
            <p:cNvPr id="5" name="组合 61">
              <a:extLst>
                <a:ext uri="{FF2B5EF4-FFF2-40B4-BE49-F238E27FC236}">
                  <a16:creationId xmlns:a16="http://schemas.microsoft.com/office/drawing/2014/main" id="{6C16FEC6-8BDB-5DA5-E889-DDBB3A435D1B}"/>
                </a:ext>
              </a:extLst>
            </p:cNvPr>
            <p:cNvGrpSpPr/>
            <p:nvPr/>
          </p:nvGrpSpPr>
          <p:grpSpPr>
            <a:xfrm>
              <a:off x="545321" y="3752102"/>
              <a:ext cx="779976" cy="780884"/>
              <a:chOff x="3381330" y="4838231"/>
              <a:chExt cx="779976" cy="780884"/>
            </a:xfrm>
          </p:grpSpPr>
          <p:sp>
            <p:nvSpPr>
              <p:cNvPr id="18" name="Rounded Rectangle 27">
                <a:extLst>
                  <a:ext uri="{FF2B5EF4-FFF2-40B4-BE49-F238E27FC236}">
                    <a16:creationId xmlns:a16="http://schemas.microsoft.com/office/drawing/2014/main" id="{28224339-A9EB-39B2-4F08-5265EE083691}"/>
                  </a:ext>
                </a:extLst>
              </p:cNvPr>
              <p:cNvSpPr>
                <a:spLocks noChangeAspect="1"/>
              </p:cNvSpPr>
              <p:nvPr/>
            </p:nvSpPr>
            <p:spPr>
              <a:xfrm>
                <a:off x="3381330" y="4838231"/>
                <a:ext cx="779976" cy="780884"/>
              </a:xfrm>
              <a:prstGeom prst="roundRect">
                <a:avLst>
                  <a:gd name="adj" fmla="val 0"/>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63560" tIns="31780" rIns="63560" bIns="31780" rtlCol="0" anchor="ctr"/>
              <a:lstStyle/>
              <a:p>
                <a:pPr algn="ctr">
                  <a:lnSpc>
                    <a:spcPct val="120000"/>
                  </a:lnSpc>
                </a:pPr>
                <a:endParaRPr lang="en-US" sz="900">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19" name="Text Placeholder 7">
                <a:extLst>
                  <a:ext uri="{FF2B5EF4-FFF2-40B4-BE49-F238E27FC236}">
                    <a16:creationId xmlns:a16="http://schemas.microsoft.com/office/drawing/2014/main" id="{85EEB277-CC85-2D56-CD41-EBD4FB68CEF8}"/>
                  </a:ext>
                </a:extLst>
              </p:cNvPr>
              <p:cNvSpPr txBox="1"/>
              <p:nvPr/>
            </p:nvSpPr>
            <p:spPr>
              <a:xfrm>
                <a:off x="3443870" y="4937146"/>
                <a:ext cx="631391" cy="521157"/>
              </a:xfrm>
              <a:prstGeom prst="rect">
                <a:avLst/>
              </a:prstGeom>
            </p:spPr>
            <p:txBody>
              <a:bodyPr vert="horz" lIns="0" tIns="72210" rIns="0" bIns="72210" anchor="ctr"/>
              <a:lstStyle>
                <a:lvl1pPr marL="0" indent="0" algn="ctr" defTabSz="914400" rtl="0" eaLnBrk="1" latinLnBrk="0" hangingPunct="1">
                  <a:lnSpc>
                    <a:spcPct val="100000"/>
                  </a:lnSpc>
                  <a:spcBef>
                    <a:spcPts val="0"/>
                  </a:spcBef>
                  <a:buFont typeface="Arial" panose="020B0604020202020204" pitchFamily="34" charset="0"/>
                  <a:buNone/>
                  <a:defRPr sz="2110" b="1" kern="1200">
                    <a:solidFill>
                      <a:schemeClr val="bg1"/>
                    </a:solidFill>
                    <a:latin typeface="FontAwesome"/>
                    <a:ea typeface="+mn-ea"/>
                    <a:cs typeface="FontAwesome"/>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8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lnSpc>
                    <a:spcPct val="120000"/>
                  </a:lnSpc>
                  <a:spcAft>
                    <a:spcPts val="0"/>
                  </a:spcAft>
                </a:pPr>
                <a:r>
                  <a:rPr lang="es-ES_tradnl" b="0" dirty="0">
                    <a:latin typeface="Arial" panose="020B0604020202020204" pitchFamily="34" charset="0"/>
                    <a:ea typeface="微软雅黑" panose="020B0503020204020204" pitchFamily="34" charset="-122"/>
                    <a:sym typeface="Arial" panose="020B0604020202020204" pitchFamily="34" charset="0"/>
                  </a:rPr>
                  <a:t>03</a:t>
                </a:r>
              </a:p>
            </p:txBody>
          </p:sp>
        </p:grpSp>
        <p:grpSp>
          <p:nvGrpSpPr>
            <p:cNvPr id="6" name="组合 66">
              <a:extLst>
                <a:ext uri="{FF2B5EF4-FFF2-40B4-BE49-F238E27FC236}">
                  <a16:creationId xmlns:a16="http://schemas.microsoft.com/office/drawing/2014/main" id="{75EA2DCF-BF3C-DCED-3FF0-2780557E771D}"/>
                </a:ext>
              </a:extLst>
            </p:cNvPr>
            <p:cNvGrpSpPr/>
            <p:nvPr/>
          </p:nvGrpSpPr>
          <p:grpSpPr>
            <a:xfrm>
              <a:off x="566189" y="5066973"/>
              <a:ext cx="779976" cy="780884"/>
              <a:chOff x="3381330" y="4838231"/>
              <a:chExt cx="779976" cy="780884"/>
            </a:xfrm>
          </p:grpSpPr>
          <p:sp>
            <p:nvSpPr>
              <p:cNvPr id="11" name="Rounded Rectangle 27">
                <a:extLst>
                  <a:ext uri="{FF2B5EF4-FFF2-40B4-BE49-F238E27FC236}">
                    <a16:creationId xmlns:a16="http://schemas.microsoft.com/office/drawing/2014/main" id="{52A04624-FDF2-8C03-0601-FCDA283584DB}"/>
                  </a:ext>
                </a:extLst>
              </p:cNvPr>
              <p:cNvSpPr>
                <a:spLocks noChangeAspect="1"/>
              </p:cNvSpPr>
              <p:nvPr/>
            </p:nvSpPr>
            <p:spPr>
              <a:xfrm>
                <a:off x="3381330" y="4838231"/>
                <a:ext cx="779976" cy="780884"/>
              </a:xfrm>
              <a:prstGeom prst="roundRect">
                <a:avLst>
                  <a:gd name="adj" fmla="val 0"/>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63560" tIns="31780" rIns="63560" bIns="31780" rtlCol="0" anchor="ctr"/>
              <a:lstStyle/>
              <a:p>
                <a:pPr algn="ctr">
                  <a:lnSpc>
                    <a:spcPct val="120000"/>
                  </a:lnSpc>
                </a:pPr>
                <a:endParaRPr lang="en-US" sz="900">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16" name="Text Placeholder 7">
                <a:extLst>
                  <a:ext uri="{FF2B5EF4-FFF2-40B4-BE49-F238E27FC236}">
                    <a16:creationId xmlns:a16="http://schemas.microsoft.com/office/drawing/2014/main" id="{857E23E1-BF94-3450-B52C-EF762E4FBD38}"/>
                  </a:ext>
                </a:extLst>
              </p:cNvPr>
              <p:cNvSpPr txBox="1"/>
              <p:nvPr/>
            </p:nvSpPr>
            <p:spPr>
              <a:xfrm>
                <a:off x="3443870" y="4937146"/>
                <a:ext cx="631391" cy="521157"/>
              </a:xfrm>
              <a:prstGeom prst="rect">
                <a:avLst/>
              </a:prstGeom>
            </p:spPr>
            <p:txBody>
              <a:bodyPr vert="horz" lIns="0" tIns="72210" rIns="0" bIns="72210" anchor="ctr"/>
              <a:lstStyle>
                <a:lvl1pPr marL="0" indent="0" algn="ctr" defTabSz="914400" rtl="0" eaLnBrk="1" latinLnBrk="0" hangingPunct="1">
                  <a:lnSpc>
                    <a:spcPct val="100000"/>
                  </a:lnSpc>
                  <a:spcBef>
                    <a:spcPts val="0"/>
                  </a:spcBef>
                  <a:buFont typeface="Arial" panose="020B0604020202020204" pitchFamily="34" charset="0"/>
                  <a:buNone/>
                  <a:defRPr sz="2110" b="1" kern="1200">
                    <a:solidFill>
                      <a:schemeClr val="bg1"/>
                    </a:solidFill>
                    <a:latin typeface="FontAwesome"/>
                    <a:ea typeface="+mn-ea"/>
                    <a:cs typeface="FontAwesome"/>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8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lnSpc>
                    <a:spcPct val="120000"/>
                  </a:lnSpc>
                  <a:spcAft>
                    <a:spcPts val="0"/>
                  </a:spcAft>
                </a:pPr>
                <a:r>
                  <a:rPr lang="es-ES_tradnl" b="0" dirty="0">
                    <a:latin typeface="Arial" panose="020B0604020202020204" pitchFamily="34" charset="0"/>
                    <a:ea typeface="微软雅黑" panose="020B0503020204020204" pitchFamily="34" charset="-122"/>
                    <a:sym typeface="Arial" panose="020B0604020202020204" pitchFamily="34" charset="0"/>
                  </a:rPr>
                  <a:t>04</a:t>
                </a:r>
              </a:p>
            </p:txBody>
          </p:sp>
        </p:grpSp>
        <p:sp>
          <p:nvSpPr>
            <p:cNvPr id="7" name="Rectangle 4">
              <a:extLst>
                <a:ext uri="{FF2B5EF4-FFF2-40B4-BE49-F238E27FC236}">
                  <a16:creationId xmlns:a16="http://schemas.microsoft.com/office/drawing/2014/main" id="{C70F7732-825D-435F-A8AE-E0D691D7318E}"/>
                </a:ext>
              </a:extLst>
            </p:cNvPr>
            <p:cNvSpPr txBox="1">
              <a:spLocks noChangeArrowheads="1"/>
            </p:cNvSpPr>
            <p:nvPr/>
          </p:nvSpPr>
          <p:spPr bwMode="auto">
            <a:xfrm>
              <a:off x="1387833" y="1276699"/>
              <a:ext cx="3881379" cy="5078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98" tIns="45698" rIns="91398" bIns="45698"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defTabSz="1218565">
                <a:defRPr/>
              </a:pPr>
              <a:r>
                <a:rPr lang="en-US" altLang="zh-CN" kern="0" dirty="0">
                  <a:solidFill>
                    <a:schemeClr val="tx1"/>
                  </a:solidFill>
                  <a:latin typeface="+mj-ea"/>
                </a:rPr>
                <a:t>Applying AI Techniques</a:t>
              </a:r>
              <a:endParaRPr lang="zh-CN" altLang="en-US" kern="0" dirty="0">
                <a:solidFill>
                  <a:schemeClr val="tx1"/>
                </a:solidFill>
                <a:latin typeface="+mj-ea"/>
              </a:endParaRPr>
            </a:p>
          </p:txBody>
        </p:sp>
        <p:sp>
          <p:nvSpPr>
            <p:cNvPr id="8" name="Rectangle 4">
              <a:extLst>
                <a:ext uri="{FF2B5EF4-FFF2-40B4-BE49-F238E27FC236}">
                  <a16:creationId xmlns:a16="http://schemas.microsoft.com/office/drawing/2014/main" id="{BFE2F6C9-518E-10CD-55B8-91E0A9F559DC}"/>
                </a:ext>
              </a:extLst>
            </p:cNvPr>
            <p:cNvSpPr txBox="1">
              <a:spLocks noChangeArrowheads="1"/>
            </p:cNvSpPr>
            <p:nvPr/>
          </p:nvSpPr>
          <p:spPr bwMode="auto">
            <a:xfrm>
              <a:off x="1387835" y="2608528"/>
              <a:ext cx="3881378" cy="5078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98" tIns="45698" rIns="91398" bIns="45698"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defTabSz="1218565">
                <a:defRPr/>
              </a:pPr>
              <a:r>
                <a:rPr lang="en-US" altLang="zh-CN" kern="0" dirty="0">
                  <a:solidFill>
                    <a:schemeClr val="tx1"/>
                  </a:solidFill>
                  <a:latin typeface="+mj-ea"/>
                </a:rPr>
                <a:t>Improve Efficiency</a:t>
              </a:r>
              <a:endParaRPr lang="zh-CN" altLang="en-US" kern="0" dirty="0">
                <a:solidFill>
                  <a:schemeClr val="tx1"/>
                </a:solidFill>
                <a:latin typeface="+mj-ea"/>
              </a:endParaRPr>
            </a:p>
          </p:txBody>
        </p:sp>
        <p:sp>
          <p:nvSpPr>
            <p:cNvPr id="9" name="Rectangle 4">
              <a:extLst>
                <a:ext uri="{FF2B5EF4-FFF2-40B4-BE49-F238E27FC236}">
                  <a16:creationId xmlns:a16="http://schemas.microsoft.com/office/drawing/2014/main" id="{ACCE3713-0885-B6E5-2885-9B66190555ED}"/>
                </a:ext>
              </a:extLst>
            </p:cNvPr>
            <p:cNvSpPr txBox="1">
              <a:spLocks noChangeArrowheads="1"/>
            </p:cNvSpPr>
            <p:nvPr/>
          </p:nvSpPr>
          <p:spPr bwMode="auto">
            <a:xfrm>
              <a:off x="1387835" y="3888960"/>
              <a:ext cx="4148442" cy="5078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98" tIns="45698" rIns="91398" bIns="45698"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defTabSz="1218565">
                <a:defRPr/>
              </a:pPr>
              <a:r>
                <a:rPr lang="en-US" altLang="zh-CN" kern="0" dirty="0">
                  <a:solidFill>
                    <a:schemeClr val="tx1"/>
                  </a:solidFill>
                  <a:latin typeface="+mj-ea"/>
                </a:rPr>
                <a:t>Exploring Explainability in AI</a:t>
              </a:r>
              <a:endParaRPr lang="zh-CN" altLang="en-US" kern="0" dirty="0">
                <a:solidFill>
                  <a:schemeClr val="tx1"/>
                </a:solidFill>
                <a:latin typeface="+mj-ea"/>
              </a:endParaRPr>
            </a:p>
          </p:txBody>
        </p:sp>
        <p:sp>
          <p:nvSpPr>
            <p:cNvPr id="10" name="Rectangle 4">
              <a:extLst>
                <a:ext uri="{FF2B5EF4-FFF2-40B4-BE49-F238E27FC236}">
                  <a16:creationId xmlns:a16="http://schemas.microsoft.com/office/drawing/2014/main" id="{8D3643A3-0C86-76DF-BB0D-459AD25BC6E5}"/>
                </a:ext>
              </a:extLst>
            </p:cNvPr>
            <p:cNvSpPr txBox="1">
              <a:spLocks noChangeArrowheads="1"/>
            </p:cNvSpPr>
            <p:nvPr/>
          </p:nvSpPr>
          <p:spPr bwMode="auto">
            <a:xfrm>
              <a:off x="1408705" y="5259608"/>
              <a:ext cx="4292769" cy="5078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98" tIns="45698" rIns="91398" bIns="45698"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defTabSz="1218565">
                <a:defRPr/>
              </a:pPr>
              <a:r>
                <a:rPr lang="en-US" altLang="zh-CN" kern="0" dirty="0">
                  <a:solidFill>
                    <a:schemeClr val="tx1"/>
                  </a:solidFill>
                  <a:latin typeface="+mj-ea"/>
                </a:rPr>
                <a:t>Investigating New Approaches</a:t>
              </a:r>
              <a:endParaRPr lang="zh-CN" altLang="en-US" kern="0" dirty="0">
                <a:solidFill>
                  <a:schemeClr val="tx1"/>
                </a:solidFill>
                <a:latin typeface="+mj-ea"/>
              </a:endParaRPr>
            </a:p>
          </p:txBody>
        </p:sp>
      </p:grpSp>
      <p:grpSp>
        <p:nvGrpSpPr>
          <p:cNvPr id="15" name="组合 14">
            <a:extLst>
              <a:ext uri="{FF2B5EF4-FFF2-40B4-BE49-F238E27FC236}">
                <a16:creationId xmlns:a16="http://schemas.microsoft.com/office/drawing/2014/main" id="{59271A04-6F59-40D1-9B8D-C1E95E48BE09}"/>
              </a:ext>
            </a:extLst>
          </p:cNvPr>
          <p:cNvGrpSpPr>
            <a:grpSpLocks noChangeAspect="1"/>
          </p:cNvGrpSpPr>
          <p:nvPr/>
        </p:nvGrpSpPr>
        <p:grpSpPr>
          <a:xfrm>
            <a:off x="264397" y="117177"/>
            <a:ext cx="720000" cy="800136"/>
            <a:chOff x="4605888" y="569832"/>
            <a:chExt cx="3000488" cy="3334441"/>
          </a:xfrm>
        </p:grpSpPr>
        <p:sp>
          <p:nvSpPr>
            <p:cNvPr id="12" name="等腰三角形 11">
              <a:extLst>
                <a:ext uri="{FF2B5EF4-FFF2-40B4-BE49-F238E27FC236}">
                  <a16:creationId xmlns:a16="http://schemas.microsoft.com/office/drawing/2014/main" id="{DDD0594D-FAA0-4EA9-20C1-40429351C925}"/>
                </a:ext>
              </a:extLst>
            </p:cNvPr>
            <p:cNvSpPr/>
            <p:nvPr/>
          </p:nvSpPr>
          <p:spPr>
            <a:xfrm rot="10800000" flipH="1" flipV="1">
              <a:off x="4605888" y="569832"/>
              <a:ext cx="2980224" cy="2569158"/>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a:extLst>
                <a:ext uri="{FF2B5EF4-FFF2-40B4-BE49-F238E27FC236}">
                  <a16:creationId xmlns:a16="http://schemas.microsoft.com/office/drawing/2014/main" id="{42B9B91B-1B22-F4FC-940D-292E7579681B}"/>
                </a:ext>
              </a:extLst>
            </p:cNvPr>
            <p:cNvSpPr/>
            <p:nvPr/>
          </p:nvSpPr>
          <p:spPr>
            <a:xfrm rot="10800000" flipH="1">
              <a:off x="4605888" y="1317645"/>
              <a:ext cx="3000488" cy="2586628"/>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CC01249D-30DA-247D-07CB-959BEDACC88F}"/>
                </a:ext>
              </a:extLst>
            </p:cNvPr>
            <p:cNvSpPr txBox="1"/>
            <p:nvPr/>
          </p:nvSpPr>
          <p:spPr>
            <a:xfrm>
              <a:off x="5358981" y="1214916"/>
              <a:ext cx="1742363" cy="1923916"/>
            </a:xfrm>
            <a:prstGeom prst="rect">
              <a:avLst/>
            </a:prstGeom>
            <a:noFill/>
          </p:spPr>
          <p:txBody>
            <a:bodyPr wrap="square" rtlCol="0">
              <a:spAutoFit/>
            </a:bodyPr>
            <a:lstStyle/>
            <a:p>
              <a:r>
                <a:rPr lang="en-US" altLang="zh-CN" sz="2400" b="1" dirty="0">
                  <a:solidFill>
                    <a:schemeClr val="bg1"/>
                  </a:solidFill>
                  <a:latin typeface="+mj-ea"/>
                  <a:ea typeface="+mj-ea"/>
                </a:rPr>
                <a:t>2</a:t>
              </a:r>
              <a:endParaRPr lang="zh-CN" altLang="en-US" sz="2400" b="1" dirty="0">
                <a:solidFill>
                  <a:schemeClr val="bg1"/>
                </a:solidFill>
                <a:latin typeface="+mj-ea"/>
                <a:ea typeface="+mj-ea"/>
              </a:endParaRPr>
            </a:p>
          </p:txBody>
        </p:sp>
      </p:grpSp>
      <p:sp>
        <p:nvSpPr>
          <p:cNvPr id="57" name="文本框 56"/>
          <p:cNvSpPr txBox="1"/>
          <p:nvPr/>
        </p:nvSpPr>
        <p:spPr>
          <a:xfrm>
            <a:off x="1160248" y="285873"/>
            <a:ext cx="8214891" cy="461665"/>
          </a:xfrm>
          <a:prstGeom prst="rect">
            <a:avLst/>
          </a:prstGeom>
          <a:noFill/>
        </p:spPr>
        <p:txBody>
          <a:bodyPr wrap="square" rtlCol="0">
            <a:spAutoFit/>
          </a:bodyPr>
          <a:lstStyle/>
          <a:p>
            <a:r>
              <a:rPr lang="en-US" altLang="zh-CN" sz="2400" b="1" dirty="0">
                <a:solidFill>
                  <a:srgbClr val="202F60"/>
                </a:solidFill>
                <a:latin typeface="微软雅黑" panose="020B0503020204020204" pitchFamily="34" charset="-122"/>
                <a:ea typeface="微软雅黑" panose="020B0503020204020204" pitchFamily="34" charset="-122"/>
                <a:cs typeface="Arial" panose="020B0604020202020204" pitchFamily="34" charset="0"/>
              </a:rPr>
              <a:t>What Others Doing to Solve This Problem</a:t>
            </a:r>
          </a:p>
        </p:txBody>
      </p:sp>
    </p:spTree>
    <p:extLst>
      <p:ext uri="{BB962C8B-B14F-4D97-AF65-F5344CB8AC3E}">
        <p14:creationId xmlns:p14="http://schemas.microsoft.com/office/powerpoint/2010/main" val="2364953956"/>
      </p:ext>
    </p:extLst>
  </p:cSld>
  <p:clrMapOvr>
    <a:masterClrMapping/>
  </p:clrMapOvr>
  <p:transition spd="slow">
    <p:cove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hidden="1">
            <a:extLst>
              <a:ext uri="{FF2B5EF4-FFF2-40B4-BE49-F238E27FC236}">
                <a16:creationId xmlns:a16="http://schemas.microsoft.com/office/drawing/2014/main" id="{402BE038-DA47-7201-D722-D666B63AB30F}"/>
              </a:ext>
            </a:extLst>
          </p:cNvPr>
          <p:cNvPicPr>
            <a:picLocks noChangeAspect="1"/>
          </p:cNvPicPr>
          <p:nvPr/>
        </p:nvPicPr>
        <p:blipFill>
          <a:blip r:embed="rId3"/>
          <a:stretch>
            <a:fillRect/>
          </a:stretch>
        </p:blipFill>
        <p:spPr>
          <a:xfrm>
            <a:off x="391322" y="2388856"/>
            <a:ext cx="4008881" cy="4057994"/>
          </a:xfrm>
          <a:prstGeom prst="rect">
            <a:avLst/>
          </a:prstGeom>
        </p:spPr>
      </p:pic>
      <p:sp>
        <p:nvSpPr>
          <p:cNvPr id="7" name="TextBox 6" hidden="1">
            <a:extLst>
              <a:ext uri="{FF2B5EF4-FFF2-40B4-BE49-F238E27FC236}">
                <a16:creationId xmlns:a16="http://schemas.microsoft.com/office/drawing/2014/main" id="{06890EDD-1208-8E46-1F0F-2350E67649B0}"/>
              </a:ext>
            </a:extLst>
          </p:cNvPr>
          <p:cNvSpPr txBox="1"/>
          <p:nvPr/>
        </p:nvSpPr>
        <p:spPr>
          <a:xfrm>
            <a:off x="552449" y="1027979"/>
            <a:ext cx="6284422" cy="369332"/>
          </a:xfrm>
          <a:prstGeom prst="rect">
            <a:avLst/>
          </a:prstGeom>
          <a:noFill/>
        </p:spPr>
        <p:txBody>
          <a:bodyPr wrap="square">
            <a:spAutoFit/>
          </a:bodyPr>
          <a:lstStyle/>
          <a:p>
            <a:r>
              <a:rPr lang="en-US" altLang="zh-CN" dirty="0"/>
              <a:t>I. WHEN MULTIMEDIA MEETS AI</a:t>
            </a:r>
            <a:endParaRPr lang="zh-CN" altLang="en-US" dirty="0"/>
          </a:p>
        </p:txBody>
      </p:sp>
      <p:sp>
        <p:nvSpPr>
          <p:cNvPr id="11" name="Rectangle 4">
            <a:extLst>
              <a:ext uri="{FF2B5EF4-FFF2-40B4-BE49-F238E27FC236}">
                <a16:creationId xmlns:a16="http://schemas.microsoft.com/office/drawing/2014/main" id="{41D38776-D53F-71E3-F156-777D924AE8B6}"/>
              </a:ext>
            </a:extLst>
          </p:cNvPr>
          <p:cNvSpPr>
            <a:spLocks noChangeArrowheads="1"/>
          </p:cNvSpPr>
          <p:nvPr/>
        </p:nvSpPr>
        <p:spPr bwMode="auto">
          <a:xfrm>
            <a:off x="6002276" y="2962753"/>
            <a:ext cx="5911237" cy="34144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a:ln>
                  <a:noFill/>
                </a:ln>
                <a:solidFill>
                  <a:srgbClr val="333333"/>
                </a:solidFill>
                <a:effectLst/>
                <a:latin typeface="Calibri" panose="020F0502020204030204" pitchFamily="34" charset="0"/>
                <a:cs typeface="Calibri" panose="020F0502020204030204" pitchFamily="34" charset="0"/>
              </a:rPr>
              <a:t>Multimedia  </a:t>
            </a:r>
            <a:r>
              <a:rPr kumimoji="0" lang="zh-CN" altLang="en-US" sz="2400" b="1" i="0" u="none" strike="noStrike" cap="none" normalizeH="0" baseline="0" dirty="0">
                <a:ln>
                  <a:noFill/>
                </a:ln>
                <a:solidFill>
                  <a:srgbClr val="333333"/>
                </a:solidFill>
                <a:effectLst/>
                <a:latin typeface="Calibri" panose="020F0502020204030204" pitchFamily="34" charset="0"/>
                <a:cs typeface="Calibri" panose="020F0502020204030204" pitchFamily="34" charset="0"/>
              </a:rPr>
              <a:t>→ </a:t>
            </a:r>
            <a:r>
              <a:rPr kumimoji="0" lang="en-US" altLang="zh-CN" sz="2400" b="1" i="0" u="none" strike="noStrike" cap="none" normalizeH="0" baseline="0" dirty="0">
                <a:ln>
                  <a:noFill/>
                </a:ln>
                <a:solidFill>
                  <a:srgbClr val="333333"/>
                </a:solidFill>
                <a:effectLst/>
                <a:latin typeface="Calibri" panose="020F0502020204030204" pitchFamily="34" charset="0"/>
                <a:cs typeface="Calibri" panose="020F0502020204030204" pitchFamily="34" charset="0"/>
              </a:rPr>
              <a:t> AI: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i="0" u="none" strike="noStrike" cap="none" normalizeH="0" baseline="0" dirty="0">
                <a:ln>
                  <a:noFill/>
                </a:ln>
                <a:solidFill>
                  <a:srgbClr val="333333"/>
                </a:solidFill>
                <a:effectLst/>
                <a:latin typeface="Calibri" panose="020F0502020204030204" pitchFamily="34" charset="0"/>
                <a:cs typeface="Calibri" panose="020F0502020204030204" pitchFamily="34" charset="0"/>
              </a:rPr>
              <a:t>Multimedia drives AI to experience a paradigm shift towards more explain ability.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2400" i="0" u="none" strike="noStrike" cap="none" normalizeH="0" baseline="0" dirty="0">
              <a:ln>
                <a:noFill/>
              </a:ln>
              <a:solidFill>
                <a:srgbClr val="333333"/>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a:ln>
                  <a:noFill/>
                </a:ln>
                <a:solidFill>
                  <a:srgbClr val="333333"/>
                </a:solidFill>
                <a:effectLst/>
                <a:latin typeface="Calibri" panose="020F0502020204030204" pitchFamily="34" charset="0"/>
                <a:cs typeface="Calibri" panose="020F0502020204030204" pitchFamily="34" charset="0"/>
              </a:rPr>
              <a:t>AI  </a:t>
            </a:r>
            <a:r>
              <a:rPr kumimoji="0" lang="zh-CN" altLang="en-US" sz="2400" b="1" i="0" u="none" strike="noStrike" cap="none" normalizeH="0" baseline="0" dirty="0">
                <a:ln>
                  <a:noFill/>
                </a:ln>
                <a:solidFill>
                  <a:srgbClr val="333333"/>
                </a:solidFill>
                <a:effectLst/>
                <a:latin typeface="Calibri" panose="020F0502020204030204" pitchFamily="34" charset="0"/>
                <a:cs typeface="Calibri" panose="020F0502020204030204" pitchFamily="34" charset="0"/>
              </a:rPr>
              <a:t>→</a:t>
            </a:r>
            <a:r>
              <a:rPr kumimoji="0" lang="en-US" altLang="zh-CN" sz="2400" b="1" i="0" u="none" strike="noStrike" cap="none" normalizeH="0" baseline="0" dirty="0">
                <a:ln>
                  <a:noFill/>
                </a:ln>
                <a:solidFill>
                  <a:srgbClr val="333333"/>
                </a:solidFill>
                <a:effectLst/>
                <a:latin typeface="Calibri" panose="020F0502020204030204" pitchFamily="34" charset="0"/>
                <a:cs typeface="Calibri" panose="020F0502020204030204" pitchFamily="34" charset="0"/>
              </a:rPr>
              <a:t>  multimedia: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i="0" u="none" strike="noStrike" cap="none" normalizeH="0" baseline="0" dirty="0">
                <a:ln>
                  <a:noFill/>
                </a:ln>
                <a:solidFill>
                  <a:srgbClr val="333333"/>
                </a:solidFill>
                <a:effectLst/>
                <a:latin typeface="Calibri" panose="020F0502020204030204" pitchFamily="34" charset="0"/>
                <a:cs typeface="Calibri" panose="020F0502020204030204" pitchFamily="34" charset="0"/>
              </a:rPr>
              <a:t>AI leads to more inferable multimedia.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i="0" u="none" strike="noStrike" cap="none" normalizeH="0" baseline="0" dirty="0">
                <a:ln>
                  <a:noFill/>
                </a:ln>
                <a:solidFill>
                  <a:srgbClr val="333333"/>
                </a:solidFill>
                <a:effectLst/>
                <a:latin typeface="Calibri" panose="020F0502020204030204" pitchFamily="34" charset="0"/>
                <a:cs typeface="Calibri" panose="020F0502020204030204" pitchFamily="34" charset="0"/>
              </a:rPr>
              <a:t>AI injects new ways of thinking for multimedia research.</a:t>
            </a:r>
          </a:p>
        </p:txBody>
      </p:sp>
      <p:pic>
        <p:nvPicPr>
          <p:cNvPr id="12" name="图片 11">
            <a:extLst>
              <a:ext uri="{FF2B5EF4-FFF2-40B4-BE49-F238E27FC236}">
                <a16:creationId xmlns:a16="http://schemas.microsoft.com/office/drawing/2014/main" id="{EFACAC5D-F954-FC4D-17E2-9F8FB6FED94F}"/>
              </a:ext>
            </a:extLst>
          </p:cNvPr>
          <p:cNvPicPr>
            <a:picLocks noChangeAspect="1"/>
          </p:cNvPicPr>
          <p:nvPr/>
        </p:nvPicPr>
        <p:blipFill>
          <a:blip r:embed="rId4"/>
          <a:stretch>
            <a:fillRect/>
          </a:stretch>
        </p:blipFill>
        <p:spPr>
          <a:xfrm>
            <a:off x="445110" y="2962752"/>
            <a:ext cx="5167346" cy="3414436"/>
          </a:xfrm>
          <a:prstGeom prst="rect">
            <a:avLst/>
          </a:prstGeom>
        </p:spPr>
      </p:pic>
      <p:sp>
        <p:nvSpPr>
          <p:cNvPr id="4" name="TextBox 3">
            <a:extLst>
              <a:ext uri="{FF2B5EF4-FFF2-40B4-BE49-F238E27FC236}">
                <a16:creationId xmlns:a16="http://schemas.microsoft.com/office/drawing/2014/main" id="{13FB04E1-65A2-62C1-C9C0-315A88BE9331}"/>
              </a:ext>
            </a:extLst>
          </p:cNvPr>
          <p:cNvSpPr txBox="1"/>
          <p:nvPr/>
        </p:nvSpPr>
        <p:spPr>
          <a:xfrm>
            <a:off x="1160248" y="917314"/>
            <a:ext cx="10404610" cy="2045438"/>
          </a:xfrm>
          <a:prstGeom prst="rect">
            <a:avLst/>
          </a:prstGeom>
          <a:noFill/>
        </p:spPr>
        <p:txBody>
          <a:bodyPr wrap="square">
            <a:noAutofit/>
          </a:bodyPr>
          <a:lstStyle/>
          <a:p>
            <a:pPr>
              <a:lnSpc>
                <a:spcPct val="120000"/>
              </a:lnSpc>
            </a:pPr>
            <a:r>
              <a:rPr lang="en-US" altLang="zh-CN" sz="2400" dirty="0">
                <a:latin typeface="Calibri" panose="020F0502020204030204" pitchFamily="34" charset="0"/>
                <a:ea typeface="Calibri" panose="020F0502020204030204" pitchFamily="34" charset="0"/>
                <a:cs typeface="Calibri" panose="020F0502020204030204" pitchFamily="34" charset="0"/>
              </a:rPr>
              <a:t>The paper mainly discusses the mutual influences between multimedia and AI from two aspects: </a:t>
            </a:r>
          </a:p>
          <a:p>
            <a:pPr>
              <a:lnSpc>
                <a:spcPct val="120000"/>
              </a:lnSpc>
            </a:pPr>
            <a:r>
              <a:rPr lang="en-US" altLang="zh-CN" sz="2400" dirty="0">
                <a:latin typeface="Calibri" panose="020F0502020204030204" pitchFamily="34" charset="0"/>
                <a:ea typeface="Calibri" panose="020F0502020204030204" pitchFamily="34" charset="0"/>
                <a:cs typeface="Calibri" panose="020F0502020204030204" pitchFamily="34" charset="0"/>
              </a:rPr>
              <a:t>(A)  Multimedia promotes AI.</a:t>
            </a:r>
          </a:p>
          <a:p>
            <a:pPr>
              <a:lnSpc>
                <a:spcPct val="120000"/>
              </a:lnSpc>
            </a:pPr>
            <a:r>
              <a:rPr lang="en-US" altLang="zh-CN" sz="2400" dirty="0">
                <a:latin typeface="Calibri" panose="020F0502020204030204" pitchFamily="34" charset="0"/>
                <a:ea typeface="Calibri" panose="020F0502020204030204" pitchFamily="34" charset="0"/>
                <a:cs typeface="Calibri" panose="020F0502020204030204" pitchFamily="34" charset="0"/>
              </a:rPr>
              <a:t>(B)  AI boosts Multimedia.</a:t>
            </a:r>
          </a:p>
          <a:p>
            <a:pPr>
              <a:lnSpc>
                <a:spcPct val="120000"/>
              </a:lnSpc>
            </a:pPr>
            <a:endParaRPr lang="en-US" altLang="zh-CN" sz="2400" dirty="0">
              <a:latin typeface="Calibri" panose="020F0502020204030204" pitchFamily="34" charset="0"/>
              <a:ea typeface="Calibri" panose="020F0502020204030204" pitchFamily="34" charset="0"/>
              <a:cs typeface="Calibri" panose="020F0502020204030204" pitchFamily="34" charset="0"/>
            </a:endParaRPr>
          </a:p>
          <a:p>
            <a:pPr>
              <a:lnSpc>
                <a:spcPct val="120000"/>
              </a:lnSpc>
            </a:pPr>
            <a:endParaRPr lang="zh-CN" altLang="en-US" sz="2400" dirty="0">
              <a:latin typeface="Calibri" panose="020F0502020204030204" pitchFamily="34" charset="0"/>
              <a:cs typeface="Calibri" panose="020F0502020204030204" pitchFamily="34" charset="0"/>
            </a:endParaRPr>
          </a:p>
        </p:txBody>
      </p:sp>
      <p:sp>
        <p:nvSpPr>
          <p:cNvPr id="10" name="文本框 9">
            <a:extLst>
              <a:ext uri="{FF2B5EF4-FFF2-40B4-BE49-F238E27FC236}">
                <a16:creationId xmlns:a16="http://schemas.microsoft.com/office/drawing/2014/main" id="{DDB1F933-6D88-3922-1435-C8EE0EA0F542}"/>
              </a:ext>
            </a:extLst>
          </p:cNvPr>
          <p:cNvSpPr txBox="1"/>
          <p:nvPr/>
        </p:nvSpPr>
        <p:spPr>
          <a:xfrm>
            <a:off x="1160248" y="285873"/>
            <a:ext cx="8214891" cy="461665"/>
          </a:xfrm>
          <a:prstGeom prst="rect">
            <a:avLst/>
          </a:prstGeom>
          <a:noFill/>
        </p:spPr>
        <p:txBody>
          <a:bodyPr wrap="square" rtlCol="0">
            <a:spAutoFit/>
          </a:bodyPr>
          <a:lstStyle/>
          <a:p>
            <a:r>
              <a:rPr lang="en-US" altLang="zh-CN" sz="2400" b="1" dirty="0">
                <a:solidFill>
                  <a:srgbClr val="202F60"/>
                </a:solidFill>
                <a:latin typeface="微软雅黑" panose="020B0503020204020204" pitchFamily="34" charset="-122"/>
                <a:ea typeface="微软雅黑" panose="020B0503020204020204" pitchFamily="34" charset="-122"/>
              </a:rPr>
              <a:t>Solution Proposed by Authors - Overview</a:t>
            </a:r>
          </a:p>
        </p:txBody>
      </p:sp>
      <p:grpSp>
        <p:nvGrpSpPr>
          <p:cNvPr id="2" name="组合 1">
            <a:extLst>
              <a:ext uri="{FF2B5EF4-FFF2-40B4-BE49-F238E27FC236}">
                <a16:creationId xmlns:a16="http://schemas.microsoft.com/office/drawing/2014/main" id="{02846CD5-492E-1473-2079-E61E39F9E03E}"/>
              </a:ext>
            </a:extLst>
          </p:cNvPr>
          <p:cNvGrpSpPr>
            <a:grpSpLocks noChangeAspect="1"/>
          </p:cNvGrpSpPr>
          <p:nvPr/>
        </p:nvGrpSpPr>
        <p:grpSpPr>
          <a:xfrm>
            <a:off x="264397" y="117177"/>
            <a:ext cx="720000" cy="800136"/>
            <a:chOff x="4605888" y="569832"/>
            <a:chExt cx="3000488" cy="3334441"/>
          </a:xfrm>
        </p:grpSpPr>
        <p:sp>
          <p:nvSpPr>
            <p:cNvPr id="5" name="等腰三角形 4">
              <a:extLst>
                <a:ext uri="{FF2B5EF4-FFF2-40B4-BE49-F238E27FC236}">
                  <a16:creationId xmlns:a16="http://schemas.microsoft.com/office/drawing/2014/main" id="{BC19CCCA-47AB-C817-113A-A1F5F1170006}"/>
                </a:ext>
              </a:extLst>
            </p:cNvPr>
            <p:cNvSpPr/>
            <p:nvPr/>
          </p:nvSpPr>
          <p:spPr>
            <a:xfrm rot="10800000" flipH="1" flipV="1">
              <a:off x="4605888" y="569832"/>
              <a:ext cx="2980224" cy="2569158"/>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a:extLst>
                <a:ext uri="{FF2B5EF4-FFF2-40B4-BE49-F238E27FC236}">
                  <a16:creationId xmlns:a16="http://schemas.microsoft.com/office/drawing/2014/main" id="{76DCCE80-0C46-E80E-6BB2-9F5AFF2A297D}"/>
                </a:ext>
              </a:extLst>
            </p:cNvPr>
            <p:cNvSpPr/>
            <p:nvPr/>
          </p:nvSpPr>
          <p:spPr>
            <a:xfrm rot="10800000" flipH="1">
              <a:off x="4605888" y="1317645"/>
              <a:ext cx="3000488" cy="2586628"/>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a:extLst>
                <a:ext uri="{FF2B5EF4-FFF2-40B4-BE49-F238E27FC236}">
                  <a16:creationId xmlns:a16="http://schemas.microsoft.com/office/drawing/2014/main" id="{FF3837D2-7715-9F69-9363-02B9AFF80469}"/>
                </a:ext>
              </a:extLst>
            </p:cNvPr>
            <p:cNvSpPr txBox="1"/>
            <p:nvPr/>
          </p:nvSpPr>
          <p:spPr>
            <a:xfrm>
              <a:off x="5358981" y="1214916"/>
              <a:ext cx="1742363" cy="1923916"/>
            </a:xfrm>
            <a:prstGeom prst="rect">
              <a:avLst/>
            </a:prstGeom>
            <a:noFill/>
          </p:spPr>
          <p:txBody>
            <a:bodyPr wrap="square" rtlCol="0">
              <a:spAutoFit/>
            </a:bodyPr>
            <a:lstStyle/>
            <a:p>
              <a:r>
                <a:rPr lang="en-US" altLang="zh-CN" sz="2400" b="1" dirty="0">
                  <a:solidFill>
                    <a:schemeClr val="bg1"/>
                  </a:solidFill>
                  <a:latin typeface="+mj-ea"/>
                  <a:ea typeface="+mj-ea"/>
                </a:rPr>
                <a:t>3</a:t>
              </a:r>
              <a:endParaRPr lang="zh-CN" altLang="en-US" sz="2400" b="1" dirty="0">
                <a:solidFill>
                  <a:schemeClr val="bg1"/>
                </a:solidFill>
                <a:latin typeface="+mj-ea"/>
                <a:ea typeface="+mj-ea"/>
              </a:endParaRPr>
            </a:p>
          </p:txBody>
        </p:sp>
      </p:grpSp>
    </p:spTree>
    <p:extLst>
      <p:ext uri="{BB962C8B-B14F-4D97-AF65-F5344CB8AC3E}">
        <p14:creationId xmlns:p14="http://schemas.microsoft.com/office/powerpoint/2010/main" val="3948051728"/>
      </p:ext>
    </p:extLst>
  </p:cSld>
  <p:clrMapOvr>
    <a:masterClrMapping/>
  </p:clrMapOvr>
  <p:transition spd="slow">
    <p:cove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7" name="组合">
            <a:extLst>
              <a:ext uri="{FF2B5EF4-FFF2-40B4-BE49-F238E27FC236}">
                <a16:creationId xmlns:a16="http://schemas.microsoft.com/office/drawing/2014/main" id="{DD5E2B88-20B6-F114-F89B-9CBD4DC105A4}"/>
              </a:ext>
            </a:extLst>
          </p:cNvPr>
          <p:cNvGrpSpPr/>
          <p:nvPr/>
        </p:nvGrpSpPr>
        <p:grpSpPr>
          <a:xfrm>
            <a:off x="101136" y="1525625"/>
            <a:ext cx="11923855" cy="5147664"/>
            <a:chOff x="101136" y="1525625"/>
            <a:chExt cx="11923855" cy="5147664"/>
          </a:xfrm>
        </p:grpSpPr>
        <p:grpSp>
          <p:nvGrpSpPr>
            <p:cNvPr id="46" name="组合 45">
              <a:extLst>
                <a:ext uri="{FF2B5EF4-FFF2-40B4-BE49-F238E27FC236}">
                  <a16:creationId xmlns:a16="http://schemas.microsoft.com/office/drawing/2014/main" id="{C5CE779A-7068-99D7-FA46-10F1F9541223}"/>
                </a:ext>
              </a:extLst>
            </p:cNvPr>
            <p:cNvGrpSpPr/>
            <p:nvPr/>
          </p:nvGrpSpPr>
          <p:grpSpPr>
            <a:xfrm>
              <a:off x="6188557" y="1527208"/>
              <a:ext cx="5836434" cy="5115690"/>
              <a:chOff x="6188557" y="1527208"/>
              <a:chExt cx="5836434" cy="5115690"/>
            </a:xfrm>
          </p:grpSpPr>
          <p:grpSp>
            <p:nvGrpSpPr>
              <p:cNvPr id="41" name="组合 40">
                <a:extLst>
                  <a:ext uri="{FF2B5EF4-FFF2-40B4-BE49-F238E27FC236}">
                    <a16:creationId xmlns:a16="http://schemas.microsoft.com/office/drawing/2014/main" id="{F6FB4406-D04A-A7B1-8A6D-D5DCAD3E3D92}"/>
                  </a:ext>
                </a:extLst>
              </p:cNvPr>
              <p:cNvGrpSpPr/>
              <p:nvPr/>
            </p:nvGrpSpPr>
            <p:grpSpPr>
              <a:xfrm>
                <a:off x="6620819" y="1999833"/>
                <a:ext cx="5404172" cy="1563514"/>
                <a:chOff x="6620819" y="1999833"/>
                <a:chExt cx="5404172" cy="1563514"/>
              </a:xfrm>
            </p:grpSpPr>
            <p:sp>
              <p:nvSpPr>
                <p:cNvPr id="32" name="TextBox 31">
                  <a:extLst>
                    <a:ext uri="{FF2B5EF4-FFF2-40B4-BE49-F238E27FC236}">
                      <a16:creationId xmlns:a16="http://schemas.microsoft.com/office/drawing/2014/main" id="{C15B9723-684A-2818-440E-5ED7ACBC5B97}"/>
                    </a:ext>
                  </a:extLst>
                </p:cNvPr>
                <p:cNvSpPr txBox="1"/>
                <p:nvPr/>
              </p:nvSpPr>
              <p:spPr>
                <a:xfrm>
                  <a:off x="6620819" y="1999833"/>
                  <a:ext cx="4621877" cy="369332"/>
                </a:xfrm>
                <a:prstGeom prst="rect">
                  <a:avLst/>
                </a:prstGeom>
                <a:noFill/>
              </p:spPr>
              <p:txBody>
                <a:bodyPr wrap="square">
                  <a:spAutoFit/>
                </a:bodyPr>
                <a:lstStyle/>
                <a:p>
                  <a:r>
                    <a:rPr lang="en-US" altLang="zh-CN" dirty="0"/>
                    <a:t>A. Reasoning-Inspired Perception Learning</a:t>
                  </a:r>
                  <a:endParaRPr lang="zh-CN" altLang="en-US" dirty="0"/>
                </a:p>
              </p:txBody>
            </p:sp>
            <p:grpSp>
              <p:nvGrpSpPr>
                <p:cNvPr id="39" name="组合 38">
                  <a:extLst>
                    <a:ext uri="{FF2B5EF4-FFF2-40B4-BE49-F238E27FC236}">
                      <a16:creationId xmlns:a16="http://schemas.microsoft.com/office/drawing/2014/main" id="{685E522D-0B82-7BBD-51C2-BA07F9A9B185}"/>
                    </a:ext>
                  </a:extLst>
                </p:cNvPr>
                <p:cNvGrpSpPr/>
                <p:nvPr/>
              </p:nvGrpSpPr>
              <p:grpSpPr>
                <a:xfrm>
                  <a:off x="6963718" y="2355511"/>
                  <a:ext cx="3852950" cy="1190650"/>
                  <a:chOff x="6963718" y="2355511"/>
                  <a:chExt cx="3852950" cy="1190650"/>
                </a:xfrm>
              </p:grpSpPr>
              <p:sp>
                <p:nvSpPr>
                  <p:cNvPr id="34" name="TextBox 33">
                    <a:extLst>
                      <a:ext uri="{FF2B5EF4-FFF2-40B4-BE49-F238E27FC236}">
                        <a16:creationId xmlns:a16="http://schemas.microsoft.com/office/drawing/2014/main" id="{973D607D-C4CA-22FA-8F66-C1F56FFC2131}"/>
                      </a:ext>
                    </a:extLst>
                  </p:cNvPr>
                  <p:cNvSpPr txBox="1"/>
                  <p:nvPr/>
                </p:nvSpPr>
                <p:spPr>
                  <a:xfrm>
                    <a:off x="6963719" y="2355511"/>
                    <a:ext cx="3852949" cy="369332"/>
                  </a:xfrm>
                  <a:prstGeom prst="rect">
                    <a:avLst/>
                  </a:prstGeom>
                  <a:noFill/>
                </p:spPr>
                <p:txBody>
                  <a:bodyPr wrap="square">
                    <a:spAutoFit/>
                  </a:bodyPr>
                  <a:lstStyle/>
                  <a:p>
                    <a:r>
                      <a:rPr lang="en-US" altLang="zh-CN" dirty="0"/>
                      <a:t>Multi-Step Reasoning (RNN) </a:t>
                    </a:r>
                    <a:endParaRPr lang="zh-CN" altLang="en-US" dirty="0"/>
                  </a:p>
                </p:txBody>
              </p:sp>
              <p:sp>
                <p:nvSpPr>
                  <p:cNvPr id="36" name="TextBox 35">
                    <a:extLst>
                      <a:ext uri="{FF2B5EF4-FFF2-40B4-BE49-F238E27FC236}">
                        <a16:creationId xmlns:a16="http://schemas.microsoft.com/office/drawing/2014/main" id="{8D90B06B-53A5-E04E-6DE0-27DC34EC868F}"/>
                      </a:ext>
                    </a:extLst>
                  </p:cNvPr>
                  <p:cNvSpPr txBox="1"/>
                  <p:nvPr/>
                </p:nvSpPr>
                <p:spPr>
                  <a:xfrm>
                    <a:off x="6963718" y="2766170"/>
                    <a:ext cx="3852949" cy="369332"/>
                  </a:xfrm>
                  <a:prstGeom prst="rect">
                    <a:avLst/>
                  </a:prstGeom>
                  <a:noFill/>
                </p:spPr>
                <p:txBody>
                  <a:bodyPr wrap="square">
                    <a:spAutoFit/>
                  </a:bodyPr>
                  <a:lstStyle/>
                  <a:p>
                    <a:r>
                      <a:rPr lang="en-US" altLang="zh-CN" dirty="0"/>
                      <a:t>Relational Reasoning (GNN) </a:t>
                    </a:r>
                    <a:endParaRPr lang="zh-CN" altLang="en-US" dirty="0"/>
                  </a:p>
                </p:txBody>
              </p:sp>
              <p:sp>
                <p:nvSpPr>
                  <p:cNvPr id="38" name="TextBox 37">
                    <a:extLst>
                      <a:ext uri="{FF2B5EF4-FFF2-40B4-BE49-F238E27FC236}">
                        <a16:creationId xmlns:a16="http://schemas.microsoft.com/office/drawing/2014/main" id="{1F6CF113-4EB1-750F-D2F7-BE140B5925B3}"/>
                      </a:ext>
                    </a:extLst>
                  </p:cNvPr>
                  <p:cNvSpPr txBox="1"/>
                  <p:nvPr/>
                </p:nvSpPr>
                <p:spPr>
                  <a:xfrm>
                    <a:off x="6963718" y="3176829"/>
                    <a:ext cx="3732414" cy="369332"/>
                  </a:xfrm>
                  <a:prstGeom prst="rect">
                    <a:avLst/>
                  </a:prstGeom>
                  <a:noFill/>
                </p:spPr>
                <p:txBody>
                  <a:bodyPr wrap="square">
                    <a:spAutoFit/>
                  </a:bodyPr>
                  <a:lstStyle/>
                  <a:p>
                    <a:r>
                      <a:rPr lang="en-US" altLang="zh-CN" dirty="0"/>
                      <a:t>Attention Map and Visualization</a:t>
                    </a:r>
                    <a:endParaRPr lang="zh-CN" altLang="en-US" dirty="0"/>
                  </a:p>
                </p:txBody>
              </p:sp>
            </p:grpSp>
            <p:pic>
              <p:nvPicPr>
                <p:cNvPr id="25" name="Picture 24">
                  <a:extLst>
                    <a:ext uri="{FF2B5EF4-FFF2-40B4-BE49-F238E27FC236}">
                      <a16:creationId xmlns:a16="http://schemas.microsoft.com/office/drawing/2014/main" id="{8FB70844-4AE3-8541-68DB-27FA4ED65481}"/>
                    </a:ext>
                  </a:extLst>
                </p:cNvPr>
                <p:cNvPicPr>
                  <a:picLocks noChangeAspect="1"/>
                </p:cNvPicPr>
                <p:nvPr/>
              </p:nvPicPr>
              <p:blipFill>
                <a:blip r:embed="rId3"/>
                <a:stretch>
                  <a:fillRect/>
                </a:stretch>
              </p:blipFill>
              <p:spPr>
                <a:xfrm>
                  <a:off x="10460400" y="2435622"/>
                  <a:ext cx="1564591" cy="1127725"/>
                </a:xfrm>
                <a:prstGeom prst="rect">
                  <a:avLst/>
                </a:prstGeom>
              </p:spPr>
            </p:pic>
            <p:cxnSp>
              <p:nvCxnSpPr>
                <p:cNvPr id="29" name="Straight Arrow Connector 28">
                  <a:extLst>
                    <a:ext uri="{FF2B5EF4-FFF2-40B4-BE49-F238E27FC236}">
                      <a16:creationId xmlns:a16="http://schemas.microsoft.com/office/drawing/2014/main" id="{38BDDD35-097A-AA31-592B-2D2A1734E344}"/>
                    </a:ext>
                  </a:extLst>
                </p:cNvPr>
                <p:cNvCxnSpPr>
                  <a:cxnSpLocks/>
                </p:cNvCxnSpPr>
                <p:nvPr/>
              </p:nvCxnSpPr>
              <p:spPr>
                <a:xfrm flipV="1">
                  <a:off x="10012351" y="2943851"/>
                  <a:ext cx="338476" cy="77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45" name="组合 44">
                <a:extLst>
                  <a:ext uri="{FF2B5EF4-FFF2-40B4-BE49-F238E27FC236}">
                    <a16:creationId xmlns:a16="http://schemas.microsoft.com/office/drawing/2014/main" id="{61461282-5A2F-E1FB-A2BE-0B866BF378A3}"/>
                  </a:ext>
                </a:extLst>
              </p:cNvPr>
              <p:cNvGrpSpPr/>
              <p:nvPr/>
            </p:nvGrpSpPr>
            <p:grpSpPr>
              <a:xfrm>
                <a:off x="6620819" y="4199313"/>
                <a:ext cx="4912405" cy="2443585"/>
                <a:chOff x="6620819" y="4199313"/>
                <a:chExt cx="4912405" cy="2443585"/>
              </a:xfrm>
            </p:grpSpPr>
            <p:sp>
              <p:nvSpPr>
                <p:cNvPr id="40" name="TextBox 39">
                  <a:extLst>
                    <a:ext uri="{FF2B5EF4-FFF2-40B4-BE49-F238E27FC236}">
                      <a16:creationId xmlns:a16="http://schemas.microsoft.com/office/drawing/2014/main" id="{63C21F59-C5FC-829E-2DDB-8259B543904B}"/>
                    </a:ext>
                  </a:extLst>
                </p:cNvPr>
                <p:cNvSpPr txBox="1"/>
                <p:nvPr/>
              </p:nvSpPr>
              <p:spPr>
                <a:xfrm>
                  <a:off x="6620819" y="4199313"/>
                  <a:ext cx="4738255" cy="369332"/>
                </a:xfrm>
                <a:prstGeom prst="rect">
                  <a:avLst/>
                </a:prstGeom>
                <a:noFill/>
              </p:spPr>
              <p:txBody>
                <a:bodyPr wrap="square">
                  <a:spAutoFit/>
                </a:bodyPr>
                <a:lstStyle/>
                <a:p>
                  <a:r>
                    <a:rPr lang="en-US" altLang="zh-CN" dirty="0"/>
                    <a:t>B. Perception-Reasoning Cascade Learning</a:t>
                  </a:r>
                  <a:endParaRPr lang="zh-CN" altLang="en-US" dirty="0"/>
                </a:p>
              </p:txBody>
            </p:sp>
            <p:grpSp>
              <p:nvGrpSpPr>
                <p:cNvPr id="43" name="组合 42">
                  <a:extLst>
                    <a:ext uri="{FF2B5EF4-FFF2-40B4-BE49-F238E27FC236}">
                      <a16:creationId xmlns:a16="http://schemas.microsoft.com/office/drawing/2014/main" id="{A4671AF2-2371-2E82-B17F-21036FA86991}"/>
                    </a:ext>
                  </a:extLst>
                </p:cNvPr>
                <p:cNvGrpSpPr/>
                <p:nvPr/>
              </p:nvGrpSpPr>
              <p:grpSpPr>
                <a:xfrm>
                  <a:off x="6894809" y="4554449"/>
                  <a:ext cx="3456018" cy="787867"/>
                  <a:chOff x="6894809" y="4554449"/>
                  <a:chExt cx="3456018" cy="787867"/>
                </a:xfrm>
              </p:grpSpPr>
              <p:sp>
                <p:nvSpPr>
                  <p:cNvPr id="42" name="TextBox 41">
                    <a:extLst>
                      <a:ext uri="{FF2B5EF4-FFF2-40B4-BE49-F238E27FC236}">
                        <a16:creationId xmlns:a16="http://schemas.microsoft.com/office/drawing/2014/main" id="{DC1178D5-5CB7-12EA-4ED7-4A83FED30115}"/>
                      </a:ext>
                    </a:extLst>
                  </p:cNvPr>
                  <p:cNvSpPr txBox="1"/>
                  <p:nvPr/>
                </p:nvSpPr>
                <p:spPr>
                  <a:xfrm>
                    <a:off x="6894809" y="4554449"/>
                    <a:ext cx="3456018" cy="369332"/>
                  </a:xfrm>
                  <a:prstGeom prst="rect">
                    <a:avLst/>
                  </a:prstGeom>
                  <a:noFill/>
                </p:spPr>
                <p:txBody>
                  <a:bodyPr wrap="square">
                    <a:spAutoFit/>
                  </a:bodyPr>
                  <a:lstStyle/>
                  <a:p>
                    <a:r>
                      <a:rPr lang="en-US" altLang="zh-CN" dirty="0"/>
                      <a:t>Neural Modular Network (NMN) </a:t>
                    </a:r>
                    <a:endParaRPr lang="zh-CN" altLang="en-US" dirty="0"/>
                  </a:p>
                </p:txBody>
              </p:sp>
              <p:sp>
                <p:nvSpPr>
                  <p:cNvPr id="44" name="TextBox 43">
                    <a:extLst>
                      <a:ext uri="{FF2B5EF4-FFF2-40B4-BE49-F238E27FC236}">
                        <a16:creationId xmlns:a16="http://schemas.microsoft.com/office/drawing/2014/main" id="{4CC70ACA-8D77-F3C8-0E97-D8675D8B60D4}"/>
                      </a:ext>
                    </a:extLst>
                  </p:cNvPr>
                  <p:cNvSpPr txBox="1"/>
                  <p:nvPr/>
                </p:nvSpPr>
                <p:spPr>
                  <a:xfrm>
                    <a:off x="6894809" y="4972984"/>
                    <a:ext cx="3034146" cy="369332"/>
                  </a:xfrm>
                  <a:prstGeom prst="rect">
                    <a:avLst/>
                  </a:prstGeom>
                  <a:noFill/>
                </p:spPr>
                <p:txBody>
                  <a:bodyPr wrap="square">
                    <a:spAutoFit/>
                  </a:bodyPr>
                  <a:lstStyle/>
                  <a:p>
                    <a:r>
                      <a:rPr lang="en-US" altLang="zh-CN" dirty="0"/>
                      <a:t>Neural-Symbolic Reasoning</a:t>
                    </a:r>
                    <a:endParaRPr lang="zh-CN" altLang="en-US" dirty="0"/>
                  </a:p>
                </p:txBody>
              </p:sp>
            </p:grpSp>
            <p:pic>
              <p:nvPicPr>
                <p:cNvPr id="33" name="Picture 32">
                  <a:extLst>
                    <a:ext uri="{FF2B5EF4-FFF2-40B4-BE49-F238E27FC236}">
                      <a16:creationId xmlns:a16="http://schemas.microsoft.com/office/drawing/2014/main" id="{1E2388BE-88A9-E3F5-5EFB-D95023769D79}"/>
                    </a:ext>
                  </a:extLst>
                </p:cNvPr>
                <p:cNvPicPr>
                  <a:picLocks noChangeAspect="1"/>
                </p:cNvPicPr>
                <p:nvPr/>
              </p:nvPicPr>
              <p:blipFill>
                <a:blip r:embed="rId4"/>
                <a:stretch>
                  <a:fillRect/>
                </a:stretch>
              </p:blipFill>
              <p:spPr>
                <a:xfrm>
                  <a:off x="9570299" y="5332801"/>
                  <a:ext cx="1962925" cy="1310097"/>
                </a:xfrm>
                <a:prstGeom prst="rect">
                  <a:avLst/>
                </a:prstGeom>
              </p:spPr>
            </p:pic>
            <p:cxnSp>
              <p:nvCxnSpPr>
                <p:cNvPr id="37" name="Straight Arrow Connector 36">
                  <a:extLst>
                    <a:ext uri="{FF2B5EF4-FFF2-40B4-BE49-F238E27FC236}">
                      <a16:creationId xmlns:a16="http://schemas.microsoft.com/office/drawing/2014/main" id="{5D07F22C-1728-15ED-E9E0-FC14CD3FE90C}"/>
                    </a:ext>
                  </a:extLst>
                </p:cNvPr>
                <p:cNvCxnSpPr>
                  <a:cxnSpLocks/>
                </p:cNvCxnSpPr>
                <p:nvPr/>
              </p:nvCxnSpPr>
              <p:spPr>
                <a:xfrm>
                  <a:off x="8673582" y="5382004"/>
                  <a:ext cx="779604" cy="5289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30" name="TextBox 29">
                <a:extLst>
                  <a:ext uri="{FF2B5EF4-FFF2-40B4-BE49-F238E27FC236}">
                    <a16:creationId xmlns:a16="http://schemas.microsoft.com/office/drawing/2014/main" id="{26EC71CD-EF75-F7E7-A20D-6F46C0413193}"/>
                  </a:ext>
                </a:extLst>
              </p:cNvPr>
              <p:cNvSpPr txBox="1"/>
              <p:nvPr/>
            </p:nvSpPr>
            <p:spPr>
              <a:xfrm>
                <a:off x="6188557" y="1527208"/>
                <a:ext cx="5498869" cy="369332"/>
              </a:xfrm>
              <a:prstGeom prst="rect">
                <a:avLst/>
              </a:prstGeom>
              <a:noFill/>
            </p:spPr>
            <p:txBody>
              <a:bodyPr wrap="square">
                <a:spAutoFit/>
              </a:bodyPr>
              <a:lstStyle/>
              <a:p>
                <a:r>
                  <a:rPr lang="en-US" altLang="zh-CN" dirty="0"/>
                  <a:t>(II)  Machine Learning Boosts Multimedia </a:t>
                </a:r>
                <a:endParaRPr lang="zh-CN" altLang="en-US" dirty="0"/>
              </a:p>
            </p:txBody>
          </p:sp>
        </p:grpSp>
        <p:grpSp>
          <p:nvGrpSpPr>
            <p:cNvPr id="35" name="组合 34">
              <a:extLst>
                <a:ext uri="{FF2B5EF4-FFF2-40B4-BE49-F238E27FC236}">
                  <a16:creationId xmlns:a16="http://schemas.microsoft.com/office/drawing/2014/main" id="{B0A14F08-DA1E-BD73-74B1-F729AC717C5D}"/>
                </a:ext>
              </a:extLst>
            </p:cNvPr>
            <p:cNvGrpSpPr/>
            <p:nvPr/>
          </p:nvGrpSpPr>
          <p:grpSpPr>
            <a:xfrm>
              <a:off x="101136" y="1525625"/>
              <a:ext cx="6628396" cy="5147664"/>
              <a:chOff x="101136" y="1525625"/>
              <a:chExt cx="6628396" cy="5147664"/>
            </a:xfrm>
          </p:grpSpPr>
          <p:grpSp>
            <p:nvGrpSpPr>
              <p:cNvPr id="31" name="组合 30">
                <a:extLst>
                  <a:ext uri="{FF2B5EF4-FFF2-40B4-BE49-F238E27FC236}">
                    <a16:creationId xmlns:a16="http://schemas.microsoft.com/office/drawing/2014/main" id="{D773D466-6E57-2082-2F1A-D5D888087CFA}"/>
                  </a:ext>
                </a:extLst>
              </p:cNvPr>
              <p:cNvGrpSpPr/>
              <p:nvPr/>
            </p:nvGrpSpPr>
            <p:grpSpPr>
              <a:xfrm>
                <a:off x="445110" y="4170069"/>
                <a:ext cx="6284422" cy="2503220"/>
                <a:chOff x="445110" y="4170069"/>
                <a:chExt cx="6284422" cy="2503220"/>
              </a:xfrm>
            </p:grpSpPr>
            <p:sp>
              <p:nvSpPr>
                <p:cNvPr id="18" name="TextBox 17">
                  <a:extLst>
                    <a:ext uri="{FF2B5EF4-FFF2-40B4-BE49-F238E27FC236}">
                      <a16:creationId xmlns:a16="http://schemas.microsoft.com/office/drawing/2014/main" id="{29A020B2-6226-5746-A632-D71DE1ED17E4}"/>
                    </a:ext>
                  </a:extLst>
                </p:cNvPr>
                <p:cNvSpPr txBox="1"/>
                <p:nvPr/>
              </p:nvSpPr>
              <p:spPr>
                <a:xfrm>
                  <a:off x="445110" y="4170069"/>
                  <a:ext cx="6284422" cy="369332"/>
                </a:xfrm>
                <a:prstGeom prst="rect">
                  <a:avLst/>
                </a:prstGeom>
                <a:noFill/>
              </p:spPr>
              <p:txBody>
                <a:bodyPr wrap="square">
                  <a:spAutoFit/>
                </a:bodyPr>
                <a:lstStyle/>
                <a:p>
                  <a:r>
                    <a:rPr lang="en-US" altLang="zh-CN" dirty="0"/>
                    <a:t>B. Multimedia Promotes Machine Learning Applications</a:t>
                  </a:r>
                  <a:endParaRPr lang="zh-CN" altLang="en-US" dirty="0"/>
                </a:p>
              </p:txBody>
            </p:sp>
            <p:grpSp>
              <p:nvGrpSpPr>
                <p:cNvPr id="27" name="组合 26">
                  <a:extLst>
                    <a:ext uri="{FF2B5EF4-FFF2-40B4-BE49-F238E27FC236}">
                      <a16:creationId xmlns:a16="http://schemas.microsoft.com/office/drawing/2014/main" id="{10C2C00D-380E-8BDC-1C01-270512A3E923}"/>
                    </a:ext>
                  </a:extLst>
                </p:cNvPr>
                <p:cNvGrpSpPr/>
                <p:nvPr/>
              </p:nvGrpSpPr>
              <p:grpSpPr>
                <a:xfrm>
                  <a:off x="748697" y="4627398"/>
                  <a:ext cx="4505498" cy="1823330"/>
                  <a:chOff x="748697" y="4627398"/>
                  <a:chExt cx="4505498" cy="1823330"/>
                </a:xfrm>
              </p:grpSpPr>
              <p:sp>
                <p:nvSpPr>
                  <p:cNvPr id="20" name="TextBox 19">
                    <a:extLst>
                      <a:ext uri="{FF2B5EF4-FFF2-40B4-BE49-F238E27FC236}">
                        <a16:creationId xmlns:a16="http://schemas.microsoft.com/office/drawing/2014/main" id="{7FA847C5-F017-8A49-398E-37334E8A5503}"/>
                      </a:ext>
                    </a:extLst>
                  </p:cNvPr>
                  <p:cNvSpPr txBox="1"/>
                  <p:nvPr/>
                </p:nvSpPr>
                <p:spPr>
                  <a:xfrm>
                    <a:off x="748697" y="4627398"/>
                    <a:ext cx="4505498" cy="369332"/>
                  </a:xfrm>
                  <a:prstGeom prst="rect">
                    <a:avLst/>
                  </a:prstGeom>
                  <a:noFill/>
                </p:spPr>
                <p:txBody>
                  <a:bodyPr wrap="square">
                    <a:spAutoFit/>
                  </a:bodyPr>
                  <a:lstStyle/>
                  <a:p>
                    <a:r>
                      <a:rPr lang="en-US" altLang="zh-CN" dirty="0"/>
                      <a:t>Multimedia Search and Recommendation </a:t>
                    </a:r>
                    <a:endParaRPr lang="zh-CN" altLang="en-US" dirty="0"/>
                  </a:p>
                </p:txBody>
              </p:sp>
              <p:sp>
                <p:nvSpPr>
                  <p:cNvPr id="22" name="TextBox 21">
                    <a:extLst>
                      <a:ext uri="{FF2B5EF4-FFF2-40B4-BE49-F238E27FC236}">
                        <a16:creationId xmlns:a16="http://schemas.microsoft.com/office/drawing/2014/main" id="{242F6238-95D2-2468-45F5-6A710C84A3E3}"/>
                      </a:ext>
                    </a:extLst>
                  </p:cNvPr>
                  <p:cNvSpPr txBox="1"/>
                  <p:nvPr/>
                </p:nvSpPr>
                <p:spPr>
                  <a:xfrm>
                    <a:off x="748697" y="4978348"/>
                    <a:ext cx="2701637" cy="369332"/>
                  </a:xfrm>
                  <a:prstGeom prst="rect">
                    <a:avLst/>
                  </a:prstGeom>
                  <a:noFill/>
                </p:spPr>
                <p:txBody>
                  <a:bodyPr wrap="square">
                    <a:spAutoFit/>
                  </a:bodyPr>
                  <a:lstStyle/>
                  <a:p>
                    <a:r>
                      <a:rPr lang="en-US" altLang="zh-CN" dirty="0"/>
                      <a:t>Multimedia Recognition</a:t>
                    </a:r>
                    <a:endParaRPr lang="zh-CN" altLang="en-US" dirty="0"/>
                  </a:p>
                </p:txBody>
              </p:sp>
              <p:sp>
                <p:nvSpPr>
                  <p:cNvPr id="24" name="TextBox 23">
                    <a:extLst>
                      <a:ext uri="{FF2B5EF4-FFF2-40B4-BE49-F238E27FC236}">
                        <a16:creationId xmlns:a16="http://schemas.microsoft.com/office/drawing/2014/main" id="{E5BA3DF2-40C5-B977-A277-30A84B43704F}"/>
                      </a:ext>
                    </a:extLst>
                  </p:cNvPr>
                  <p:cNvSpPr txBox="1"/>
                  <p:nvPr/>
                </p:nvSpPr>
                <p:spPr>
                  <a:xfrm>
                    <a:off x="754935" y="5345993"/>
                    <a:ext cx="2394066" cy="369332"/>
                  </a:xfrm>
                  <a:prstGeom prst="rect">
                    <a:avLst/>
                  </a:prstGeom>
                  <a:noFill/>
                </p:spPr>
                <p:txBody>
                  <a:bodyPr wrap="square">
                    <a:spAutoFit/>
                  </a:bodyPr>
                  <a:lstStyle/>
                  <a:p>
                    <a:r>
                      <a:rPr lang="en-US" altLang="zh-CN" dirty="0"/>
                      <a:t>Multimedia Detection</a:t>
                    </a:r>
                    <a:endParaRPr lang="zh-CN" altLang="en-US" dirty="0"/>
                  </a:p>
                </p:txBody>
              </p:sp>
              <p:sp>
                <p:nvSpPr>
                  <p:cNvPr id="26" name="TextBox 25">
                    <a:extLst>
                      <a:ext uri="{FF2B5EF4-FFF2-40B4-BE49-F238E27FC236}">
                        <a16:creationId xmlns:a16="http://schemas.microsoft.com/office/drawing/2014/main" id="{60E55B75-5E53-753C-F0EB-453040E216BE}"/>
                      </a:ext>
                    </a:extLst>
                  </p:cNvPr>
                  <p:cNvSpPr txBox="1"/>
                  <p:nvPr/>
                </p:nvSpPr>
                <p:spPr>
                  <a:xfrm>
                    <a:off x="762556" y="5726319"/>
                    <a:ext cx="2510444" cy="369332"/>
                  </a:xfrm>
                  <a:prstGeom prst="rect">
                    <a:avLst/>
                  </a:prstGeom>
                  <a:noFill/>
                </p:spPr>
                <p:txBody>
                  <a:bodyPr wrap="square">
                    <a:spAutoFit/>
                  </a:bodyPr>
                  <a:lstStyle/>
                  <a:p>
                    <a:r>
                      <a:rPr lang="en-US" altLang="zh-CN" dirty="0"/>
                      <a:t>Multimedia Generation</a:t>
                    </a:r>
                    <a:endParaRPr lang="zh-CN" altLang="en-US" dirty="0"/>
                  </a:p>
                </p:txBody>
              </p:sp>
              <p:sp>
                <p:nvSpPr>
                  <p:cNvPr id="28" name="TextBox 27">
                    <a:extLst>
                      <a:ext uri="{FF2B5EF4-FFF2-40B4-BE49-F238E27FC236}">
                        <a16:creationId xmlns:a16="http://schemas.microsoft.com/office/drawing/2014/main" id="{4A0886AC-3591-0BD3-3F9B-E59F8DE99CDC}"/>
                      </a:ext>
                    </a:extLst>
                  </p:cNvPr>
                  <p:cNvSpPr txBox="1"/>
                  <p:nvPr/>
                </p:nvSpPr>
                <p:spPr>
                  <a:xfrm>
                    <a:off x="756318" y="6081396"/>
                    <a:ext cx="3607724" cy="369332"/>
                  </a:xfrm>
                  <a:prstGeom prst="rect">
                    <a:avLst/>
                  </a:prstGeom>
                  <a:noFill/>
                </p:spPr>
                <p:txBody>
                  <a:bodyPr wrap="square">
                    <a:spAutoFit/>
                  </a:bodyPr>
                  <a:lstStyle/>
                  <a:p>
                    <a:r>
                      <a:rPr lang="en-US" altLang="zh-CN" dirty="0"/>
                      <a:t>Multimedia Language and Vision</a:t>
                    </a:r>
                    <a:endParaRPr lang="zh-CN" altLang="en-US" dirty="0"/>
                  </a:p>
                </p:txBody>
              </p:sp>
            </p:grpSp>
            <p:pic>
              <p:nvPicPr>
                <p:cNvPr id="4" name="Picture 3">
                  <a:extLst>
                    <a:ext uri="{FF2B5EF4-FFF2-40B4-BE49-F238E27FC236}">
                      <a16:creationId xmlns:a16="http://schemas.microsoft.com/office/drawing/2014/main" id="{12F54403-9B96-8EE4-173C-E25F5C436C52}"/>
                    </a:ext>
                  </a:extLst>
                </p:cNvPr>
                <p:cNvPicPr>
                  <a:picLocks noChangeAspect="1"/>
                </p:cNvPicPr>
                <p:nvPr/>
              </p:nvPicPr>
              <p:blipFill>
                <a:blip r:embed="rId5"/>
                <a:stretch>
                  <a:fillRect/>
                </a:stretch>
              </p:blipFill>
              <p:spPr>
                <a:xfrm>
                  <a:off x="4344236" y="4996730"/>
                  <a:ext cx="1826252" cy="1676559"/>
                </a:xfrm>
                <a:prstGeom prst="rect">
                  <a:avLst/>
                </a:prstGeom>
              </p:spPr>
            </p:pic>
            <p:cxnSp>
              <p:nvCxnSpPr>
                <p:cNvPr id="13" name="Straight Arrow Connector 12">
                  <a:extLst>
                    <a:ext uri="{FF2B5EF4-FFF2-40B4-BE49-F238E27FC236}">
                      <a16:creationId xmlns:a16="http://schemas.microsoft.com/office/drawing/2014/main" id="{275240DB-FA5A-B3BD-100D-9CA9E557F7FA}"/>
                    </a:ext>
                  </a:extLst>
                </p:cNvPr>
                <p:cNvCxnSpPr>
                  <a:cxnSpLocks/>
                </p:cNvCxnSpPr>
                <p:nvPr/>
              </p:nvCxnSpPr>
              <p:spPr>
                <a:xfrm>
                  <a:off x="3143663" y="5550200"/>
                  <a:ext cx="1083460" cy="197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23" name="组合 22">
                <a:extLst>
                  <a:ext uri="{FF2B5EF4-FFF2-40B4-BE49-F238E27FC236}">
                    <a16:creationId xmlns:a16="http://schemas.microsoft.com/office/drawing/2014/main" id="{EBC3D817-A970-CD13-2C7F-2D68EE0CDE91}"/>
                  </a:ext>
                </a:extLst>
              </p:cNvPr>
              <p:cNvGrpSpPr/>
              <p:nvPr/>
            </p:nvGrpSpPr>
            <p:grpSpPr>
              <a:xfrm>
                <a:off x="445110" y="1982601"/>
                <a:ext cx="5852160" cy="1979358"/>
                <a:chOff x="445110" y="1982601"/>
                <a:chExt cx="5852160" cy="1979358"/>
              </a:xfrm>
            </p:grpSpPr>
            <p:grpSp>
              <p:nvGrpSpPr>
                <p:cNvPr id="19" name="组合 18">
                  <a:extLst>
                    <a:ext uri="{FF2B5EF4-FFF2-40B4-BE49-F238E27FC236}">
                      <a16:creationId xmlns:a16="http://schemas.microsoft.com/office/drawing/2014/main" id="{427E926E-5026-02F9-035F-E9AFD56F2AD7}"/>
                    </a:ext>
                  </a:extLst>
                </p:cNvPr>
                <p:cNvGrpSpPr/>
                <p:nvPr/>
              </p:nvGrpSpPr>
              <p:grpSpPr>
                <a:xfrm>
                  <a:off x="732071" y="2350246"/>
                  <a:ext cx="3034146" cy="1565939"/>
                  <a:chOff x="732071" y="2350246"/>
                  <a:chExt cx="3034146" cy="1565939"/>
                </a:xfrm>
              </p:grpSpPr>
              <p:sp>
                <p:nvSpPr>
                  <p:cNvPr id="8" name="TextBox 7">
                    <a:extLst>
                      <a:ext uri="{FF2B5EF4-FFF2-40B4-BE49-F238E27FC236}">
                        <a16:creationId xmlns:a16="http://schemas.microsoft.com/office/drawing/2014/main" id="{51AA7CDA-77BD-FE6E-71FD-BA9286CA06AE}"/>
                      </a:ext>
                    </a:extLst>
                  </p:cNvPr>
                  <p:cNvSpPr txBox="1"/>
                  <p:nvPr/>
                </p:nvSpPr>
                <p:spPr>
                  <a:xfrm>
                    <a:off x="732071" y="2350246"/>
                    <a:ext cx="3034146" cy="369332"/>
                  </a:xfrm>
                  <a:prstGeom prst="rect">
                    <a:avLst/>
                  </a:prstGeom>
                  <a:noFill/>
                </p:spPr>
                <p:txBody>
                  <a:bodyPr wrap="square">
                    <a:spAutoFit/>
                  </a:bodyPr>
                  <a:lstStyle/>
                  <a:p>
                    <a:r>
                      <a:rPr lang="en-US" altLang="zh-CN" dirty="0"/>
                      <a:t>Multimedia Representation </a:t>
                    </a:r>
                    <a:endParaRPr lang="zh-CN" altLang="en-US" dirty="0"/>
                  </a:p>
                </p:txBody>
              </p:sp>
              <p:sp>
                <p:nvSpPr>
                  <p:cNvPr id="10" name="TextBox 9">
                    <a:extLst>
                      <a:ext uri="{FF2B5EF4-FFF2-40B4-BE49-F238E27FC236}">
                        <a16:creationId xmlns:a16="http://schemas.microsoft.com/office/drawing/2014/main" id="{1A0C91A5-0495-C9E8-76F5-28AE94C12073}"/>
                      </a:ext>
                    </a:extLst>
                  </p:cNvPr>
                  <p:cNvSpPr txBox="1"/>
                  <p:nvPr/>
                </p:nvSpPr>
                <p:spPr>
                  <a:xfrm>
                    <a:off x="732071" y="2770197"/>
                    <a:ext cx="2510444" cy="369332"/>
                  </a:xfrm>
                  <a:prstGeom prst="rect">
                    <a:avLst/>
                  </a:prstGeom>
                  <a:noFill/>
                </p:spPr>
                <p:txBody>
                  <a:bodyPr wrap="square">
                    <a:spAutoFit/>
                  </a:bodyPr>
                  <a:lstStyle/>
                  <a:p>
                    <a:r>
                      <a:rPr lang="en-US" altLang="zh-CN" dirty="0"/>
                      <a:t>Multimedia Alignment</a:t>
                    </a:r>
                    <a:endParaRPr lang="zh-CN" altLang="en-US" dirty="0"/>
                  </a:p>
                </p:txBody>
              </p:sp>
              <p:sp>
                <p:nvSpPr>
                  <p:cNvPr id="12" name="TextBox 11">
                    <a:extLst>
                      <a:ext uri="{FF2B5EF4-FFF2-40B4-BE49-F238E27FC236}">
                        <a16:creationId xmlns:a16="http://schemas.microsoft.com/office/drawing/2014/main" id="{0780AA62-0702-0E79-E6EB-373F1803A87B}"/>
                      </a:ext>
                    </a:extLst>
                  </p:cNvPr>
                  <p:cNvSpPr txBox="1"/>
                  <p:nvPr/>
                </p:nvSpPr>
                <p:spPr>
                  <a:xfrm>
                    <a:off x="732071" y="3158525"/>
                    <a:ext cx="2269375" cy="369332"/>
                  </a:xfrm>
                  <a:prstGeom prst="rect">
                    <a:avLst/>
                  </a:prstGeom>
                  <a:noFill/>
                </p:spPr>
                <p:txBody>
                  <a:bodyPr wrap="square">
                    <a:spAutoFit/>
                  </a:bodyPr>
                  <a:lstStyle/>
                  <a:p>
                    <a:r>
                      <a:rPr lang="en-US" altLang="zh-CN" dirty="0"/>
                      <a:t>Multimedia Fusion</a:t>
                    </a:r>
                    <a:endParaRPr lang="zh-CN" altLang="en-US" dirty="0"/>
                  </a:p>
                </p:txBody>
              </p:sp>
              <p:sp>
                <p:nvSpPr>
                  <p:cNvPr id="14" name="TextBox 13">
                    <a:extLst>
                      <a:ext uri="{FF2B5EF4-FFF2-40B4-BE49-F238E27FC236}">
                        <a16:creationId xmlns:a16="http://schemas.microsoft.com/office/drawing/2014/main" id="{05FC753E-2EAA-0855-44C2-7E6C0A59BC1D}"/>
                      </a:ext>
                    </a:extLst>
                  </p:cNvPr>
                  <p:cNvSpPr txBox="1"/>
                  <p:nvPr/>
                </p:nvSpPr>
                <p:spPr>
                  <a:xfrm>
                    <a:off x="732071" y="3546853"/>
                    <a:ext cx="2394066" cy="369332"/>
                  </a:xfrm>
                  <a:prstGeom prst="rect">
                    <a:avLst/>
                  </a:prstGeom>
                  <a:noFill/>
                </p:spPr>
                <p:txBody>
                  <a:bodyPr wrap="square">
                    <a:spAutoFit/>
                  </a:bodyPr>
                  <a:lstStyle/>
                  <a:p>
                    <a:r>
                      <a:rPr lang="en-US" altLang="zh-CN" dirty="0"/>
                      <a:t>Multimedia Transfer </a:t>
                    </a:r>
                    <a:endParaRPr lang="zh-CN" altLang="en-US" dirty="0"/>
                  </a:p>
                </p:txBody>
              </p:sp>
            </p:grpSp>
            <p:sp>
              <p:nvSpPr>
                <p:cNvPr id="16" name="TextBox 15">
                  <a:extLst>
                    <a:ext uri="{FF2B5EF4-FFF2-40B4-BE49-F238E27FC236}">
                      <a16:creationId xmlns:a16="http://schemas.microsoft.com/office/drawing/2014/main" id="{A1CCAAA0-7EE8-81C6-5E4C-85EB3791E938}"/>
                    </a:ext>
                  </a:extLst>
                </p:cNvPr>
                <p:cNvSpPr txBox="1"/>
                <p:nvPr/>
              </p:nvSpPr>
              <p:spPr>
                <a:xfrm>
                  <a:off x="445110" y="1982601"/>
                  <a:ext cx="5852160" cy="369332"/>
                </a:xfrm>
                <a:prstGeom prst="rect">
                  <a:avLst/>
                </a:prstGeom>
                <a:noFill/>
              </p:spPr>
              <p:txBody>
                <a:bodyPr wrap="square">
                  <a:spAutoFit/>
                </a:bodyPr>
                <a:lstStyle/>
                <a:p>
                  <a:r>
                    <a:rPr lang="en-US" altLang="zh-CN" dirty="0"/>
                    <a:t>A. Multimedia Promotes Machine Learning Techniques</a:t>
                  </a:r>
                  <a:endParaRPr lang="zh-CN" altLang="en-US" dirty="0"/>
                </a:p>
              </p:txBody>
            </p:sp>
            <p:pic>
              <p:nvPicPr>
                <p:cNvPr id="17" name="Picture 16">
                  <a:extLst>
                    <a:ext uri="{FF2B5EF4-FFF2-40B4-BE49-F238E27FC236}">
                      <a16:creationId xmlns:a16="http://schemas.microsoft.com/office/drawing/2014/main" id="{72EB34A6-9E6E-3E5D-201B-D33220A90996}"/>
                    </a:ext>
                  </a:extLst>
                </p:cNvPr>
                <p:cNvPicPr>
                  <a:picLocks noChangeAspect="1"/>
                </p:cNvPicPr>
                <p:nvPr/>
              </p:nvPicPr>
              <p:blipFill>
                <a:blip r:embed="rId6"/>
                <a:stretch>
                  <a:fillRect/>
                </a:stretch>
              </p:blipFill>
              <p:spPr>
                <a:xfrm>
                  <a:off x="3630314" y="2554453"/>
                  <a:ext cx="2644227" cy="1407506"/>
                </a:xfrm>
                <a:prstGeom prst="rect">
                  <a:avLst/>
                </a:prstGeom>
              </p:spPr>
            </p:pic>
            <p:cxnSp>
              <p:nvCxnSpPr>
                <p:cNvPr id="21" name="Straight Arrow Connector 20">
                  <a:extLst>
                    <a:ext uri="{FF2B5EF4-FFF2-40B4-BE49-F238E27FC236}">
                      <a16:creationId xmlns:a16="http://schemas.microsoft.com/office/drawing/2014/main" id="{5906B48D-31C4-FF31-B08F-39FC2A39A5F3}"/>
                    </a:ext>
                  </a:extLst>
                </p:cNvPr>
                <p:cNvCxnSpPr>
                  <a:cxnSpLocks/>
                </p:cNvCxnSpPr>
                <p:nvPr/>
              </p:nvCxnSpPr>
              <p:spPr>
                <a:xfrm>
                  <a:off x="2967239" y="2709630"/>
                  <a:ext cx="579734" cy="4991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6" name="TextBox 5">
                <a:extLst>
                  <a:ext uri="{FF2B5EF4-FFF2-40B4-BE49-F238E27FC236}">
                    <a16:creationId xmlns:a16="http://schemas.microsoft.com/office/drawing/2014/main" id="{8436A69A-E14C-D7F0-5482-D6282AED2655}"/>
                  </a:ext>
                </a:extLst>
              </p:cNvPr>
              <p:cNvSpPr txBox="1"/>
              <p:nvPr/>
            </p:nvSpPr>
            <p:spPr>
              <a:xfrm>
                <a:off x="101136" y="1525625"/>
                <a:ext cx="6284422" cy="369332"/>
              </a:xfrm>
              <a:prstGeom prst="rect">
                <a:avLst/>
              </a:prstGeom>
              <a:noFill/>
            </p:spPr>
            <p:txBody>
              <a:bodyPr wrap="square">
                <a:spAutoFit/>
              </a:bodyPr>
              <a:lstStyle/>
              <a:p>
                <a:r>
                  <a:rPr lang="en-US" altLang="zh-CN" dirty="0"/>
                  <a:t>(I)  Multimedia Promotes Machine Learning</a:t>
                </a:r>
                <a:endParaRPr lang="zh-CN" altLang="en-US" dirty="0"/>
              </a:p>
            </p:txBody>
          </p:sp>
        </p:grpSp>
      </p:grpSp>
      <p:sp>
        <p:nvSpPr>
          <p:cNvPr id="7" name="TextBox 6">
            <a:extLst>
              <a:ext uri="{FF2B5EF4-FFF2-40B4-BE49-F238E27FC236}">
                <a16:creationId xmlns:a16="http://schemas.microsoft.com/office/drawing/2014/main" id="{D36DA66C-B6F8-457C-9A25-AB73999922A7}"/>
              </a:ext>
            </a:extLst>
          </p:cNvPr>
          <p:cNvSpPr txBox="1"/>
          <p:nvPr/>
        </p:nvSpPr>
        <p:spPr>
          <a:xfrm>
            <a:off x="1160248" y="797076"/>
            <a:ext cx="10586642" cy="707886"/>
          </a:xfrm>
          <a:prstGeom prst="rect">
            <a:avLst/>
          </a:prstGeom>
          <a:noFill/>
        </p:spPr>
        <p:txBody>
          <a:bodyPr wrap="square">
            <a:spAutoFit/>
          </a:bodyPr>
          <a:lstStyle/>
          <a:p>
            <a:r>
              <a:rPr lang="en-US" altLang="zh-CN" sz="2000" kern="100" dirty="0">
                <a:solidFill>
                  <a:schemeClr val="tx1">
                    <a:lumMod val="95000"/>
                    <a:lumOff val="5000"/>
                  </a:schemeClr>
                </a:solidFill>
                <a:effectLst/>
                <a:latin typeface="Calibri" panose="020F0502020204030204" pitchFamily="34" charset="0"/>
                <a:ea typeface="Calibri" panose="020F0502020204030204" pitchFamily="34" charset="0"/>
                <a:cs typeface="Calibri" panose="020F0502020204030204" pitchFamily="34" charset="0"/>
              </a:rPr>
              <a:t>To further study these aspects and produce potentially profound impacts on multimedia intelligence, the authors suggest several research directions below for real-world scenarios.</a:t>
            </a:r>
            <a:endParaRPr lang="zh-CN" altLang="zh-CN" sz="2000" kern="100" dirty="0">
              <a:solidFill>
                <a:schemeClr val="tx1">
                  <a:lumMod val="95000"/>
                  <a:lumOff val="5000"/>
                </a:schemeClr>
              </a:solidFill>
              <a:effectLst/>
              <a:latin typeface="Calibri" panose="020F0502020204030204" pitchFamily="34" charset="0"/>
              <a:ea typeface="DengXian" panose="02010600030101010101" pitchFamily="2" charset="-122"/>
              <a:cs typeface="Calibri" panose="020F0502020204030204" pitchFamily="34" charset="0"/>
            </a:endParaRPr>
          </a:p>
        </p:txBody>
      </p:sp>
      <p:sp>
        <p:nvSpPr>
          <p:cNvPr id="2" name="文本框 1">
            <a:extLst>
              <a:ext uri="{FF2B5EF4-FFF2-40B4-BE49-F238E27FC236}">
                <a16:creationId xmlns:a16="http://schemas.microsoft.com/office/drawing/2014/main" id="{5F4EE373-6AAA-AF0A-F764-B516EB2C6216}"/>
              </a:ext>
            </a:extLst>
          </p:cNvPr>
          <p:cNvSpPr txBox="1"/>
          <p:nvPr/>
        </p:nvSpPr>
        <p:spPr>
          <a:xfrm>
            <a:off x="1160248" y="285873"/>
            <a:ext cx="8214891" cy="461665"/>
          </a:xfrm>
          <a:prstGeom prst="rect">
            <a:avLst/>
          </a:prstGeom>
          <a:noFill/>
        </p:spPr>
        <p:txBody>
          <a:bodyPr wrap="square" rtlCol="0">
            <a:spAutoFit/>
          </a:bodyPr>
          <a:lstStyle/>
          <a:p>
            <a:r>
              <a:rPr lang="en-US" altLang="zh-CN" sz="2400" b="1" dirty="0">
                <a:solidFill>
                  <a:srgbClr val="202F60"/>
                </a:solidFill>
                <a:latin typeface="微软雅黑" panose="020B0503020204020204" pitchFamily="34" charset="-122"/>
                <a:ea typeface="微软雅黑" panose="020B0503020204020204" pitchFamily="34" charset="-122"/>
              </a:rPr>
              <a:t>Solution Proposed by Authors - Detail</a:t>
            </a:r>
          </a:p>
        </p:txBody>
      </p:sp>
      <p:grpSp>
        <p:nvGrpSpPr>
          <p:cNvPr id="5" name="组合 4">
            <a:extLst>
              <a:ext uri="{FF2B5EF4-FFF2-40B4-BE49-F238E27FC236}">
                <a16:creationId xmlns:a16="http://schemas.microsoft.com/office/drawing/2014/main" id="{6E658A78-3EBB-7233-9DA1-0F669A6A3CB3}"/>
              </a:ext>
            </a:extLst>
          </p:cNvPr>
          <p:cNvGrpSpPr>
            <a:grpSpLocks noChangeAspect="1"/>
          </p:cNvGrpSpPr>
          <p:nvPr/>
        </p:nvGrpSpPr>
        <p:grpSpPr>
          <a:xfrm>
            <a:off x="264397" y="117177"/>
            <a:ext cx="720000" cy="800136"/>
            <a:chOff x="4605888" y="569832"/>
            <a:chExt cx="3000488" cy="3334441"/>
          </a:xfrm>
        </p:grpSpPr>
        <p:sp>
          <p:nvSpPr>
            <p:cNvPr id="9" name="等腰三角形 8">
              <a:extLst>
                <a:ext uri="{FF2B5EF4-FFF2-40B4-BE49-F238E27FC236}">
                  <a16:creationId xmlns:a16="http://schemas.microsoft.com/office/drawing/2014/main" id="{43A69669-C8DC-A160-4277-AC3D10331431}"/>
                </a:ext>
              </a:extLst>
            </p:cNvPr>
            <p:cNvSpPr/>
            <p:nvPr/>
          </p:nvSpPr>
          <p:spPr>
            <a:xfrm rot="10800000" flipH="1" flipV="1">
              <a:off x="4605888" y="569832"/>
              <a:ext cx="2980224" cy="2569158"/>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a:extLst>
                <a:ext uri="{FF2B5EF4-FFF2-40B4-BE49-F238E27FC236}">
                  <a16:creationId xmlns:a16="http://schemas.microsoft.com/office/drawing/2014/main" id="{2A8EB8A1-1EB2-20AF-4D1D-72FFB981573A}"/>
                </a:ext>
              </a:extLst>
            </p:cNvPr>
            <p:cNvSpPr/>
            <p:nvPr/>
          </p:nvSpPr>
          <p:spPr>
            <a:xfrm rot="10800000" flipH="1">
              <a:off x="4605888" y="1317645"/>
              <a:ext cx="3000488" cy="2586628"/>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6BD67D35-C52C-BA95-3DD4-168A713821CE}"/>
                </a:ext>
              </a:extLst>
            </p:cNvPr>
            <p:cNvSpPr txBox="1"/>
            <p:nvPr/>
          </p:nvSpPr>
          <p:spPr>
            <a:xfrm>
              <a:off x="5358981" y="1214916"/>
              <a:ext cx="1742363" cy="1923916"/>
            </a:xfrm>
            <a:prstGeom prst="rect">
              <a:avLst/>
            </a:prstGeom>
            <a:noFill/>
          </p:spPr>
          <p:txBody>
            <a:bodyPr wrap="square" rtlCol="0">
              <a:spAutoFit/>
            </a:bodyPr>
            <a:lstStyle/>
            <a:p>
              <a:r>
                <a:rPr lang="en-US" altLang="zh-CN" sz="2400" b="1" dirty="0">
                  <a:solidFill>
                    <a:schemeClr val="bg1"/>
                  </a:solidFill>
                  <a:latin typeface="+mj-ea"/>
                  <a:ea typeface="+mj-ea"/>
                </a:rPr>
                <a:t>4</a:t>
              </a:r>
              <a:endParaRPr lang="zh-CN" altLang="en-US" sz="2400" b="1" dirty="0">
                <a:solidFill>
                  <a:schemeClr val="bg1"/>
                </a:solidFill>
                <a:latin typeface="+mj-ea"/>
                <a:ea typeface="+mj-ea"/>
              </a:endParaRPr>
            </a:p>
          </p:txBody>
        </p:sp>
      </p:grpSp>
    </p:spTree>
    <p:extLst>
      <p:ext uri="{BB962C8B-B14F-4D97-AF65-F5344CB8AC3E}">
        <p14:creationId xmlns:p14="http://schemas.microsoft.com/office/powerpoint/2010/main" val="520403423"/>
      </p:ext>
    </p:extLst>
  </p:cSld>
  <p:clrMapOvr>
    <a:masterClrMapping/>
  </p:clrMapOvr>
  <p:transition spd="slow">
    <p:cove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
            <a:extLst>
              <a:ext uri="{FF2B5EF4-FFF2-40B4-BE49-F238E27FC236}">
                <a16:creationId xmlns:a16="http://schemas.microsoft.com/office/drawing/2014/main" id="{81782D99-1780-69D9-BDD7-8B2DA86942CE}"/>
              </a:ext>
            </a:extLst>
          </p:cNvPr>
          <p:cNvSpPr>
            <a:spLocks noChangeArrowheads="1"/>
          </p:cNvSpPr>
          <p:nvPr/>
        </p:nvSpPr>
        <p:spPr bwMode="auto">
          <a:xfrm>
            <a:off x="2023628" y="1947212"/>
            <a:ext cx="9797788" cy="49250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i="0" u="none" strike="noStrike" cap="none" normalizeH="0" baseline="0" dirty="0">
                <a:ln>
                  <a:noFill/>
                </a:ln>
                <a:solidFill>
                  <a:srgbClr val="333333"/>
                </a:solidFill>
                <a:effectLst/>
                <a:latin typeface="Calibri" panose="020F0502020204030204" pitchFamily="34" charset="0"/>
                <a:cs typeface="Calibri" panose="020F0502020204030204" pitchFamily="34" charset="0"/>
              </a:rPr>
              <a:t>Element-wise operation, Feature concatenation, Fully connected layers, Multimodal deep belief network, Multimodal compact bilinear pooling, Multimodal convolutional neural networks recognition.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2000" i="0" u="none" strike="noStrike" cap="none" normalizeH="0" baseline="0" dirty="0">
              <a:ln>
                <a:noFill/>
              </a:ln>
              <a:solidFill>
                <a:srgbClr val="333333"/>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2000" i="0" u="none" strike="noStrike" cap="none" normalizeH="0" baseline="0" dirty="0">
              <a:ln>
                <a:noFill/>
              </a:ln>
              <a:solidFill>
                <a:srgbClr val="333333"/>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i="0" u="none" strike="noStrike" cap="none" normalizeH="0" baseline="0" dirty="0">
                <a:ln>
                  <a:noFill/>
                </a:ln>
                <a:solidFill>
                  <a:srgbClr val="333333"/>
                </a:solidFill>
                <a:effectLst/>
                <a:latin typeface="Calibri" panose="020F0502020204030204" pitchFamily="34" charset="0"/>
                <a:cs typeface="Calibri" panose="020F0502020204030204" pitchFamily="34" charset="0"/>
              </a:rPr>
              <a:t>e.g. Align the sentences or phrases with the corresponding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i="0" u="none" strike="noStrike" cap="none" normalizeH="0" baseline="0" dirty="0">
                <a:ln>
                  <a:noFill/>
                </a:ln>
                <a:solidFill>
                  <a:srgbClr val="333333"/>
                </a:solidFill>
                <a:effectLst/>
                <a:latin typeface="Calibri" panose="020F0502020204030204" pitchFamily="34" charset="0"/>
                <a:cs typeface="Calibri" panose="020F0502020204030204" pitchFamily="34" charset="0"/>
              </a:rPr>
              <a:t>video segments or image regions.</a:t>
            </a:r>
            <a:endParaRPr lang="en-US" altLang="zh-CN" sz="2000" dirty="0">
              <a:solidFill>
                <a:srgbClr val="333333"/>
              </a:solidFill>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2000" i="0" u="none" strike="noStrike" cap="none" normalizeH="0" baseline="0" dirty="0">
              <a:ln>
                <a:noFill/>
              </a:ln>
              <a:solidFill>
                <a:srgbClr val="333333"/>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2000" i="0" u="none" strike="noStrike" cap="none" normalizeH="0" baseline="0" dirty="0">
              <a:ln>
                <a:noFill/>
              </a:ln>
              <a:solidFill>
                <a:srgbClr val="333333"/>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2000" dirty="0">
                <a:solidFill>
                  <a:srgbClr val="000000"/>
                </a:solidFill>
                <a:effectLst/>
                <a:latin typeface="Calibri" panose="020F0502020204030204" pitchFamily="34" charset="0"/>
                <a:ea typeface="Calibri" panose="020F0502020204030204" pitchFamily="34" charset="0"/>
              </a:rPr>
              <a:t>Integrate signals from multiple modalities together with the goal of predicting a specific outcome</a:t>
            </a:r>
            <a:endParaRPr kumimoji="0" lang="en-US" altLang="zh-CN" sz="2000" i="0" u="none" strike="noStrike" cap="none" normalizeH="0" baseline="0" dirty="0">
              <a:ln>
                <a:noFill/>
              </a:ln>
              <a:solidFill>
                <a:srgbClr val="333333"/>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zh-CN" sz="2000" dirty="0">
              <a:solidFill>
                <a:srgbClr val="333333"/>
              </a:solidFill>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2000" i="0" u="none" strike="noStrike" cap="none" normalizeH="0" baseline="0" dirty="0">
              <a:ln>
                <a:noFill/>
              </a:ln>
              <a:solidFill>
                <a:srgbClr val="333333"/>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i="0" u="none" strike="noStrike" cap="none" normalizeH="0" baseline="0" dirty="0">
                <a:ln>
                  <a:noFill/>
                </a:ln>
                <a:solidFill>
                  <a:srgbClr val="333333"/>
                </a:solidFill>
                <a:effectLst/>
                <a:latin typeface="Calibri" panose="020F0502020204030204" pitchFamily="34" charset="0"/>
                <a:cs typeface="Calibri" panose="020F0502020204030204" pitchFamily="34" charset="0"/>
              </a:rPr>
              <a:t>e.g. Multimodal autoencoder. Transfer information from one modality to another through the shared hidden layers.</a:t>
            </a:r>
          </a:p>
        </p:txBody>
      </p:sp>
      <p:grpSp>
        <p:nvGrpSpPr>
          <p:cNvPr id="48" name="组合 47">
            <a:extLst>
              <a:ext uri="{FF2B5EF4-FFF2-40B4-BE49-F238E27FC236}">
                <a16:creationId xmlns:a16="http://schemas.microsoft.com/office/drawing/2014/main" id="{F55760DC-8EBD-03C1-D31C-AC9FDCE102FA}"/>
              </a:ext>
            </a:extLst>
          </p:cNvPr>
          <p:cNvGrpSpPr/>
          <p:nvPr/>
        </p:nvGrpSpPr>
        <p:grpSpPr>
          <a:xfrm>
            <a:off x="1160248" y="1554500"/>
            <a:ext cx="5135281" cy="4672766"/>
            <a:chOff x="545321" y="1175091"/>
            <a:chExt cx="5135281" cy="4672766"/>
          </a:xfrm>
        </p:grpSpPr>
        <p:grpSp>
          <p:nvGrpSpPr>
            <p:cNvPr id="49" name="组合 51">
              <a:extLst>
                <a:ext uri="{FF2B5EF4-FFF2-40B4-BE49-F238E27FC236}">
                  <a16:creationId xmlns:a16="http://schemas.microsoft.com/office/drawing/2014/main" id="{C6F92214-8ADE-E91D-A1A2-981F1E8AD226}"/>
                </a:ext>
              </a:extLst>
            </p:cNvPr>
            <p:cNvGrpSpPr/>
            <p:nvPr/>
          </p:nvGrpSpPr>
          <p:grpSpPr>
            <a:xfrm>
              <a:off x="545321" y="1175091"/>
              <a:ext cx="779976" cy="780884"/>
              <a:chOff x="3434204" y="1805548"/>
              <a:chExt cx="779976" cy="780884"/>
            </a:xfrm>
          </p:grpSpPr>
          <p:sp>
            <p:nvSpPr>
              <p:cNvPr id="63" name="Rounded Rectangle 11">
                <a:extLst>
                  <a:ext uri="{FF2B5EF4-FFF2-40B4-BE49-F238E27FC236}">
                    <a16:creationId xmlns:a16="http://schemas.microsoft.com/office/drawing/2014/main" id="{301D07D9-85B4-7E0A-A1A8-15C10E9A5967}"/>
                  </a:ext>
                </a:extLst>
              </p:cNvPr>
              <p:cNvSpPr>
                <a:spLocks noChangeAspect="1"/>
              </p:cNvSpPr>
              <p:nvPr/>
            </p:nvSpPr>
            <p:spPr>
              <a:xfrm>
                <a:off x="3434204" y="1805548"/>
                <a:ext cx="779976" cy="780884"/>
              </a:xfrm>
              <a:prstGeom prst="roundRect">
                <a:avLst>
                  <a:gd name="adj" fmla="val 0"/>
                </a:avLst>
              </a:prstGeom>
              <a:solidFill>
                <a:srgbClr val="77A9D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63560" tIns="31780" rIns="63560" bIns="31780" rtlCol="0" anchor="ctr"/>
              <a:lstStyle/>
              <a:p>
                <a:pPr algn="ctr">
                  <a:lnSpc>
                    <a:spcPct val="120000"/>
                  </a:lnSpc>
                </a:pPr>
                <a:endParaRPr lang="en-US" sz="900">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64" name="Text Placeholder 7">
                <a:extLst>
                  <a:ext uri="{FF2B5EF4-FFF2-40B4-BE49-F238E27FC236}">
                    <a16:creationId xmlns:a16="http://schemas.microsoft.com/office/drawing/2014/main" id="{CB8F77CC-3EAC-6FB0-4689-2B66BAE6D129}"/>
                  </a:ext>
                </a:extLst>
              </p:cNvPr>
              <p:cNvSpPr txBox="1"/>
              <p:nvPr/>
            </p:nvSpPr>
            <p:spPr>
              <a:xfrm>
                <a:off x="3496743" y="1904461"/>
                <a:ext cx="631391" cy="521157"/>
              </a:xfrm>
              <a:prstGeom prst="rect">
                <a:avLst/>
              </a:prstGeom>
            </p:spPr>
            <p:txBody>
              <a:bodyPr vert="horz" lIns="0" tIns="72210" rIns="0" bIns="72210" anchor="ctr"/>
              <a:lstStyle>
                <a:lvl1pPr marL="0" indent="0" algn="ctr" defTabSz="914400" rtl="0" eaLnBrk="1" latinLnBrk="0" hangingPunct="1">
                  <a:lnSpc>
                    <a:spcPct val="100000"/>
                  </a:lnSpc>
                  <a:spcBef>
                    <a:spcPts val="0"/>
                  </a:spcBef>
                  <a:buFont typeface="Arial" panose="020B0604020202020204" pitchFamily="34" charset="0"/>
                  <a:buNone/>
                  <a:defRPr sz="2110" b="1" kern="1200">
                    <a:solidFill>
                      <a:schemeClr val="bg1"/>
                    </a:solidFill>
                    <a:latin typeface="FontAwesome"/>
                    <a:ea typeface="+mn-ea"/>
                    <a:cs typeface="FontAwesome"/>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8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lnSpc>
                    <a:spcPct val="120000"/>
                  </a:lnSpc>
                  <a:spcAft>
                    <a:spcPts val="0"/>
                  </a:spcAft>
                </a:pPr>
                <a:r>
                  <a:rPr lang="es-ES_tradnl" b="0" dirty="0">
                    <a:latin typeface="Arial" panose="020B0604020202020204" pitchFamily="34" charset="0"/>
                    <a:ea typeface="微软雅黑" panose="020B0503020204020204" pitchFamily="34" charset="-122"/>
                    <a:sym typeface="Arial" panose="020B0604020202020204" pitchFamily="34" charset="0"/>
                  </a:rPr>
                  <a:t>01</a:t>
                </a:r>
              </a:p>
            </p:txBody>
          </p:sp>
        </p:grpSp>
        <p:grpSp>
          <p:nvGrpSpPr>
            <p:cNvPr id="50" name="组合 56">
              <a:extLst>
                <a:ext uri="{FF2B5EF4-FFF2-40B4-BE49-F238E27FC236}">
                  <a16:creationId xmlns:a16="http://schemas.microsoft.com/office/drawing/2014/main" id="{75776797-48B0-A47A-ACEC-F44B623F585C}"/>
                </a:ext>
              </a:extLst>
            </p:cNvPr>
            <p:cNvGrpSpPr/>
            <p:nvPr/>
          </p:nvGrpSpPr>
          <p:grpSpPr>
            <a:xfrm>
              <a:off x="545321" y="2469261"/>
              <a:ext cx="779976" cy="780884"/>
              <a:chOff x="8235301" y="1805548"/>
              <a:chExt cx="779976" cy="780884"/>
            </a:xfrm>
          </p:grpSpPr>
          <p:sp>
            <p:nvSpPr>
              <p:cNvPr id="61" name="Rounded Rectangle 23">
                <a:extLst>
                  <a:ext uri="{FF2B5EF4-FFF2-40B4-BE49-F238E27FC236}">
                    <a16:creationId xmlns:a16="http://schemas.microsoft.com/office/drawing/2014/main" id="{1312D4C0-9A43-40BA-8041-C7A7E861C790}"/>
                  </a:ext>
                </a:extLst>
              </p:cNvPr>
              <p:cNvSpPr>
                <a:spLocks noChangeAspect="1"/>
              </p:cNvSpPr>
              <p:nvPr/>
            </p:nvSpPr>
            <p:spPr>
              <a:xfrm>
                <a:off x="8235301" y="1805548"/>
                <a:ext cx="779976" cy="780884"/>
              </a:xfrm>
              <a:prstGeom prst="roundRect">
                <a:avLst>
                  <a:gd name="adj" fmla="val 0"/>
                </a:avLst>
              </a:prstGeom>
              <a:solidFill>
                <a:srgbClr val="77A9D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63560" tIns="31780" rIns="63560" bIns="31780" rtlCol="0" anchor="ctr"/>
              <a:lstStyle/>
              <a:p>
                <a:pPr algn="ctr">
                  <a:lnSpc>
                    <a:spcPct val="120000"/>
                  </a:lnSpc>
                </a:pPr>
                <a:endParaRPr lang="en-US" sz="900">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62" name="Text Placeholder 7">
                <a:extLst>
                  <a:ext uri="{FF2B5EF4-FFF2-40B4-BE49-F238E27FC236}">
                    <a16:creationId xmlns:a16="http://schemas.microsoft.com/office/drawing/2014/main" id="{A9B97F26-34A4-D612-E894-6739DBC11538}"/>
                  </a:ext>
                </a:extLst>
              </p:cNvPr>
              <p:cNvSpPr txBox="1"/>
              <p:nvPr/>
            </p:nvSpPr>
            <p:spPr>
              <a:xfrm>
                <a:off x="8297839" y="1904461"/>
                <a:ext cx="631391" cy="521157"/>
              </a:xfrm>
              <a:prstGeom prst="rect">
                <a:avLst/>
              </a:prstGeom>
            </p:spPr>
            <p:txBody>
              <a:bodyPr vert="horz" lIns="0" tIns="72210" rIns="0" bIns="72210" anchor="ctr"/>
              <a:lstStyle>
                <a:lvl1pPr marL="0" indent="0" algn="ctr" defTabSz="914400" rtl="0" eaLnBrk="1" latinLnBrk="0" hangingPunct="1">
                  <a:lnSpc>
                    <a:spcPct val="100000"/>
                  </a:lnSpc>
                  <a:spcBef>
                    <a:spcPts val="0"/>
                  </a:spcBef>
                  <a:buFont typeface="Arial" panose="020B0604020202020204" pitchFamily="34" charset="0"/>
                  <a:buNone/>
                  <a:defRPr sz="2110" b="1" kern="1200">
                    <a:solidFill>
                      <a:schemeClr val="bg1"/>
                    </a:solidFill>
                    <a:latin typeface="FontAwesome"/>
                    <a:ea typeface="+mn-ea"/>
                    <a:cs typeface="FontAwesome"/>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8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lnSpc>
                    <a:spcPct val="120000"/>
                  </a:lnSpc>
                  <a:spcAft>
                    <a:spcPts val="0"/>
                  </a:spcAft>
                </a:pPr>
                <a:r>
                  <a:rPr lang="es-ES_tradnl" b="0" dirty="0">
                    <a:latin typeface="Arial" panose="020B0604020202020204" pitchFamily="34" charset="0"/>
                    <a:ea typeface="微软雅黑" panose="020B0503020204020204" pitchFamily="34" charset="-122"/>
                    <a:sym typeface="Arial" panose="020B0604020202020204" pitchFamily="34" charset="0"/>
                  </a:rPr>
                  <a:t>02</a:t>
                </a:r>
              </a:p>
            </p:txBody>
          </p:sp>
        </p:grpSp>
        <p:grpSp>
          <p:nvGrpSpPr>
            <p:cNvPr id="51" name="组合 61">
              <a:extLst>
                <a:ext uri="{FF2B5EF4-FFF2-40B4-BE49-F238E27FC236}">
                  <a16:creationId xmlns:a16="http://schemas.microsoft.com/office/drawing/2014/main" id="{F1AE39C5-A387-B9F6-E3A7-07360020E053}"/>
                </a:ext>
              </a:extLst>
            </p:cNvPr>
            <p:cNvGrpSpPr/>
            <p:nvPr/>
          </p:nvGrpSpPr>
          <p:grpSpPr>
            <a:xfrm>
              <a:off x="545321" y="3752102"/>
              <a:ext cx="779976" cy="780884"/>
              <a:chOff x="3381330" y="4838231"/>
              <a:chExt cx="779976" cy="780884"/>
            </a:xfrm>
          </p:grpSpPr>
          <p:sp>
            <p:nvSpPr>
              <p:cNvPr id="59" name="Rounded Rectangle 27">
                <a:extLst>
                  <a:ext uri="{FF2B5EF4-FFF2-40B4-BE49-F238E27FC236}">
                    <a16:creationId xmlns:a16="http://schemas.microsoft.com/office/drawing/2014/main" id="{8E528A9C-BCE1-6425-4814-D3B4EEFFD400}"/>
                  </a:ext>
                </a:extLst>
              </p:cNvPr>
              <p:cNvSpPr>
                <a:spLocks noChangeAspect="1"/>
              </p:cNvSpPr>
              <p:nvPr/>
            </p:nvSpPr>
            <p:spPr>
              <a:xfrm>
                <a:off x="3381330" y="4838231"/>
                <a:ext cx="779976" cy="780884"/>
              </a:xfrm>
              <a:prstGeom prst="roundRect">
                <a:avLst>
                  <a:gd name="adj" fmla="val 0"/>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63560" tIns="31780" rIns="63560" bIns="31780" rtlCol="0" anchor="ctr"/>
              <a:lstStyle/>
              <a:p>
                <a:pPr algn="ctr">
                  <a:lnSpc>
                    <a:spcPct val="120000"/>
                  </a:lnSpc>
                </a:pPr>
                <a:endParaRPr lang="en-US" sz="900">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60" name="Text Placeholder 7">
                <a:extLst>
                  <a:ext uri="{FF2B5EF4-FFF2-40B4-BE49-F238E27FC236}">
                    <a16:creationId xmlns:a16="http://schemas.microsoft.com/office/drawing/2014/main" id="{ACFEA82D-1AEE-B614-114C-0C830A111F7C}"/>
                  </a:ext>
                </a:extLst>
              </p:cNvPr>
              <p:cNvSpPr txBox="1"/>
              <p:nvPr/>
            </p:nvSpPr>
            <p:spPr>
              <a:xfrm>
                <a:off x="3443870" y="4937146"/>
                <a:ext cx="631391" cy="521157"/>
              </a:xfrm>
              <a:prstGeom prst="rect">
                <a:avLst/>
              </a:prstGeom>
            </p:spPr>
            <p:txBody>
              <a:bodyPr vert="horz" lIns="0" tIns="72210" rIns="0" bIns="72210" anchor="ctr"/>
              <a:lstStyle>
                <a:lvl1pPr marL="0" indent="0" algn="ctr" defTabSz="914400" rtl="0" eaLnBrk="1" latinLnBrk="0" hangingPunct="1">
                  <a:lnSpc>
                    <a:spcPct val="100000"/>
                  </a:lnSpc>
                  <a:spcBef>
                    <a:spcPts val="0"/>
                  </a:spcBef>
                  <a:buFont typeface="Arial" panose="020B0604020202020204" pitchFamily="34" charset="0"/>
                  <a:buNone/>
                  <a:defRPr sz="2110" b="1" kern="1200">
                    <a:solidFill>
                      <a:schemeClr val="bg1"/>
                    </a:solidFill>
                    <a:latin typeface="FontAwesome"/>
                    <a:ea typeface="+mn-ea"/>
                    <a:cs typeface="FontAwesome"/>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8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lnSpc>
                    <a:spcPct val="120000"/>
                  </a:lnSpc>
                  <a:spcAft>
                    <a:spcPts val="0"/>
                  </a:spcAft>
                </a:pPr>
                <a:r>
                  <a:rPr lang="es-ES_tradnl" b="0" dirty="0">
                    <a:latin typeface="Arial" panose="020B0604020202020204" pitchFamily="34" charset="0"/>
                    <a:ea typeface="微软雅黑" panose="020B0503020204020204" pitchFamily="34" charset="-122"/>
                    <a:sym typeface="Arial" panose="020B0604020202020204" pitchFamily="34" charset="0"/>
                  </a:rPr>
                  <a:t>03</a:t>
                </a:r>
              </a:p>
            </p:txBody>
          </p:sp>
        </p:grpSp>
        <p:grpSp>
          <p:nvGrpSpPr>
            <p:cNvPr id="52" name="组合 66">
              <a:extLst>
                <a:ext uri="{FF2B5EF4-FFF2-40B4-BE49-F238E27FC236}">
                  <a16:creationId xmlns:a16="http://schemas.microsoft.com/office/drawing/2014/main" id="{38F46074-AD36-E796-EB1B-B4A2349F825D}"/>
                </a:ext>
              </a:extLst>
            </p:cNvPr>
            <p:cNvGrpSpPr/>
            <p:nvPr/>
          </p:nvGrpSpPr>
          <p:grpSpPr>
            <a:xfrm>
              <a:off x="566189" y="5066973"/>
              <a:ext cx="779976" cy="780884"/>
              <a:chOff x="3381330" y="4838231"/>
              <a:chExt cx="779976" cy="780884"/>
            </a:xfrm>
          </p:grpSpPr>
          <p:sp>
            <p:nvSpPr>
              <p:cNvPr id="57" name="Rounded Rectangle 27">
                <a:extLst>
                  <a:ext uri="{FF2B5EF4-FFF2-40B4-BE49-F238E27FC236}">
                    <a16:creationId xmlns:a16="http://schemas.microsoft.com/office/drawing/2014/main" id="{ADD3B888-641B-BA10-9608-A911E304DE7F}"/>
                  </a:ext>
                </a:extLst>
              </p:cNvPr>
              <p:cNvSpPr>
                <a:spLocks noChangeAspect="1"/>
              </p:cNvSpPr>
              <p:nvPr/>
            </p:nvSpPr>
            <p:spPr>
              <a:xfrm>
                <a:off x="3381330" y="4838231"/>
                <a:ext cx="779976" cy="780884"/>
              </a:xfrm>
              <a:prstGeom prst="roundRect">
                <a:avLst>
                  <a:gd name="adj" fmla="val 0"/>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63560" tIns="31780" rIns="63560" bIns="31780" rtlCol="0" anchor="ctr"/>
              <a:lstStyle/>
              <a:p>
                <a:pPr algn="ctr">
                  <a:lnSpc>
                    <a:spcPct val="120000"/>
                  </a:lnSpc>
                </a:pPr>
                <a:endParaRPr lang="en-US" sz="900">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58" name="Text Placeholder 7">
                <a:extLst>
                  <a:ext uri="{FF2B5EF4-FFF2-40B4-BE49-F238E27FC236}">
                    <a16:creationId xmlns:a16="http://schemas.microsoft.com/office/drawing/2014/main" id="{CDF26236-B10F-7285-17A4-EA49A8571941}"/>
                  </a:ext>
                </a:extLst>
              </p:cNvPr>
              <p:cNvSpPr txBox="1"/>
              <p:nvPr/>
            </p:nvSpPr>
            <p:spPr>
              <a:xfrm>
                <a:off x="3443870" y="4937146"/>
                <a:ext cx="631391" cy="521157"/>
              </a:xfrm>
              <a:prstGeom prst="rect">
                <a:avLst/>
              </a:prstGeom>
            </p:spPr>
            <p:txBody>
              <a:bodyPr vert="horz" lIns="0" tIns="72210" rIns="0" bIns="72210" anchor="ctr"/>
              <a:lstStyle>
                <a:lvl1pPr marL="0" indent="0" algn="ctr" defTabSz="914400" rtl="0" eaLnBrk="1" latinLnBrk="0" hangingPunct="1">
                  <a:lnSpc>
                    <a:spcPct val="100000"/>
                  </a:lnSpc>
                  <a:spcBef>
                    <a:spcPts val="0"/>
                  </a:spcBef>
                  <a:buFont typeface="Arial" panose="020B0604020202020204" pitchFamily="34" charset="0"/>
                  <a:buNone/>
                  <a:defRPr sz="2110" b="1" kern="1200">
                    <a:solidFill>
                      <a:schemeClr val="bg1"/>
                    </a:solidFill>
                    <a:latin typeface="FontAwesome"/>
                    <a:ea typeface="+mn-ea"/>
                    <a:cs typeface="FontAwesome"/>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8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lnSpc>
                    <a:spcPct val="120000"/>
                  </a:lnSpc>
                  <a:spcAft>
                    <a:spcPts val="0"/>
                  </a:spcAft>
                </a:pPr>
                <a:r>
                  <a:rPr lang="es-ES_tradnl" b="0" dirty="0">
                    <a:latin typeface="Arial" panose="020B0604020202020204" pitchFamily="34" charset="0"/>
                    <a:ea typeface="微软雅黑" panose="020B0503020204020204" pitchFamily="34" charset="-122"/>
                    <a:sym typeface="Arial" panose="020B0604020202020204" pitchFamily="34" charset="0"/>
                  </a:rPr>
                  <a:t>04</a:t>
                </a:r>
              </a:p>
            </p:txBody>
          </p:sp>
        </p:grpSp>
        <p:sp>
          <p:nvSpPr>
            <p:cNvPr id="53" name="Rectangle 4">
              <a:extLst>
                <a:ext uri="{FF2B5EF4-FFF2-40B4-BE49-F238E27FC236}">
                  <a16:creationId xmlns:a16="http://schemas.microsoft.com/office/drawing/2014/main" id="{3D40AC84-B75B-E06D-D1CB-E44005D09FFF}"/>
                </a:ext>
              </a:extLst>
            </p:cNvPr>
            <p:cNvSpPr txBox="1">
              <a:spLocks noChangeArrowheads="1"/>
            </p:cNvSpPr>
            <p:nvPr/>
          </p:nvSpPr>
          <p:spPr bwMode="auto">
            <a:xfrm>
              <a:off x="1387833" y="1276699"/>
              <a:ext cx="3881379" cy="5078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98" tIns="45698" rIns="91398" bIns="45698"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defTabSz="1218565">
                <a:defRPr/>
              </a:pPr>
              <a:r>
                <a:rPr lang="en-US" altLang="zh-CN" kern="0" dirty="0">
                  <a:solidFill>
                    <a:schemeClr val="tx1"/>
                  </a:solidFill>
                  <a:latin typeface="+mj-ea"/>
                </a:rPr>
                <a:t>Multimedia Representation </a:t>
              </a:r>
            </a:p>
          </p:txBody>
        </p:sp>
        <p:sp>
          <p:nvSpPr>
            <p:cNvPr id="54" name="Rectangle 4">
              <a:extLst>
                <a:ext uri="{FF2B5EF4-FFF2-40B4-BE49-F238E27FC236}">
                  <a16:creationId xmlns:a16="http://schemas.microsoft.com/office/drawing/2014/main" id="{B7B5D4C1-1E22-A873-877F-D0E5C1A377B3}"/>
                </a:ext>
              </a:extLst>
            </p:cNvPr>
            <p:cNvSpPr txBox="1">
              <a:spLocks noChangeArrowheads="1"/>
            </p:cNvSpPr>
            <p:nvPr/>
          </p:nvSpPr>
          <p:spPr bwMode="auto">
            <a:xfrm>
              <a:off x="1387835" y="2608528"/>
              <a:ext cx="3881378" cy="5078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98" tIns="45698" rIns="91398" bIns="45698"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defTabSz="1218565">
                <a:defRPr/>
              </a:pPr>
              <a:r>
                <a:rPr lang="en-US" altLang="zh-CN" kern="0" dirty="0">
                  <a:solidFill>
                    <a:schemeClr val="tx1"/>
                  </a:solidFill>
                  <a:latin typeface="+mj-ea"/>
                </a:rPr>
                <a:t>Multimedia Alignment</a:t>
              </a:r>
            </a:p>
          </p:txBody>
        </p:sp>
        <p:sp>
          <p:nvSpPr>
            <p:cNvPr id="55" name="Rectangle 4">
              <a:extLst>
                <a:ext uri="{FF2B5EF4-FFF2-40B4-BE49-F238E27FC236}">
                  <a16:creationId xmlns:a16="http://schemas.microsoft.com/office/drawing/2014/main" id="{B20F7829-A884-235B-F3B3-028979EF681D}"/>
                </a:ext>
              </a:extLst>
            </p:cNvPr>
            <p:cNvSpPr txBox="1">
              <a:spLocks noChangeArrowheads="1"/>
            </p:cNvSpPr>
            <p:nvPr/>
          </p:nvSpPr>
          <p:spPr bwMode="auto">
            <a:xfrm>
              <a:off x="1387835" y="3888960"/>
              <a:ext cx="4148442" cy="5078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98" tIns="45698" rIns="91398" bIns="45698"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defTabSz="1218565">
                <a:defRPr/>
              </a:pPr>
              <a:r>
                <a:rPr lang="en-US" altLang="zh-CN" kern="0" dirty="0">
                  <a:solidFill>
                    <a:schemeClr val="tx1"/>
                  </a:solidFill>
                  <a:latin typeface="+mj-ea"/>
                </a:rPr>
                <a:t>Multimedia Fusion</a:t>
              </a:r>
            </a:p>
          </p:txBody>
        </p:sp>
        <p:sp>
          <p:nvSpPr>
            <p:cNvPr id="56" name="Rectangle 4">
              <a:extLst>
                <a:ext uri="{FF2B5EF4-FFF2-40B4-BE49-F238E27FC236}">
                  <a16:creationId xmlns:a16="http://schemas.microsoft.com/office/drawing/2014/main" id="{036D3DFB-0BE9-D50B-A579-31E517932F44}"/>
                </a:ext>
              </a:extLst>
            </p:cNvPr>
            <p:cNvSpPr txBox="1">
              <a:spLocks noChangeArrowheads="1"/>
            </p:cNvSpPr>
            <p:nvPr/>
          </p:nvSpPr>
          <p:spPr bwMode="auto">
            <a:xfrm>
              <a:off x="1387833" y="5248416"/>
              <a:ext cx="4292769" cy="5078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98" tIns="45698" rIns="91398" bIns="45698"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defTabSz="1218565">
                <a:defRPr/>
              </a:pPr>
              <a:r>
                <a:rPr lang="en-US" altLang="zh-CN" kern="0" dirty="0">
                  <a:solidFill>
                    <a:schemeClr val="tx1"/>
                  </a:solidFill>
                  <a:latin typeface="+mj-ea"/>
                </a:rPr>
                <a:t>Multimedia Transfer </a:t>
              </a:r>
            </a:p>
          </p:txBody>
        </p:sp>
      </p:grpSp>
      <p:sp>
        <p:nvSpPr>
          <p:cNvPr id="7" name="TextBox 6">
            <a:extLst>
              <a:ext uri="{FF2B5EF4-FFF2-40B4-BE49-F238E27FC236}">
                <a16:creationId xmlns:a16="http://schemas.microsoft.com/office/drawing/2014/main" id="{D36DA66C-B6F8-457C-9A25-AB73999922A7}"/>
              </a:ext>
            </a:extLst>
          </p:cNvPr>
          <p:cNvSpPr txBox="1"/>
          <p:nvPr/>
        </p:nvSpPr>
        <p:spPr>
          <a:xfrm>
            <a:off x="1160248" y="691696"/>
            <a:ext cx="10586642" cy="699668"/>
          </a:xfrm>
          <a:prstGeom prst="rect">
            <a:avLst/>
          </a:prstGeom>
          <a:noFill/>
        </p:spPr>
        <p:txBody>
          <a:bodyPr wrap="square">
            <a:noAutofit/>
          </a:bodyPr>
          <a:lstStyle/>
          <a:p>
            <a:r>
              <a:rPr lang="en-US" altLang="zh-CN" sz="2200" dirty="0">
                <a:solidFill>
                  <a:srgbClr val="202F60"/>
                </a:solidFill>
                <a:latin typeface="Calibri" panose="020F0502020204030204" pitchFamily="34" charset="0"/>
                <a:ea typeface="Calibri" panose="020F0502020204030204" pitchFamily="34" charset="0"/>
                <a:cs typeface="Calibri" panose="020F0502020204030204" pitchFamily="34" charset="0"/>
              </a:rPr>
              <a:t>(I)  Multimedia Promotes Machine Learning</a:t>
            </a:r>
            <a:endParaRPr lang="zh-CN" altLang="en-US" sz="2200" dirty="0">
              <a:solidFill>
                <a:srgbClr val="202F60"/>
              </a:solidFill>
              <a:latin typeface="Calibri" panose="020F0502020204030204" pitchFamily="34" charset="0"/>
              <a:cs typeface="Calibri" panose="020F0502020204030204" pitchFamily="34" charset="0"/>
            </a:endParaRPr>
          </a:p>
          <a:p>
            <a:r>
              <a:rPr lang="en-US" altLang="zh-CN" sz="2200" dirty="0">
                <a:solidFill>
                  <a:srgbClr val="202F60"/>
                </a:solidFill>
                <a:latin typeface="Calibri" panose="020F0502020204030204" pitchFamily="34" charset="0"/>
                <a:ea typeface="Calibri" panose="020F0502020204030204" pitchFamily="34" charset="0"/>
                <a:cs typeface="Calibri" panose="020F0502020204030204" pitchFamily="34" charset="0"/>
              </a:rPr>
              <a:t>      A. Multimedia Promotes Machine Learning Techniques</a:t>
            </a:r>
            <a:endParaRPr lang="zh-CN" altLang="en-US" sz="2200" dirty="0">
              <a:solidFill>
                <a:srgbClr val="202F60"/>
              </a:solidFill>
              <a:latin typeface="Calibri" panose="020F0502020204030204" pitchFamily="34" charset="0"/>
              <a:cs typeface="Calibri" panose="020F0502020204030204" pitchFamily="34" charset="0"/>
            </a:endParaRPr>
          </a:p>
        </p:txBody>
      </p:sp>
      <p:sp>
        <p:nvSpPr>
          <p:cNvPr id="2" name="文本框 1">
            <a:extLst>
              <a:ext uri="{FF2B5EF4-FFF2-40B4-BE49-F238E27FC236}">
                <a16:creationId xmlns:a16="http://schemas.microsoft.com/office/drawing/2014/main" id="{5F4EE373-6AAA-AF0A-F764-B516EB2C6216}"/>
              </a:ext>
            </a:extLst>
          </p:cNvPr>
          <p:cNvSpPr txBox="1"/>
          <p:nvPr/>
        </p:nvSpPr>
        <p:spPr>
          <a:xfrm>
            <a:off x="1160248" y="285873"/>
            <a:ext cx="8214891" cy="461665"/>
          </a:xfrm>
          <a:prstGeom prst="rect">
            <a:avLst/>
          </a:prstGeom>
          <a:noFill/>
        </p:spPr>
        <p:txBody>
          <a:bodyPr wrap="square" rtlCol="0">
            <a:spAutoFit/>
          </a:bodyPr>
          <a:lstStyle/>
          <a:p>
            <a:r>
              <a:rPr lang="en-US" altLang="zh-CN" sz="2400" b="1" dirty="0">
                <a:solidFill>
                  <a:srgbClr val="202F60"/>
                </a:solidFill>
                <a:latin typeface="微软雅黑" panose="020B0503020204020204" pitchFamily="34" charset="-122"/>
                <a:ea typeface="微软雅黑" panose="020B0503020204020204" pitchFamily="34" charset="-122"/>
              </a:rPr>
              <a:t>Solution Proposed by Authors - Detail</a:t>
            </a:r>
          </a:p>
        </p:txBody>
      </p:sp>
      <p:grpSp>
        <p:nvGrpSpPr>
          <p:cNvPr id="5" name="组合 4">
            <a:extLst>
              <a:ext uri="{FF2B5EF4-FFF2-40B4-BE49-F238E27FC236}">
                <a16:creationId xmlns:a16="http://schemas.microsoft.com/office/drawing/2014/main" id="{6E658A78-3EBB-7233-9DA1-0F669A6A3CB3}"/>
              </a:ext>
            </a:extLst>
          </p:cNvPr>
          <p:cNvGrpSpPr>
            <a:grpSpLocks noChangeAspect="1"/>
          </p:cNvGrpSpPr>
          <p:nvPr/>
        </p:nvGrpSpPr>
        <p:grpSpPr>
          <a:xfrm>
            <a:off x="264397" y="117177"/>
            <a:ext cx="720000" cy="800136"/>
            <a:chOff x="4605888" y="569832"/>
            <a:chExt cx="3000488" cy="3334441"/>
          </a:xfrm>
        </p:grpSpPr>
        <p:sp>
          <p:nvSpPr>
            <p:cNvPr id="9" name="等腰三角形 8">
              <a:extLst>
                <a:ext uri="{FF2B5EF4-FFF2-40B4-BE49-F238E27FC236}">
                  <a16:creationId xmlns:a16="http://schemas.microsoft.com/office/drawing/2014/main" id="{43A69669-C8DC-A160-4277-AC3D10331431}"/>
                </a:ext>
              </a:extLst>
            </p:cNvPr>
            <p:cNvSpPr/>
            <p:nvPr/>
          </p:nvSpPr>
          <p:spPr>
            <a:xfrm rot="10800000" flipH="1" flipV="1">
              <a:off x="4605888" y="569832"/>
              <a:ext cx="2980224" cy="2569158"/>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a:extLst>
                <a:ext uri="{FF2B5EF4-FFF2-40B4-BE49-F238E27FC236}">
                  <a16:creationId xmlns:a16="http://schemas.microsoft.com/office/drawing/2014/main" id="{2A8EB8A1-1EB2-20AF-4D1D-72FFB981573A}"/>
                </a:ext>
              </a:extLst>
            </p:cNvPr>
            <p:cNvSpPr/>
            <p:nvPr/>
          </p:nvSpPr>
          <p:spPr>
            <a:xfrm rot="10800000" flipH="1">
              <a:off x="4605888" y="1317645"/>
              <a:ext cx="3000488" cy="2586628"/>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6BD67D35-C52C-BA95-3DD4-168A713821CE}"/>
                </a:ext>
              </a:extLst>
            </p:cNvPr>
            <p:cNvSpPr txBox="1"/>
            <p:nvPr/>
          </p:nvSpPr>
          <p:spPr>
            <a:xfrm>
              <a:off x="5358981" y="1214916"/>
              <a:ext cx="1742363" cy="1923916"/>
            </a:xfrm>
            <a:prstGeom prst="rect">
              <a:avLst/>
            </a:prstGeom>
            <a:noFill/>
          </p:spPr>
          <p:txBody>
            <a:bodyPr wrap="square" rtlCol="0">
              <a:spAutoFit/>
            </a:bodyPr>
            <a:lstStyle/>
            <a:p>
              <a:r>
                <a:rPr lang="en-US" altLang="zh-CN" sz="2400" b="1" dirty="0">
                  <a:solidFill>
                    <a:schemeClr val="bg1"/>
                  </a:solidFill>
                  <a:latin typeface="+mj-ea"/>
                  <a:ea typeface="+mj-ea"/>
                </a:rPr>
                <a:t>4</a:t>
              </a:r>
              <a:endParaRPr lang="zh-CN" altLang="en-US" sz="2400" b="1" dirty="0">
                <a:solidFill>
                  <a:schemeClr val="bg1"/>
                </a:solidFill>
                <a:latin typeface="+mj-ea"/>
                <a:ea typeface="+mj-ea"/>
              </a:endParaRPr>
            </a:p>
          </p:txBody>
        </p:sp>
      </p:grpSp>
      <p:pic>
        <p:nvPicPr>
          <p:cNvPr id="65" name="Picture 16">
            <a:extLst>
              <a:ext uri="{FF2B5EF4-FFF2-40B4-BE49-F238E27FC236}">
                <a16:creationId xmlns:a16="http://schemas.microsoft.com/office/drawing/2014/main" id="{C1667D32-286B-2477-9A67-68FF1A74CB47}"/>
              </a:ext>
            </a:extLst>
          </p:cNvPr>
          <p:cNvPicPr>
            <a:picLocks noChangeAspect="1"/>
          </p:cNvPicPr>
          <p:nvPr/>
        </p:nvPicPr>
        <p:blipFill rotWithShape="1">
          <a:blip r:embed="rId3"/>
          <a:srcRect t="9968"/>
          <a:stretch/>
        </p:blipFill>
        <p:spPr>
          <a:xfrm>
            <a:off x="8305870" y="2657680"/>
            <a:ext cx="3766736" cy="1805153"/>
          </a:xfrm>
          <a:prstGeom prst="rect">
            <a:avLst/>
          </a:prstGeom>
        </p:spPr>
      </p:pic>
      <p:cxnSp>
        <p:nvCxnSpPr>
          <p:cNvPr id="66" name="Straight Arrow Connector 20">
            <a:extLst>
              <a:ext uri="{FF2B5EF4-FFF2-40B4-BE49-F238E27FC236}">
                <a16:creationId xmlns:a16="http://schemas.microsoft.com/office/drawing/2014/main" id="{2A418A85-9503-BADD-33E1-CF08CC9B00A6}"/>
              </a:ext>
            </a:extLst>
          </p:cNvPr>
          <p:cNvCxnSpPr>
            <a:cxnSpLocks/>
          </p:cNvCxnSpPr>
          <p:nvPr/>
        </p:nvCxnSpPr>
        <p:spPr>
          <a:xfrm>
            <a:off x="7177053" y="2589631"/>
            <a:ext cx="986763" cy="6798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3021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
            <a:extLst>
              <a:ext uri="{FF2B5EF4-FFF2-40B4-BE49-F238E27FC236}">
                <a16:creationId xmlns:a16="http://schemas.microsoft.com/office/drawing/2014/main" id="{81782D99-1780-69D9-BDD7-8B2DA86942CE}"/>
              </a:ext>
            </a:extLst>
          </p:cNvPr>
          <p:cNvSpPr>
            <a:spLocks noChangeArrowheads="1"/>
          </p:cNvSpPr>
          <p:nvPr/>
        </p:nvSpPr>
        <p:spPr bwMode="auto">
          <a:xfrm>
            <a:off x="2002760" y="1993260"/>
            <a:ext cx="10189240" cy="4762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900" i="0" u="none" strike="noStrike" cap="none" normalizeH="0" baseline="0" dirty="0">
                <a:ln>
                  <a:noFill/>
                </a:ln>
                <a:solidFill>
                  <a:srgbClr val="333333"/>
                </a:solidFill>
                <a:effectLst/>
                <a:latin typeface="Calibri" panose="020F0502020204030204" pitchFamily="34" charset="0"/>
                <a:cs typeface="Calibri" panose="020F0502020204030204" pitchFamily="34" charset="0"/>
              </a:rPr>
              <a:t>Video recommendation, Music recommendation, Group recommendation, Social recommendation</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zh-CN" sz="2000" dirty="0">
              <a:solidFill>
                <a:srgbClr val="333333"/>
              </a:solidFill>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zh-CN" sz="2000" dirty="0">
              <a:solidFill>
                <a:srgbClr val="333333"/>
              </a:solidFill>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i="0" u="none" strike="noStrike" cap="none" normalizeH="0" baseline="0" dirty="0">
                <a:ln>
                  <a:noFill/>
                </a:ln>
                <a:solidFill>
                  <a:srgbClr val="333333"/>
                </a:solidFill>
                <a:effectLst/>
                <a:latin typeface="Calibri" panose="020F0502020204030204" pitchFamily="34" charset="0"/>
                <a:cs typeface="Calibri" panose="020F0502020204030204" pitchFamily="34" charset="0"/>
              </a:rPr>
              <a:t>Audio-Visual Speech Recognition (AVSR)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2000" i="0" u="none" strike="noStrike" cap="none" normalizeH="0" baseline="0" dirty="0">
              <a:ln>
                <a:noFill/>
              </a:ln>
              <a:solidFill>
                <a:srgbClr val="333333"/>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2000" i="0" u="none" strike="noStrike" cap="none" normalizeH="0" baseline="0" dirty="0">
              <a:ln>
                <a:noFill/>
              </a:ln>
              <a:solidFill>
                <a:srgbClr val="333333"/>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i="0" u="none" strike="noStrike" cap="none" normalizeH="0" baseline="0" dirty="0">
                <a:ln>
                  <a:noFill/>
                </a:ln>
                <a:solidFill>
                  <a:srgbClr val="333333"/>
                </a:solidFill>
                <a:effectLst/>
                <a:latin typeface="Calibri" panose="020F0502020204030204" pitchFamily="34" charset="0"/>
                <a:cs typeface="Calibri" panose="020F050202020403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i="0" u="none" strike="noStrike" cap="none" normalizeH="0" baseline="0" dirty="0">
                <a:ln>
                  <a:noFill/>
                </a:ln>
                <a:solidFill>
                  <a:srgbClr val="333333"/>
                </a:solidFill>
                <a:effectLst/>
                <a:latin typeface="Calibri" panose="020F0502020204030204" pitchFamily="34" charset="0"/>
                <a:cs typeface="Calibri" panose="020F0502020204030204" pitchFamily="34" charset="0"/>
              </a:rPr>
              <a:t>Detect the body action in basketball shooting</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zh-CN" sz="2000" dirty="0">
              <a:solidFill>
                <a:srgbClr val="333333"/>
              </a:solidFill>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2000" i="0" u="none" strike="noStrike" cap="none" normalizeH="0" baseline="0" dirty="0">
              <a:ln>
                <a:noFill/>
              </a:ln>
              <a:solidFill>
                <a:srgbClr val="333333"/>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2000" dirty="0">
                <a:solidFill>
                  <a:srgbClr val="000000"/>
                </a:solidFill>
                <a:latin typeface="Calibri" panose="020F0502020204030204" pitchFamily="34" charset="0"/>
                <a:ea typeface="Calibri" panose="020F0502020204030204" pitchFamily="34" charset="0"/>
              </a:rPr>
              <a:t>I</a:t>
            </a:r>
            <a:r>
              <a:rPr lang="en-US" altLang="zh-CN" sz="2000" dirty="0">
                <a:solidFill>
                  <a:srgbClr val="000000"/>
                </a:solidFill>
                <a:effectLst/>
                <a:latin typeface="Calibri" panose="020F0502020204030204" pitchFamily="34" charset="0"/>
                <a:ea typeface="Calibri" panose="020F0502020204030204" pitchFamily="34" charset="0"/>
              </a:rPr>
              <a:t>mage/video captioning and image/video generation from natural language</a:t>
            </a:r>
            <a:endParaRPr kumimoji="0" lang="en-US" altLang="zh-CN" sz="2000" i="0" u="none" strike="noStrike" cap="none" normalizeH="0" baseline="0" dirty="0">
              <a:ln>
                <a:noFill/>
              </a:ln>
              <a:solidFill>
                <a:srgbClr val="333333"/>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zh-CN" sz="2000" dirty="0">
              <a:solidFill>
                <a:srgbClr val="333333"/>
              </a:solidFill>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2000" i="0" u="none" strike="noStrike" cap="none" normalizeH="0" baseline="0" dirty="0">
              <a:ln>
                <a:noFill/>
              </a:ln>
              <a:solidFill>
                <a:srgbClr val="333333"/>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i="0" u="none" strike="noStrike" cap="none" normalizeH="0" baseline="0" dirty="0">
                <a:ln>
                  <a:noFill/>
                </a:ln>
                <a:solidFill>
                  <a:srgbClr val="333333"/>
                </a:solidFill>
                <a:effectLst/>
                <a:latin typeface="Calibri" panose="020F0502020204030204" pitchFamily="34" charset="0"/>
                <a:cs typeface="Calibri" panose="020F0502020204030204" pitchFamily="34" charset="0"/>
              </a:rPr>
              <a:t>Temporal sentence localization in videos, Image/video captioning, Image/video generation from natural language</a:t>
            </a:r>
          </a:p>
        </p:txBody>
      </p:sp>
      <p:grpSp>
        <p:nvGrpSpPr>
          <p:cNvPr id="10" name="组合 9">
            <a:extLst>
              <a:ext uri="{FF2B5EF4-FFF2-40B4-BE49-F238E27FC236}">
                <a16:creationId xmlns:a16="http://schemas.microsoft.com/office/drawing/2014/main" id="{41A84779-5142-1D8A-4D1D-50009B9156DD}"/>
              </a:ext>
            </a:extLst>
          </p:cNvPr>
          <p:cNvGrpSpPr/>
          <p:nvPr/>
        </p:nvGrpSpPr>
        <p:grpSpPr>
          <a:xfrm>
            <a:off x="1160248" y="5503740"/>
            <a:ext cx="5523424" cy="785900"/>
            <a:chOff x="1160248" y="5503740"/>
            <a:chExt cx="5523424" cy="785900"/>
          </a:xfrm>
        </p:grpSpPr>
        <p:sp>
          <p:nvSpPr>
            <p:cNvPr id="4" name="Rounded Rectangle 27">
              <a:extLst>
                <a:ext uri="{FF2B5EF4-FFF2-40B4-BE49-F238E27FC236}">
                  <a16:creationId xmlns:a16="http://schemas.microsoft.com/office/drawing/2014/main" id="{9405596F-C2D2-DDF4-CB0E-0EE8B73B11D4}"/>
                </a:ext>
              </a:extLst>
            </p:cNvPr>
            <p:cNvSpPr>
              <a:spLocks noChangeAspect="1"/>
            </p:cNvSpPr>
            <p:nvPr/>
          </p:nvSpPr>
          <p:spPr>
            <a:xfrm>
              <a:off x="1160248" y="5508756"/>
              <a:ext cx="779976" cy="780884"/>
            </a:xfrm>
            <a:prstGeom prst="roundRect">
              <a:avLst>
                <a:gd name="adj" fmla="val 0"/>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63560" tIns="31780" rIns="63560" bIns="31780" rtlCol="0" anchor="ctr"/>
            <a:lstStyle/>
            <a:p>
              <a:pPr algn="ctr">
                <a:lnSpc>
                  <a:spcPct val="120000"/>
                </a:lnSpc>
              </a:pPr>
              <a:endParaRPr lang="en-US" sz="900">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6" name="Text Placeholder 7">
              <a:extLst>
                <a:ext uri="{FF2B5EF4-FFF2-40B4-BE49-F238E27FC236}">
                  <a16:creationId xmlns:a16="http://schemas.microsoft.com/office/drawing/2014/main" id="{64198FD4-183F-3D00-15A2-0B544875BB79}"/>
                </a:ext>
              </a:extLst>
            </p:cNvPr>
            <p:cNvSpPr txBox="1"/>
            <p:nvPr/>
          </p:nvSpPr>
          <p:spPr>
            <a:xfrm>
              <a:off x="1222788" y="5607671"/>
              <a:ext cx="631391" cy="521157"/>
            </a:xfrm>
            <a:prstGeom prst="rect">
              <a:avLst/>
            </a:prstGeom>
          </p:spPr>
          <p:txBody>
            <a:bodyPr vert="horz" lIns="0" tIns="72210" rIns="0" bIns="72210" anchor="ctr"/>
            <a:lstStyle>
              <a:lvl1pPr marL="0" indent="0" algn="ctr" defTabSz="914400" rtl="0" eaLnBrk="1" latinLnBrk="0" hangingPunct="1">
                <a:lnSpc>
                  <a:spcPct val="100000"/>
                </a:lnSpc>
                <a:spcBef>
                  <a:spcPts val="0"/>
                </a:spcBef>
                <a:buFont typeface="Arial" panose="020B0604020202020204" pitchFamily="34" charset="0"/>
                <a:buNone/>
                <a:defRPr sz="2110" b="1" kern="1200">
                  <a:solidFill>
                    <a:schemeClr val="bg1"/>
                  </a:solidFill>
                  <a:latin typeface="FontAwesome"/>
                  <a:ea typeface="+mn-ea"/>
                  <a:cs typeface="FontAwesome"/>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8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lnSpc>
                  <a:spcPct val="120000"/>
                </a:lnSpc>
                <a:spcAft>
                  <a:spcPts val="0"/>
                </a:spcAft>
              </a:pPr>
              <a:r>
                <a:rPr lang="es-ES_tradnl" b="0" dirty="0">
                  <a:latin typeface="Arial" panose="020B0604020202020204" pitchFamily="34" charset="0"/>
                  <a:ea typeface="微软雅黑" panose="020B0503020204020204" pitchFamily="34" charset="-122"/>
                  <a:sym typeface="Arial" panose="020B0604020202020204" pitchFamily="34" charset="0"/>
                </a:rPr>
                <a:t>05</a:t>
              </a:r>
            </a:p>
          </p:txBody>
        </p:sp>
        <p:sp>
          <p:nvSpPr>
            <p:cNvPr id="8" name="Rectangle 4">
              <a:extLst>
                <a:ext uri="{FF2B5EF4-FFF2-40B4-BE49-F238E27FC236}">
                  <a16:creationId xmlns:a16="http://schemas.microsoft.com/office/drawing/2014/main" id="{C9148905-180B-3D37-E14A-C6963E61CA29}"/>
                </a:ext>
              </a:extLst>
            </p:cNvPr>
            <p:cNvSpPr txBox="1">
              <a:spLocks noChangeArrowheads="1"/>
            </p:cNvSpPr>
            <p:nvPr/>
          </p:nvSpPr>
          <p:spPr bwMode="auto">
            <a:xfrm>
              <a:off x="1981892" y="5503740"/>
              <a:ext cx="4701780" cy="5078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98" tIns="45698" rIns="91398" bIns="45698"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defTabSz="1218565">
                <a:defRPr/>
              </a:pPr>
              <a:r>
                <a:rPr lang="en-US" altLang="zh-CN" kern="0" dirty="0">
                  <a:solidFill>
                    <a:schemeClr val="tx1"/>
                  </a:solidFill>
                  <a:latin typeface="+mj-ea"/>
                </a:rPr>
                <a:t>Multimedia Language and Vision </a:t>
              </a:r>
            </a:p>
          </p:txBody>
        </p:sp>
      </p:grpSp>
      <p:grpSp>
        <p:nvGrpSpPr>
          <p:cNvPr id="48" name="组合 47">
            <a:extLst>
              <a:ext uri="{FF2B5EF4-FFF2-40B4-BE49-F238E27FC236}">
                <a16:creationId xmlns:a16="http://schemas.microsoft.com/office/drawing/2014/main" id="{F55760DC-8EBD-03C1-D31C-AC9FDCE102FA}"/>
              </a:ext>
            </a:extLst>
          </p:cNvPr>
          <p:cNvGrpSpPr/>
          <p:nvPr/>
        </p:nvGrpSpPr>
        <p:grpSpPr>
          <a:xfrm>
            <a:off x="1160248" y="1552322"/>
            <a:ext cx="6740432" cy="3725377"/>
            <a:chOff x="545321" y="1172913"/>
            <a:chExt cx="6740432" cy="3725377"/>
          </a:xfrm>
        </p:grpSpPr>
        <p:grpSp>
          <p:nvGrpSpPr>
            <p:cNvPr id="49" name="组合 51">
              <a:extLst>
                <a:ext uri="{FF2B5EF4-FFF2-40B4-BE49-F238E27FC236}">
                  <a16:creationId xmlns:a16="http://schemas.microsoft.com/office/drawing/2014/main" id="{C6F92214-8ADE-E91D-A1A2-981F1E8AD226}"/>
                </a:ext>
              </a:extLst>
            </p:cNvPr>
            <p:cNvGrpSpPr/>
            <p:nvPr/>
          </p:nvGrpSpPr>
          <p:grpSpPr>
            <a:xfrm>
              <a:off x="545321" y="1175091"/>
              <a:ext cx="779976" cy="780884"/>
              <a:chOff x="3434204" y="1805548"/>
              <a:chExt cx="779976" cy="780884"/>
            </a:xfrm>
          </p:grpSpPr>
          <p:sp>
            <p:nvSpPr>
              <p:cNvPr id="63" name="Rounded Rectangle 11">
                <a:extLst>
                  <a:ext uri="{FF2B5EF4-FFF2-40B4-BE49-F238E27FC236}">
                    <a16:creationId xmlns:a16="http://schemas.microsoft.com/office/drawing/2014/main" id="{301D07D9-85B4-7E0A-A1A8-15C10E9A5967}"/>
                  </a:ext>
                </a:extLst>
              </p:cNvPr>
              <p:cNvSpPr>
                <a:spLocks noChangeAspect="1"/>
              </p:cNvSpPr>
              <p:nvPr/>
            </p:nvSpPr>
            <p:spPr>
              <a:xfrm>
                <a:off x="3434204" y="1805548"/>
                <a:ext cx="779976" cy="780884"/>
              </a:xfrm>
              <a:prstGeom prst="roundRect">
                <a:avLst>
                  <a:gd name="adj" fmla="val 0"/>
                </a:avLst>
              </a:prstGeom>
              <a:solidFill>
                <a:srgbClr val="77A9D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63560" tIns="31780" rIns="63560" bIns="31780" rtlCol="0" anchor="ctr"/>
              <a:lstStyle/>
              <a:p>
                <a:pPr algn="ctr">
                  <a:lnSpc>
                    <a:spcPct val="120000"/>
                  </a:lnSpc>
                </a:pPr>
                <a:endParaRPr lang="en-US" sz="900">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64" name="Text Placeholder 7">
                <a:extLst>
                  <a:ext uri="{FF2B5EF4-FFF2-40B4-BE49-F238E27FC236}">
                    <a16:creationId xmlns:a16="http://schemas.microsoft.com/office/drawing/2014/main" id="{CB8F77CC-3EAC-6FB0-4689-2B66BAE6D129}"/>
                  </a:ext>
                </a:extLst>
              </p:cNvPr>
              <p:cNvSpPr txBox="1"/>
              <p:nvPr/>
            </p:nvSpPr>
            <p:spPr>
              <a:xfrm>
                <a:off x="3496743" y="1904461"/>
                <a:ext cx="631391" cy="521157"/>
              </a:xfrm>
              <a:prstGeom prst="rect">
                <a:avLst/>
              </a:prstGeom>
            </p:spPr>
            <p:txBody>
              <a:bodyPr vert="horz" lIns="0" tIns="72210" rIns="0" bIns="72210" anchor="ctr"/>
              <a:lstStyle>
                <a:lvl1pPr marL="0" indent="0" algn="ctr" defTabSz="914400" rtl="0" eaLnBrk="1" latinLnBrk="0" hangingPunct="1">
                  <a:lnSpc>
                    <a:spcPct val="100000"/>
                  </a:lnSpc>
                  <a:spcBef>
                    <a:spcPts val="0"/>
                  </a:spcBef>
                  <a:buFont typeface="Arial" panose="020B0604020202020204" pitchFamily="34" charset="0"/>
                  <a:buNone/>
                  <a:defRPr sz="2110" b="1" kern="1200">
                    <a:solidFill>
                      <a:schemeClr val="bg1"/>
                    </a:solidFill>
                    <a:latin typeface="FontAwesome"/>
                    <a:ea typeface="+mn-ea"/>
                    <a:cs typeface="FontAwesome"/>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8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lnSpc>
                    <a:spcPct val="120000"/>
                  </a:lnSpc>
                  <a:spcAft>
                    <a:spcPts val="0"/>
                  </a:spcAft>
                </a:pPr>
                <a:r>
                  <a:rPr lang="es-ES_tradnl" b="0" dirty="0">
                    <a:latin typeface="Arial" panose="020B0604020202020204" pitchFamily="34" charset="0"/>
                    <a:ea typeface="微软雅黑" panose="020B0503020204020204" pitchFamily="34" charset="-122"/>
                    <a:sym typeface="Arial" panose="020B0604020202020204" pitchFamily="34" charset="0"/>
                  </a:rPr>
                  <a:t>01</a:t>
                </a:r>
              </a:p>
            </p:txBody>
          </p:sp>
        </p:grpSp>
        <p:grpSp>
          <p:nvGrpSpPr>
            <p:cNvPr id="50" name="组合 56">
              <a:extLst>
                <a:ext uri="{FF2B5EF4-FFF2-40B4-BE49-F238E27FC236}">
                  <a16:creationId xmlns:a16="http://schemas.microsoft.com/office/drawing/2014/main" id="{75776797-48B0-A47A-ACEC-F44B623F585C}"/>
                </a:ext>
              </a:extLst>
            </p:cNvPr>
            <p:cNvGrpSpPr/>
            <p:nvPr/>
          </p:nvGrpSpPr>
          <p:grpSpPr>
            <a:xfrm>
              <a:off x="545321" y="2152228"/>
              <a:ext cx="779976" cy="780884"/>
              <a:chOff x="8235301" y="1488515"/>
              <a:chExt cx="779976" cy="780884"/>
            </a:xfrm>
          </p:grpSpPr>
          <p:sp>
            <p:nvSpPr>
              <p:cNvPr id="61" name="Rounded Rectangle 23">
                <a:extLst>
                  <a:ext uri="{FF2B5EF4-FFF2-40B4-BE49-F238E27FC236}">
                    <a16:creationId xmlns:a16="http://schemas.microsoft.com/office/drawing/2014/main" id="{1312D4C0-9A43-40BA-8041-C7A7E861C790}"/>
                  </a:ext>
                </a:extLst>
              </p:cNvPr>
              <p:cNvSpPr>
                <a:spLocks noChangeAspect="1"/>
              </p:cNvSpPr>
              <p:nvPr/>
            </p:nvSpPr>
            <p:spPr>
              <a:xfrm>
                <a:off x="8235301" y="1488515"/>
                <a:ext cx="779976" cy="780884"/>
              </a:xfrm>
              <a:prstGeom prst="roundRect">
                <a:avLst>
                  <a:gd name="adj" fmla="val 0"/>
                </a:avLst>
              </a:prstGeom>
              <a:solidFill>
                <a:srgbClr val="77A9D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63560" tIns="31780" rIns="63560" bIns="31780" rtlCol="0" anchor="ctr"/>
              <a:lstStyle/>
              <a:p>
                <a:pPr algn="ctr">
                  <a:lnSpc>
                    <a:spcPct val="120000"/>
                  </a:lnSpc>
                </a:pPr>
                <a:endParaRPr lang="en-US" sz="900">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62" name="Text Placeholder 7">
                <a:extLst>
                  <a:ext uri="{FF2B5EF4-FFF2-40B4-BE49-F238E27FC236}">
                    <a16:creationId xmlns:a16="http://schemas.microsoft.com/office/drawing/2014/main" id="{A9B97F26-34A4-D612-E894-6739DBC11538}"/>
                  </a:ext>
                </a:extLst>
              </p:cNvPr>
              <p:cNvSpPr txBox="1"/>
              <p:nvPr/>
            </p:nvSpPr>
            <p:spPr>
              <a:xfrm>
                <a:off x="8297839" y="1618378"/>
                <a:ext cx="631391" cy="521157"/>
              </a:xfrm>
              <a:prstGeom prst="rect">
                <a:avLst/>
              </a:prstGeom>
            </p:spPr>
            <p:txBody>
              <a:bodyPr vert="horz" lIns="0" tIns="72210" rIns="0" bIns="72210" anchor="ctr"/>
              <a:lstStyle>
                <a:lvl1pPr marL="0" indent="0" algn="ctr" defTabSz="914400" rtl="0" eaLnBrk="1" latinLnBrk="0" hangingPunct="1">
                  <a:lnSpc>
                    <a:spcPct val="100000"/>
                  </a:lnSpc>
                  <a:spcBef>
                    <a:spcPts val="0"/>
                  </a:spcBef>
                  <a:buFont typeface="Arial" panose="020B0604020202020204" pitchFamily="34" charset="0"/>
                  <a:buNone/>
                  <a:defRPr sz="2110" b="1" kern="1200">
                    <a:solidFill>
                      <a:schemeClr val="bg1"/>
                    </a:solidFill>
                    <a:latin typeface="FontAwesome"/>
                    <a:ea typeface="+mn-ea"/>
                    <a:cs typeface="FontAwesome"/>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8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lnSpc>
                    <a:spcPct val="120000"/>
                  </a:lnSpc>
                  <a:spcAft>
                    <a:spcPts val="0"/>
                  </a:spcAft>
                </a:pPr>
                <a:r>
                  <a:rPr lang="es-ES_tradnl" b="0" dirty="0">
                    <a:latin typeface="Arial" panose="020B0604020202020204" pitchFamily="34" charset="0"/>
                    <a:ea typeface="微软雅黑" panose="020B0503020204020204" pitchFamily="34" charset="-122"/>
                    <a:sym typeface="Arial" panose="020B0604020202020204" pitchFamily="34" charset="0"/>
                  </a:rPr>
                  <a:t>02</a:t>
                </a:r>
              </a:p>
            </p:txBody>
          </p:sp>
        </p:grpSp>
        <p:grpSp>
          <p:nvGrpSpPr>
            <p:cNvPr id="51" name="组合 61">
              <a:extLst>
                <a:ext uri="{FF2B5EF4-FFF2-40B4-BE49-F238E27FC236}">
                  <a16:creationId xmlns:a16="http://schemas.microsoft.com/office/drawing/2014/main" id="{F1AE39C5-A387-B9F6-E3A7-07360020E053}"/>
                </a:ext>
              </a:extLst>
            </p:cNvPr>
            <p:cNvGrpSpPr/>
            <p:nvPr/>
          </p:nvGrpSpPr>
          <p:grpSpPr>
            <a:xfrm>
              <a:off x="545321" y="3132309"/>
              <a:ext cx="779976" cy="780884"/>
              <a:chOff x="3381330" y="4218438"/>
              <a:chExt cx="779976" cy="780884"/>
            </a:xfrm>
          </p:grpSpPr>
          <p:sp>
            <p:nvSpPr>
              <p:cNvPr id="59" name="Rounded Rectangle 27">
                <a:extLst>
                  <a:ext uri="{FF2B5EF4-FFF2-40B4-BE49-F238E27FC236}">
                    <a16:creationId xmlns:a16="http://schemas.microsoft.com/office/drawing/2014/main" id="{8E528A9C-BCE1-6425-4814-D3B4EEFFD400}"/>
                  </a:ext>
                </a:extLst>
              </p:cNvPr>
              <p:cNvSpPr>
                <a:spLocks noChangeAspect="1"/>
              </p:cNvSpPr>
              <p:nvPr/>
            </p:nvSpPr>
            <p:spPr>
              <a:xfrm>
                <a:off x="3381330" y="4218438"/>
                <a:ext cx="779976" cy="780884"/>
              </a:xfrm>
              <a:prstGeom prst="roundRect">
                <a:avLst>
                  <a:gd name="adj" fmla="val 0"/>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63560" tIns="31780" rIns="63560" bIns="31780" rtlCol="0" anchor="ctr"/>
              <a:lstStyle/>
              <a:p>
                <a:pPr algn="ctr">
                  <a:lnSpc>
                    <a:spcPct val="120000"/>
                  </a:lnSpc>
                </a:pPr>
                <a:endParaRPr lang="en-US" sz="900">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60" name="Text Placeholder 7">
                <a:extLst>
                  <a:ext uri="{FF2B5EF4-FFF2-40B4-BE49-F238E27FC236}">
                    <a16:creationId xmlns:a16="http://schemas.microsoft.com/office/drawing/2014/main" id="{ACFEA82D-1AEE-B614-114C-0C830A111F7C}"/>
                  </a:ext>
                </a:extLst>
              </p:cNvPr>
              <p:cNvSpPr txBox="1"/>
              <p:nvPr/>
            </p:nvSpPr>
            <p:spPr>
              <a:xfrm>
                <a:off x="3443870" y="4317353"/>
                <a:ext cx="631391" cy="521157"/>
              </a:xfrm>
              <a:prstGeom prst="rect">
                <a:avLst/>
              </a:prstGeom>
            </p:spPr>
            <p:txBody>
              <a:bodyPr vert="horz" lIns="0" tIns="72210" rIns="0" bIns="72210" anchor="ctr"/>
              <a:lstStyle>
                <a:lvl1pPr marL="0" indent="0" algn="ctr" defTabSz="914400" rtl="0" eaLnBrk="1" latinLnBrk="0" hangingPunct="1">
                  <a:lnSpc>
                    <a:spcPct val="100000"/>
                  </a:lnSpc>
                  <a:spcBef>
                    <a:spcPts val="0"/>
                  </a:spcBef>
                  <a:buFont typeface="Arial" panose="020B0604020202020204" pitchFamily="34" charset="0"/>
                  <a:buNone/>
                  <a:defRPr sz="2110" b="1" kern="1200">
                    <a:solidFill>
                      <a:schemeClr val="bg1"/>
                    </a:solidFill>
                    <a:latin typeface="FontAwesome"/>
                    <a:ea typeface="+mn-ea"/>
                    <a:cs typeface="FontAwesome"/>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8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lnSpc>
                    <a:spcPct val="120000"/>
                  </a:lnSpc>
                  <a:spcAft>
                    <a:spcPts val="0"/>
                  </a:spcAft>
                </a:pPr>
                <a:r>
                  <a:rPr lang="es-ES_tradnl" b="0" dirty="0">
                    <a:latin typeface="Arial" panose="020B0604020202020204" pitchFamily="34" charset="0"/>
                    <a:ea typeface="微软雅黑" panose="020B0503020204020204" pitchFamily="34" charset="-122"/>
                    <a:sym typeface="Arial" panose="020B0604020202020204" pitchFamily="34" charset="0"/>
                  </a:rPr>
                  <a:t>03</a:t>
                </a:r>
              </a:p>
            </p:txBody>
          </p:sp>
        </p:grpSp>
        <p:grpSp>
          <p:nvGrpSpPr>
            <p:cNvPr id="52" name="组合 66">
              <a:extLst>
                <a:ext uri="{FF2B5EF4-FFF2-40B4-BE49-F238E27FC236}">
                  <a16:creationId xmlns:a16="http://schemas.microsoft.com/office/drawing/2014/main" id="{38F46074-AD36-E796-EB1B-B4A2349F825D}"/>
                </a:ext>
              </a:extLst>
            </p:cNvPr>
            <p:cNvGrpSpPr/>
            <p:nvPr/>
          </p:nvGrpSpPr>
          <p:grpSpPr>
            <a:xfrm>
              <a:off x="545321" y="4117406"/>
              <a:ext cx="779976" cy="780884"/>
              <a:chOff x="3360462" y="3888664"/>
              <a:chExt cx="779976" cy="780884"/>
            </a:xfrm>
          </p:grpSpPr>
          <p:sp>
            <p:nvSpPr>
              <p:cNvPr id="57" name="Rounded Rectangle 27">
                <a:extLst>
                  <a:ext uri="{FF2B5EF4-FFF2-40B4-BE49-F238E27FC236}">
                    <a16:creationId xmlns:a16="http://schemas.microsoft.com/office/drawing/2014/main" id="{ADD3B888-641B-BA10-9608-A911E304DE7F}"/>
                  </a:ext>
                </a:extLst>
              </p:cNvPr>
              <p:cNvSpPr>
                <a:spLocks noChangeAspect="1"/>
              </p:cNvSpPr>
              <p:nvPr/>
            </p:nvSpPr>
            <p:spPr>
              <a:xfrm>
                <a:off x="3360462" y="3888664"/>
                <a:ext cx="779976" cy="780884"/>
              </a:xfrm>
              <a:prstGeom prst="roundRect">
                <a:avLst>
                  <a:gd name="adj" fmla="val 0"/>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63560" tIns="31780" rIns="63560" bIns="31780" rtlCol="0" anchor="ctr"/>
              <a:lstStyle/>
              <a:p>
                <a:pPr algn="ctr">
                  <a:lnSpc>
                    <a:spcPct val="120000"/>
                  </a:lnSpc>
                </a:pPr>
                <a:endParaRPr lang="en-US" sz="900">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58" name="Text Placeholder 7">
                <a:extLst>
                  <a:ext uri="{FF2B5EF4-FFF2-40B4-BE49-F238E27FC236}">
                    <a16:creationId xmlns:a16="http://schemas.microsoft.com/office/drawing/2014/main" id="{CDF26236-B10F-7285-17A4-EA49A8571941}"/>
                  </a:ext>
                </a:extLst>
              </p:cNvPr>
              <p:cNvSpPr txBox="1"/>
              <p:nvPr/>
            </p:nvSpPr>
            <p:spPr>
              <a:xfrm>
                <a:off x="3423002" y="3987579"/>
                <a:ext cx="631391" cy="521157"/>
              </a:xfrm>
              <a:prstGeom prst="rect">
                <a:avLst/>
              </a:prstGeom>
            </p:spPr>
            <p:txBody>
              <a:bodyPr vert="horz" lIns="0" tIns="72210" rIns="0" bIns="72210" anchor="ctr"/>
              <a:lstStyle>
                <a:lvl1pPr marL="0" indent="0" algn="ctr" defTabSz="914400" rtl="0" eaLnBrk="1" latinLnBrk="0" hangingPunct="1">
                  <a:lnSpc>
                    <a:spcPct val="100000"/>
                  </a:lnSpc>
                  <a:spcBef>
                    <a:spcPts val="0"/>
                  </a:spcBef>
                  <a:buFont typeface="Arial" panose="020B0604020202020204" pitchFamily="34" charset="0"/>
                  <a:buNone/>
                  <a:defRPr sz="2110" b="1" kern="1200">
                    <a:solidFill>
                      <a:schemeClr val="bg1"/>
                    </a:solidFill>
                    <a:latin typeface="FontAwesome"/>
                    <a:ea typeface="+mn-ea"/>
                    <a:cs typeface="FontAwesome"/>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8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lnSpc>
                    <a:spcPct val="120000"/>
                  </a:lnSpc>
                  <a:spcAft>
                    <a:spcPts val="0"/>
                  </a:spcAft>
                </a:pPr>
                <a:r>
                  <a:rPr lang="es-ES_tradnl" b="0" dirty="0">
                    <a:latin typeface="Arial" panose="020B0604020202020204" pitchFamily="34" charset="0"/>
                    <a:ea typeface="微软雅黑" panose="020B0503020204020204" pitchFamily="34" charset="-122"/>
                    <a:sym typeface="Arial" panose="020B0604020202020204" pitchFamily="34" charset="0"/>
                  </a:rPr>
                  <a:t>04</a:t>
                </a:r>
              </a:p>
            </p:txBody>
          </p:sp>
        </p:grpSp>
        <p:sp>
          <p:nvSpPr>
            <p:cNvPr id="53" name="Rectangle 4">
              <a:extLst>
                <a:ext uri="{FF2B5EF4-FFF2-40B4-BE49-F238E27FC236}">
                  <a16:creationId xmlns:a16="http://schemas.microsoft.com/office/drawing/2014/main" id="{3D40AC84-B75B-E06D-D1CB-E44005D09FFF}"/>
                </a:ext>
              </a:extLst>
            </p:cNvPr>
            <p:cNvSpPr txBox="1">
              <a:spLocks noChangeArrowheads="1"/>
            </p:cNvSpPr>
            <p:nvPr/>
          </p:nvSpPr>
          <p:spPr bwMode="auto">
            <a:xfrm>
              <a:off x="1387833" y="1172913"/>
              <a:ext cx="5897920" cy="5078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98" tIns="45698" rIns="91398" bIns="45698"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defTabSz="1218565">
                <a:defRPr/>
              </a:pPr>
              <a:r>
                <a:rPr lang="en-US" altLang="zh-CN" kern="0" dirty="0">
                  <a:solidFill>
                    <a:schemeClr val="tx1"/>
                  </a:solidFill>
                  <a:latin typeface="+mj-ea"/>
                </a:rPr>
                <a:t>Multimedia Search and Recommendation </a:t>
              </a:r>
            </a:p>
          </p:txBody>
        </p:sp>
        <p:sp>
          <p:nvSpPr>
            <p:cNvPr id="54" name="Rectangle 4">
              <a:extLst>
                <a:ext uri="{FF2B5EF4-FFF2-40B4-BE49-F238E27FC236}">
                  <a16:creationId xmlns:a16="http://schemas.microsoft.com/office/drawing/2014/main" id="{B7B5D4C1-1E22-A873-877F-D0E5C1A377B3}"/>
                </a:ext>
              </a:extLst>
            </p:cNvPr>
            <p:cNvSpPr txBox="1">
              <a:spLocks noChangeArrowheads="1"/>
            </p:cNvSpPr>
            <p:nvPr/>
          </p:nvSpPr>
          <p:spPr bwMode="auto">
            <a:xfrm>
              <a:off x="1387833" y="2152228"/>
              <a:ext cx="3881378" cy="5078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98" tIns="45698" rIns="91398" bIns="45698"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defTabSz="1218565">
                <a:defRPr/>
              </a:pPr>
              <a:r>
                <a:rPr lang="en-US" altLang="zh-CN" kern="0" dirty="0">
                  <a:solidFill>
                    <a:schemeClr val="tx1"/>
                  </a:solidFill>
                  <a:latin typeface="+mj-ea"/>
                </a:rPr>
                <a:t>Multimedia Recognition</a:t>
              </a:r>
            </a:p>
          </p:txBody>
        </p:sp>
        <p:sp>
          <p:nvSpPr>
            <p:cNvPr id="55" name="Rectangle 4">
              <a:extLst>
                <a:ext uri="{FF2B5EF4-FFF2-40B4-BE49-F238E27FC236}">
                  <a16:creationId xmlns:a16="http://schemas.microsoft.com/office/drawing/2014/main" id="{B20F7829-A884-235B-F3B3-028979EF681D}"/>
                </a:ext>
              </a:extLst>
            </p:cNvPr>
            <p:cNvSpPr txBox="1">
              <a:spLocks noChangeArrowheads="1"/>
            </p:cNvSpPr>
            <p:nvPr/>
          </p:nvSpPr>
          <p:spPr bwMode="auto">
            <a:xfrm>
              <a:off x="1387833" y="3145816"/>
              <a:ext cx="4148442" cy="5078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98" tIns="45698" rIns="91398" bIns="45698"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defTabSz="1218565">
                <a:defRPr/>
              </a:pPr>
              <a:r>
                <a:rPr lang="en-US" altLang="zh-CN" kern="0" dirty="0">
                  <a:solidFill>
                    <a:schemeClr val="tx1"/>
                  </a:solidFill>
                  <a:latin typeface="+mj-ea"/>
                </a:rPr>
                <a:t>Multimedia Detection</a:t>
              </a:r>
            </a:p>
          </p:txBody>
        </p:sp>
        <p:sp>
          <p:nvSpPr>
            <p:cNvPr id="56" name="Rectangle 4">
              <a:extLst>
                <a:ext uri="{FF2B5EF4-FFF2-40B4-BE49-F238E27FC236}">
                  <a16:creationId xmlns:a16="http://schemas.microsoft.com/office/drawing/2014/main" id="{036D3DFB-0BE9-D50B-A579-31E517932F44}"/>
                </a:ext>
              </a:extLst>
            </p:cNvPr>
            <p:cNvSpPr txBox="1">
              <a:spLocks noChangeArrowheads="1"/>
            </p:cNvSpPr>
            <p:nvPr/>
          </p:nvSpPr>
          <p:spPr bwMode="auto">
            <a:xfrm>
              <a:off x="1366965" y="4112390"/>
              <a:ext cx="4292769" cy="5078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98" tIns="45698" rIns="91398" bIns="45698"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defTabSz="1218565">
                <a:defRPr/>
              </a:pPr>
              <a:r>
                <a:rPr lang="en-US" altLang="zh-CN" kern="0" dirty="0">
                  <a:solidFill>
                    <a:schemeClr val="tx1"/>
                  </a:solidFill>
                  <a:latin typeface="+mj-ea"/>
                </a:rPr>
                <a:t>Multimedia Generation </a:t>
              </a:r>
            </a:p>
          </p:txBody>
        </p:sp>
      </p:grpSp>
      <p:sp>
        <p:nvSpPr>
          <p:cNvPr id="7" name="TextBox 6">
            <a:extLst>
              <a:ext uri="{FF2B5EF4-FFF2-40B4-BE49-F238E27FC236}">
                <a16:creationId xmlns:a16="http://schemas.microsoft.com/office/drawing/2014/main" id="{D36DA66C-B6F8-457C-9A25-AB73999922A7}"/>
              </a:ext>
            </a:extLst>
          </p:cNvPr>
          <p:cNvSpPr txBox="1"/>
          <p:nvPr/>
        </p:nvSpPr>
        <p:spPr>
          <a:xfrm>
            <a:off x="1160248" y="691696"/>
            <a:ext cx="10586642" cy="699668"/>
          </a:xfrm>
          <a:prstGeom prst="rect">
            <a:avLst/>
          </a:prstGeom>
          <a:noFill/>
        </p:spPr>
        <p:txBody>
          <a:bodyPr wrap="square">
            <a:noAutofit/>
          </a:bodyPr>
          <a:lstStyle/>
          <a:p>
            <a:r>
              <a:rPr lang="en-US" altLang="zh-CN" sz="2200" dirty="0">
                <a:solidFill>
                  <a:srgbClr val="202F60"/>
                </a:solidFill>
                <a:latin typeface="Calibri" panose="020F0502020204030204" pitchFamily="34" charset="0"/>
                <a:ea typeface="Calibri" panose="020F0502020204030204" pitchFamily="34" charset="0"/>
                <a:cs typeface="Calibri" panose="020F0502020204030204" pitchFamily="34" charset="0"/>
              </a:rPr>
              <a:t>(I)  Multimedia Promotes Machine Learning</a:t>
            </a:r>
            <a:endParaRPr lang="zh-CN" altLang="en-US" sz="2200" dirty="0">
              <a:solidFill>
                <a:srgbClr val="202F60"/>
              </a:solidFill>
              <a:latin typeface="Calibri" panose="020F0502020204030204" pitchFamily="34" charset="0"/>
              <a:cs typeface="Calibri" panose="020F0502020204030204" pitchFamily="34" charset="0"/>
            </a:endParaRPr>
          </a:p>
          <a:p>
            <a:r>
              <a:rPr lang="en-US" altLang="zh-CN" sz="2200" dirty="0">
                <a:solidFill>
                  <a:srgbClr val="202F60"/>
                </a:solidFill>
                <a:latin typeface="Calibri" panose="020F0502020204030204" pitchFamily="34" charset="0"/>
                <a:ea typeface="Calibri" panose="020F0502020204030204" pitchFamily="34" charset="0"/>
                <a:cs typeface="Calibri" panose="020F0502020204030204" pitchFamily="34" charset="0"/>
              </a:rPr>
              <a:t>      B. Multimedia Promotes Machine Learning Applications</a:t>
            </a:r>
            <a:endParaRPr lang="zh-CN" altLang="en-US" sz="2200" dirty="0">
              <a:solidFill>
                <a:srgbClr val="202F60"/>
              </a:solidFill>
              <a:latin typeface="Calibri" panose="020F0502020204030204" pitchFamily="34" charset="0"/>
              <a:cs typeface="Calibri" panose="020F0502020204030204" pitchFamily="34" charset="0"/>
            </a:endParaRPr>
          </a:p>
        </p:txBody>
      </p:sp>
      <p:sp>
        <p:nvSpPr>
          <p:cNvPr id="2" name="文本框 1">
            <a:extLst>
              <a:ext uri="{FF2B5EF4-FFF2-40B4-BE49-F238E27FC236}">
                <a16:creationId xmlns:a16="http://schemas.microsoft.com/office/drawing/2014/main" id="{5F4EE373-6AAA-AF0A-F764-B516EB2C6216}"/>
              </a:ext>
            </a:extLst>
          </p:cNvPr>
          <p:cNvSpPr txBox="1"/>
          <p:nvPr/>
        </p:nvSpPr>
        <p:spPr>
          <a:xfrm>
            <a:off x="1160248" y="285873"/>
            <a:ext cx="8214891" cy="461665"/>
          </a:xfrm>
          <a:prstGeom prst="rect">
            <a:avLst/>
          </a:prstGeom>
          <a:noFill/>
        </p:spPr>
        <p:txBody>
          <a:bodyPr wrap="square" rtlCol="0">
            <a:spAutoFit/>
          </a:bodyPr>
          <a:lstStyle/>
          <a:p>
            <a:r>
              <a:rPr lang="en-US" altLang="zh-CN" sz="2400" b="1" dirty="0">
                <a:solidFill>
                  <a:srgbClr val="202F60"/>
                </a:solidFill>
                <a:latin typeface="微软雅黑" panose="020B0503020204020204" pitchFamily="34" charset="-122"/>
                <a:ea typeface="微软雅黑" panose="020B0503020204020204" pitchFamily="34" charset="-122"/>
              </a:rPr>
              <a:t>Solution Proposed by Authors - Detail</a:t>
            </a:r>
          </a:p>
        </p:txBody>
      </p:sp>
      <p:grpSp>
        <p:nvGrpSpPr>
          <p:cNvPr id="5" name="组合 4">
            <a:extLst>
              <a:ext uri="{FF2B5EF4-FFF2-40B4-BE49-F238E27FC236}">
                <a16:creationId xmlns:a16="http://schemas.microsoft.com/office/drawing/2014/main" id="{6E658A78-3EBB-7233-9DA1-0F669A6A3CB3}"/>
              </a:ext>
            </a:extLst>
          </p:cNvPr>
          <p:cNvGrpSpPr>
            <a:grpSpLocks noChangeAspect="1"/>
          </p:cNvGrpSpPr>
          <p:nvPr/>
        </p:nvGrpSpPr>
        <p:grpSpPr>
          <a:xfrm>
            <a:off x="264397" y="117177"/>
            <a:ext cx="720000" cy="800136"/>
            <a:chOff x="4605888" y="569832"/>
            <a:chExt cx="3000488" cy="3334441"/>
          </a:xfrm>
        </p:grpSpPr>
        <p:sp>
          <p:nvSpPr>
            <p:cNvPr id="9" name="等腰三角形 8">
              <a:extLst>
                <a:ext uri="{FF2B5EF4-FFF2-40B4-BE49-F238E27FC236}">
                  <a16:creationId xmlns:a16="http://schemas.microsoft.com/office/drawing/2014/main" id="{43A69669-C8DC-A160-4277-AC3D10331431}"/>
                </a:ext>
              </a:extLst>
            </p:cNvPr>
            <p:cNvSpPr/>
            <p:nvPr/>
          </p:nvSpPr>
          <p:spPr>
            <a:xfrm rot="10800000" flipH="1" flipV="1">
              <a:off x="4605888" y="569832"/>
              <a:ext cx="2980224" cy="2569158"/>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a:extLst>
                <a:ext uri="{FF2B5EF4-FFF2-40B4-BE49-F238E27FC236}">
                  <a16:creationId xmlns:a16="http://schemas.microsoft.com/office/drawing/2014/main" id="{2A8EB8A1-1EB2-20AF-4D1D-72FFB981573A}"/>
                </a:ext>
              </a:extLst>
            </p:cNvPr>
            <p:cNvSpPr/>
            <p:nvPr/>
          </p:nvSpPr>
          <p:spPr>
            <a:xfrm rot="10800000" flipH="1">
              <a:off x="4605888" y="1317645"/>
              <a:ext cx="3000488" cy="2586628"/>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6BD67D35-C52C-BA95-3DD4-168A713821CE}"/>
                </a:ext>
              </a:extLst>
            </p:cNvPr>
            <p:cNvSpPr txBox="1"/>
            <p:nvPr/>
          </p:nvSpPr>
          <p:spPr>
            <a:xfrm>
              <a:off x="5358981" y="1214916"/>
              <a:ext cx="1742363" cy="1923916"/>
            </a:xfrm>
            <a:prstGeom prst="rect">
              <a:avLst/>
            </a:prstGeom>
            <a:noFill/>
          </p:spPr>
          <p:txBody>
            <a:bodyPr wrap="square" rtlCol="0">
              <a:spAutoFit/>
            </a:bodyPr>
            <a:lstStyle/>
            <a:p>
              <a:r>
                <a:rPr lang="en-US" altLang="zh-CN" sz="2400" b="1" dirty="0">
                  <a:solidFill>
                    <a:schemeClr val="bg1"/>
                  </a:solidFill>
                  <a:latin typeface="+mj-ea"/>
                  <a:ea typeface="+mj-ea"/>
                </a:rPr>
                <a:t>4</a:t>
              </a:r>
              <a:endParaRPr lang="zh-CN" altLang="en-US" sz="2400" b="1" dirty="0">
                <a:solidFill>
                  <a:schemeClr val="bg1"/>
                </a:solidFill>
                <a:latin typeface="+mj-ea"/>
                <a:ea typeface="+mj-ea"/>
              </a:endParaRPr>
            </a:p>
          </p:txBody>
        </p:sp>
      </p:grpSp>
      <p:pic>
        <p:nvPicPr>
          <p:cNvPr id="13" name="Picture 3">
            <a:extLst>
              <a:ext uri="{FF2B5EF4-FFF2-40B4-BE49-F238E27FC236}">
                <a16:creationId xmlns:a16="http://schemas.microsoft.com/office/drawing/2014/main" id="{88C5FEC6-B9D6-6FA1-FDAF-FB65CC602D63}"/>
              </a:ext>
            </a:extLst>
          </p:cNvPr>
          <p:cNvPicPr>
            <a:picLocks noChangeAspect="1"/>
          </p:cNvPicPr>
          <p:nvPr/>
        </p:nvPicPr>
        <p:blipFill>
          <a:blip r:embed="rId3"/>
          <a:stretch>
            <a:fillRect/>
          </a:stretch>
        </p:blipFill>
        <p:spPr>
          <a:xfrm>
            <a:off x="9012432" y="2335384"/>
            <a:ext cx="2734458" cy="2510322"/>
          </a:xfrm>
          <a:prstGeom prst="rect">
            <a:avLst/>
          </a:prstGeom>
        </p:spPr>
      </p:pic>
      <p:cxnSp>
        <p:nvCxnSpPr>
          <p:cNvPr id="14" name="Straight Arrow Connector 12">
            <a:extLst>
              <a:ext uri="{FF2B5EF4-FFF2-40B4-BE49-F238E27FC236}">
                <a16:creationId xmlns:a16="http://schemas.microsoft.com/office/drawing/2014/main" id="{B9AF0D88-7749-2EFB-122A-DA1B71505EAD}"/>
              </a:ext>
            </a:extLst>
          </p:cNvPr>
          <p:cNvCxnSpPr>
            <a:cxnSpLocks/>
          </p:cNvCxnSpPr>
          <p:nvPr/>
        </p:nvCxnSpPr>
        <p:spPr>
          <a:xfrm>
            <a:off x="6930363" y="4190996"/>
            <a:ext cx="194063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6148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 hidden="1">
            <a:extLst>
              <a:ext uri="{FF2B5EF4-FFF2-40B4-BE49-F238E27FC236}">
                <a16:creationId xmlns:a16="http://schemas.microsoft.com/office/drawing/2014/main" id="{81782D99-1780-69D9-BDD7-8B2DA86942CE}"/>
              </a:ext>
            </a:extLst>
          </p:cNvPr>
          <p:cNvSpPr>
            <a:spLocks noChangeArrowheads="1"/>
          </p:cNvSpPr>
          <p:nvPr/>
        </p:nvSpPr>
        <p:spPr bwMode="auto">
          <a:xfrm>
            <a:off x="2002760" y="1993260"/>
            <a:ext cx="10189240" cy="4762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900" i="0" u="none" strike="noStrike" cap="none" normalizeH="0" baseline="0" dirty="0">
                <a:ln>
                  <a:noFill/>
                </a:ln>
                <a:solidFill>
                  <a:srgbClr val="333333"/>
                </a:solidFill>
                <a:effectLst/>
                <a:latin typeface="Calibri" panose="020F0502020204030204" pitchFamily="34" charset="0"/>
                <a:cs typeface="Calibri" panose="020F0502020204030204" pitchFamily="34" charset="0"/>
              </a:rPr>
              <a:t>Video recommendation, Music recommendation, Group recommendation, Social recommendation</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zh-CN" sz="2000" dirty="0">
              <a:solidFill>
                <a:srgbClr val="333333"/>
              </a:solidFill>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zh-CN" sz="2000" dirty="0">
              <a:solidFill>
                <a:srgbClr val="333333"/>
              </a:solidFill>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i="0" u="none" strike="noStrike" cap="none" normalizeH="0" baseline="0" dirty="0">
                <a:ln>
                  <a:noFill/>
                </a:ln>
                <a:solidFill>
                  <a:srgbClr val="333333"/>
                </a:solidFill>
                <a:effectLst/>
                <a:latin typeface="Calibri" panose="020F0502020204030204" pitchFamily="34" charset="0"/>
                <a:cs typeface="Calibri" panose="020F0502020204030204" pitchFamily="34" charset="0"/>
              </a:rPr>
              <a:t>Audio-Visual Speech Recognition (AVSR)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2000" i="0" u="none" strike="noStrike" cap="none" normalizeH="0" baseline="0" dirty="0">
              <a:ln>
                <a:noFill/>
              </a:ln>
              <a:solidFill>
                <a:srgbClr val="333333"/>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2000" i="0" u="none" strike="noStrike" cap="none" normalizeH="0" baseline="0" dirty="0">
              <a:ln>
                <a:noFill/>
              </a:ln>
              <a:solidFill>
                <a:srgbClr val="333333"/>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i="0" u="none" strike="noStrike" cap="none" normalizeH="0" baseline="0" dirty="0">
                <a:ln>
                  <a:noFill/>
                </a:ln>
                <a:solidFill>
                  <a:srgbClr val="333333"/>
                </a:solidFill>
                <a:effectLst/>
                <a:latin typeface="Calibri" panose="020F0502020204030204" pitchFamily="34" charset="0"/>
                <a:cs typeface="Calibri" panose="020F050202020403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i="0" u="none" strike="noStrike" cap="none" normalizeH="0" baseline="0" dirty="0">
                <a:ln>
                  <a:noFill/>
                </a:ln>
                <a:solidFill>
                  <a:srgbClr val="333333"/>
                </a:solidFill>
                <a:effectLst/>
                <a:latin typeface="Calibri" panose="020F0502020204030204" pitchFamily="34" charset="0"/>
                <a:cs typeface="Calibri" panose="020F0502020204030204" pitchFamily="34" charset="0"/>
              </a:rPr>
              <a:t>Detect the body action in basketball shooting</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zh-CN" sz="2000" dirty="0">
              <a:solidFill>
                <a:srgbClr val="333333"/>
              </a:solidFill>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2000" i="0" u="none" strike="noStrike" cap="none" normalizeH="0" baseline="0" dirty="0">
              <a:ln>
                <a:noFill/>
              </a:ln>
              <a:solidFill>
                <a:srgbClr val="333333"/>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2000" dirty="0">
                <a:solidFill>
                  <a:srgbClr val="000000"/>
                </a:solidFill>
                <a:latin typeface="Calibri" panose="020F0502020204030204" pitchFamily="34" charset="0"/>
                <a:ea typeface="Calibri" panose="020F0502020204030204" pitchFamily="34" charset="0"/>
              </a:rPr>
              <a:t>I</a:t>
            </a:r>
            <a:r>
              <a:rPr lang="en-US" altLang="zh-CN" sz="2000" dirty="0">
                <a:solidFill>
                  <a:srgbClr val="000000"/>
                </a:solidFill>
                <a:effectLst/>
                <a:latin typeface="Calibri" panose="020F0502020204030204" pitchFamily="34" charset="0"/>
                <a:ea typeface="Calibri" panose="020F0502020204030204" pitchFamily="34" charset="0"/>
              </a:rPr>
              <a:t>mage/video captioning and image/video generation from natural language</a:t>
            </a:r>
            <a:endParaRPr kumimoji="0" lang="en-US" altLang="zh-CN" sz="2000" i="0" u="none" strike="noStrike" cap="none" normalizeH="0" baseline="0" dirty="0">
              <a:ln>
                <a:noFill/>
              </a:ln>
              <a:solidFill>
                <a:srgbClr val="333333"/>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zh-CN" sz="2000" dirty="0">
              <a:solidFill>
                <a:srgbClr val="333333"/>
              </a:solidFill>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2000" i="0" u="none" strike="noStrike" cap="none" normalizeH="0" baseline="0" dirty="0">
              <a:ln>
                <a:noFill/>
              </a:ln>
              <a:solidFill>
                <a:srgbClr val="333333"/>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i="0" u="none" strike="noStrike" cap="none" normalizeH="0" baseline="0" dirty="0">
                <a:ln>
                  <a:noFill/>
                </a:ln>
                <a:solidFill>
                  <a:srgbClr val="333333"/>
                </a:solidFill>
                <a:effectLst/>
                <a:latin typeface="Calibri" panose="020F0502020204030204" pitchFamily="34" charset="0"/>
                <a:cs typeface="Calibri" panose="020F0502020204030204" pitchFamily="34" charset="0"/>
              </a:rPr>
              <a:t>Temporal sentence localization in videos, Image/video captioning, Image/video generation from natural language</a:t>
            </a:r>
          </a:p>
        </p:txBody>
      </p:sp>
      <p:grpSp>
        <p:nvGrpSpPr>
          <p:cNvPr id="48" name="组合 47">
            <a:extLst>
              <a:ext uri="{FF2B5EF4-FFF2-40B4-BE49-F238E27FC236}">
                <a16:creationId xmlns:a16="http://schemas.microsoft.com/office/drawing/2014/main" id="{F55760DC-8EBD-03C1-D31C-AC9FDCE102FA}"/>
              </a:ext>
            </a:extLst>
          </p:cNvPr>
          <p:cNvGrpSpPr/>
          <p:nvPr/>
        </p:nvGrpSpPr>
        <p:grpSpPr>
          <a:xfrm>
            <a:off x="1160248" y="1552322"/>
            <a:ext cx="6740432" cy="4223417"/>
            <a:chOff x="545321" y="1172913"/>
            <a:chExt cx="6740432" cy="4223417"/>
          </a:xfrm>
        </p:grpSpPr>
        <p:grpSp>
          <p:nvGrpSpPr>
            <p:cNvPr id="49" name="组合 51">
              <a:extLst>
                <a:ext uri="{FF2B5EF4-FFF2-40B4-BE49-F238E27FC236}">
                  <a16:creationId xmlns:a16="http://schemas.microsoft.com/office/drawing/2014/main" id="{C6F92214-8ADE-E91D-A1A2-981F1E8AD226}"/>
                </a:ext>
              </a:extLst>
            </p:cNvPr>
            <p:cNvGrpSpPr/>
            <p:nvPr/>
          </p:nvGrpSpPr>
          <p:grpSpPr>
            <a:xfrm>
              <a:off x="545321" y="1175091"/>
              <a:ext cx="779976" cy="780884"/>
              <a:chOff x="3434204" y="1805548"/>
              <a:chExt cx="779976" cy="780884"/>
            </a:xfrm>
          </p:grpSpPr>
          <p:sp>
            <p:nvSpPr>
              <p:cNvPr id="63" name="Rounded Rectangle 11">
                <a:extLst>
                  <a:ext uri="{FF2B5EF4-FFF2-40B4-BE49-F238E27FC236}">
                    <a16:creationId xmlns:a16="http://schemas.microsoft.com/office/drawing/2014/main" id="{301D07D9-85B4-7E0A-A1A8-15C10E9A5967}"/>
                  </a:ext>
                </a:extLst>
              </p:cNvPr>
              <p:cNvSpPr>
                <a:spLocks noChangeAspect="1"/>
              </p:cNvSpPr>
              <p:nvPr/>
            </p:nvSpPr>
            <p:spPr>
              <a:xfrm>
                <a:off x="3434204" y="1805548"/>
                <a:ext cx="779976" cy="780884"/>
              </a:xfrm>
              <a:prstGeom prst="roundRect">
                <a:avLst>
                  <a:gd name="adj" fmla="val 0"/>
                </a:avLst>
              </a:prstGeom>
              <a:solidFill>
                <a:srgbClr val="77A9D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63560" tIns="31780" rIns="63560" bIns="31780" rtlCol="0" anchor="ctr"/>
              <a:lstStyle/>
              <a:p>
                <a:pPr algn="ctr">
                  <a:lnSpc>
                    <a:spcPct val="120000"/>
                  </a:lnSpc>
                </a:pPr>
                <a:endParaRPr lang="en-US" sz="900">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64" name="Text Placeholder 7">
                <a:extLst>
                  <a:ext uri="{FF2B5EF4-FFF2-40B4-BE49-F238E27FC236}">
                    <a16:creationId xmlns:a16="http://schemas.microsoft.com/office/drawing/2014/main" id="{CB8F77CC-3EAC-6FB0-4689-2B66BAE6D129}"/>
                  </a:ext>
                </a:extLst>
              </p:cNvPr>
              <p:cNvSpPr txBox="1"/>
              <p:nvPr/>
            </p:nvSpPr>
            <p:spPr>
              <a:xfrm>
                <a:off x="3496743" y="1904461"/>
                <a:ext cx="631391" cy="521157"/>
              </a:xfrm>
              <a:prstGeom prst="rect">
                <a:avLst/>
              </a:prstGeom>
            </p:spPr>
            <p:txBody>
              <a:bodyPr vert="horz" lIns="0" tIns="72210" rIns="0" bIns="72210" anchor="ctr"/>
              <a:lstStyle>
                <a:lvl1pPr marL="0" indent="0" algn="ctr" defTabSz="914400" rtl="0" eaLnBrk="1" latinLnBrk="0" hangingPunct="1">
                  <a:lnSpc>
                    <a:spcPct val="100000"/>
                  </a:lnSpc>
                  <a:spcBef>
                    <a:spcPts val="0"/>
                  </a:spcBef>
                  <a:buFont typeface="Arial" panose="020B0604020202020204" pitchFamily="34" charset="0"/>
                  <a:buNone/>
                  <a:defRPr sz="2110" b="1" kern="1200">
                    <a:solidFill>
                      <a:schemeClr val="bg1"/>
                    </a:solidFill>
                    <a:latin typeface="FontAwesome"/>
                    <a:ea typeface="+mn-ea"/>
                    <a:cs typeface="FontAwesome"/>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8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lnSpc>
                    <a:spcPct val="120000"/>
                  </a:lnSpc>
                  <a:spcAft>
                    <a:spcPts val="0"/>
                  </a:spcAft>
                </a:pPr>
                <a:r>
                  <a:rPr lang="es-ES_tradnl" b="0" dirty="0">
                    <a:latin typeface="Arial" panose="020B0604020202020204" pitchFamily="34" charset="0"/>
                    <a:ea typeface="微软雅黑" panose="020B0503020204020204" pitchFamily="34" charset="-122"/>
                    <a:sym typeface="Arial" panose="020B0604020202020204" pitchFamily="34" charset="0"/>
                  </a:rPr>
                  <a:t>01</a:t>
                </a:r>
              </a:p>
            </p:txBody>
          </p:sp>
        </p:grpSp>
        <p:grpSp>
          <p:nvGrpSpPr>
            <p:cNvPr id="50" name="组合 56">
              <a:extLst>
                <a:ext uri="{FF2B5EF4-FFF2-40B4-BE49-F238E27FC236}">
                  <a16:creationId xmlns:a16="http://schemas.microsoft.com/office/drawing/2014/main" id="{75776797-48B0-A47A-ACEC-F44B623F585C}"/>
                </a:ext>
              </a:extLst>
            </p:cNvPr>
            <p:cNvGrpSpPr/>
            <p:nvPr/>
          </p:nvGrpSpPr>
          <p:grpSpPr>
            <a:xfrm>
              <a:off x="545321" y="2895268"/>
              <a:ext cx="779976" cy="780884"/>
              <a:chOff x="8235301" y="2231555"/>
              <a:chExt cx="779976" cy="780884"/>
            </a:xfrm>
          </p:grpSpPr>
          <p:sp>
            <p:nvSpPr>
              <p:cNvPr id="61" name="Rounded Rectangle 23">
                <a:extLst>
                  <a:ext uri="{FF2B5EF4-FFF2-40B4-BE49-F238E27FC236}">
                    <a16:creationId xmlns:a16="http://schemas.microsoft.com/office/drawing/2014/main" id="{1312D4C0-9A43-40BA-8041-C7A7E861C790}"/>
                  </a:ext>
                </a:extLst>
              </p:cNvPr>
              <p:cNvSpPr>
                <a:spLocks noChangeAspect="1"/>
              </p:cNvSpPr>
              <p:nvPr/>
            </p:nvSpPr>
            <p:spPr>
              <a:xfrm>
                <a:off x="8235301" y="2231555"/>
                <a:ext cx="779976" cy="780884"/>
              </a:xfrm>
              <a:prstGeom prst="roundRect">
                <a:avLst>
                  <a:gd name="adj" fmla="val 0"/>
                </a:avLst>
              </a:prstGeom>
              <a:solidFill>
                <a:srgbClr val="77A9D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63560" tIns="31780" rIns="63560" bIns="31780" rtlCol="0" anchor="ctr"/>
              <a:lstStyle/>
              <a:p>
                <a:pPr algn="ctr">
                  <a:lnSpc>
                    <a:spcPct val="120000"/>
                  </a:lnSpc>
                </a:pPr>
                <a:endParaRPr lang="en-US" sz="900">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62" name="Text Placeholder 7">
                <a:extLst>
                  <a:ext uri="{FF2B5EF4-FFF2-40B4-BE49-F238E27FC236}">
                    <a16:creationId xmlns:a16="http://schemas.microsoft.com/office/drawing/2014/main" id="{A9B97F26-34A4-D612-E894-6739DBC11538}"/>
                  </a:ext>
                </a:extLst>
              </p:cNvPr>
              <p:cNvSpPr txBox="1"/>
              <p:nvPr/>
            </p:nvSpPr>
            <p:spPr>
              <a:xfrm>
                <a:off x="8297839" y="2361418"/>
                <a:ext cx="631391" cy="521157"/>
              </a:xfrm>
              <a:prstGeom prst="rect">
                <a:avLst/>
              </a:prstGeom>
            </p:spPr>
            <p:txBody>
              <a:bodyPr vert="horz" lIns="0" tIns="72210" rIns="0" bIns="72210" anchor="ctr"/>
              <a:lstStyle>
                <a:lvl1pPr marL="0" indent="0" algn="ctr" defTabSz="914400" rtl="0" eaLnBrk="1" latinLnBrk="0" hangingPunct="1">
                  <a:lnSpc>
                    <a:spcPct val="100000"/>
                  </a:lnSpc>
                  <a:spcBef>
                    <a:spcPts val="0"/>
                  </a:spcBef>
                  <a:buFont typeface="Arial" panose="020B0604020202020204" pitchFamily="34" charset="0"/>
                  <a:buNone/>
                  <a:defRPr sz="2110" b="1" kern="1200">
                    <a:solidFill>
                      <a:schemeClr val="bg1"/>
                    </a:solidFill>
                    <a:latin typeface="FontAwesome"/>
                    <a:ea typeface="+mn-ea"/>
                    <a:cs typeface="FontAwesome"/>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8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lnSpc>
                    <a:spcPct val="120000"/>
                  </a:lnSpc>
                  <a:spcAft>
                    <a:spcPts val="0"/>
                  </a:spcAft>
                </a:pPr>
                <a:r>
                  <a:rPr lang="es-ES_tradnl" b="0" dirty="0">
                    <a:latin typeface="Arial" panose="020B0604020202020204" pitchFamily="34" charset="0"/>
                    <a:ea typeface="微软雅黑" panose="020B0503020204020204" pitchFamily="34" charset="-122"/>
                    <a:sym typeface="Arial" panose="020B0604020202020204" pitchFamily="34" charset="0"/>
                  </a:rPr>
                  <a:t>02</a:t>
                </a:r>
              </a:p>
            </p:txBody>
          </p:sp>
        </p:grpSp>
        <p:grpSp>
          <p:nvGrpSpPr>
            <p:cNvPr id="51" name="组合 61">
              <a:extLst>
                <a:ext uri="{FF2B5EF4-FFF2-40B4-BE49-F238E27FC236}">
                  <a16:creationId xmlns:a16="http://schemas.microsoft.com/office/drawing/2014/main" id="{F1AE39C5-A387-B9F6-E3A7-07360020E053}"/>
                </a:ext>
              </a:extLst>
            </p:cNvPr>
            <p:cNvGrpSpPr/>
            <p:nvPr/>
          </p:nvGrpSpPr>
          <p:grpSpPr>
            <a:xfrm>
              <a:off x="545321" y="4615446"/>
              <a:ext cx="779976" cy="780884"/>
              <a:chOff x="3381330" y="5701575"/>
              <a:chExt cx="779976" cy="780884"/>
            </a:xfrm>
          </p:grpSpPr>
          <p:sp>
            <p:nvSpPr>
              <p:cNvPr id="59" name="Rounded Rectangle 27">
                <a:extLst>
                  <a:ext uri="{FF2B5EF4-FFF2-40B4-BE49-F238E27FC236}">
                    <a16:creationId xmlns:a16="http://schemas.microsoft.com/office/drawing/2014/main" id="{8E528A9C-BCE1-6425-4814-D3B4EEFFD400}"/>
                  </a:ext>
                </a:extLst>
              </p:cNvPr>
              <p:cNvSpPr>
                <a:spLocks noChangeAspect="1"/>
              </p:cNvSpPr>
              <p:nvPr/>
            </p:nvSpPr>
            <p:spPr>
              <a:xfrm>
                <a:off x="3381330" y="5701575"/>
                <a:ext cx="779976" cy="780884"/>
              </a:xfrm>
              <a:prstGeom prst="roundRect">
                <a:avLst>
                  <a:gd name="adj" fmla="val 0"/>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63560" tIns="31780" rIns="63560" bIns="31780" rtlCol="0" anchor="ctr"/>
              <a:lstStyle/>
              <a:p>
                <a:pPr algn="ctr">
                  <a:lnSpc>
                    <a:spcPct val="120000"/>
                  </a:lnSpc>
                </a:pPr>
                <a:endParaRPr lang="en-US" sz="900">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60" name="Text Placeholder 7">
                <a:extLst>
                  <a:ext uri="{FF2B5EF4-FFF2-40B4-BE49-F238E27FC236}">
                    <a16:creationId xmlns:a16="http://schemas.microsoft.com/office/drawing/2014/main" id="{ACFEA82D-1AEE-B614-114C-0C830A111F7C}"/>
                  </a:ext>
                </a:extLst>
              </p:cNvPr>
              <p:cNvSpPr txBox="1"/>
              <p:nvPr/>
            </p:nvSpPr>
            <p:spPr>
              <a:xfrm>
                <a:off x="3443870" y="5800490"/>
                <a:ext cx="631391" cy="521157"/>
              </a:xfrm>
              <a:prstGeom prst="rect">
                <a:avLst/>
              </a:prstGeom>
            </p:spPr>
            <p:txBody>
              <a:bodyPr vert="horz" lIns="0" tIns="72210" rIns="0" bIns="72210" anchor="ctr"/>
              <a:lstStyle>
                <a:lvl1pPr marL="0" indent="0" algn="ctr" defTabSz="914400" rtl="0" eaLnBrk="1" latinLnBrk="0" hangingPunct="1">
                  <a:lnSpc>
                    <a:spcPct val="100000"/>
                  </a:lnSpc>
                  <a:spcBef>
                    <a:spcPts val="0"/>
                  </a:spcBef>
                  <a:buFont typeface="Arial" panose="020B0604020202020204" pitchFamily="34" charset="0"/>
                  <a:buNone/>
                  <a:defRPr sz="2110" b="1" kern="1200">
                    <a:solidFill>
                      <a:schemeClr val="bg1"/>
                    </a:solidFill>
                    <a:latin typeface="FontAwesome"/>
                    <a:ea typeface="+mn-ea"/>
                    <a:cs typeface="FontAwesome"/>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8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lnSpc>
                    <a:spcPct val="120000"/>
                  </a:lnSpc>
                  <a:spcAft>
                    <a:spcPts val="0"/>
                  </a:spcAft>
                </a:pPr>
                <a:r>
                  <a:rPr lang="es-ES_tradnl" b="0" dirty="0">
                    <a:latin typeface="Arial" panose="020B0604020202020204" pitchFamily="34" charset="0"/>
                    <a:ea typeface="微软雅黑" panose="020B0503020204020204" pitchFamily="34" charset="-122"/>
                    <a:sym typeface="Arial" panose="020B0604020202020204" pitchFamily="34" charset="0"/>
                  </a:rPr>
                  <a:t>03</a:t>
                </a:r>
              </a:p>
            </p:txBody>
          </p:sp>
        </p:grpSp>
        <p:sp>
          <p:nvSpPr>
            <p:cNvPr id="55" name="Rectangle 4">
              <a:extLst>
                <a:ext uri="{FF2B5EF4-FFF2-40B4-BE49-F238E27FC236}">
                  <a16:creationId xmlns:a16="http://schemas.microsoft.com/office/drawing/2014/main" id="{B20F7829-A884-235B-F3B3-028979EF681D}"/>
                </a:ext>
              </a:extLst>
            </p:cNvPr>
            <p:cNvSpPr txBox="1">
              <a:spLocks noChangeArrowheads="1"/>
            </p:cNvSpPr>
            <p:nvPr/>
          </p:nvSpPr>
          <p:spPr bwMode="auto">
            <a:xfrm>
              <a:off x="1387833" y="4628953"/>
              <a:ext cx="4424354" cy="5078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98" tIns="45698" rIns="91398" bIns="45698"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defTabSz="1218565">
                <a:defRPr/>
              </a:pPr>
              <a:r>
                <a:rPr lang="en-US" altLang="zh-CN" kern="0" dirty="0">
                  <a:solidFill>
                    <a:schemeClr val="tx1"/>
                  </a:solidFill>
                  <a:latin typeface="+mj-ea"/>
                </a:rPr>
                <a:t>Attention Map and Visualization</a:t>
              </a:r>
            </a:p>
          </p:txBody>
        </p:sp>
        <p:sp>
          <p:nvSpPr>
            <p:cNvPr id="54" name="Rectangle 4">
              <a:extLst>
                <a:ext uri="{FF2B5EF4-FFF2-40B4-BE49-F238E27FC236}">
                  <a16:creationId xmlns:a16="http://schemas.microsoft.com/office/drawing/2014/main" id="{B7B5D4C1-1E22-A873-877F-D0E5C1A377B3}"/>
                </a:ext>
              </a:extLst>
            </p:cNvPr>
            <p:cNvSpPr txBox="1">
              <a:spLocks noChangeArrowheads="1"/>
            </p:cNvSpPr>
            <p:nvPr/>
          </p:nvSpPr>
          <p:spPr bwMode="auto">
            <a:xfrm>
              <a:off x="1387833" y="2895268"/>
              <a:ext cx="3881378" cy="5078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98" tIns="45698" rIns="91398" bIns="45698"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defTabSz="1218565">
                <a:defRPr/>
              </a:pPr>
              <a:r>
                <a:rPr lang="en-US" altLang="zh-CN" kern="0" dirty="0">
                  <a:solidFill>
                    <a:schemeClr val="tx1"/>
                  </a:solidFill>
                  <a:latin typeface="+mj-ea"/>
                </a:rPr>
                <a:t>Relational Reasoning (GNN) </a:t>
              </a:r>
            </a:p>
          </p:txBody>
        </p:sp>
        <p:sp>
          <p:nvSpPr>
            <p:cNvPr id="53" name="Rectangle 4">
              <a:extLst>
                <a:ext uri="{FF2B5EF4-FFF2-40B4-BE49-F238E27FC236}">
                  <a16:creationId xmlns:a16="http://schemas.microsoft.com/office/drawing/2014/main" id="{3D40AC84-B75B-E06D-D1CB-E44005D09FFF}"/>
                </a:ext>
              </a:extLst>
            </p:cNvPr>
            <p:cNvSpPr txBox="1">
              <a:spLocks noChangeArrowheads="1"/>
            </p:cNvSpPr>
            <p:nvPr/>
          </p:nvSpPr>
          <p:spPr bwMode="auto">
            <a:xfrm>
              <a:off x="1387833" y="1172913"/>
              <a:ext cx="5897920" cy="5078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98" tIns="45698" rIns="91398" bIns="45698"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defTabSz="1218565">
                <a:defRPr/>
              </a:pPr>
              <a:r>
                <a:rPr lang="en-US" altLang="zh-CN" kern="0" dirty="0">
                  <a:solidFill>
                    <a:schemeClr val="tx1"/>
                  </a:solidFill>
                  <a:latin typeface="+mj-ea"/>
                </a:rPr>
                <a:t>Multi-Step Reasoning (RNN) </a:t>
              </a:r>
            </a:p>
          </p:txBody>
        </p:sp>
      </p:grpSp>
      <p:sp>
        <p:nvSpPr>
          <p:cNvPr id="7" name="TextBox 6">
            <a:extLst>
              <a:ext uri="{FF2B5EF4-FFF2-40B4-BE49-F238E27FC236}">
                <a16:creationId xmlns:a16="http://schemas.microsoft.com/office/drawing/2014/main" id="{D36DA66C-B6F8-457C-9A25-AB73999922A7}"/>
              </a:ext>
            </a:extLst>
          </p:cNvPr>
          <p:cNvSpPr txBox="1"/>
          <p:nvPr/>
        </p:nvSpPr>
        <p:spPr>
          <a:xfrm>
            <a:off x="1160248" y="691696"/>
            <a:ext cx="10586642" cy="699668"/>
          </a:xfrm>
          <a:prstGeom prst="rect">
            <a:avLst/>
          </a:prstGeom>
          <a:noFill/>
        </p:spPr>
        <p:txBody>
          <a:bodyPr wrap="square">
            <a:noAutofit/>
          </a:bodyPr>
          <a:lstStyle/>
          <a:p>
            <a:r>
              <a:rPr lang="en-US" altLang="zh-CN" sz="2200" dirty="0">
                <a:solidFill>
                  <a:srgbClr val="202F60"/>
                </a:solidFill>
                <a:latin typeface="Calibri" panose="020F0502020204030204" pitchFamily="34" charset="0"/>
                <a:ea typeface="Calibri" panose="020F0502020204030204" pitchFamily="34" charset="0"/>
                <a:cs typeface="Calibri" panose="020F0502020204030204" pitchFamily="34" charset="0"/>
              </a:rPr>
              <a:t>(II)  Machine Learning Boosts Multimedia </a:t>
            </a:r>
            <a:endParaRPr lang="zh-CN" altLang="en-US" sz="2200" dirty="0">
              <a:solidFill>
                <a:srgbClr val="202F60"/>
              </a:solidFill>
              <a:latin typeface="Calibri" panose="020F0502020204030204" pitchFamily="34" charset="0"/>
              <a:cs typeface="Calibri" panose="020F0502020204030204" pitchFamily="34" charset="0"/>
            </a:endParaRPr>
          </a:p>
          <a:p>
            <a:r>
              <a:rPr lang="en-US" altLang="zh-CN" sz="2200" dirty="0">
                <a:solidFill>
                  <a:srgbClr val="202F60"/>
                </a:solidFill>
                <a:latin typeface="Calibri" panose="020F0502020204030204" pitchFamily="34" charset="0"/>
                <a:ea typeface="Calibri" panose="020F0502020204030204" pitchFamily="34" charset="0"/>
                <a:cs typeface="Calibri" panose="020F0502020204030204" pitchFamily="34" charset="0"/>
              </a:rPr>
              <a:t>      A. Reasoning-Inspired Perception Learning</a:t>
            </a:r>
            <a:endParaRPr lang="zh-CN" altLang="en-US" sz="2200" dirty="0">
              <a:solidFill>
                <a:srgbClr val="202F60"/>
              </a:solidFill>
              <a:latin typeface="Calibri" panose="020F0502020204030204" pitchFamily="34" charset="0"/>
              <a:cs typeface="Calibri" panose="020F0502020204030204" pitchFamily="34" charset="0"/>
            </a:endParaRPr>
          </a:p>
        </p:txBody>
      </p:sp>
      <p:sp>
        <p:nvSpPr>
          <p:cNvPr id="2" name="文本框 1">
            <a:extLst>
              <a:ext uri="{FF2B5EF4-FFF2-40B4-BE49-F238E27FC236}">
                <a16:creationId xmlns:a16="http://schemas.microsoft.com/office/drawing/2014/main" id="{5F4EE373-6AAA-AF0A-F764-B516EB2C6216}"/>
              </a:ext>
            </a:extLst>
          </p:cNvPr>
          <p:cNvSpPr txBox="1"/>
          <p:nvPr/>
        </p:nvSpPr>
        <p:spPr>
          <a:xfrm>
            <a:off x="1160248" y="285873"/>
            <a:ext cx="8214891" cy="461665"/>
          </a:xfrm>
          <a:prstGeom prst="rect">
            <a:avLst/>
          </a:prstGeom>
          <a:noFill/>
        </p:spPr>
        <p:txBody>
          <a:bodyPr wrap="square" rtlCol="0">
            <a:spAutoFit/>
          </a:bodyPr>
          <a:lstStyle/>
          <a:p>
            <a:r>
              <a:rPr lang="en-US" altLang="zh-CN" sz="2400" b="1" dirty="0">
                <a:solidFill>
                  <a:srgbClr val="202F60"/>
                </a:solidFill>
                <a:latin typeface="微软雅黑" panose="020B0503020204020204" pitchFamily="34" charset="-122"/>
                <a:ea typeface="微软雅黑" panose="020B0503020204020204" pitchFamily="34" charset="-122"/>
              </a:rPr>
              <a:t>Solution Proposed by Authors - Detail</a:t>
            </a:r>
          </a:p>
        </p:txBody>
      </p:sp>
      <p:grpSp>
        <p:nvGrpSpPr>
          <p:cNvPr id="5" name="组合 4">
            <a:extLst>
              <a:ext uri="{FF2B5EF4-FFF2-40B4-BE49-F238E27FC236}">
                <a16:creationId xmlns:a16="http://schemas.microsoft.com/office/drawing/2014/main" id="{6E658A78-3EBB-7233-9DA1-0F669A6A3CB3}"/>
              </a:ext>
            </a:extLst>
          </p:cNvPr>
          <p:cNvGrpSpPr>
            <a:grpSpLocks noChangeAspect="1"/>
          </p:cNvGrpSpPr>
          <p:nvPr/>
        </p:nvGrpSpPr>
        <p:grpSpPr>
          <a:xfrm>
            <a:off x="264397" y="117177"/>
            <a:ext cx="720000" cy="800136"/>
            <a:chOff x="4605888" y="569832"/>
            <a:chExt cx="3000488" cy="3334441"/>
          </a:xfrm>
        </p:grpSpPr>
        <p:sp>
          <p:nvSpPr>
            <p:cNvPr id="9" name="等腰三角形 8">
              <a:extLst>
                <a:ext uri="{FF2B5EF4-FFF2-40B4-BE49-F238E27FC236}">
                  <a16:creationId xmlns:a16="http://schemas.microsoft.com/office/drawing/2014/main" id="{43A69669-C8DC-A160-4277-AC3D10331431}"/>
                </a:ext>
              </a:extLst>
            </p:cNvPr>
            <p:cNvSpPr/>
            <p:nvPr/>
          </p:nvSpPr>
          <p:spPr>
            <a:xfrm rot="10800000" flipH="1" flipV="1">
              <a:off x="4605888" y="569832"/>
              <a:ext cx="2980224" cy="2569158"/>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a:extLst>
                <a:ext uri="{FF2B5EF4-FFF2-40B4-BE49-F238E27FC236}">
                  <a16:creationId xmlns:a16="http://schemas.microsoft.com/office/drawing/2014/main" id="{2A8EB8A1-1EB2-20AF-4D1D-72FFB981573A}"/>
                </a:ext>
              </a:extLst>
            </p:cNvPr>
            <p:cNvSpPr/>
            <p:nvPr/>
          </p:nvSpPr>
          <p:spPr>
            <a:xfrm rot="10800000" flipH="1">
              <a:off x="4605888" y="1317645"/>
              <a:ext cx="3000488" cy="2586628"/>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6BD67D35-C52C-BA95-3DD4-168A713821CE}"/>
                </a:ext>
              </a:extLst>
            </p:cNvPr>
            <p:cNvSpPr txBox="1"/>
            <p:nvPr/>
          </p:nvSpPr>
          <p:spPr>
            <a:xfrm>
              <a:off x="5358981" y="1214916"/>
              <a:ext cx="1742363" cy="1923916"/>
            </a:xfrm>
            <a:prstGeom prst="rect">
              <a:avLst/>
            </a:prstGeom>
            <a:noFill/>
          </p:spPr>
          <p:txBody>
            <a:bodyPr wrap="square" rtlCol="0">
              <a:spAutoFit/>
            </a:bodyPr>
            <a:lstStyle/>
            <a:p>
              <a:r>
                <a:rPr lang="en-US" altLang="zh-CN" sz="2400" b="1" dirty="0">
                  <a:solidFill>
                    <a:schemeClr val="bg1"/>
                  </a:solidFill>
                  <a:latin typeface="+mj-ea"/>
                  <a:ea typeface="+mj-ea"/>
                </a:rPr>
                <a:t>4</a:t>
              </a:r>
              <a:endParaRPr lang="zh-CN" altLang="en-US" sz="2400" b="1" dirty="0">
                <a:solidFill>
                  <a:schemeClr val="bg1"/>
                </a:solidFill>
                <a:latin typeface="+mj-ea"/>
                <a:ea typeface="+mj-ea"/>
              </a:endParaRPr>
            </a:p>
          </p:txBody>
        </p:sp>
      </p:grpSp>
      <p:cxnSp>
        <p:nvCxnSpPr>
          <p:cNvPr id="14" name="Straight Arrow Connector 12">
            <a:extLst>
              <a:ext uri="{FF2B5EF4-FFF2-40B4-BE49-F238E27FC236}">
                <a16:creationId xmlns:a16="http://schemas.microsoft.com/office/drawing/2014/main" id="{B9AF0D88-7749-2EFB-122A-DA1B71505EAD}"/>
              </a:ext>
            </a:extLst>
          </p:cNvPr>
          <p:cNvCxnSpPr>
            <a:cxnSpLocks/>
          </p:cNvCxnSpPr>
          <p:nvPr/>
        </p:nvCxnSpPr>
        <p:spPr>
          <a:xfrm flipV="1">
            <a:off x="6038987" y="3274677"/>
            <a:ext cx="1230164" cy="3111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2" name="Picture 24">
            <a:extLst>
              <a:ext uri="{FF2B5EF4-FFF2-40B4-BE49-F238E27FC236}">
                <a16:creationId xmlns:a16="http://schemas.microsoft.com/office/drawing/2014/main" id="{7CF125AB-B22D-1109-2424-C9A5FEB0BF7F}"/>
              </a:ext>
            </a:extLst>
          </p:cNvPr>
          <p:cNvPicPr>
            <a:picLocks noChangeAspect="1"/>
          </p:cNvPicPr>
          <p:nvPr/>
        </p:nvPicPr>
        <p:blipFill>
          <a:blip r:embed="rId3"/>
          <a:stretch>
            <a:fillRect/>
          </a:stretch>
        </p:blipFill>
        <p:spPr>
          <a:xfrm>
            <a:off x="7384267" y="1653413"/>
            <a:ext cx="4569434" cy="3293553"/>
          </a:xfrm>
          <a:prstGeom prst="rect">
            <a:avLst/>
          </a:prstGeom>
        </p:spPr>
      </p:pic>
    </p:spTree>
    <p:extLst>
      <p:ext uri="{BB962C8B-B14F-4D97-AF65-F5344CB8AC3E}">
        <p14:creationId xmlns:p14="http://schemas.microsoft.com/office/powerpoint/2010/main" val="2097831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 hidden="1">
            <a:extLst>
              <a:ext uri="{FF2B5EF4-FFF2-40B4-BE49-F238E27FC236}">
                <a16:creationId xmlns:a16="http://schemas.microsoft.com/office/drawing/2014/main" id="{81782D99-1780-69D9-BDD7-8B2DA86942CE}"/>
              </a:ext>
            </a:extLst>
          </p:cNvPr>
          <p:cNvSpPr>
            <a:spLocks noChangeArrowheads="1"/>
          </p:cNvSpPr>
          <p:nvPr/>
        </p:nvSpPr>
        <p:spPr bwMode="auto">
          <a:xfrm>
            <a:off x="2002760" y="1993260"/>
            <a:ext cx="10189240" cy="4762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900" i="0" u="none" strike="noStrike" cap="none" normalizeH="0" baseline="0" dirty="0">
                <a:ln>
                  <a:noFill/>
                </a:ln>
                <a:solidFill>
                  <a:srgbClr val="333333"/>
                </a:solidFill>
                <a:effectLst/>
                <a:latin typeface="Calibri" panose="020F0502020204030204" pitchFamily="34" charset="0"/>
                <a:cs typeface="Calibri" panose="020F0502020204030204" pitchFamily="34" charset="0"/>
              </a:rPr>
              <a:t>Video recommendation, Music recommendation, Group recommendation, Social recommendation</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zh-CN" sz="2000" dirty="0">
              <a:solidFill>
                <a:srgbClr val="333333"/>
              </a:solidFill>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zh-CN" sz="2000" dirty="0">
              <a:solidFill>
                <a:srgbClr val="333333"/>
              </a:solidFill>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i="0" u="none" strike="noStrike" cap="none" normalizeH="0" baseline="0" dirty="0">
                <a:ln>
                  <a:noFill/>
                </a:ln>
                <a:solidFill>
                  <a:srgbClr val="333333"/>
                </a:solidFill>
                <a:effectLst/>
                <a:latin typeface="Calibri" panose="020F0502020204030204" pitchFamily="34" charset="0"/>
                <a:cs typeface="Calibri" panose="020F0502020204030204" pitchFamily="34" charset="0"/>
              </a:rPr>
              <a:t>Audio-Visual Speech Recognition (AVSR)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2000" i="0" u="none" strike="noStrike" cap="none" normalizeH="0" baseline="0" dirty="0">
              <a:ln>
                <a:noFill/>
              </a:ln>
              <a:solidFill>
                <a:srgbClr val="333333"/>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2000" i="0" u="none" strike="noStrike" cap="none" normalizeH="0" baseline="0" dirty="0">
              <a:ln>
                <a:noFill/>
              </a:ln>
              <a:solidFill>
                <a:srgbClr val="333333"/>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i="0" u="none" strike="noStrike" cap="none" normalizeH="0" baseline="0" dirty="0">
                <a:ln>
                  <a:noFill/>
                </a:ln>
                <a:solidFill>
                  <a:srgbClr val="333333"/>
                </a:solidFill>
                <a:effectLst/>
                <a:latin typeface="Calibri" panose="020F0502020204030204" pitchFamily="34" charset="0"/>
                <a:cs typeface="Calibri" panose="020F050202020403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i="0" u="none" strike="noStrike" cap="none" normalizeH="0" baseline="0" dirty="0">
                <a:ln>
                  <a:noFill/>
                </a:ln>
                <a:solidFill>
                  <a:srgbClr val="333333"/>
                </a:solidFill>
                <a:effectLst/>
                <a:latin typeface="Calibri" panose="020F0502020204030204" pitchFamily="34" charset="0"/>
                <a:cs typeface="Calibri" panose="020F0502020204030204" pitchFamily="34" charset="0"/>
              </a:rPr>
              <a:t>Detect the body action in basketball shooting</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zh-CN" sz="2000" dirty="0">
              <a:solidFill>
                <a:srgbClr val="333333"/>
              </a:solidFill>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2000" i="0" u="none" strike="noStrike" cap="none" normalizeH="0" baseline="0" dirty="0">
              <a:ln>
                <a:noFill/>
              </a:ln>
              <a:solidFill>
                <a:srgbClr val="333333"/>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2000" dirty="0">
                <a:solidFill>
                  <a:srgbClr val="000000"/>
                </a:solidFill>
                <a:latin typeface="Calibri" panose="020F0502020204030204" pitchFamily="34" charset="0"/>
                <a:ea typeface="Calibri" panose="020F0502020204030204" pitchFamily="34" charset="0"/>
              </a:rPr>
              <a:t>I</a:t>
            </a:r>
            <a:r>
              <a:rPr lang="en-US" altLang="zh-CN" sz="2000" dirty="0">
                <a:solidFill>
                  <a:srgbClr val="000000"/>
                </a:solidFill>
                <a:effectLst/>
                <a:latin typeface="Calibri" panose="020F0502020204030204" pitchFamily="34" charset="0"/>
                <a:ea typeface="Calibri" panose="020F0502020204030204" pitchFamily="34" charset="0"/>
              </a:rPr>
              <a:t>mage/video captioning and image/video generation from natural language</a:t>
            </a:r>
            <a:endParaRPr kumimoji="0" lang="en-US" altLang="zh-CN" sz="2000" i="0" u="none" strike="noStrike" cap="none" normalizeH="0" baseline="0" dirty="0">
              <a:ln>
                <a:noFill/>
              </a:ln>
              <a:solidFill>
                <a:srgbClr val="333333"/>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zh-CN" sz="2000" dirty="0">
              <a:solidFill>
                <a:srgbClr val="333333"/>
              </a:solidFill>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2000" i="0" u="none" strike="noStrike" cap="none" normalizeH="0" baseline="0" dirty="0">
              <a:ln>
                <a:noFill/>
              </a:ln>
              <a:solidFill>
                <a:srgbClr val="333333"/>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i="0" u="none" strike="noStrike" cap="none" normalizeH="0" baseline="0" dirty="0">
                <a:ln>
                  <a:noFill/>
                </a:ln>
                <a:solidFill>
                  <a:srgbClr val="333333"/>
                </a:solidFill>
                <a:effectLst/>
                <a:latin typeface="Calibri" panose="020F0502020204030204" pitchFamily="34" charset="0"/>
                <a:cs typeface="Calibri" panose="020F0502020204030204" pitchFamily="34" charset="0"/>
              </a:rPr>
              <a:t>Temporal sentence localization in videos, Image/video captioning, Image/video generation from natural language</a:t>
            </a:r>
          </a:p>
        </p:txBody>
      </p:sp>
      <p:grpSp>
        <p:nvGrpSpPr>
          <p:cNvPr id="48" name="组合 47">
            <a:extLst>
              <a:ext uri="{FF2B5EF4-FFF2-40B4-BE49-F238E27FC236}">
                <a16:creationId xmlns:a16="http://schemas.microsoft.com/office/drawing/2014/main" id="{F55760DC-8EBD-03C1-D31C-AC9FDCE102FA}"/>
              </a:ext>
            </a:extLst>
          </p:cNvPr>
          <p:cNvGrpSpPr/>
          <p:nvPr/>
        </p:nvGrpSpPr>
        <p:grpSpPr>
          <a:xfrm>
            <a:off x="1160248" y="1937193"/>
            <a:ext cx="6740432" cy="3180816"/>
            <a:chOff x="545321" y="1172913"/>
            <a:chExt cx="6740432" cy="3180816"/>
          </a:xfrm>
        </p:grpSpPr>
        <p:grpSp>
          <p:nvGrpSpPr>
            <p:cNvPr id="49" name="组合 51">
              <a:extLst>
                <a:ext uri="{FF2B5EF4-FFF2-40B4-BE49-F238E27FC236}">
                  <a16:creationId xmlns:a16="http://schemas.microsoft.com/office/drawing/2014/main" id="{C6F92214-8ADE-E91D-A1A2-981F1E8AD226}"/>
                </a:ext>
              </a:extLst>
            </p:cNvPr>
            <p:cNvGrpSpPr/>
            <p:nvPr/>
          </p:nvGrpSpPr>
          <p:grpSpPr>
            <a:xfrm>
              <a:off x="545321" y="1175091"/>
              <a:ext cx="779976" cy="780884"/>
              <a:chOff x="3434204" y="1805548"/>
              <a:chExt cx="779976" cy="780884"/>
            </a:xfrm>
          </p:grpSpPr>
          <p:sp>
            <p:nvSpPr>
              <p:cNvPr id="63" name="Rounded Rectangle 11">
                <a:extLst>
                  <a:ext uri="{FF2B5EF4-FFF2-40B4-BE49-F238E27FC236}">
                    <a16:creationId xmlns:a16="http://schemas.microsoft.com/office/drawing/2014/main" id="{301D07D9-85B4-7E0A-A1A8-15C10E9A5967}"/>
                  </a:ext>
                </a:extLst>
              </p:cNvPr>
              <p:cNvSpPr>
                <a:spLocks noChangeAspect="1"/>
              </p:cNvSpPr>
              <p:nvPr/>
            </p:nvSpPr>
            <p:spPr>
              <a:xfrm>
                <a:off x="3434204" y="1805548"/>
                <a:ext cx="779976" cy="780884"/>
              </a:xfrm>
              <a:prstGeom prst="roundRect">
                <a:avLst>
                  <a:gd name="adj" fmla="val 0"/>
                </a:avLst>
              </a:prstGeom>
              <a:solidFill>
                <a:srgbClr val="77A9D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63560" tIns="31780" rIns="63560" bIns="31780" rtlCol="0" anchor="ctr"/>
              <a:lstStyle/>
              <a:p>
                <a:pPr algn="ctr">
                  <a:lnSpc>
                    <a:spcPct val="120000"/>
                  </a:lnSpc>
                </a:pPr>
                <a:endParaRPr lang="en-US" sz="900">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64" name="Text Placeholder 7">
                <a:extLst>
                  <a:ext uri="{FF2B5EF4-FFF2-40B4-BE49-F238E27FC236}">
                    <a16:creationId xmlns:a16="http://schemas.microsoft.com/office/drawing/2014/main" id="{CB8F77CC-3EAC-6FB0-4689-2B66BAE6D129}"/>
                  </a:ext>
                </a:extLst>
              </p:cNvPr>
              <p:cNvSpPr txBox="1"/>
              <p:nvPr/>
            </p:nvSpPr>
            <p:spPr>
              <a:xfrm>
                <a:off x="3496743" y="1904461"/>
                <a:ext cx="631391" cy="521157"/>
              </a:xfrm>
              <a:prstGeom prst="rect">
                <a:avLst/>
              </a:prstGeom>
            </p:spPr>
            <p:txBody>
              <a:bodyPr vert="horz" lIns="0" tIns="72210" rIns="0" bIns="72210" anchor="ctr"/>
              <a:lstStyle>
                <a:lvl1pPr marL="0" indent="0" algn="ctr" defTabSz="914400" rtl="0" eaLnBrk="1" latinLnBrk="0" hangingPunct="1">
                  <a:lnSpc>
                    <a:spcPct val="100000"/>
                  </a:lnSpc>
                  <a:spcBef>
                    <a:spcPts val="0"/>
                  </a:spcBef>
                  <a:buFont typeface="Arial" panose="020B0604020202020204" pitchFamily="34" charset="0"/>
                  <a:buNone/>
                  <a:defRPr sz="2110" b="1" kern="1200">
                    <a:solidFill>
                      <a:schemeClr val="bg1"/>
                    </a:solidFill>
                    <a:latin typeface="FontAwesome"/>
                    <a:ea typeface="+mn-ea"/>
                    <a:cs typeface="FontAwesome"/>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8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lnSpc>
                    <a:spcPct val="120000"/>
                  </a:lnSpc>
                  <a:spcAft>
                    <a:spcPts val="0"/>
                  </a:spcAft>
                </a:pPr>
                <a:r>
                  <a:rPr lang="es-ES_tradnl" b="0" dirty="0">
                    <a:latin typeface="Arial" panose="020B0604020202020204" pitchFamily="34" charset="0"/>
                    <a:ea typeface="微软雅黑" panose="020B0503020204020204" pitchFamily="34" charset="-122"/>
                    <a:sym typeface="Arial" panose="020B0604020202020204" pitchFamily="34" charset="0"/>
                  </a:rPr>
                  <a:t>01</a:t>
                </a:r>
              </a:p>
            </p:txBody>
          </p:sp>
        </p:grpSp>
        <p:grpSp>
          <p:nvGrpSpPr>
            <p:cNvPr id="50" name="组合 56">
              <a:extLst>
                <a:ext uri="{FF2B5EF4-FFF2-40B4-BE49-F238E27FC236}">
                  <a16:creationId xmlns:a16="http://schemas.microsoft.com/office/drawing/2014/main" id="{75776797-48B0-A47A-ACEC-F44B623F585C}"/>
                </a:ext>
              </a:extLst>
            </p:cNvPr>
            <p:cNvGrpSpPr/>
            <p:nvPr/>
          </p:nvGrpSpPr>
          <p:grpSpPr>
            <a:xfrm>
              <a:off x="545321" y="3572845"/>
              <a:ext cx="779976" cy="780884"/>
              <a:chOff x="8235301" y="2909132"/>
              <a:chExt cx="779976" cy="780884"/>
            </a:xfrm>
          </p:grpSpPr>
          <p:sp>
            <p:nvSpPr>
              <p:cNvPr id="61" name="Rounded Rectangle 23">
                <a:extLst>
                  <a:ext uri="{FF2B5EF4-FFF2-40B4-BE49-F238E27FC236}">
                    <a16:creationId xmlns:a16="http://schemas.microsoft.com/office/drawing/2014/main" id="{1312D4C0-9A43-40BA-8041-C7A7E861C790}"/>
                  </a:ext>
                </a:extLst>
              </p:cNvPr>
              <p:cNvSpPr>
                <a:spLocks noChangeAspect="1"/>
              </p:cNvSpPr>
              <p:nvPr/>
            </p:nvSpPr>
            <p:spPr>
              <a:xfrm>
                <a:off x="8235301" y="2909132"/>
                <a:ext cx="779976" cy="780884"/>
              </a:xfrm>
              <a:prstGeom prst="roundRect">
                <a:avLst>
                  <a:gd name="adj" fmla="val 0"/>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63560" tIns="31780" rIns="63560" bIns="31780" rtlCol="0" anchor="ctr"/>
              <a:lstStyle/>
              <a:p>
                <a:pPr algn="ctr">
                  <a:lnSpc>
                    <a:spcPct val="120000"/>
                  </a:lnSpc>
                </a:pPr>
                <a:endParaRPr lang="en-US" sz="900" dirty="0">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62" name="Text Placeholder 7">
                <a:extLst>
                  <a:ext uri="{FF2B5EF4-FFF2-40B4-BE49-F238E27FC236}">
                    <a16:creationId xmlns:a16="http://schemas.microsoft.com/office/drawing/2014/main" id="{A9B97F26-34A4-D612-E894-6739DBC11538}"/>
                  </a:ext>
                </a:extLst>
              </p:cNvPr>
              <p:cNvSpPr txBox="1"/>
              <p:nvPr/>
            </p:nvSpPr>
            <p:spPr>
              <a:xfrm>
                <a:off x="8297839" y="3038995"/>
                <a:ext cx="631391" cy="521157"/>
              </a:xfrm>
              <a:prstGeom prst="rect">
                <a:avLst/>
              </a:prstGeom>
            </p:spPr>
            <p:txBody>
              <a:bodyPr vert="horz" lIns="0" tIns="72210" rIns="0" bIns="72210" anchor="ctr"/>
              <a:lstStyle>
                <a:lvl1pPr marL="0" indent="0" algn="ctr" defTabSz="914400" rtl="0" eaLnBrk="1" latinLnBrk="0" hangingPunct="1">
                  <a:lnSpc>
                    <a:spcPct val="100000"/>
                  </a:lnSpc>
                  <a:spcBef>
                    <a:spcPts val="0"/>
                  </a:spcBef>
                  <a:buFont typeface="Arial" panose="020B0604020202020204" pitchFamily="34" charset="0"/>
                  <a:buNone/>
                  <a:defRPr sz="2110" b="1" kern="1200">
                    <a:solidFill>
                      <a:schemeClr val="bg1"/>
                    </a:solidFill>
                    <a:latin typeface="FontAwesome"/>
                    <a:ea typeface="+mn-ea"/>
                    <a:cs typeface="FontAwesome"/>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8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lnSpc>
                    <a:spcPct val="120000"/>
                  </a:lnSpc>
                  <a:spcAft>
                    <a:spcPts val="0"/>
                  </a:spcAft>
                </a:pPr>
                <a:r>
                  <a:rPr lang="es-ES_tradnl" b="0" dirty="0">
                    <a:latin typeface="Arial" panose="020B0604020202020204" pitchFamily="34" charset="0"/>
                    <a:ea typeface="微软雅黑" panose="020B0503020204020204" pitchFamily="34" charset="-122"/>
                    <a:sym typeface="Arial" panose="020B0604020202020204" pitchFamily="34" charset="0"/>
                  </a:rPr>
                  <a:t>02</a:t>
                </a:r>
              </a:p>
            </p:txBody>
          </p:sp>
        </p:grpSp>
        <p:sp>
          <p:nvSpPr>
            <p:cNvPr id="54" name="Rectangle 4">
              <a:extLst>
                <a:ext uri="{FF2B5EF4-FFF2-40B4-BE49-F238E27FC236}">
                  <a16:creationId xmlns:a16="http://schemas.microsoft.com/office/drawing/2014/main" id="{B7B5D4C1-1E22-A873-877F-D0E5C1A377B3}"/>
                </a:ext>
              </a:extLst>
            </p:cNvPr>
            <p:cNvSpPr txBox="1">
              <a:spLocks noChangeArrowheads="1"/>
            </p:cNvSpPr>
            <p:nvPr/>
          </p:nvSpPr>
          <p:spPr bwMode="auto">
            <a:xfrm>
              <a:off x="1387833" y="3572845"/>
              <a:ext cx="3881378" cy="5078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98" tIns="45698" rIns="91398" bIns="45698"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defTabSz="1218565">
                <a:defRPr/>
              </a:pPr>
              <a:r>
                <a:rPr lang="en-US" altLang="zh-CN" kern="0" dirty="0">
                  <a:solidFill>
                    <a:schemeClr val="tx1"/>
                  </a:solidFill>
                  <a:latin typeface="+mj-ea"/>
                </a:rPr>
                <a:t>Neural-Symbolic Reasoning</a:t>
              </a:r>
            </a:p>
          </p:txBody>
        </p:sp>
        <p:sp>
          <p:nvSpPr>
            <p:cNvPr id="53" name="Rectangle 4">
              <a:extLst>
                <a:ext uri="{FF2B5EF4-FFF2-40B4-BE49-F238E27FC236}">
                  <a16:creationId xmlns:a16="http://schemas.microsoft.com/office/drawing/2014/main" id="{3D40AC84-B75B-E06D-D1CB-E44005D09FFF}"/>
                </a:ext>
              </a:extLst>
            </p:cNvPr>
            <p:cNvSpPr txBox="1">
              <a:spLocks noChangeArrowheads="1"/>
            </p:cNvSpPr>
            <p:nvPr/>
          </p:nvSpPr>
          <p:spPr bwMode="auto">
            <a:xfrm>
              <a:off x="1387833" y="1172913"/>
              <a:ext cx="5897920" cy="5078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98" tIns="45698" rIns="91398" bIns="45698"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defTabSz="1218565">
                <a:defRPr/>
              </a:pPr>
              <a:r>
                <a:rPr lang="en-US" altLang="zh-CN" kern="0" dirty="0">
                  <a:solidFill>
                    <a:schemeClr val="tx1"/>
                  </a:solidFill>
                  <a:latin typeface="+mj-ea"/>
                </a:rPr>
                <a:t>Neural Modular Network (NMN) </a:t>
              </a:r>
            </a:p>
          </p:txBody>
        </p:sp>
      </p:grpSp>
      <p:sp>
        <p:nvSpPr>
          <p:cNvPr id="7" name="TextBox 6">
            <a:extLst>
              <a:ext uri="{FF2B5EF4-FFF2-40B4-BE49-F238E27FC236}">
                <a16:creationId xmlns:a16="http://schemas.microsoft.com/office/drawing/2014/main" id="{D36DA66C-B6F8-457C-9A25-AB73999922A7}"/>
              </a:ext>
            </a:extLst>
          </p:cNvPr>
          <p:cNvSpPr txBox="1"/>
          <p:nvPr/>
        </p:nvSpPr>
        <p:spPr>
          <a:xfrm>
            <a:off x="1160248" y="691696"/>
            <a:ext cx="10586642" cy="699668"/>
          </a:xfrm>
          <a:prstGeom prst="rect">
            <a:avLst/>
          </a:prstGeom>
          <a:noFill/>
        </p:spPr>
        <p:txBody>
          <a:bodyPr wrap="square">
            <a:noAutofit/>
          </a:bodyPr>
          <a:lstStyle/>
          <a:p>
            <a:r>
              <a:rPr lang="en-US" altLang="zh-CN" sz="2200" dirty="0">
                <a:solidFill>
                  <a:srgbClr val="202F60"/>
                </a:solidFill>
                <a:latin typeface="Calibri" panose="020F0502020204030204" pitchFamily="34" charset="0"/>
                <a:ea typeface="Calibri" panose="020F0502020204030204" pitchFamily="34" charset="0"/>
                <a:cs typeface="Calibri" panose="020F0502020204030204" pitchFamily="34" charset="0"/>
              </a:rPr>
              <a:t>(II)  Machine Learning Boosts Multimedia </a:t>
            </a:r>
            <a:endParaRPr lang="zh-CN" altLang="en-US" sz="2200" dirty="0">
              <a:solidFill>
                <a:srgbClr val="202F60"/>
              </a:solidFill>
              <a:latin typeface="Calibri" panose="020F0502020204030204" pitchFamily="34" charset="0"/>
              <a:cs typeface="Calibri" panose="020F0502020204030204" pitchFamily="34" charset="0"/>
            </a:endParaRPr>
          </a:p>
          <a:p>
            <a:r>
              <a:rPr lang="en-US" altLang="zh-CN" sz="2200" dirty="0">
                <a:solidFill>
                  <a:srgbClr val="202F60"/>
                </a:solidFill>
                <a:latin typeface="Calibri" panose="020F0502020204030204" pitchFamily="34" charset="0"/>
                <a:ea typeface="Calibri" panose="020F0502020204030204" pitchFamily="34" charset="0"/>
                <a:cs typeface="Calibri" panose="020F0502020204030204" pitchFamily="34" charset="0"/>
              </a:rPr>
              <a:t>      B. Perception-Reasoning Cascade Learning</a:t>
            </a:r>
            <a:endParaRPr lang="zh-CN" altLang="en-US" sz="2200" dirty="0">
              <a:solidFill>
                <a:srgbClr val="202F60"/>
              </a:solidFill>
              <a:latin typeface="Calibri" panose="020F0502020204030204" pitchFamily="34" charset="0"/>
              <a:cs typeface="Calibri" panose="020F0502020204030204" pitchFamily="34" charset="0"/>
            </a:endParaRPr>
          </a:p>
        </p:txBody>
      </p:sp>
      <p:sp>
        <p:nvSpPr>
          <p:cNvPr id="2" name="文本框 1">
            <a:extLst>
              <a:ext uri="{FF2B5EF4-FFF2-40B4-BE49-F238E27FC236}">
                <a16:creationId xmlns:a16="http://schemas.microsoft.com/office/drawing/2014/main" id="{5F4EE373-6AAA-AF0A-F764-B516EB2C6216}"/>
              </a:ext>
            </a:extLst>
          </p:cNvPr>
          <p:cNvSpPr txBox="1"/>
          <p:nvPr/>
        </p:nvSpPr>
        <p:spPr>
          <a:xfrm>
            <a:off x="1160248" y="285873"/>
            <a:ext cx="8214891" cy="461665"/>
          </a:xfrm>
          <a:prstGeom prst="rect">
            <a:avLst/>
          </a:prstGeom>
          <a:noFill/>
        </p:spPr>
        <p:txBody>
          <a:bodyPr wrap="square" rtlCol="0">
            <a:spAutoFit/>
          </a:bodyPr>
          <a:lstStyle/>
          <a:p>
            <a:r>
              <a:rPr lang="en-US" altLang="zh-CN" sz="2400" b="1" dirty="0">
                <a:solidFill>
                  <a:srgbClr val="202F60"/>
                </a:solidFill>
                <a:latin typeface="微软雅黑" panose="020B0503020204020204" pitchFamily="34" charset="-122"/>
                <a:ea typeface="微软雅黑" panose="020B0503020204020204" pitchFamily="34" charset="-122"/>
              </a:rPr>
              <a:t>Solution Proposed by Authors - Detail</a:t>
            </a:r>
          </a:p>
        </p:txBody>
      </p:sp>
      <p:grpSp>
        <p:nvGrpSpPr>
          <p:cNvPr id="5" name="组合 4">
            <a:extLst>
              <a:ext uri="{FF2B5EF4-FFF2-40B4-BE49-F238E27FC236}">
                <a16:creationId xmlns:a16="http://schemas.microsoft.com/office/drawing/2014/main" id="{6E658A78-3EBB-7233-9DA1-0F669A6A3CB3}"/>
              </a:ext>
            </a:extLst>
          </p:cNvPr>
          <p:cNvGrpSpPr>
            <a:grpSpLocks noChangeAspect="1"/>
          </p:cNvGrpSpPr>
          <p:nvPr/>
        </p:nvGrpSpPr>
        <p:grpSpPr>
          <a:xfrm>
            <a:off x="264397" y="117177"/>
            <a:ext cx="720000" cy="800136"/>
            <a:chOff x="4605888" y="569832"/>
            <a:chExt cx="3000488" cy="3334441"/>
          </a:xfrm>
        </p:grpSpPr>
        <p:sp>
          <p:nvSpPr>
            <p:cNvPr id="9" name="等腰三角形 8">
              <a:extLst>
                <a:ext uri="{FF2B5EF4-FFF2-40B4-BE49-F238E27FC236}">
                  <a16:creationId xmlns:a16="http://schemas.microsoft.com/office/drawing/2014/main" id="{43A69669-C8DC-A160-4277-AC3D10331431}"/>
                </a:ext>
              </a:extLst>
            </p:cNvPr>
            <p:cNvSpPr/>
            <p:nvPr/>
          </p:nvSpPr>
          <p:spPr>
            <a:xfrm rot="10800000" flipH="1" flipV="1">
              <a:off x="4605888" y="569832"/>
              <a:ext cx="2980224" cy="2569158"/>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a:extLst>
                <a:ext uri="{FF2B5EF4-FFF2-40B4-BE49-F238E27FC236}">
                  <a16:creationId xmlns:a16="http://schemas.microsoft.com/office/drawing/2014/main" id="{2A8EB8A1-1EB2-20AF-4D1D-72FFB981573A}"/>
                </a:ext>
              </a:extLst>
            </p:cNvPr>
            <p:cNvSpPr/>
            <p:nvPr/>
          </p:nvSpPr>
          <p:spPr>
            <a:xfrm rot="10800000" flipH="1">
              <a:off x="4605888" y="1317645"/>
              <a:ext cx="3000488" cy="2586628"/>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6BD67D35-C52C-BA95-3DD4-168A713821CE}"/>
                </a:ext>
              </a:extLst>
            </p:cNvPr>
            <p:cNvSpPr txBox="1"/>
            <p:nvPr/>
          </p:nvSpPr>
          <p:spPr>
            <a:xfrm>
              <a:off x="5358981" y="1214916"/>
              <a:ext cx="1742363" cy="1923916"/>
            </a:xfrm>
            <a:prstGeom prst="rect">
              <a:avLst/>
            </a:prstGeom>
            <a:noFill/>
          </p:spPr>
          <p:txBody>
            <a:bodyPr wrap="square" rtlCol="0">
              <a:spAutoFit/>
            </a:bodyPr>
            <a:lstStyle/>
            <a:p>
              <a:r>
                <a:rPr lang="en-US" altLang="zh-CN" sz="2400" b="1" dirty="0">
                  <a:solidFill>
                    <a:schemeClr val="bg1"/>
                  </a:solidFill>
                  <a:latin typeface="+mj-ea"/>
                  <a:ea typeface="+mj-ea"/>
                </a:rPr>
                <a:t>4</a:t>
              </a:r>
              <a:endParaRPr lang="zh-CN" altLang="en-US" sz="2400" b="1" dirty="0">
                <a:solidFill>
                  <a:schemeClr val="bg1"/>
                </a:solidFill>
                <a:latin typeface="+mj-ea"/>
                <a:ea typeface="+mj-ea"/>
              </a:endParaRPr>
            </a:p>
          </p:txBody>
        </p:sp>
      </p:grpSp>
      <p:cxnSp>
        <p:nvCxnSpPr>
          <p:cNvPr id="14" name="Straight Arrow Connector 12">
            <a:extLst>
              <a:ext uri="{FF2B5EF4-FFF2-40B4-BE49-F238E27FC236}">
                <a16:creationId xmlns:a16="http://schemas.microsoft.com/office/drawing/2014/main" id="{B9AF0D88-7749-2EFB-122A-DA1B71505EAD}"/>
              </a:ext>
            </a:extLst>
          </p:cNvPr>
          <p:cNvCxnSpPr>
            <a:cxnSpLocks/>
          </p:cNvCxnSpPr>
          <p:nvPr/>
        </p:nvCxnSpPr>
        <p:spPr>
          <a:xfrm>
            <a:off x="5802164" y="4775931"/>
            <a:ext cx="1545928" cy="3420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4" name="Picture 32">
            <a:extLst>
              <a:ext uri="{FF2B5EF4-FFF2-40B4-BE49-F238E27FC236}">
                <a16:creationId xmlns:a16="http://schemas.microsoft.com/office/drawing/2014/main" id="{D736C2B4-056C-8409-C184-CD8441097ADF}"/>
              </a:ext>
            </a:extLst>
          </p:cNvPr>
          <p:cNvPicPr>
            <a:picLocks noChangeAspect="1"/>
          </p:cNvPicPr>
          <p:nvPr/>
        </p:nvPicPr>
        <p:blipFill>
          <a:blip r:embed="rId3"/>
          <a:stretch>
            <a:fillRect/>
          </a:stretch>
        </p:blipFill>
        <p:spPr>
          <a:xfrm>
            <a:off x="7503812" y="3528598"/>
            <a:ext cx="4198288" cy="2802024"/>
          </a:xfrm>
          <a:prstGeom prst="rect">
            <a:avLst/>
          </a:prstGeom>
        </p:spPr>
      </p:pic>
    </p:spTree>
    <p:extLst>
      <p:ext uri="{BB962C8B-B14F-4D97-AF65-F5344CB8AC3E}">
        <p14:creationId xmlns:p14="http://schemas.microsoft.com/office/powerpoint/2010/main" val="1400057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ags/tag10.xml><?xml version="1.0" encoding="utf-8"?>
<p:tagLst xmlns:a="http://schemas.openxmlformats.org/drawingml/2006/main" xmlns:r="http://schemas.openxmlformats.org/officeDocument/2006/relationships" xmlns:p="http://schemas.openxmlformats.org/presentationml/2006/main">
  <p:tag name="PA" val="v3.0.1"/>
</p:tagLst>
</file>

<file path=ppt/tags/tag11.xml><?xml version="1.0" encoding="utf-8"?>
<p:tagLst xmlns:a="http://schemas.openxmlformats.org/drawingml/2006/main" xmlns:r="http://schemas.openxmlformats.org/officeDocument/2006/relationships" xmlns:p="http://schemas.openxmlformats.org/presentationml/2006/main">
  <p:tag name="PA" val="v3.0.1"/>
</p:tagLst>
</file>

<file path=ppt/tags/tag12.xml><?xml version="1.0" encoding="utf-8"?>
<p:tagLst xmlns:a="http://schemas.openxmlformats.org/drawingml/2006/main" xmlns:r="http://schemas.openxmlformats.org/officeDocument/2006/relationships" xmlns:p="http://schemas.openxmlformats.org/presentationml/2006/main">
  <p:tag name="PA" val="v3.0.1"/>
</p:tagLst>
</file>

<file path=ppt/tags/tag2.xml><?xml version="1.0" encoding="utf-8"?>
<p:tagLst xmlns:a="http://schemas.openxmlformats.org/drawingml/2006/main" xmlns:r="http://schemas.openxmlformats.org/officeDocument/2006/relationships" xmlns:p="http://schemas.openxmlformats.org/presentationml/2006/main">
  <p:tag name="PA" val="v3.0.1"/>
</p:tagLst>
</file>

<file path=ppt/tags/tag3.xml><?xml version="1.0" encoding="utf-8"?>
<p:tagLst xmlns:a="http://schemas.openxmlformats.org/drawingml/2006/main" xmlns:r="http://schemas.openxmlformats.org/officeDocument/2006/relationships" xmlns:p="http://schemas.openxmlformats.org/presentationml/2006/main">
  <p:tag name="PA" val="v3.0.1"/>
</p:tagLst>
</file>

<file path=ppt/tags/tag4.xml><?xml version="1.0" encoding="utf-8"?>
<p:tagLst xmlns:a="http://schemas.openxmlformats.org/drawingml/2006/main" xmlns:r="http://schemas.openxmlformats.org/officeDocument/2006/relationships" xmlns:p="http://schemas.openxmlformats.org/presentationml/2006/main">
  <p:tag name="PA" val="v3.0.1"/>
</p:tagLst>
</file>

<file path=ppt/tags/tag5.xml><?xml version="1.0" encoding="utf-8"?>
<p:tagLst xmlns:a="http://schemas.openxmlformats.org/drawingml/2006/main" xmlns:r="http://schemas.openxmlformats.org/officeDocument/2006/relationships" xmlns:p="http://schemas.openxmlformats.org/presentationml/2006/main">
  <p:tag name="PA" val="v3.0.1"/>
</p:tagLst>
</file>

<file path=ppt/tags/tag6.xml><?xml version="1.0" encoding="utf-8"?>
<p:tagLst xmlns:a="http://schemas.openxmlformats.org/drawingml/2006/main" xmlns:r="http://schemas.openxmlformats.org/officeDocument/2006/relationships" xmlns:p="http://schemas.openxmlformats.org/presentationml/2006/main">
  <p:tag name="PA" val="v3.0.1"/>
</p:tagLst>
</file>

<file path=ppt/tags/tag7.xml><?xml version="1.0" encoding="utf-8"?>
<p:tagLst xmlns:a="http://schemas.openxmlformats.org/drawingml/2006/main" xmlns:r="http://schemas.openxmlformats.org/officeDocument/2006/relationships" xmlns:p="http://schemas.openxmlformats.org/presentationml/2006/main">
  <p:tag name="PA" val="v3.0.1"/>
</p:tagLst>
</file>

<file path=ppt/tags/tag8.xml><?xml version="1.0" encoding="utf-8"?>
<p:tagLst xmlns:a="http://schemas.openxmlformats.org/drawingml/2006/main" xmlns:r="http://schemas.openxmlformats.org/officeDocument/2006/relationships" xmlns:p="http://schemas.openxmlformats.org/presentationml/2006/main">
  <p:tag name="PA" val="v3.0.1"/>
</p:tagLst>
</file>

<file path=ppt/tags/tag9.xml><?xml version="1.0" encoding="utf-8"?>
<p:tagLst xmlns:a="http://schemas.openxmlformats.org/drawingml/2006/main" xmlns:r="http://schemas.openxmlformats.org/officeDocument/2006/relationships" xmlns:p="http://schemas.openxmlformats.org/presentationml/2006/main">
  <p:tag name="PA" val="v3.0.1"/>
</p:tagLst>
</file>

<file path=ppt/theme/theme1.xml><?xml version="1.0" encoding="utf-8"?>
<a:theme xmlns:a="http://schemas.openxmlformats.org/drawingml/2006/main" name="www.2ppt.com">
  <a:themeElements>
    <a:clrScheme name="自定义 802">
      <a:dk1>
        <a:srgbClr val="000000"/>
      </a:dk1>
      <a:lt1>
        <a:srgbClr val="FFFFFF"/>
      </a:lt1>
      <a:dk2>
        <a:srgbClr val="768395"/>
      </a:dk2>
      <a:lt2>
        <a:srgbClr val="F0F0F0"/>
      </a:lt2>
      <a:accent1>
        <a:srgbClr val="2F497E"/>
      </a:accent1>
      <a:accent2>
        <a:srgbClr val="8295AF"/>
      </a:accent2>
      <a:accent3>
        <a:srgbClr val="9BC1E4"/>
      </a:accent3>
      <a:accent4>
        <a:srgbClr val="D40F17"/>
      </a:accent4>
      <a:accent5>
        <a:srgbClr val="5B9BD4"/>
      </a:accent5>
      <a:accent6>
        <a:srgbClr val="98AEB4"/>
      </a:accent6>
      <a:hlink>
        <a:srgbClr val="4472C4"/>
      </a:hlink>
      <a:folHlink>
        <a:srgbClr val="BFBFBF"/>
      </a:folHlink>
    </a:clrScheme>
    <a:fontScheme name="自定义 1">
      <a:majorFont>
        <a:latin typeface="Arial Black"/>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782</TotalTime>
  <Words>2518</Words>
  <Application>Microsoft Office PowerPoint</Application>
  <PresentationFormat>Widescreen</PresentationFormat>
  <Paragraphs>305</Paragraphs>
  <Slides>13</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微软雅黑</vt:lpstr>
      <vt:lpstr>SimSun</vt:lpstr>
      <vt:lpstr>Arial</vt:lpstr>
      <vt:lpstr>Arial Black</vt:lpstr>
      <vt:lpstr>Calibri</vt:lpstr>
      <vt:lpstr>Times New Roman</vt:lpstr>
      <vt:lpstr>www.2ppt.com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CS380-Lab7-PaperReview</dc:title>
  <dc:subject>www.2ppt.com-爱PPT提供资源下载</dc:subject>
  <dc:creator>Group2</dc:creator>
  <dc:description>www.2ppt.com-爱PPT提供资源下载</dc:description>
  <cp:lastModifiedBy>Yutan Wu</cp:lastModifiedBy>
  <cp:revision>77</cp:revision>
  <dcterms:created xsi:type="dcterms:W3CDTF">2015-05-05T08:02:00Z</dcterms:created>
  <dcterms:modified xsi:type="dcterms:W3CDTF">2023-10-25T09:35:54Z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7F83EDCB964E40219CA4DB11E00B0C29</vt:lpwstr>
  </property>
  <property fmtid="{D5CDD505-2E9C-101B-9397-08002B2CF9AE}" pid="3" name="KSOProductBuildVer">
    <vt:lpwstr>2052-11.1.0.11194</vt:lpwstr>
  </property>
</Properties>
</file>