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312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6" r:id="rId36"/>
    <p:sldId id="307" r:id="rId37"/>
    <p:sldId id="308" r:id="rId38"/>
    <p:sldId id="309" r:id="rId39"/>
    <p:sldId id="310" r:id="rId40"/>
    <p:sldId id="311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15564-71E4-4F7A-A124-6401BB444C99}" v="6" dt="2022-09-23T07:31:19.8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4660"/>
  </p:normalViewPr>
  <p:slideViewPr>
    <p:cSldViewPr>
      <p:cViewPr>
        <p:scale>
          <a:sx n="66" d="100"/>
          <a:sy n="66" d="100"/>
        </p:scale>
        <p:origin x="1080" y="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Fikri Hasani" userId="ada500cb4dc7801b" providerId="LiveId" clId="{3AC15564-71E4-4F7A-A124-6401BB444C99}"/>
    <pc:docChg chg="undo redo custSel modSld">
      <pc:chgData name="Muhammad Fikri Hasani" userId="ada500cb4dc7801b" providerId="LiveId" clId="{3AC15564-71E4-4F7A-A124-6401BB444C99}" dt="2022-09-23T07:32:56.018" v="316" actId="1076"/>
      <pc:docMkLst>
        <pc:docMk/>
      </pc:docMkLst>
      <pc:sldChg chg="addSp delSp modSp mod">
        <pc:chgData name="Muhammad Fikri Hasani" userId="ada500cb4dc7801b" providerId="LiveId" clId="{3AC15564-71E4-4F7A-A124-6401BB444C99}" dt="2022-09-23T06:29:53.004" v="60" actId="11529"/>
        <pc:sldMkLst>
          <pc:docMk/>
          <pc:sldMk cId="0" sldId="280"/>
        </pc:sldMkLst>
        <pc:spChg chg="add mod">
          <ac:chgData name="Muhammad Fikri Hasani" userId="ada500cb4dc7801b" providerId="LiveId" clId="{3AC15564-71E4-4F7A-A124-6401BB444C99}" dt="2022-09-23T06:29:09.889" v="55" actId="1076"/>
          <ac:spMkLst>
            <pc:docMk/>
            <pc:sldMk cId="0" sldId="280"/>
            <ac:spMk id="2" creationId="{214BBB5E-463C-DF0D-095A-B495F5899E4C}"/>
          </ac:spMkLst>
        </pc:spChg>
        <pc:spChg chg="add del mod">
          <ac:chgData name="Muhammad Fikri Hasani" userId="ada500cb4dc7801b" providerId="LiveId" clId="{3AC15564-71E4-4F7A-A124-6401BB444C99}" dt="2022-09-23T05:34:46.461" v="42"/>
          <ac:spMkLst>
            <pc:docMk/>
            <pc:sldMk cId="0" sldId="280"/>
            <ac:spMk id="7" creationId="{836DEFF8-8DD1-9C93-CA7E-E662A549FF41}"/>
          </ac:spMkLst>
        </pc:spChg>
        <pc:spChg chg="add mod">
          <ac:chgData name="Muhammad Fikri Hasani" userId="ada500cb4dc7801b" providerId="LiveId" clId="{3AC15564-71E4-4F7A-A124-6401BB444C99}" dt="2022-09-23T06:29:09.889" v="55" actId="1076"/>
          <ac:spMkLst>
            <pc:docMk/>
            <pc:sldMk cId="0" sldId="280"/>
            <ac:spMk id="8" creationId="{78368964-C827-F854-36DE-0C4BD7A2ADAF}"/>
          </ac:spMkLst>
        </pc:spChg>
        <pc:spChg chg="add mod">
          <ac:chgData name="Muhammad Fikri Hasani" userId="ada500cb4dc7801b" providerId="LiveId" clId="{3AC15564-71E4-4F7A-A124-6401BB444C99}" dt="2022-09-23T06:29:41.901" v="59"/>
          <ac:spMkLst>
            <pc:docMk/>
            <pc:sldMk cId="0" sldId="280"/>
            <ac:spMk id="11" creationId="{A569DF98-1D84-3528-AF12-C4D997494EBB}"/>
          </ac:spMkLst>
        </pc:spChg>
        <pc:spChg chg="del">
          <ac:chgData name="Muhammad Fikri Hasani" userId="ada500cb4dc7801b" providerId="LiveId" clId="{3AC15564-71E4-4F7A-A124-6401BB444C99}" dt="2022-09-23T06:28:12.097" v="44" actId="478"/>
          <ac:spMkLst>
            <pc:docMk/>
            <pc:sldMk cId="0" sldId="280"/>
            <ac:spMk id="43" creationId="{00000000-0000-0000-0000-000000000000}"/>
          </ac:spMkLst>
        </pc:spChg>
        <pc:spChg chg="del">
          <ac:chgData name="Muhammad Fikri Hasani" userId="ada500cb4dc7801b" providerId="LiveId" clId="{3AC15564-71E4-4F7A-A124-6401BB444C99}" dt="2022-09-23T06:28:32.084" v="47" actId="478"/>
          <ac:spMkLst>
            <pc:docMk/>
            <pc:sldMk cId="0" sldId="280"/>
            <ac:spMk id="45" creationId="{00000000-0000-0000-0000-000000000000}"/>
          </ac:spMkLst>
        </pc:spChg>
        <pc:spChg chg="mod">
          <ac:chgData name="Muhammad Fikri Hasani" userId="ada500cb4dc7801b" providerId="LiveId" clId="{3AC15564-71E4-4F7A-A124-6401BB444C99}" dt="2022-09-23T06:29:09.889" v="55" actId="1076"/>
          <ac:spMkLst>
            <pc:docMk/>
            <pc:sldMk cId="0" sldId="280"/>
            <ac:spMk id="10244" creationId="{00000000-0000-0000-0000-000000000000}"/>
          </ac:spMkLst>
        </pc:spChg>
        <pc:spChg chg="mod">
          <ac:chgData name="Muhammad Fikri Hasani" userId="ada500cb4dc7801b" providerId="LiveId" clId="{3AC15564-71E4-4F7A-A124-6401BB444C99}" dt="2022-09-23T06:29:09.889" v="55" actId="1076"/>
          <ac:spMkLst>
            <pc:docMk/>
            <pc:sldMk cId="0" sldId="280"/>
            <ac:spMk id="10245" creationId="{00000000-0000-0000-0000-000000000000}"/>
          </ac:spMkLst>
        </pc:spChg>
        <pc:spChg chg="mod">
          <ac:chgData name="Muhammad Fikri Hasani" userId="ada500cb4dc7801b" providerId="LiveId" clId="{3AC15564-71E4-4F7A-A124-6401BB444C99}" dt="2022-09-23T06:29:09.889" v="55" actId="1076"/>
          <ac:spMkLst>
            <pc:docMk/>
            <pc:sldMk cId="0" sldId="280"/>
            <ac:spMk id="10246" creationId="{00000000-0000-0000-0000-000000000000}"/>
          </ac:spMkLst>
        </pc:spChg>
        <pc:spChg chg="mod">
          <ac:chgData name="Muhammad Fikri Hasani" userId="ada500cb4dc7801b" providerId="LiveId" clId="{3AC15564-71E4-4F7A-A124-6401BB444C99}" dt="2022-09-23T06:29:09.889" v="55" actId="1076"/>
          <ac:spMkLst>
            <pc:docMk/>
            <pc:sldMk cId="0" sldId="280"/>
            <ac:spMk id="10247" creationId="{00000000-0000-0000-0000-000000000000}"/>
          </ac:spMkLst>
        </pc:spChg>
        <pc:spChg chg="del">
          <ac:chgData name="Muhammad Fikri Hasani" userId="ada500cb4dc7801b" providerId="LiveId" clId="{3AC15564-71E4-4F7A-A124-6401BB444C99}" dt="2022-09-23T05:33:26.650" v="2" actId="478"/>
          <ac:spMkLst>
            <pc:docMk/>
            <pc:sldMk cId="0" sldId="280"/>
            <ac:spMk id="10248" creationId="{00000000-0000-0000-0000-000000000000}"/>
          </ac:spMkLst>
        </pc:spChg>
        <pc:spChg chg="mod">
          <ac:chgData name="Muhammad Fikri Hasani" userId="ada500cb4dc7801b" providerId="LiveId" clId="{3AC15564-71E4-4F7A-A124-6401BB444C99}" dt="2022-09-23T06:29:09.889" v="55" actId="1076"/>
          <ac:spMkLst>
            <pc:docMk/>
            <pc:sldMk cId="0" sldId="280"/>
            <ac:spMk id="10249" creationId="{00000000-0000-0000-0000-000000000000}"/>
          </ac:spMkLst>
        </pc:spChg>
        <pc:spChg chg="del mod">
          <ac:chgData name="Muhammad Fikri Hasani" userId="ada500cb4dc7801b" providerId="LiveId" clId="{3AC15564-71E4-4F7A-A124-6401BB444C99}" dt="2022-09-23T05:34:19.909" v="33" actId="478"/>
          <ac:spMkLst>
            <pc:docMk/>
            <pc:sldMk cId="0" sldId="280"/>
            <ac:spMk id="10250" creationId="{00000000-0000-0000-0000-000000000000}"/>
          </ac:spMkLst>
        </pc:spChg>
        <pc:spChg chg="mod">
          <ac:chgData name="Muhammad Fikri Hasani" userId="ada500cb4dc7801b" providerId="LiveId" clId="{3AC15564-71E4-4F7A-A124-6401BB444C99}" dt="2022-09-23T06:29:09.889" v="55" actId="1076"/>
          <ac:spMkLst>
            <pc:docMk/>
            <pc:sldMk cId="0" sldId="280"/>
            <ac:spMk id="10251" creationId="{00000000-0000-0000-0000-000000000000}"/>
          </ac:spMkLst>
        </pc:spChg>
        <pc:spChg chg="mod">
          <ac:chgData name="Muhammad Fikri Hasani" userId="ada500cb4dc7801b" providerId="LiveId" clId="{3AC15564-71E4-4F7A-A124-6401BB444C99}" dt="2022-09-23T06:29:09.889" v="55" actId="1076"/>
          <ac:spMkLst>
            <pc:docMk/>
            <pc:sldMk cId="0" sldId="280"/>
            <ac:spMk id="10252" creationId="{00000000-0000-0000-0000-000000000000}"/>
          </ac:spMkLst>
        </pc:spChg>
        <pc:spChg chg="mod">
          <ac:chgData name="Muhammad Fikri Hasani" userId="ada500cb4dc7801b" providerId="LiveId" clId="{3AC15564-71E4-4F7A-A124-6401BB444C99}" dt="2022-09-23T06:29:09.889" v="55" actId="1076"/>
          <ac:spMkLst>
            <pc:docMk/>
            <pc:sldMk cId="0" sldId="280"/>
            <ac:spMk id="10253" creationId="{00000000-0000-0000-0000-000000000000}"/>
          </ac:spMkLst>
        </pc:spChg>
        <pc:spChg chg="mod">
          <ac:chgData name="Muhammad Fikri Hasani" userId="ada500cb4dc7801b" providerId="LiveId" clId="{3AC15564-71E4-4F7A-A124-6401BB444C99}" dt="2022-09-23T06:29:09.889" v="55" actId="1076"/>
          <ac:spMkLst>
            <pc:docMk/>
            <pc:sldMk cId="0" sldId="280"/>
            <ac:spMk id="10254" creationId="{00000000-0000-0000-0000-000000000000}"/>
          </ac:spMkLst>
        </pc:spChg>
        <pc:spChg chg="mod">
          <ac:chgData name="Muhammad Fikri Hasani" userId="ada500cb4dc7801b" providerId="LiveId" clId="{3AC15564-71E4-4F7A-A124-6401BB444C99}" dt="2022-09-23T06:29:09.889" v="55" actId="1076"/>
          <ac:spMkLst>
            <pc:docMk/>
            <pc:sldMk cId="0" sldId="280"/>
            <ac:spMk id="10255" creationId="{00000000-0000-0000-0000-000000000000}"/>
          </ac:spMkLst>
        </pc:spChg>
        <pc:spChg chg="mod">
          <ac:chgData name="Muhammad Fikri Hasani" userId="ada500cb4dc7801b" providerId="LiveId" clId="{3AC15564-71E4-4F7A-A124-6401BB444C99}" dt="2022-09-23T06:29:09.889" v="55" actId="1076"/>
          <ac:spMkLst>
            <pc:docMk/>
            <pc:sldMk cId="0" sldId="280"/>
            <ac:spMk id="10256" creationId="{00000000-0000-0000-0000-000000000000}"/>
          </ac:spMkLst>
        </pc:spChg>
        <pc:spChg chg="mod">
          <ac:chgData name="Muhammad Fikri Hasani" userId="ada500cb4dc7801b" providerId="LiveId" clId="{3AC15564-71E4-4F7A-A124-6401BB444C99}" dt="2022-09-23T06:29:09.889" v="55" actId="1076"/>
          <ac:spMkLst>
            <pc:docMk/>
            <pc:sldMk cId="0" sldId="280"/>
            <ac:spMk id="10257" creationId="{00000000-0000-0000-0000-000000000000}"/>
          </ac:spMkLst>
        </pc:spChg>
        <pc:spChg chg="del">
          <ac:chgData name="Muhammad Fikri Hasani" userId="ada500cb4dc7801b" providerId="LiveId" clId="{3AC15564-71E4-4F7A-A124-6401BB444C99}" dt="2022-09-23T05:33:51.216" v="29" actId="478"/>
          <ac:spMkLst>
            <pc:docMk/>
            <pc:sldMk cId="0" sldId="280"/>
            <ac:spMk id="10258" creationId="{00000000-0000-0000-0000-000000000000}"/>
          </ac:spMkLst>
        </pc:spChg>
        <pc:spChg chg="del mod">
          <ac:chgData name="Muhammad Fikri Hasani" userId="ada500cb4dc7801b" providerId="LiveId" clId="{3AC15564-71E4-4F7A-A124-6401BB444C99}" dt="2022-09-23T05:33:49.493" v="28" actId="478"/>
          <ac:spMkLst>
            <pc:docMk/>
            <pc:sldMk cId="0" sldId="280"/>
            <ac:spMk id="10259" creationId="{00000000-0000-0000-0000-000000000000}"/>
          </ac:spMkLst>
        </pc:spChg>
        <pc:spChg chg="del">
          <ac:chgData name="Muhammad Fikri Hasani" userId="ada500cb4dc7801b" providerId="LiveId" clId="{3AC15564-71E4-4F7A-A124-6401BB444C99}" dt="2022-09-23T05:34:32.514" v="37" actId="478"/>
          <ac:spMkLst>
            <pc:docMk/>
            <pc:sldMk cId="0" sldId="280"/>
            <ac:spMk id="10260" creationId="{00000000-0000-0000-0000-000000000000}"/>
          </ac:spMkLst>
        </pc:spChg>
        <pc:spChg chg="mod">
          <ac:chgData name="Muhammad Fikri Hasani" userId="ada500cb4dc7801b" providerId="LiveId" clId="{3AC15564-71E4-4F7A-A124-6401BB444C99}" dt="2022-09-23T06:29:09.889" v="55" actId="1076"/>
          <ac:spMkLst>
            <pc:docMk/>
            <pc:sldMk cId="0" sldId="280"/>
            <ac:spMk id="10261" creationId="{00000000-0000-0000-0000-000000000000}"/>
          </ac:spMkLst>
        </pc:spChg>
        <pc:spChg chg="mod">
          <ac:chgData name="Muhammad Fikri Hasani" userId="ada500cb4dc7801b" providerId="LiveId" clId="{3AC15564-71E4-4F7A-A124-6401BB444C99}" dt="2022-09-23T06:29:09.889" v="55" actId="1076"/>
          <ac:spMkLst>
            <pc:docMk/>
            <pc:sldMk cId="0" sldId="280"/>
            <ac:spMk id="10262" creationId="{00000000-0000-0000-0000-000000000000}"/>
          </ac:spMkLst>
        </pc:spChg>
        <pc:spChg chg="del">
          <ac:chgData name="Muhammad Fikri Hasani" userId="ada500cb4dc7801b" providerId="LiveId" clId="{3AC15564-71E4-4F7A-A124-6401BB444C99}" dt="2022-09-23T06:28:17.340" v="45" actId="478"/>
          <ac:spMkLst>
            <pc:docMk/>
            <pc:sldMk cId="0" sldId="280"/>
            <ac:spMk id="10263" creationId="{00000000-0000-0000-0000-000000000000}"/>
          </ac:spMkLst>
        </pc:spChg>
        <pc:spChg chg="del">
          <ac:chgData name="Muhammad Fikri Hasani" userId="ada500cb4dc7801b" providerId="LiveId" clId="{3AC15564-71E4-4F7A-A124-6401BB444C99}" dt="2022-09-23T05:34:11.727" v="31" actId="478"/>
          <ac:spMkLst>
            <pc:docMk/>
            <pc:sldMk cId="0" sldId="280"/>
            <ac:spMk id="10280" creationId="{00000000-0000-0000-0000-000000000000}"/>
          </ac:spMkLst>
        </pc:spChg>
        <pc:cxnChg chg="add mod">
          <ac:chgData name="Muhammad Fikri Hasani" userId="ada500cb4dc7801b" providerId="LiveId" clId="{3AC15564-71E4-4F7A-A124-6401BB444C99}" dt="2022-09-23T06:29:09.889" v="55" actId="1076"/>
          <ac:cxnSpMkLst>
            <pc:docMk/>
            <pc:sldMk cId="0" sldId="280"/>
            <ac:cxnSpMk id="5" creationId="{1A35D17C-2BD1-AB4A-BD9A-594691688579}"/>
          </ac:cxnSpMkLst>
        </pc:cxnChg>
        <pc:cxnChg chg="add mod">
          <ac:chgData name="Muhammad Fikri Hasani" userId="ada500cb4dc7801b" providerId="LiveId" clId="{3AC15564-71E4-4F7A-A124-6401BB444C99}" dt="2022-09-23T06:29:09.889" v="55" actId="1076"/>
          <ac:cxnSpMkLst>
            <pc:docMk/>
            <pc:sldMk cId="0" sldId="280"/>
            <ac:cxnSpMk id="10" creationId="{7556484E-749E-68F8-B905-804F304CB307}"/>
          </ac:cxnSpMkLst>
        </pc:cxnChg>
        <pc:cxnChg chg="add">
          <ac:chgData name="Muhammad Fikri Hasani" userId="ada500cb4dc7801b" providerId="LiveId" clId="{3AC15564-71E4-4F7A-A124-6401BB444C99}" dt="2022-09-23T06:29:53.004" v="60" actId="11529"/>
          <ac:cxnSpMkLst>
            <pc:docMk/>
            <pc:sldMk cId="0" sldId="280"/>
            <ac:cxnSpMk id="13" creationId="{6D75417C-4A8A-E431-3248-5BCFBDE42CDE}"/>
          </ac:cxnSpMkLst>
        </pc:cxnChg>
      </pc:sldChg>
      <pc:sldChg chg="addSp delSp modSp mod">
        <pc:chgData name="Muhammad Fikri Hasani" userId="ada500cb4dc7801b" providerId="LiveId" clId="{3AC15564-71E4-4F7A-A124-6401BB444C99}" dt="2022-09-23T07:32:56.018" v="316" actId="1076"/>
        <pc:sldMkLst>
          <pc:docMk/>
          <pc:sldMk cId="0" sldId="298"/>
        </pc:sldMkLst>
        <pc:spChg chg="mod">
          <ac:chgData name="Muhammad Fikri Hasani" userId="ada500cb4dc7801b" providerId="LiveId" clId="{3AC15564-71E4-4F7A-A124-6401BB444C99}" dt="2022-09-23T07:25:51.159" v="219" actId="1076"/>
          <ac:spMkLst>
            <pc:docMk/>
            <pc:sldMk cId="0" sldId="298"/>
            <ac:spMk id="6" creationId="{00000000-0000-0000-0000-000000000000}"/>
          </ac:spMkLst>
        </pc:spChg>
        <pc:spChg chg="del">
          <ac:chgData name="Muhammad Fikri Hasani" userId="ada500cb4dc7801b" providerId="LiveId" clId="{3AC15564-71E4-4F7A-A124-6401BB444C99}" dt="2022-09-23T06:35:02.697" v="63" actId="3680"/>
          <ac:spMkLst>
            <pc:docMk/>
            <pc:sldMk cId="0" sldId="298"/>
            <ac:spMk id="7" creationId="{00000000-0000-0000-0000-000000000000}"/>
          </ac:spMkLst>
        </pc:spChg>
        <pc:spChg chg="add del">
          <ac:chgData name="Muhammad Fikri Hasani" userId="ada500cb4dc7801b" providerId="LiveId" clId="{3AC15564-71E4-4F7A-A124-6401BB444C99}" dt="2022-09-23T07:28:02.590" v="251" actId="11529"/>
          <ac:spMkLst>
            <pc:docMk/>
            <pc:sldMk cId="0" sldId="298"/>
            <ac:spMk id="23" creationId="{657A602D-5AFE-F60B-B7E9-6AB0753F0F62}"/>
          </ac:spMkLst>
        </pc:spChg>
        <pc:spChg chg="add mod">
          <ac:chgData name="Muhammad Fikri Hasani" userId="ada500cb4dc7801b" providerId="LiveId" clId="{3AC15564-71E4-4F7A-A124-6401BB444C99}" dt="2022-09-23T07:31:30.444" v="299" actId="1076"/>
          <ac:spMkLst>
            <pc:docMk/>
            <pc:sldMk cId="0" sldId="298"/>
            <ac:spMk id="24" creationId="{AEB0D949-954E-DE89-DD83-55B9C9C1AE12}"/>
          </ac:spMkLst>
        </pc:spChg>
        <pc:spChg chg="add mod">
          <ac:chgData name="Muhammad Fikri Hasani" userId="ada500cb4dc7801b" providerId="LiveId" clId="{3AC15564-71E4-4F7A-A124-6401BB444C99}" dt="2022-09-23T07:31:32.398" v="300" actId="1076"/>
          <ac:spMkLst>
            <pc:docMk/>
            <pc:sldMk cId="0" sldId="298"/>
            <ac:spMk id="25" creationId="{06927D51-1E43-E4E9-16AC-AFA0362E1FCF}"/>
          </ac:spMkLst>
        </pc:spChg>
        <pc:spChg chg="add mod">
          <ac:chgData name="Muhammad Fikri Hasani" userId="ada500cb4dc7801b" providerId="LiveId" clId="{3AC15564-71E4-4F7A-A124-6401BB444C99}" dt="2022-09-23T07:31:36.809" v="301" actId="1076"/>
          <ac:spMkLst>
            <pc:docMk/>
            <pc:sldMk cId="0" sldId="298"/>
            <ac:spMk id="26" creationId="{25E25E09-DD75-EAAB-3AE7-059FDACAEB6C}"/>
          </ac:spMkLst>
        </pc:spChg>
        <pc:spChg chg="add mod">
          <ac:chgData name="Muhammad Fikri Hasani" userId="ada500cb4dc7801b" providerId="LiveId" clId="{3AC15564-71E4-4F7A-A124-6401BB444C99}" dt="2022-09-23T07:31:41.738" v="304" actId="1076"/>
          <ac:spMkLst>
            <pc:docMk/>
            <pc:sldMk cId="0" sldId="298"/>
            <ac:spMk id="27" creationId="{CE2FC280-79CF-7228-A8B5-CA300183A16A}"/>
          </ac:spMkLst>
        </pc:spChg>
        <pc:spChg chg="add mod">
          <ac:chgData name="Muhammad Fikri Hasani" userId="ada500cb4dc7801b" providerId="LiveId" clId="{3AC15564-71E4-4F7A-A124-6401BB444C99}" dt="2022-09-23T07:31:48.008" v="306" actId="1076"/>
          <ac:spMkLst>
            <pc:docMk/>
            <pc:sldMk cId="0" sldId="298"/>
            <ac:spMk id="28" creationId="{33D8B309-DB21-684E-3B5E-46EF296A729E}"/>
          </ac:spMkLst>
        </pc:spChg>
        <pc:spChg chg="add mod">
          <ac:chgData name="Muhammad Fikri Hasani" userId="ada500cb4dc7801b" providerId="LiveId" clId="{3AC15564-71E4-4F7A-A124-6401BB444C99}" dt="2022-09-23T07:31:51.514" v="307" actId="1076"/>
          <ac:spMkLst>
            <pc:docMk/>
            <pc:sldMk cId="0" sldId="298"/>
            <ac:spMk id="29" creationId="{51210B9E-5532-579B-03E2-F46F280C128B}"/>
          </ac:spMkLst>
        </pc:spChg>
        <pc:spChg chg="add mod">
          <ac:chgData name="Muhammad Fikri Hasani" userId="ada500cb4dc7801b" providerId="LiveId" clId="{3AC15564-71E4-4F7A-A124-6401BB444C99}" dt="2022-09-23T07:31:19.818" v="297" actId="571"/>
          <ac:spMkLst>
            <pc:docMk/>
            <pc:sldMk cId="0" sldId="298"/>
            <ac:spMk id="32" creationId="{EF60E326-3640-AE4E-50B6-1092530F5273}"/>
          </ac:spMkLst>
        </pc:spChg>
        <pc:spChg chg="add mod">
          <ac:chgData name="Muhammad Fikri Hasani" userId="ada500cb4dc7801b" providerId="LiveId" clId="{3AC15564-71E4-4F7A-A124-6401BB444C99}" dt="2022-09-23T07:31:19.818" v="297" actId="571"/>
          <ac:spMkLst>
            <pc:docMk/>
            <pc:sldMk cId="0" sldId="298"/>
            <ac:spMk id="33" creationId="{9E326589-3CB3-7147-11B6-1A2064244361}"/>
          </ac:spMkLst>
        </pc:spChg>
        <pc:spChg chg="add mod">
          <ac:chgData name="Muhammad Fikri Hasani" userId="ada500cb4dc7801b" providerId="LiveId" clId="{3AC15564-71E4-4F7A-A124-6401BB444C99}" dt="2022-09-23T07:31:19.818" v="297" actId="571"/>
          <ac:spMkLst>
            <pc:docMk/>
            <pc:sldMk cId="0" sldId="298"/>
            <ac:spMk id="34" creationId="{E32C8934-802C-D861-5E46-BDE7E6E38381}"/>
          </ac:spMkLst>
        </pc:spChg>
        <pc:spChg chg="add mod">
          <ac:chgData name="Muhammad Fikri Hasani" userId="ada500cb4dc7801b" providerId="LiveId" clId="{3AC15564-71E4-4F7A-A124-6401BB444C99}" dt="2022-09-23T07:32:56.018" v="316" actId="1076"/>
          <ac:spMkLst>
            <pc:docMk/>
            <pc:sldMk cId="0" sldId="298"/>
            <ac:spMk id="35" creationId="{27B94E8C-3F15-F340-9B30-87FD0A23A825}"/>
          </ac:spMkLst>
        </pc:spChg>
        <pc:graphicFrameChg chg="add mod ord modGraphic">
          <ac:chgData name="Muhammad Fikri Hasani" userId="ada500cb4dc7801b" providerId="LiveId" clId="{3AC15564-71E4-4F7A-A124-6401BB444C99}" dt="2022-09-23T07:32:52.792" v="315" actId="20577"/>
          <ac:graphicFrameMkLst>
            <pc:docMk/>
            <pc:sldMk cId="0" sldId="298"/>
            <ac:graphicFrameMk id="2" creationId="{96F69FB4-E705-D070-1882-0AC200551F4A}"/>
          </ac:graphicFrameMkLst>
        </pc:graphicFrameChg>
        <pc:graphicFrameChg chg="add mod">
          <ac:chgData name="Muhammad Fikri Hasani" userId="ada500cb4dc7801b" providerId="LiveId" clId="{3AC15564-71E4-4F7A-A124-6401BB444C99}" dt="2022-09-23T07:31:19.818" v="297" actId="571"/>
          <ac:graphicFrameMkLst>
            <pc:docMk/>
            <pc:sldMk cId="0" sldId="298"/>
            <ac:graphicFrameMk id="30" creationId="{A1D3A2DF-1F70-B863-7A89-2C98F274EC16}"/>
          </ac:graphicFrameMkLst>
        </pc:graphicFrameChg>
        <pc:picChg chg="add del mod">
          <ac:chgData name="Muhammad Fikri Hasani" userId="ada500cb4dc7801b" providerId="LiveId" clId="{3AC15564-71E4-4F7A-A124-6401BB444C99}" dt="2022-09-23T07:02:03.829" v="120" actId="478"/>
          <ac:picMkLst>
            <pc:docMk/>
            <pc:sldMk cId="0" sldId="298"/>
            <ac:picMk id="3" creationId="{E97BB21D-CD05-C466-40FA-F9C501015773}"/>
          </ac:picMkLst>
        </pc:picChg>
        <pc:picChg chg="add del mod modCrop">
          <ac:chgData name="Muhammad Fikri Hasani" userId="ada500cb4dc7801b" providerId="LiveId" clId="{3AC15564-71E4-4F7A-A124-6401BB444C99}" dt="2022-09-23T07:29:04.351" v="253" actId="478"/>
          <ac:picMkLst>
            <pc:docMk/>
            <pc:sldMk cId="0" sldId="298"/>
            <ac:picMk id="5" creationId="{52FE3E79-A576-4DF2-80D4-77C001E1C56B}"/>
          </ac:picMkLst>
        </pc:picChg>
        <pc:picChg chg="add del mod">
          <ac:chgData name="Muhammad Fikri Hasani" userId="ada500cb4dc7801b" providerId="LiveId" clId="{3AC15564-71E4-4F7A-A124-6401BB444C99}" dt="2022-09-23T07:29:09.458" v="255" actId="478"/>
          <ac:picMkLst>
            <pc:docMk/>
            <pc:sldMk cId="0" sldId="298"/>
            <ac:picMk id="10" creationId="{D44C4745-0B43-CE98-C967-45A5344E3C27}"/>
          </ac:picMkLst>
        </pc:picChg>
        <pc:picChg chg="add del mod">
          <ac:chgData name="Muhammad Fikri Hasani" userId="ada500cb4dc7801b" providerId="LiveId" clId="{3AC15564-71E4-4F7A-A124-6401BB444C99}" dt="2022-09-23T07:29:21.456" v="260" actId="478"/>
          <ac:picMkLst>
            <pc:docMk/>
            <pc:sldMk cId="0" sldId="298"/>
            <ac:picMk id="12" creationId="{DB441C26-921E-BB23-F3F9-66BE66690609}"/>
          </ac:picMkLst>
        </pc:picChg>
        <pc:picChg chg="add del mod">
          <ac:chgData name="Muhammad Fikri Hasani" userId="ada500cb4dc7801b" providerId="LiveId" clId="{3AC15564-71E4-4F7A-A124-6401BB444C99}" dt="2022-09-23T07:22:45.030" v="130" actId="22"/>
          <ac:picMkLst>
            <pc:docMk/>
            <pc:sldMk cId="0" sldId="298"/>
            <ac:picMk id="14" creationId="{1926A040-B712-B8AC-9B3E-917AF304C527}"/>
          </ac:picMkLst>
        </pc:picChg>
        <pc:picChg chg="add del mod">
          <ac:chgData name="Muhammad Fikri Hasani" userId="ada500cb4dc7801b" providerId="LiveId" clId="{3AC15564-71E4-4F7A-A124-6401BB444C99}" dt="2022-09-23T07:29:32.539" v="264" actId="478"/>
          <ac:picMkLst>
            <pc:docMk/>
            <pc:sldMk cId="0" sldId="298"/>
            <ac:picMk id="16" creationId="{DE00EA41-7D11-7CF1-CF36-F2E03017BF8F}"/>
          </ac:picMkLst>
        </pc:picChg>
        <pc:picChg chg="add mod">
          <ac:chgData name="Muhammad Fikri Hasani" userId="ada500cb4dc7801b" providerId="LiveId" clId="{3AC15564-71E4-4F7A-A124-6401BB444C99}" dt="2022-09-23T07:31:45.441" v="305" actId="1076"/>
          <ac:picMkLst>
            <pc:docMk/>
            <pc:sldMk cId="0" sldId="298"/>
            <ac:picMk id="18" creationId="{8BF8CEFF-585F-7811-6E40-ACD2BD72B01B}"/>
          </ac:picMkLst>
        </pc:picChg>
        <pc:picChg chg="add del mod">
          <ac:chgData name="Muhammad Fikri Hasani" userId="ada500cb4dc7801b" providerId="LiveId" clId="{3AC15564-71E4-4F7A-A124-6401BB444C99}" dt="2022-09-23T07:29:54.843" v="272" actId="478"/>
          <ac:picMkLst>
            <pc:docMk/>
            <pc:sldMk cId="0" sldId="298"/>
            <ac:picMk id="20" creationId="{B2213AEE-73E1-8315-4ABD-580609750061}"/>
          </ac:picMkLst>
        </pc:picChg>
        <pc:picChg chg="add del mod">
          <ac:chgData name="Muhammad Fikri Hasani" userId="ada500cb4dc7801b" providerId="LiveId" clId="{3AC15564-71E4-4F7A-A124-6401BB444C99}" dt="2022-09-23T07:30:23.195" v="286" actId="478"/>
          <ac:picMkLst>
            <pc:docMk/>
            <pc:sldMk cId="0" sldId="298"/>
            <ac:picMk id="22" creationId="{EA761559-18E2-8675-92FF-6752CFE828AB}"/>
          </ac:picMkLst>
        </pc:picChg>
        <pc:picChg chg="add mod">
          <ac:chgData name="Muhammad Fikri Hasani" userId="ada500cb4dc7801b" providerId="LiveId" clId="{3AC15564-71E4-4F7A-A124-6401BB444C99}" dt="2022-09-23T07:31:19.818" v="297" actId="571"/>
          <ac:picMkLst>
            <pc:docMk/>
            <pc:sldMk cId="0" sldId="298"/>
            <ac:picMk id="31" creationId="{209CEBE3-DEAF-CA1F-9332-6D70CC6DC1FB}"/>
          </ac:picMkLst>
        </pc:picChg>
        <pc:picChg chg="del mod">
          <ac:chgData name="Muhammad Fikri Hasani" userId="ada500cb4dc7801b" providerId="LiveId" clId="{3AC15564-71E4-4F7A-A124-6401BB444C99}" dt="2022-09-23T07:25:39.716" v="215" actId="478"/>
          <ac:picMkLst>
            <pc:docMk/>
            <pc:sldMk cId="0" sldId="298"/>
            <ac:picMk id="28677" creationId="{00000000-0000-0000-0000-000000000000}"/>
          </ac:picMkLst>
        </pc:picChg>
      </pc:sldChg>
      <pc:sldChg chg="addSp delSp modSp mod">
        <pc:chgData name="Muhammad Fikri Hasani" userId="ada500cb4dc7801b" providerId="LiveId" clId="{3AC15564-71E4-4F7A-A124-6401BB444C99}" dt="2022-09-23T06:29:25.318" v="58" actId="14100"/>
        <pc:sldMkLst>
          <pc:docMk/>
          <pc:sldMk cId="0" sldId="299"/>
        </pc:sldMkLst>
        <pc:picChg chg="add mod">
          <ac:chgData name="Muhammad Fikri Hasani" userId="ada500cb4dc7801b" providerId="LiveId" clId="{3AC15564-71E4-4F7A-A124-6401BB444C99}" dt="2022-09-23T06:29:25.318" v="58" actId="14100"/>
          <ac:picMkLst>
            <pc:docMk/>
            <pc:sldMk cId="0" sldId="299"/>
            <ac:picMk id="3" creationId="{499008C4-8245-F2A5-3DD6-B804063C468C}"/>
          </ac:picMkLst>
        </pc:picChg>
        <pc:picChg chg="add del mod">
          <ac:chgData name="Muhammad Fikri Hasani" userId="ada500cb4dc7801b" providerId="LiveId" clId="{3AC15564-71E4-4F7A-A124-6401BB444C99}" dt="2022-09-23T06:29:22.513" v="56" actId="478"/>
          <ac:picMkLst>
            <pc:docMk/>
            <pc:sldMk cId="0" sldId="299"/>
            <ac:picMk id="1026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1828252C-D9FD-4CFD-8ECF-29F402B17A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96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0CDBA0B6-9718-4849-A300-85B428977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3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43BAF-6FDD-4A2C-B589-1952C9A6D51F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37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CEE64B8-9E0E-487A-BFDF-28434D95C43D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479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dirty="0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0C7F4-EB3A-4FD2-83BE-F43B6AA2578F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7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 dirty="0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FA2B6B-80F7-4EBE-B201-6B217E5DAFCB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92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77397C-2281-4983-A49E-924508A11D24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39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BC41E8-30E1-43AA-A145-D45FB326F6FE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02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93B780-1AC7-4EE1-BFCF-6B380B9CE591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4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C4054470-B7BE-4B99-991B-BBAE340F70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294E86D1-B793-408B-BFB0-EF6F415E1D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EC3C85-431F-4A4B-9ABC-5D3759EF6C3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BCE705-E3F0-4CFE-A704-E91F9F141E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7A36A7-A5C7-49DA-B734-372EFDCC60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94E86D1-B793-408B-BFB0-EF6F415E1DA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Picture 14" descr="header"/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1440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f.ac.uk/Dave/C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xLoL7tlJYws" TargetMode="External"/><Relationship Id="rId5" Type="http://schemas.openxmlformats.org/officeDocument/2006/relationships/hyperlink" Target="http://www.unf.edu/~broggio/cop2221/2221pseu.htm" TargetMode="External"/><Relationship Id="rId4" Type="http://schemas.openxmlformats.org/officeDocument/2006/relationships/hyperlink" Target="http://www.physics.drexel.edu/courses/Comp_Phys/General/C_basics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/>
              <a:t>Algorithm &amp; Programming </a:t>
            </a:r>
            <a:br>
              <a:rPr lang="en-US" sz="3200" dirty="0"/>
            </a:b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89844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 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</a:t>
            </a:r>
            <a:r>
              <a:rPr lang="en-US" sz="2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: 201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C9ED3D-E1FD-4E7C-83FE-5CB45557B1CC}" type="slidenum">
              <a:rPr lang="en-US"/>
              <a:pPr/>
              <a:t>10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1267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1268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1269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1270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1271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1272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1273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1274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1275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1276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7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8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9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0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1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2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83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pic>
        <p:nvPicPr>
          <p:cNvPr id="11286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9763"/>
            <a:ext cx="535305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87" name="Line 24"/>
          <p:cNvSpPr>
            <a:spLocks noChangeShapeType="1"/>
          </p:cNvSpPr>
          <p:nvPr/>
        </p:nvSpPr>
        <p:spPr bwMode="auto">
          <a:xfrm flipH="1">
            <a:off x="4114800" y="1600200"/>
            <a:ext cx="2743200" cy="1905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23F731-6596-492F-A38E-157D32B1D06C}" type="slidenum">
              <a:rPr lang="en-US"/>
              <a:pPr/>
              <a:t>11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2291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2292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2293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2294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2295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2296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2297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2298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2299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2300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1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2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3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4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5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6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307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pic>
        <p:nvPicPr>
          <p:cNvPr id="12310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905000"/>
            <a:ext cx="5337175" cy="4325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311" name="Line 24"/>
          <p:cNvSpPr>
            <a:spLocks noChangeShapeType="1"/>
          </p:cNvSpPr>
          <p:nvPr/>
        </p:nvSpPr>
        <p:spPr bwMode="auto">
          <a:xfrm flipH="1">
            <a:off x="3276600" y="2057400"/>
            <a:ext cx="3581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93013C-5DFA-4983-8D7F-2ECF94057129}" type="slidenum">
              <a:rPr lang="en-US"/>
              <a:pPr/>
              <a:t>12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3315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3316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3317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3318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3319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3320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3321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3322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3323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3324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5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6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7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8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29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30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31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pic>
        <p:nvPicPr>
          <p:cNvPr id="13334" name="Picture 2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905000"/>
            <a:ext cx="6315075" cy="431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35" name="Line 24"/>
          <p:cNvSpPr>
            <a:spLocks noChangeShapeType="1"/>
          </p:cNvSpPr>
          <p:nvPr/>
        </p:nvSpPr>
        <p:spPr bwMode="auto">
          <a:xfrm flipH="1">
            <a:off x="3962400" y="2819400"/>
            <a:ext cx="3048000" cy="3276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E1C9CB-EEE2-4F74-AD25-26BF14CF6A65}" type="slidenum">
              <a:rPr lang="en-US"/>
              <a:pPr/>
              <a:t>13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433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4710113" cy="489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Line 24"/>
          <p:cNvSpPr>
            <a:spLocks noChangeShapeType="1"/>
          </p:cNvSpPr>
          <p:nvPr/>
        </p:nvSpPr>
        <p:spPr bwMode="auto">
          <a:xfrm flipH="1" flipV="1">
            <a:off x="2819400" y="2438400"/>
            <a:ext cx="38100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4341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4342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4343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4344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4345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4346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4347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4348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4349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4350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1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2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3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4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5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6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57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568F945-38CE-45CE-AEF8-02172C75AAA5}" type="slidenum">
              <a:rPr lang="en-US"/>
              <a:pPr/>
              <a:t>14</a:t>
            </a:fld>
            <a:endParaRPr lang="en-US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5363" name="Picture 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905000"/>
            <a:ext cx="54864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Line 24"/>
          <p:cNvSpPr>
            <a:spLocks noChangeShapeType="1"/>
          </p:cNvSpPr>
          <p:nvPr/>
        </p:nvSpPr>
        <p:spPr bwMode="auto">
          <a:xfrm flipH="1" flipV="1">
            <a:off x="2743200" y="2743200"/>
            <a:ext cx="434340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5365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5366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5367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5368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5369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5370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5371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5372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5373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5374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5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6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7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8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79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80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81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6848" y="2667000"/>
            <a:ext cx="5867400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15678C5-5635-4FFF-80E6-CF47388C5BFF}" type="slidenum">
              <a:rPr lang="en-US"/>
              <a:pPr/>
              <a:t>15</a:t>
            </a:fld>
            <a:endParaRPr lang="en-US"/>
          </a:p>
        </p:txBody>
      </p:sp>
      <p:sp>
        <p:nvSpPr>
          <p:cNvPr id="16388" name="Line 24"/>
          <p:cNvSpPr>
            <a:spLocks noChangeShapeType="1"/>
          </p:cNvSpPr>
          <p:nvPr/>
        </p:nvSpPr>
        <p:spPr bwMode="auto">
          <a:xfrm flipH="1" flipV="1">
            <a:off x="4343400" y="3733800"/>
            <a:ext cx="259080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6389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6390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6391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6392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6393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6394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6395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6396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6397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6398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99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0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1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2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3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4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6405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Representing Algorithm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BE6FA0-5417-4AA0-BF9A-2C8353633DAF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How to develop an algorithm?</a:t>
            </a:r>
          </a:p>
          <a:p>
            <a:pPr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We can use:</a:t>
            </a:r>
          </a:p>
          <a:p>
            <a:pPr lvl="1"/>
            <a:r>
              <a:rPr lang="en-US" sz="2400">
                <a:latin typeface="Tahoma" pitchFamily="34" charset="0"/>
                <a:cs typeface="Tahoma" pitchFamily="34" charset="0"/>
              </a:rPr>
              <a:t>Writing</a:t>
            </a:r>
          </a:p>
          <a:p>
            <a:pPr lvl="1"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			Structure English and Pseudo-code.</a:t>
            </a:r>
          </a:p>
          <a:p>
            <a:pPr lvl="1"/>
            <a:r>
              <a:rPr lang="en-US" sz="2400">
                <a:latin typeface="Tahoma" pitchFamily="34" charset="0"/>
                <a:cs typeface="Tahoma" pitchFamily="34" charset="0"/>
              </a:rPr>
              <a:t>Drawing</a:t>
            </a:r>
          </a:p>
          <a:p>
            <a:pPr lvl="1"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			Flow Chart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Pseudo-code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2B80F5-664F-4A1A-B1AC-F29E8ABA7A03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An artificial and informal language that helps you develop algorithms</a:t>
            </a:r>
          </a:p>
          <a:p>
            <a:r>
              <a:rPr lang="en-US">
                <a:latin typeface="Tahoma" pitchFamily="34" charset="0"/>
                <a:cs typeface="Tahoma" pitchFamily="34" charset="0"/>
              </a:rPr>
              <a:t>Pseudo-code is similar to everyday English, convenient, and user friendly</a:t>
            </a:r>
          </a:p>
          <a:p>
            <a:r>
              <a:rPr lang="en-US" b="1">
                <a:latin typeface="Tahoma" pitchFamily="34" charset="0"/>
                <a:cs typeface="Tahoma" pitchFamily="34" charset="0"/>
              </a:rPr>
              <a:t>Keywords</a:t>
            </a:r>
            <a:r>
              <a:rPr lang="en-US">
                <a:latin typeface="Tahoma" pitchFamily="34" charset="0"/>
                <a:cs typeface="Tahoma" pitchFamily="34" charset="0"/>
              </a:rPr>
              <a:t> are used to describe control structure</a:t>
            </a:r>
          </a:p>
          <a:p>
            <a:pPr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Example:</a:t>
            </a:r>
          </a:p>
          <a:p>
            <a:pPr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	</a:t>
            </a: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if, else, print, set, add, while</a:t>
            </a:r>
            <a:r>
              <a:rPr lang="en-US">
                <a:latin typeface="Tahoma" pitchFamily="34" charset="0"/>
                <a:cs typeface="Tahoma" pitchFamily="34" charset="0"/>
              </a:rPr>
              <a:t>, etc.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Pseudo-code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891175-4866-446C-BDD6-D0061C342F07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Basic Computer Operation: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Input 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Output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Compute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Storing value to an identifier (Store)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Compare (Selection)</a:t>
            </a:r>
          </a:p>
          <a:p>
            <a:pPr marL="990600" lvl="1" indent="-533400">
              <a:buFontTx/>
              <a:buAutoNum type="arabicPeriod"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Repetition (Loop)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1. Input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CD17DA-B9EE-4F97-B5D7-33701F36FFDB}" type="slidenum">
              <a:rPr lang="id-ID">
                <a:latin typeface="Tahoma" pitchFamily="34" charset="0"/>
                <a:cs typeface="Tahoma" pitchFamily="34" charset="0"/>
              </a:rPr>
              <a:pPr/>
              <a:t>19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>
                <a:latin typeface="Tahoma" pitchFamily="34" charset="0"/>
                <a:cs typeface="Tahoma" pitchFamily="34" charset="0"/>
              </a:rPr>
              <a:t>Statements can be used when a computer receive information or input</a:t>
            </a:r>
          </a:p>
          <a:p>
            <a:pPr>
              <a:buFontTx/>
              <a:buNone/>
            </a:pPr>
            <a:r>
              <a:rPr lang="id-ID">
                <a:latin typeface="Tahoma" pitchFamily="34" charset="0"/>
                <a:cs typeface="Tahoma" pitchFamily="34" charset="0"/>
              </a:rPr>
              <a:t>	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Read, Get, Input </a:t>
            </a:r>
            <a:r>
              <a:rPr lang="id-ID">
                <a:latin typeface="Tahoma" pitchFamily="34" charset="0"/>
                <a:cs typeface="Tahoma" pitchFamily="34" charset="0"/>
              </a:rPr>
              <a:t>or </a:t>
            </a:r>
            <a:r>
              <a:rPr lang="id-ID">
                <a:latin typeface="Courier New" pitchFamily="49" charset="0"/>
                <a:cs typeface="Tahoma" pitchFamily="34" charset="0"/>
              </a:rPr>
              <a:t>Key-In</a:t>
            </a:r>
          </a:p>
          <a:p>
            <a:pPr>
              <a:buFontTx/>
              <a:buNone/>
            </a:pPr>
            <a:endParaRPr lang="id-ID">
              <a:latin typeface="Tahoma" pitchFamily="34" charset="0"/>
              <a:cs typeface="Tahoma" pitchFamily="34" charset="0"/>
            </a:endParaRPr>
          </a:p>
          <a:p>
            <a:r>
              <a:rPr lang="id-ID">
                <a:latin typeface="Tahoma" pitchFamily="34" charset="0"/>
                <a:cs typeface="Tahoma" pitchFamily="34" charset="0"/>
              </a:rPr>
              <a:t>Example: </a:t>
            </a:r>
          </a:p>
          <a:p>
            <a:pPr lvl="1">
              <a:buFontTx/>
              <a:buNone/>
            </a:pPr>
            <a:r>
              <a:rPr lang="id-ID" sz="2400">
                <a:latin typeface="Courier New" pitchFamily="49" charset="0"/>
                <a:cs typeface="Tahoma" pitchFamily="34" charset="0"/>
              </a:rPr>
              <a:t>Read bilangan</a:t>
            </a:r>
          </a:p>
          <a:p>
            <a:pPr lvl="1">
              <a:buFontTx/>
              <a:buNone/>
            </a:pPr>
            <a:r>
              <a:rPr lang="id-ID" sz="2400">
                <a:latin typeface="Courier New" pitchFamily="49" charset="0"/>
                <a:cs typeface="Tahoma" pitchFamily="34" charset="0"/>
              </a:rPr>
              <a:t>Get tax_code</a:t>
            </a:r>
          </a:p>
          <a:p>
            <a:pPr lvl="1">
              <a:buFontTx/>
              <a:buNone/>
            </a:pPr>
            <a:r>
              <a:rPr lang="id-ID" sz="2400">
                <a:latin typeface="Courier New" pitchFamily="49" charset="0"/>
                <a:cs typeface="Tahoma" pitchFamily="34" charset="0"/>
              </a:rPr>
              <a:t>Baca students_name</a:t>
            </a:r>
            <a:r>
              <a:rPr lang="id-ID" sz="2400">
                <a:latin typeface="Tahoma" pitchFamily="34" charset="0"/>
                <a:cs typeface="Tahoma" pitchFamily="34" charset="0"/>
              </a:rPr>
              <a:t>	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100DACE-18B0-4CA9-8255-7B1C20532C0E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>
                <a:latin typeface="Tahoma" pitchFamily="34" charset="0"/>
                <a:cs typeface="Tahoma" pitchFamily="34" charset="0"/>
              </a:rPr>
              <a:t>Define algorithm theory and design (LO1)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2. Output 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B55461-AB5C-4D67-A2F4-BEDA2C5AF9B0}" type="slidenum">
              <a:rPr lang="id-ID"/>
              <a:pPr/>
              <a:t>20</a:t>
            </a:fld>
            <a:endParaRPr lang="id-ID"/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d-ID">
                <a:latin typeface="Tahoma" pitchFamily="34" charset="0"/>
                <a:cs typeface="Tahoma" pitchFamily="34" charset="0"/>
              </a:rPr>
              <a:t>Statements can be used when a computer displaying information or output: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>
                <a:latin typeface="Tahoma" pitchFamily="34" charset="0"/>
                <a:cs typeface="Tahoma" pitchFamily="34" charset="0"/>
              </a:rPr>
              <a:t>	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Print, Write, Put, Output, </a:t>
            </a:r>
            <a:r>
              <a:rPr lang="id-ID">
                <a:latin typeface="Tahoma" pitchFamily="34" charset="0"/>
                <a:cs typeface="Tahoma" pitchFamily="34" charset="0"/>
              </a:rPr>
              <a:t>or</a:t>
            </a:r>
            <a:r>
              <a:rPr lang="id-ID">
                <a:latin typeface="Courier New" pitchFamily="49" charset="0"/>
                <a:cs typeface="Tahoma" pitchFamily="34" charset="0"/>
              </a:rPr>
              <a:t> Display</a:t>
            </a:r>
          </a:p>
          <a:p>
            <a:pPr>
              <a:lnSpc>
                <a:spcPct val="90000"/>
              </a:lnSpc>
            </a:pPr>
            <a:endParaRPr lang="id-ID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>
                <a:latin typeface="Courier New" pitchFamily="49" charset="0"/>
                <a:cs typeface="Tahoma" pitchFamily="34" charset="0"/>
              </a:rPr>
              <a:t>Print “Bina Nusantara University”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>
                <a:latin typeface="Courier New" pitchFamily="49" charset="0"/>
                <a:cs typeface="Tahoma" pitchFamily="34" charset="0"/>
              </a:rPr>
              <a:t>Write “Algorithm and Programming”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id-ID" sz="2400">
                <a:latin typeface="Courier New" pitchFamily="49" charset="0"/>
                <a:cs typeface="Tahoma" pitchFamily="34" charset="0"/>
              </a:rPr>
              <a:t>Output Total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3. Compute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3B3CF5-09D9-4EBB-9836-9FF458C48101}" type="slidenum">
              <a:rPr lang="en-US"/>
              <a:pPr/>
              <a:t>21</a:t>
            </a:fld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To do arithmetic calculation the following operators are used: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+		(add)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-  	(subtract)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* 	(multiply)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/  	(divide)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() 	(scope)</a:t>
            </a:r>
          </a:p>
          <a:p>
            <a:pPr lvl="3">
              <a:lnSpc>
                <a:spcPct val="80000"/>
              </a:lnSpc>
              <a:buFontTx/>
              <a:buNone/>
            </a:pPr>
            <a:endParaRPr lang="en-US" sz="240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Statement </a:t>
            </a: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Compute</a:t>
            </a:r>
            <a:r>
              <a:rPr lang="en-US">
                <a:latin typeface="Tahoma" pitchFamily="34" charset="0"/>
                <a:cs typeface="Tahoma" pitchFamily="34" charset="0"/>
              </a:rPr>
              <a:t>, </a:t>
            </a:r>
            <a:r>
              <a:rPr lang="en-US">
                <a:latin typeface="Courier New" pitchFamily="49" charset="0"/>
                <a:cs typeface="Tahoma" pitchFamily="34" charset="0"/>
              </a:rPr>
              <a:t>Calculate</a:t>
            </a:r>
            <a:r>
              <a:rPr lang="en-US">
                <a:latin typeface="Tahoma" pitchFamily="34" charset="0"/>
                <a:cs typeface="Tahoma" pitchFamily="34" charset="0"/>
              </a:rPr>
              <a:t> or  </a:t>
            </a:r>
            <a:r>
              <a:rPr lang="en-US">
                <a:latin typeface="Courier New" pitchFamily="49" charset="0"/>
                <a:cs typeface="Tahoma" pitchFamily="34" charset="0"/>
              </a:rPr>
              <a:t>Add</a:t>
            </a:r>
            <a:r>
              <a:rPr lang="en-US">
                <a:latin typeface="Tahoma" pitchFamily="34" charset="0"/>
                <a:cs typeface="Tahoma" pitchFamily="34" charset="0"/>
              </a:rPr>
              <a:t> also can be used</a:t>
            </a:r>
          </a:p>
          <a:p>
            <a:pPr>
              <a:lnSpc>
                <a:spcPct val="8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Add number to total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Total = Total + number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>
                <a:latin typeface="Tahoma" pitchFamily="34" charset="0"/>
                <a:cs typeface="Tahoma" pitchFamily="34" charset="0"/>
              </a:rPr>
              <a:t>4. Storing Value to An Identifier (Store)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B99177-A338-4B65-92A5-5446EFC60E2D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There are three ways of storing value into a variable: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Initializing value using statement </a:t>
            </a:r>
            <a:r>
              <a:rPr lang="en-US" sz="2400">
                <a:latin typeface="Courier New" pitchFamily="49" charset="0"/>
                <a:ea typeface="Tahoma" pitchFamily="34" charset="0"/>
                <a:cs typeface="Courier New" pitchFamily="49" charset="0"/>
              </a:rPr>
              <a:t>Initialize</a:t>
            </a:r>
            <a:r>
              <a:rPr lang="en-US" sz="2400">
                <a:latin typeface="Tahoma" pitchFamily="34" charset="0"/>
                <a:cs typeface="Tahoma" pitchFamily="34" charset="0"/>
              </a:rPr>
              <a:t> or </a:t>
            </a:r>
            <a:r>
              <a:rPr lang="en-US" sz="2400">
                <a:latin typeface="Courier New" pitchFamily="49" charset="0"/>
                <a:cs typeface="Tahoma" pitchFamily="34" charset="0"/>
              </a:rPr>
              <a:t>Set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Storing value as calculation result using </a:t>
            </a:r>
            <a:r>
              <a:rPr lang="en-US" sz="2400">
                <a:latin typeface="Courier New" pitchFamily="49" charset="0"/>
                <a:cs typeface="Tahoma" pitchFamily="34" charset="0"/>
              </a:rPr>
              <a:t>=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To simply store a value into a variable using “</a:t>
            </a:r>
            <a:r>
              <a:rPr lang="en-US" sz="2400">
                <a:latin typeface="Courier New" pitchFamily="49" charset="0"/>
                <a:cs typeface="Tahoma" pitchFamily="34" charset="0"/>
              </a:rPr>
              <a:t>Save</a:t>
            </a:r>
            <a:r>
              <a:rPr lang="en-US" sz="2400">
                <a:latin typeface="Tahoma" pitchFamily="34" charset="0"/>
                <a:cs typeface="Tahoma" pitchFamily="34" charset="0"/>
              </a:rPr>
              <a:t>” or </a:t>
            </a:r>
            <a:r>
              <a:rPr lang="en-US" sz="2400">
                <a:latin typeface="Courier New" pitchFamily="49" charset="0"/>
                <a:cs typeface="Tahoma" pitchFamily="34" charset="0"/>
              </a:rPr>
              <a:t>Store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240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Set Counter to 0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Total = Price * Qty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latin typeface="Tahoma" pitchFamily="34" charset="0"/>
                <a:cs typeface="Tahoma" pitchFamily="34" charset="0"/>
              </a:rPr>
              <a:t>5. Compare</a:t>
            </a:r>
            <a:endParaRPr lang="id-ID" sz="25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DBC9DD-486D-4D4E-BF78-2C0336770BF3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One of the main operation in computing is comparing values and choosing options based on its result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Keyword used: </a:t>
            </a: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IF</a:t>
            </a:r>
            <a:r>
              <a:rPr lang="en-US">
                <a:latin typeface="Tahoma" pitchFamily="34" charset="0"/>
                <a:cs typeface="Tahoma" pitchFamily="34" charset="0"/>
              </a:rPr>
              <a:t>, </a:t>
            </a:r>
            <a:r>
              <a:rPr lang="en-US">
                <a:latin typeface="Courier New" pitchFamily="49" charset="0"/>
                <a:cs typeface="Tahoma" pitchFamily="34" charset="0"/>
              </a:rPr>
              <a:t>THEN</a:t>
            </a:r>
            <a:r>
              <a:rPr lang="en-US">
                <a:latin typeface="Tahoma" pitchFamily="34" charset="0"/>
                <a:cs typeface="Tahoma" pitchFamily="34" charset="0"/>
              </a:rPr>
              <a:t> and </a:t>
            </a:r>
            <a:r>
              <a:rPr lang="en-US">
                <a:latin typeface="Courier New" pitchFamily="49" charset="0"/>
                <a:cs typeface="Tahoma" pitchFamily="34" charset="0"/>
              </a:rPr>
              <a:t>ELSE</a:t>
            </a:r>
            <a:r>
              <a:rPr lang="en-US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Courier New" pitchFamily="49" charset="0"/>
                <a:cs typeface="Tahoma" pitchFamily="34" charset="0"/>
              </a:rPr>
              <a:t>IF Menu=‘1’ THEN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	Discount = 0.1 * price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ELSE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	Discount = 0.2 * price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ENDIF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6. Repetition (Looping)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F504BE-C5EF-404E-94B9-3E71A503E8BD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To repeat an action/step, we use keyword </a:t>
            </a:r>
            <a:r>
              <a:rPr lang="en-US">
                <a:latin typeface="Courier New" pitchFamily="49" charset="0"/>
                <a:ea typeface="Tahoma" pitchFamily="34" charset="0"/>
                <a:cs typeface="Courier New" pitchFamily="49" charset="0"/>
              </a:rPr>
              <a:t>DOWHILE</a:t>
            </a:r>
            <a:r>
              <a:rPr lang="en-US">
                <a:latin typeface="Tahoma" pitchFamily="34" charset="0"/>
                <a:cs typeface="Tahoma" pitchFamily="34" charset="0"/>
              </a:rPr>
              <a:t> and </a:t>
            </a:r>
            <a:r>
              <a:rPr lang="en-US">
                <a:latin typeface="Courier New" pitchFamily="49" charset="0"/>
                <a:cs typeface="Tahoma" pitchFamily="34" charset="0"/>
              </a:rPr>
              <a:t>ENDDO</a:t>
            </a: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DOWHILE number &lt; 10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	print number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	number = number +1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2400">
                <a:latin typeface="Courier New" pitchFamily="49" charset="0"/>
                <a:cs typeface="Tahoma" pitchFamily="34" charset="0"/>
              </a:rPr>
              <a:t>ENDDO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Pseudo-code Example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28A8FD-9D22-4132-AD0C-FF9D460C7153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Example : Algorithm using a calculator </a:t>
            </a:r>
            <a:r>
              <a:rPr lang="en-US" altLang="en-US" b="1" dirty="0">
                <a:latin typeface="Tahoma" pitchFamily="34" charset="0"/>
                <a:cs typeface="Tahoma" pitchFamily="34" charset="0"/>
              </a:rPr>
              <a:t>to sum values</a:t>
            </a:r>
            <a:endParaRPr lang="en-US" dirty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Start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Set the calculator ON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Empty any values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Do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	Input price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	Push plus button (+)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while all prices have been input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print total price </a:t>
            </a:r>
          </a:p>
          <a:p>
            <a:pPr lvl="2"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turn OFF calculator</a:t>
            </a:r>
          </a:p>
          <a:p>
            <a:pPr lvl="1"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Pseudo-code Example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61EE16-EA39-44FD-A107-AED29903E417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Example : Algorithm </a:t>
            </a:r>
            <a:r>
              <a:rPr lang="en-US" altLang="en-US" b="1" dirty="0">
                <a:latin typeface="Tahoma" pitchFamily="34" charset="0"/>
                <a:cs typeface="Tahoma" pitchFamily="34" charset="0"/>
              </a:rPr>
              <a:t>to count average grade of a class</a:t>
            </a:r>
            <a:endParaRPr lang="en-US" dirty="0">
              <a:latin typeface="Tahoma" pitchFamily="34" charset="0"/>
              <a:cs typeface="Tahoma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Start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Set total to zero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Set grade counter to one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While grade counter is less than or equal to ten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		Input the next grade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		Add the grade into the total 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		Add one to the grade counter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Set the class average to the total divided by ten</a:t>
            </a:r>
          </a:p>
          <a:p>
            <a:pPr lvl="1"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	Print the class average.</a:t>
            </a:r>
          </a:p>
          <a:p>
            <a:pPr lvl="1"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95736" y="539814"/>
            <a:ext cx="6837114" cy="79208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ahoma" pitchFamily="34" charset="0"/>
                <a:cs typeface="Tahoma" pitchFamily="34" charset="0"/>
              </a:rPr>
              <a:t>Flow Chart</a:t>
            </a:r>
            <a:br>
              <a:rPr lang="en-US" sz="3200" dirty="0">
                <a:latin typeface="Tahoma" pitchFamily="34" charset="0"/>
                <a:cs typeface="Tahoma" pitchFamily="34" charset="0"/>
              </a:rPr>
            </a:br>
            <a:endParaRPr lang="id-ID" dirty="0"/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54CE72C-D5D9-4F13-867E-8F31F9610BD2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6F69FB4-E705-D070-1882-0AC200551F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550423"/>
              </p:ext>
            </p:extLst>
          </p:nvPr>
        </p:nvGraphicFramePr>
        <p:xfrm>
          <a:off x="1104763" y="1485913"/>
          <a:ext cx="7848600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4300">
                  <a:extLst>
                    <a:ext uri="{9D8B030D-6E8A-4147-A177-3AD203B41FA5}">
                      <a16:colId xmlns:a16="http://schemas.microsoft.com/office/drawing/2014/main" val="2287700898"/>
                    </a:ext>
                  </a:extLst>
                </a:gridCol>
                <a:gridCol w="3924300">
                  <a:extLst>
                    <a:ext uri="{9D8B030D-6E8A-4147-A177-3AD203B41FA5}">
                      <a16:colId xmlns:a16="http://schemas.microsoft.com/office/drawing/2014/main" val="5216146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Terminator: Start, 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82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Input,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879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973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41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84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Connector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87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Connector between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77446"/>
                  </a:ext>
                </a:extLst>
              </a:tr>
            </a:tbl>
          </a:graphicData>
        </a:graphic>
      </p:graphicFrame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F8CEFF-585F-7811-6E40-ACD2BD72B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934" y="3802655"/>
            <a:ext cx="584230" cy="190510"/>
          </a:xfrm>
          <a:prstGeom prst="rect">
            <a:avLst/>
          </a:prstGeom>
        </p:spPr>
      </p:pic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AEB0D949-954E-DE89-DD83-55B9C9C1AE12}"/>
              </a:ext>
            </a:extLst>
          </p:cNvPr>
          <p:cNvSpPr/>
          <p:nvPr/>
        </p:nvSpPr>
        <p:spPr>
          <a:xfrm>
            <a:off x="2245766" y="1884627"/>
            <a:ext cx="914400" cy="3017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06927D51-1E43-E4E9-16AC-AFA0362E1FCF}"/>
              </a:ext>
            </a:extLst>
          </p:cNvPr>
          <p:cNvSpPr/>
          <p:nvPr/>
        </p:nvSpPr>
        <p:spPr>
          <a:xfrm>
            <a:off x="2410539" y="2652845"/>
            <a:ext cx="416128" cy="30175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25E25E09-DD75-EAAB-3AE7-059FDACAEB6C}"/>
              </a:ext>
            </a:extLst>
          </p:cNvPr>
          <p:cNvSpPr/>
          <p:nvPr/>
        </p:nvSpPr>
        <p:spPr>
          <a:xfrm>
            <a:off x="2408664" y="3051811"/>
            <a:ext cx="412771" cy="20576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CE2FC280-79CF-7228-A8B5-CA300183A16A}"/>
              </a:ext>
            </a:extLst>
          </p:cNvPr>
          <p:cNvSpPr/>
          <p:nvPr/>
        </p:nvSpPr>
        <p:spPr>
          <a:xfrm>
            <a:off x="2469646" y="3406617"/>
            <a:ext cx="412771" cy="23497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33D8B309-DB21-684E-3B5E-46EF296A729E}"/>
              </a:ext>
            </a:extLst>
          </p:cNvPr>
          <p:cNvSpPr/>
          <p:nvPr/>
        </p:nvSpPr>
        <p:spPr>
          <a:xfrm>
            <a:off x="2480686" y="4147511"/>
            <a:ext cx="248553" cy="22064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Off-page Connector 28">
            <a:extLst>
              <a:ext uri="{FF2B5EF4-FFF2-40B4-BE49-F238E27FC236}">
                <a16:creationId xmlns:a16="http://schemas.microsoft.com/office/drawing/2014/main" id="{51210B9E-5532-579B-03E2-F46F280C128B}"/>
              </a:ext>
            </a:extLst>
          </p:cNvPr>
          <p:cNvSpPr/>
          <p:nvPr/>
        </p:nvSpPr>
        <p:spPr>
          <a:xfrm>
            <a:off x="2498447" y="4489648"/>
            <a:ext cx="233204" cy="300596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ata 34">
            <a:extLst>
              <a:ext uri="{FF2B5EF4-FFF2-40B4-BE49-F238E27FC236}">
                <a16:creationId xmlns:a16="http://schemas.microsoft.com/office/drawing/2014/main" id="{27B94E8C-3F15-F340-9B30-87FD0A23A825}"/>
              </a:ext>
            </a:extLst>
          </p:cNvPr>
          <p:cNvSpPr/>
          <p:nvPr/>
        </p:nvSpPr>
        <p:spPr>
          <a:xfrm>
            <a:off x="2469519" y="2261513"/>
            <a:ext cx="519439" cy="301752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18" name="Text Box 2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2800" b="1">
                <a:latin typeface="Tahoma" pitchFamily="34" charset="0"/>
                <a:cs typeface="Tahoma" pitchFamily="34" charset="0"/>
              </a:rPr>
              <a:t>Flow Chart Example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3283D2-0B23-413C-A9D6-FEDACAF3DC45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9008C4-8245-F2A5-3DD6-B804063C4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301" y="2054154"/>
            <a:ext cx="4017364" cy="382311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Good Algorithm Practice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2A1E6E9-A069-47B0-8C72-1B4959B1F67D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Having the right logical flow to solve the problem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Producing the correct </a:t>
            </a:r>
            <a:r>
              <a:rPr lang="en-US" b="1">
                <a:latin typeface="Tahoma" pitchFamily="34" charset="0"/>
                <a:cs typeface="Tahoma" pitchFamily="34" charset="0"/>
              </a:rPr>
              <a:t>output</a:t>
            </a:r>
            <a:r>
              <a:rPr lang="en-US">
                <a:latin typeface="Tahoma" pitchFamily="34" charset="0"/>
                <a:cs typeface="Tahoma" pitchFamily="34" charset="0"/>
              </a:rPr>
              <a:t> in a time efficient manner</a:t>
            </a:r>
          </a:p>
          <a:p>
            <a:pPr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Written using unambiguous structured language</a:t>
            </a:r>
          </a:p>
          <a:p>
            <a:pPr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Easy implementation into real programming language</a:t>
            </a:r>
          </a:p>
          <a:p>
            <a:pPr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All steps and operations are clearly defined and ended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C04A602-C012-4E2F-A082-547FF3094AD1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b="1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Algorithm and Programming: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Algorithm </a:t>
            </a:r>
            <a:r>
              <a:rPr lang="id-ID" sz="2400">
                <a:latin typeface="Tahoma" pitchFamily="34" charset="0"/>
                <a:cs typeface="Tahoma" pitchFamily="34" charset="0"/>
              </a:rPr>
              <a:t>Definition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Algorithm </a:t>
            </a:r>
            <a:r>
              <a:rPr lang="id-ID" sz="2400">
                <a:latin typeface="Tahoma" pitchFamily="34" charset="0"/>
                <a:cs typeface="Tahoma" pitchFamily="34" charset="0"/>
              </a:rPr>
              <a:t>Development Steps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Pseudo-code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Flow Chart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Structured Theorem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Exercise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endParaRPr lang="en-AU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Structure Theorem 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767298-AEFD-4125-A1E3-EF8F6F510ABC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Structure theorem which makes the computer programming possible using only three control structure, which are: </a:t>
            </a:r>
          </a:p>
          <a:p>
            <a:pPr marL="1371600" lvl="2" indent="-457200">
              <a:buFontTx/>
              <a:buAutoNum type="arabicPeriod"/>
            </a:pPr>
            <a:r>
              <a:rPr lang="en-US">
                <a:latin typeface="Tahoma" pitchFamily="34" charset="0"/>
                <a:cs typeface="Tahoma" pitchFamily="34" charset="0"/>
              </a:rPr>
              <a:t>Sequence </a:t>
            </a:r>
          </a:p>
          <a:p>
            <a:pPr marL="1371600" lvl="2" indent="-457200">
              <a:buFontTx/>
              <a:buAutoNum type="arabicPeriod"/>
            </a:pPr>
            <a:r>
              <a:rPr lang="en-US">
                <a:latin typeface="Tahoma" pitchFamily="34" charset="0"/>
                <a:cs typeface="Tahoma" pitchFamily="34" charset="0"/>
              </a:rPr>
              <a:t>Selection</a:t>
            </a:r>
          </a:p>
          <a:p>
            <a:pPr marL="1371600" lvl="2" indent="-457200">
              <a:buFontTx/>
              <a:buAutoNum type="arabicPeriod"/>
            </a:pPr>
            <a:r>
              <a:rPr lang="en-US">
                <a:latin typeface="Tahoma" pitchFamily="34" charset="0"/>
                <a:cs typeface="Tahoma" pitchFamily="34" charset="0"/>
              </a:rPr>
              <a:t>Repetition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1. Sequence 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5AACC-7234-4715-9758-9A27113B1773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Sequence is series of consecutive commands/statements</a:t>
            </a:r>
          </a:p>
          <a:p>
            <a:pPr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r>
              <a:rPr lang="en-US">
                <a:latin typeface="Tahoma" pitchFamily="34" charset="0"/>
                <a:cs typeface="Tahoma" pitchFamily="34" charset="0"/>
              </a:rPr>
              <a:t>Commonly programming language has sequence of statements flowing from top of the program to its 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1. Sequence 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B5617C-B45A-47DF-9150-6BE899A522F6}" type="slidenum">
              <a:rPr lang="id-ID">
                <a:latin typeface="Tahoma" pitchFamily="34" charset="0"/>
                <a:cs typeface="Tahoma" pitchFamily="34" charset="0"/>
              </a:rPr>
              <a:pPr/>
              <a:t>32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id-ID" dirty="0">
                <a:latin typeface="Tahoma" pitchFamily="34" charset="0"/>
                <a:cs typeface="Tahoma" pitchFamily="34" charset="0"/>
              </a:rPr>
              <a:t>Example 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“Number of students:”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Set total to 49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“Add new student:”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Read newStudent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total = total + newStudent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“Number of students:”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id-ID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Print total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id-ID" sz="2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id-ID" dirty="0">
                <a:latin typeface="Tahoma" pitchFamily="34" charset="0"/>
                <a:cs typeface="Tahoma" pitchFamily="34" charset="0"/>
              </a:rPr>
              <a:t>Description  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id-ID" sz="2400" dirty="0">
                <a:latin typeface="Tahoma" pitchFamily="34" charset="0"/>
                <a:cs typeface="Tahoma" pitchFamily="34" charset="0"/>
              </a:rPr>
              <a:t>Sequence of command is from the 1</a:t>
            </a:r>
            <a:r>
              <a:rPr lang="id-ID" sz="2400" baseline="30000" dirty="0">
                <a:latin typeface="Tahoma" pitchFamily="34" charset="0"/>
                <a:cs typeface="Tahoma" pitchFamily="34" charset="0"/>
              </a:rPr>
              <a:t>st</a:t>
            </a:r>
            <a:r>
              <a:rPr lang="id-ID" sz="2400" dirty="0">
                <a:latin typeface="Tahoma" pitchFamily="34" charset="0"/>
                <a:cs typeface="Tahoma" pitchFamily="34" charset="0"/>
              </a:rPr>
              <a:t> line to the end of code. If newStudent input is 2 then total that later on printed out is 51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2. Selection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FE5D4F-C214-44A4-8028-8EF73BDBF984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Selection control structure is structure that allow us to choose from several options of statement/command</a:t>
            </a:r>
          </a:p>
          <a:p>
            <a:pPr>
              <a:buFontTx/>
              <a:buNone/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r>
              <a:rPr lang="en-US" dirty="0">
                <a:latin typeface="Tahoma" pitchFamily="34" charset="0"/>
                <a:cs typeface="Tahoma" pitchFamily="34" charset="0"/>
              </a:rPr>
              <a:t>The first statement will be executed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if </a:t>
            </a:r>
            <a:r>
              <a:rPr lang="en-US" dirty="0">
                <a:latin typeface="Tahoma" pitchFamily="34" charset="0"/>
                <a:cs typeface="Tahoma" pitchFamily="34" charset="0"/>
              </a:rPr>
              <a:t>the condition is satisfied, if not then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dirty="0">
                <a:latin typeface="Tahoma" pitchFamily="34" charset="0"/>
                <a:cs typeface="Tahoma" pitchFamily="34" charset="0"/>
              </a:rPr>
              <a:t>the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else </a:t>
            </a:r>
            <a:r>
              <a:rPr lang="en-US" dirty="0">
                <a:latin typeface="Tahoma" pitchFamily="34" charset="0"/>
                <a:cs typeface="Tahoma" pitchFamily="34" charset="0"/>
              </a:rPr>
              <a:t>statement will be executed (if the other exist)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2. Selection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0A9C1B-B795-43F4-A87A-AAAFC3643A03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Example  :</a:t>
            </a:r>
          </a:p>
          <a:p>
            <a:pPr lvl="1">
              <a:buFontTx/>
              <a:buNone/>
            </a:pPr>
            <a:r>
              <a:rPr lang="en-US" sz="2400">
                <a:latin typeface="Courier New" pitchFamily="49" charset="0"/>
                <a:ea typeface="Tahoma" pitchFamily="34" charset="0"/>
                <a:cs typeface="Courier New" pitchFamily="49" charset="0"/>
              </a:rPr>
              <a:t>IF Day=1 THEN </a:t>
            </a:r>
          </a:p>
          <a:p>
            <a:pPr lvl="1">
              <a:buFontTx/>
              <a:buNone/>
            </a:pPr>
            <a:r>
              <a:rPr lang="en-US" sz="2400">
                <a:latin typeface="Courier New" pitchFamily="49" charset="0"/>
                <a:ea typeface="Tahoma" pitchFamily="34" charset="0"/>
                <a:cs typeface="Courier New" pitchFamily="49" charset="0"/>
              </a:rPr>
              <a:t>	Print “Monday”</a:t>
            </a:r>
          </a:p>
          <a:p>
            <a:pPr lvl="1">
              <a:buFontTx/>
              <a:buNone/>
            </a:pPr>
            <a:r>
              <a:rPr lang="en-US" sz="2400">
                <a:latin typeface="Courier New" pitchFamily="49" charset="0"/>
                <a:ea typeface="Tahoma" pitchFamily="34" charset="0"/>
                <a:cs typeface="Courier New" pitchFamily="49" charset="0"/>
              </a:rPr>
              <a:t>ELSE </a:t>
            </a:r>
          </a:p>
          <a:p>
            <a:pPr lvl="1">
              <a:buFontTx/>
              <a:buNone/>
            </a:pPr>
            <a:r>
              <a:rPr lang="en-US" sz="2400">
                <a:latin typeface="Courier New" pitchFamily="49" charset="0"/>
                <a:ea typeface="Tahoma" pitchFamily="34" charset="0"/>
                <a:cs typeface="Courier New" pitchFamily="49" charset="0"/>
              </a:rPr>
              <a:t>	Print “Obviously not Monday” </a:t>
            </a:r>
          </a:p>
          <a:p>
            <a:pPr lvl="1">
              <a:buFontTx/>
              <a:buNone/>
            </a:pPr>
            <a:endParaRPr lang="en-US" sz="2400">
              <a:latin typeface="Tahoma" pitchFamily="34" charset="0"/>
              <a:cs typeface="Tahoma" pitchFamily="34" charset="0"/>
            </a:endParaRPr>
          </a:p>
          <a:p>
            <a:r>
              <a:rPr lang="en-US">
                <a:latin typeface="Tahoma" pitchFamily="34" charset="0"/>
                <a:cs typeface="Tahoma" pitchFamily="34" charset="0"/>
              </a:rPr>
              <a:t>Description  </a:t>
            </a:r>
          </a:p>
          <a:p>
            <a:pPr lvl="1">
              <a:buFontTx/>
              <a:buNone/>
            </a:pPr>
            <a:r>
              <a:rPr lang="en-US" sz="2400">
                <a:latin typeface="Tahoma" pitchFamily="34" charset="0"/>
                <a:cs typeface="Tahoma" pitchFamily="34" charset="0"/>
              </a:rPr>
              <a:t>The word “Monday” will be printed out if Day’s value equal to </a:t>
            </a:r>
            <a:r>
              <a:rPr lang="en-US" sz="2400" b="1">
                <a:latin typeface="Tahoma" pitchFamily="34" charset="0"/>
                <a:cs typeface="Tahoma" pitchFamily="34" charset="0"/>
              </a:rPr>
              <a:t>1</a:t>
            </a:r>
            <a:r>
              <a:rPr lang="en-US" sz="2400">
                <a:latin typeface="Tahoma" pitchFamily="34" charset="0"/>
                <a:cs typeface="Tahoma" pitchFamily="34" charset="0"/>
              </a:rPr>
              <a:t>, else it will print out the sentence “Obviously not Monday”.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3. Repetition 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116812C-DE92-4C4F-A79E-99D99A6DFD99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A number of statements/commands can be repeated several times using Repetition</a:t>
            </a:r>
            <a:r>
              <a:rPr lang="en-US" i="1">
                <a:latin typeface="Tahoma" pitchFamily="34" charset="0"/>
                <a:cs typeface="Tahoma" pitchFamily="34" charset="0"/>
              </a:rPr>
              <a:t> </a:t>
            </a:r>
            <a:r>
              <a:rPr lang="en-US">
                <a:latin typeface="Tahoma" pitchFamily="34" charset="0"/>
                <a:cs typeface="Tahoma" pitchFamily="34" charset="0"/>
              </a:rPr>
              <a:t>structure control</a:t>
            </a:r>
          </a:p>
          <a:p>
            <a:pPr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r>
              <a:rPr lang="en-US">
                <a:latin typeface="Tahoma" pitchFamily="34" charset="0"/>
                <a:cs typeface="Tahoma" pitchFamily="34" charset="0"/>
              </a:rPr>
              <a:t>Statements/commands will be repeated while the looping condition is satisfied</a:t>
            </a:r>
          </a:p>
          <a:p>
            <a:pPr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(may use DOWHILE – ENDDO)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3. Repetition 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592FBA-6E25-4CFC-A538-55A3593CEB15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Tahoma" pitchFamily="34" charset="0"/>
                <a:cs typeface="Tahoma" pitchFamily="34" charset="0"/>
              </a:rPr>
              <a:t>Example 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Stars = 0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DOWHILE Stars &lt; 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Print Stars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	 Stars = Stars + 1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  <a:ea typeface="Tahoma" pitchFamily="34" charset="0"/>
                <a:cs typeface="Courier New" pitchFamily="49" charset="0"/>
              </a:rPr>
              <a:t>ENDDO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latin typeface="Tahoma" pitchFamily="34" charset="0"/>
                <a:cs typeface="Tahoma" pitchFamily="34" charset="0"/>
              </a:rPr>
              <a:t>Description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At first Stars’ value equals to 0, after following the DOWHILE looping Stars’ value will be updated 5 times resulting: 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0 1 2 3 4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03F672-6F32-416A-92FA-5310DF74F38C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>
                <a:latin typeface="Tahoma" pitchFamily="34" charset="0"/>
                <a:cs typeface="Tahoma" pitchFamily="34" charset="0"/>
              </a:rPr>
              <a:t>Using the </a:t>
            </a:r>
            <a:r>
              <a:rPr lang="en-US" b="1">
                <a:latin typeface="Tahoma" pitchFamily="34" charset="0"/>
                <a:cs typeface="Tahoma" pitchFamily="34" charset="0"/>
              </a:rPr>
              <a:t>Pseudo-code</a:t>
            </a:r>
            <a:r>
              <a:rPr lang="en-US">
                <a:latin typeface="Tahoma" pitchFamily="34" charset="0"/>
                <a:cs typeface="Tahoma" pitchFamily="34" charset="0"/>
              </a:rPr>
              <a:t>, create:	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>
                <a:latin typeface="Tahoma" pitchFamily="34" charset="0"/>
                <a:cs typeface="Tahoma" pitchFamily="34" charset="0"/>
              </a:rPr>
              <a:t>an algorithm to calculate a rectangle area!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>
                <a:latin typeface="Tahoma" pitchFamily="34" charset="0"/>
                <a:cs typeface="Tahoma" pitchFamily="34" charset="0"/>
              </a:rPr>
              <a:t>an algorithm to change second into hour and minute unit!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>
                <a:latin typeface="Tahoma" pitchFamily="34" charset="0"/>
                <a:cs typeface="Tahoma" pitchFamily="34" charset="0"/>
              </a:rPr>
              <a:t>an algorithm to decide whether an input number is an odd or even number!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>
                <a:latin typeface="Tahoma" pitchFamily="34" charset="0"/>
                <a:cs typeface="Tahoma" pitchFamily="34" charset="0"/>
              </a:rPr>
              <a:t>an algorithm to calculate a circle area!</a:t>
            </a:r>
          </a:p>
          <a:p>
            <a:pPr marL="1409700" lvl="2" indent="-609600">
              <a:buFont typeface="Interstate"/>
              <a:buAutoNum type="alphaLcPeriod"/>
            </a:pPr>
            <a:r>
              <a:rPr lang="en-US">
                <a:latin typeface="Tahoma" pitchFamily="34" charset="0"/>
                <a:cs typeface="Tahoma" pitchFamily="34" charset="0"/>
              </a:rPr>
              <a:t>an algorithm to accept three numbers and find the max number!</a:t>
            </a:r>
          </a:p>
          <a:p>
            <a:pPr marL="609600" indent="-609600">
              <a:buFontTx/>
              <a:buAutoNum type="arabicPeriod" startAt="2"/>
            </a:pPr>
            <a:r>
              <a:rPr lang="en-US">
                <a:latin typeface="Tahoma" pitchFamily="34" charset="0"/>
                <a:cs typeface="Tahoma" pitchFamily="34" charset="0"/>
              </a:rPr>
              <a:t>Repeat no. 1 using </a:t>
            </a:r>
            <a:r>
              <a:rPr lang="en-US" b="1">
                <a:latin typeface="Tahoma" pitchFamily="34" charset="0"/>
                <a:cs typeface="Tahoma" pitchFamily="34" charset="0"/>
              </a:rPr>
              <a:t>Flow Chart</a:t>
            </a:r>
          </a:p>
          <a:p>
            <a:pPr marL="609600" indent="-609600">
              <a:buFontTx/>
              <a:buNone/>
            </a:pP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1E781A-83CC-4DB2-8C67-C18977A1DDBF}" type="slidenum">
              <a:rPr lang="en-US">
                <a:latin typeface="Tahoma" pitchFamily="34" charset="0"/>
                <a:cs typeface="Tahoma" pitchFamily="34" charset="0"/>
              </a:rPr>
              <a:pPr/>
              <a:t>38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77825" indent="-377825"/>
            <a:r>
              <a:rPr lang="en-US">
                <a:latin typeface="Tahoma" pitchFamily="34" charset="0"/>
                <a:cs typeface="Tahoma" pitchFamily="34" charset="0"/>
              </a:rPr>
              <a:t>Algorithm is a procedure for solving a problem in terms of the actions to be executed</a:t>
            </a:r>
          </a:p>
          <a:p>
            <a:pPr marL="377825" indent="-377825"/>
            <a:r>
              <a:rPr lang="en-US">
                <a:latin typeface="Tahoma" pitchFamily="34" charset="0"/>
                <a:cs typeface="Tahoma" pitchFamily="34" charset="0"/>
              </a:rPr>
              <a:t>Algorithm development steps consists of: problem definition, model development, algorithm design, writing code, and documentation</a:t>
            </a:r>
          </a:p>
          <a:p>
            <a:pPr marL="377825" indent="-377825"/>
            <a:r>
              <a:rPr lang="en-US">
                <a:latin typeface="Tahoma" pitchFamily="34" charset="0"/>
                <a:cs typeface="Tahoma" pitchFamily="34" charset="0"/>
              </a:rPr>
              <a:t>We can use writing (Structure English and Pseudo-code) or drawing (Flow Chart) to represent algorithm</a:t>
            </a:r>
          </a:p>
          <a:p>
            <a:pPr marL="377825" indent="-377825"/>
            <a:r>
              <a:rPr lang="en-US">
                <a:latin typeface="Tahoma" pitchFamily="34" charset="0"/>
                <a:cs typeface="Tahoma" pitchFamily="34" charset="0"/>
              </a:rPr>
              <a:t>Basic Computer Operation: input, output, compute, store, compare, and repetition (loop)</a:t>
            </a:r>
          </a:p>
          <a:p>
            <a:pPr marL="377825" indent="-377825"/>
            <a:r>
              <a:rPr lang="en-US">
                <a:latin typeface="Tahoma" pitchFamily="34" charset="0"/>
                <a:cs typeface="Tahoma" pitchFamily="34" charset="0"/>
              </a:rPr>
              <a:t>Structure theorem are sequence, selection, and repetition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4B8B67-1647-4D3D-A398-97632B575446}" type="slidenum">
              <a:rPr lang="en-US">
                <a:latin typeface="Tahoma" pitchFamily="34" charset="0"/>
                <a:cs typeface="Tahoma" pitchFamily="34" charset="0"/>
              </a:rPr>
              <a:pPr/>
              <a:t>39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9780133976892.</a:t>
            </a:r>
            <a:r>
              <a:rPr lang="id-ID" alt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Chapter 3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Programming in C: http://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3"/>
              </a:rPr>
              <a:t>www.cs.cf.ac.uk/Dave/C/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C Language Tutorial: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4"/>
              </a:rPr>
              <a:t>http://www.physics.drexel.edu/courses/Comp_Phys/General/C_basics/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Pseudocode Examples: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5"/>
              </a:rPr>
              <a:t>http://www.unf.edu/~broggio/cop2221/2221pseu.htm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Computer &amp; Internet Help : Understanding Flowchart Symbols: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6"/>
              </a:rPr>
              <a:t>http://www.youtube.com/watch?v=xLoL7tlJYws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Algorithm Definition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93AC82B-86CA-4A98-B9BB-A99B2075D469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Algorithm is a procedure for solving a problem in terms of the </a:t>
            </a:r>
            <a:r>
              <a:rPr lang="en-US" b="1">
                <a:latin typeface="Tahoma" pitchFamily="34" charset="0"/>
                <a:cs typeface="Tahoma" pitchFamily="34" charset="0"/>
              </a:rPr>
              <a:t>actions</a:t>
            </a:r>
            <a:r>
              <a:rPr lang="en-US">
                <a:latin typeface="Tahoma" pitchFamily="34" charset="0"/>
                <a:cs typeface="Tahoma" pitchFamily="34" charset="0"/>
              </a:rPr>
              <a:t> to be executed, and the </a:t>
            </a:r>
            <a:r>
              <a:rPr lang="en-US" b="1">
                <a:latin typeface="Tahoma" pitchFamily="34" charset="0"/>
                <a:cs typeface="Tahoma" pitchFamily="34" charset="0"/>
              </a:rPr>
              <a:t>order </a:t>
            </a:r>
            <a:r>
              <a:rPr lang="en-US">
                <a:latin typeface="Tahoma" pitchFamily="34" charset="0"/>
                <a:cs typeface="Tahoma" pitchFamily="34" charset="0"/>
              </a:rPr>
              <a:t>in which these actions are to be executed</a:t>
            </a:r>
          </a:p>
          <a:p>
            <a:pPr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id-ID">
                <a:latin typeface="Tahoma" pitchFamily="34" charset="0"/>
                <a:cs typeface="Tahoma" pitchFamily="34" charset="0"/>
              </a:rPr>
              <a:t>Derived from the word </a:t>
            </a:r>
            <a:r>
              <a:rPr lang="id-ID" b="1">
                <a:latin typeface="Tahoma" pitchFamily="34" charset="0"/>
                <a:cs typeface="Tahoma" pitchFamily="34" charset="0"/>
              </a:rPr>
              <a:t>algoris</a:t>
            </a:r>
            <a:r>
              <a:rPr lang="id-ID">
                <a:latin typeface="Tahoma" pitchFamily="34" charset="0"/>
                <a:cs typeface="Tahoma" pitchFamily="34" charset="0"/>
              </a:rPr>
              <a:t> and </a:t>
            </a:r>
            <a:r>
              <a:rPr lang="id-ID" b="1">
                <a:latin typeface="Tahoma" pitchFamily="34" charset="0"/>
                <a:cs typeface="Tahoma" pitchFamily="34" charset="0"/>
              </a:rPr>
              <a:t>ritmis</a:t>
            </a:r>
            <a:r>
              <a:rPr lang="id-ID">
                <a:latin typeface="Tahoma" pitchFamily="34" charset="0"/>
                <a:cs typeface="Tahoma" pitchFamily="34" charset="0"/>
              </a:rPr>
              <a:t>. Introduced by </a:t>
            </a:r>
            <a:r>
              <a:rPr lang="id-ID" b="1">
                <a:latin typeface="Tahoma" pitchFamily="34" charset="0"/>
                <a:cs typeface="Tahoma" pitchFamily="34" charset="0"/>
              </a:rPr>
              <a:t>Al-Khowarizmi</a:t>
            </a:r>
            <a:r>
              <a:rPr lang="id-ID">
                <a:latin typeface="Tahoma" pitchFamily="34" charset="0"/>
                <a:cs typeface="Tahoma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In the programming domain, algorithm define as method that consist of structured steps in problem solving using computer.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9CA743-2FF2-4D49-AB3B-5749748C833D}" type="slidenum">
              <a:rPr lang="en-US">
                <a:latin typeface="Tahoma" pitchFamily="34" charset="0"/>
                <a:cs typeface="Tahoma" pitchFamily="34" charset="0"/>
              </a:rPr>
              <a:pPr/>
              <a:t>40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Simple Algorithm Example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43B545-8E9A-413F-B90F-D7F5EB6530B0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Rise and Shine Algorithm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>
                <a:latin typeface="Tahoma" pitchFamily="34" charset="0"/>
                <a:cs typeface="Tahoma" pitchFamily="34" charset="0"/>
              </a:rPr>
              <a:t>Get out of bed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>
                <a:latin typeface="Tahoma" pitchFamily="34" charset="0"/>
                <a:cs typeface="Tahoma" pitchFamily="34" charset="0"/>
              </a:rPr>
              <a:t>Take off pajamas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>
                <a:latin typeface="Tahoma" pitchFamily="34" charset="0"/>
                <a:cs typeface="Tahoma" pitchFamily="34" charset="0"/>
              </a:rPr>
              <a:t>Take a shower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>
                <a:latin typeface="Tahoma" pitchFamily="34" charset="0"/>
                <a:cs typeface="Tahoma" pitchFamily="34" charset="0"/>
              </a:rPr>
              <a:t>Get dressed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>
                <a:latin typeface="Tahoma" pitchFamily="34" charset="0"/>
                <a:cs typeface="Tahoma" pitchFamily="34" charset="0"/>
              </a:rPr>
              <a:t>Eat breakfast</a:t>
            </a:r>
          </a:p>
          <a:p>
            <a:pPr>
              <a:lnSpc>
                <a:spcPct val="90000"/>
              </a:lnSpc>
              <a:buFontTx/>
              <a:buAutoNum type="arabicParenBoth"/>
            </a:pPr>
            <a:r>
              <a:rPr lang="en-US">
                <a:latin typeface="Tahoma" pitchFamily="34" charset="0"/>
                <a:cs typeface="Tahoma" pitchFamily="34" charset="0"/>
              </a:rPr>
              <a:t>Carpool to work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82680" y="6343005"/>
            <a:ext cx="2133600" cy="365125"/>
          </a:xfrm>
          <a:noFill/>
        </p:spPr>
        <p:txBody>
          <a:bodyPr/>
          <a:lstStyle/>
          <a:p>
            <a:fld id="{123D2441-E3A5-4A66-B51E-D037331F5D7F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1039688" y="2626568"/>
            <a:ext cx="1439863" cy="6064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2868488" y="2626568"/>
            <a:ext cx="1600200" cy="5842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4773488" y="2623393"/>
            <a:ext cx="1439863" cy="6064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963488" y="1275605"/>
            <a:ext cx="1600200" cy="55403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PROBLEM</a:t>
            </a:r>
          </a:p>
        </p:txBody>
      </p:sp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3249488" y="1275605"/>
            <a:ext cx="1752600" cy="55403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PROCESS </a:t>
            </a:r>
          </a:p>
        </p:txBody>
      </p:sp>
      <p:sp>
        <p:nvSpPr>
          <p:cNvPr id="7176" name="Text Box 13"/>
          <p:cNvSpPr txBox="1">
            <a:spLocks noChangeArrowheads="1"/>
          </p:cNvSpPr>
          <p:nvPr/>
        </p:nvSpPr>
        <p:spPr bwMode="auto">
          <a:xfrm>
            <a:off x="5687888" y="1275605"/>
            <a:ext cx="2057400" cy="554038"/>
          </a:xfrm>
          <a:prstGeom prst="rect">
            <a:avLst/>
          </a:prstGeom>
          <a:solidFill>
            <a:schemeClr val="folHlink">
              <a:alpha val="50195"/>
            </a:schemeClr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tIns="137160" bIns="13716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SOLUTION</a:t>
            </a:r>
          </a:p>
        </p:txBody>
      </p:sp>
      <p:sp>
        <p:nvSpPr>
          <p:cNvPr id="7177" name="Text Box 14"/>
          <p:cNvSpPr txBox="1">
            <a:spLocks noChangeArrowheads="1"/>
          </p:cNvSpPr>
          <p:nvPr/>
        </p:nvSpPr>
        <p:spPr bwMode="auto">
          <a:xfrm>
            <a:off x="1039688" y="2142380"/>
            <a:ext cx="1447800" cy="37623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Algorithm</a:t>
            </a:r>
          </a:p>
        </p:txBody>
      </p:sp>
      <p:sp>
        <p:nvSpPr>
          <p:cNvPr id="7178" name="Text Box 15"/>
          <p:cNvSpPr txBox="1">
            <a:spLocks noChangeArrowheads="1"/>
          </p:cNvSpPr>
          <p:nvPr/>
        </p:nvSpPr>
        <p:spPr bwMode="auto">
          <a:xfrm>
            <a:off x="3249488" y="2142380"/>
            <a:ext cx="1600200" cy="3381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Source Code</a:t>
            </a:r>
          </a:p>
        </p:txBody>
      </p:sp>
      <p:sp>
        <p:nvSpPr>
          <p:cNvPr id="7179" name="Text Box 16"/>
          <p:cNvSpPr txBox="1">
            <a:spLocks noChangeArrowheads="1"/>
          </p:cNvSpPr>
          <p:nvPr/>
        </p:nvSpPr>
        <p:spPr bwMode="auto">
          <a:xfrm>
            <a:off x="5611688" y="2142380"/>
            <a:ext cx="1905000" cy="3381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</a:t>
            </a:r>
          </a:p>
        </p:txBody>
      </p:sp>
      <p:sp>
        <p:nvSpPr>
          <p:cNvPr id="7180" name="AutoShape 17"/>
          <p:cNvSpPr>
            <a:spLocks noChangeArrowheads="1"/>
          </p:cNvSpPr>
          <p:nvPr/>
        </p:nvSpPr>
        <p:spPr bwMode="auto">
          <a:xfrm>
            <a:off x="2639888" y="148039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1" name="AutoShape 18"/>
          <p:cNvSpPr>
            <a:spLocks noChangeArrowheads="1"/>
          </p:cNvSpPr>
          <p:nvPr/>
        </p:nvSpPr>
        <p:spPr bwMode="auto">
          <a:xfrm>
            <a:off x="5078288" y="1480393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2" name="AutoShape 19"/>
          <p:cNvSpPr>
            <a:spLocks noChangeArrowheads="1"/>
          </p:cNvSpPr>
          <p:nvPr/>
        </p:nvSpPr>
        <p:spPr bwMode="auto">
          <a:xfrm>
            <a:off x="2563688" y="229478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3" name="AutoShape 20"/>
          <p:cNvSpPr>
            <a:spLocks noChangeArrowheads="1"/>
          </p:cNvSpPr>
          <p:nvPr/>
        </p:nvSpPr>
        <p:spPr bwMode="auto">
          <a:xfrm>
            <a:off x="4925888" y="2294780"/>
            <a:ext cx="609600" cy="152400"/>
          </a:xfrm>
          <a:prstGeom prst="rightArrow">
            <a:avLst>
              <a:gd name="adj1" fmla="val 50000"/>
              <a:gd name="adj2" fmla="val 10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4" name="AutoShape 21"/>
          <p:cNvSpPr>
            <a:spLocks/>
          </p:cNvSpPr>
          <p:nvPr/>
        </p:nvSpPr>
        <p:spPr bwMode="auto">
          <a:xfrm rot="5400000">
            <a:off x="4061494" y="-931813"/>
            <a:ext cx="204787" cy="5791200"/>
          </a:xfrm>
          <a:prstGeom prst="leftBrace">
            <a:avLst>
              <a:gd name="adj1" fmla="val 23565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5" name="AutoShape 22"/>
          <p:cNvSpPr>
            <a:spLocks noChangeArrowheads="1"/>
          </p:cNvSpPr>
          <p:nvPr/>
        </p:nvSpPr>
        <p:spPr bwMode="auto">
          <a:xfrm>
            <a:off x="2563688" y="285199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6" name="AutoShape 23"/>
          <p:cNvSpPr>
            <a:spLocks noChangeArrowheads="1"/>
          </p:cNvSpPr>
          <p:nvPr/>
        </p:nvSpPr>
        <p:spPr bwMode="auto">
          <a:xfrm>
            <a:off x="4468688" y="285199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7" name="AutoShape 24"/>
          <p:cNvSpPr>
            <a:spLocks noChangeArrowheads="1"/>
          </p:cNvSpPr>
          <p:nvPr/>
        </p:nvSpPr>
        <p:spPr bwMode="auto">
          <a:xfrm>
            <a:off x="7897688" y="30043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8" name="AutoShape 25"/>
          <p:cNvSpPr>
            <a:spLocks noChangeArrowheads="1"/>
          </p:cNvSpPr>
          <p:nvPr/>
        </p:nvSpPr>
        <p:spPr bwMode="auto">
          <a:xfrm>
            <a:off x="7897688" y="36139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89" name="AutoShape 26"/>
          <p:cNvSpPr>
            <a:spLocks noChangeArrowheads="1"/>
          </p:cNvSpPr>
          <p:nvPr/>
        </p:nvSpPr>
        <p:spPr bwMode="auto">
          <a:xfrm>
            <a:off x="7897688" y="45283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0" name="AutoShape 27"/>
          <p:cNvSpPr>
            <a:spLocks noChangeArrowheads="1"/>
          </p:cNvSpPr>
          <p:nvPr/>
        </p:nvSpPr>
        <p:spPr bwMode="auto">
          <a:xfrm>
            <a:off x="7897688" y="53665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1" name="AutoShape 28"/>
          <p:cNvSpPr>
            <a:spLocks noChangeArrowheads="1"/>
          </p:cNvSpPr>
          <p:nvPr/>
        </p:nvSpPr>
        <p:spPr bwMode="auto">
          <a:xfrm>
            <a:off x="7897688" y="620479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2" name="AutoShape 29"/>
          <p:cNvSpPr>
            <a:spLocks noChangeArrowheads="1"/>
          </p:cNvSpPr>
          <p:nvPr/>
        </p:nvSpPr>
        <p:spPr bwMode="auto">
          <a:xfrm>
            <a:off x="6297488" y="2775793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93" name="Line 30"/>
          <p:cNvSpPr>
            <a:spLocks noChangeShapeType="1"/>
          </p:cNvSpPr>
          <p:nvPr/>
        </p:nvSpPr>
        <p:spPr bwMode="auto">
          <a:xfrm flipH="1">
            <a:off x="1573088" y="5976193"/>
            <a:ext cx="556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id-ID"/>
          </a:p>
        </p:txBody>
      </p:sp>
      <p:sp>
        <p:nvSpPr>
          <p:cNvPr id="7194" name="Line 31"/>
          <p:cNvSpPr>
            <a:spLocks noChangeShapeType="1"/>
          </p:cNvSpPr>
          <p:nvPr/>
        </p:nvSpPr>
        <p:spPr bwMode="auto">
          <a:xfrm flipV="1">
            <a:off x="1573088" y="3309193"/>
            <a:ext cx="0" cy="266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5" name="Line 32"/>
          <p:cNvSpPr>
            <a:spLocks noChangeShapeType="1"/>
          </p:cNvSpPr>
          <p:nvPr/>
        </p:nvSpPr>
        <p:spPr bwMode="auto">
          <a:xfrm flipV="1">
            <a:off x="6526088" y="3004393"/>
            <a:ext cx="0" cy="297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6" name="Line 33"/>
          <p:cNvSpPr>
            <a:spLocks noChangeShapeType="1"/>
          </p:cNvSpPr>
          <p:nvPr/>
        </p:nvSpPr>
        <p:spPr bwMode="auto">
          <a:xfrm flipH="1">
            <a:off x="6526088" y="422359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7" name="Line 34"/>
          <p:cNvSpPr>
            <a:spLocks noChangeShapeType="1"/>
          </p:cNvSpPr>
          <p:nvPr/>
        </p:nvSpPr>
        <p:spPr bwMode="auto">
          <a:xfrm flipV="1">
            <a:off x="5230688" y="3232993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8" name="Line 35"/>
          <p:cNvSpPr>
            <a:spLocks noChangeShapeType="1"/>
          </p:cNvSpPr>
          <p:nvPr/>
        </p:nvSpPr>
        <p:spPr bwMode="auto">
          <a:xfrm flipV="1">
            <a:off x="3478088" y="3232993"/>
            <a:ext cx="0" cy="2743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7199" name="Text Box 5"/>
          <p:cNvSpPr txBox="1">
            <a:spLocks noChangeArrowheads="1"/>
          </p:cNvSpPr>
          <p:nvPr/>
        </p:nvSpPr>
        <p:spPr bwMode="auto">
          <a:xfrm>
            <a:off x="7135688" y="262339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7200" name="Text Box 6"/>
          <p:cNvSpPr txBox="1">
            <a:spLocks noChangeArrowheads="1"/>
          </p:cNvSpPr>
          <p:nvPr/>
        </p:nvSpPr>
        <p:spPr bwMode="auto">
          <a:xfrm>
            <a:off x="7135688" y="323299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7201" name="AutoShape 7"/>
          <p:cNvSpPr>
            <a:spLocks noChangeArrowheads="1"/>
          </p:cNvSpPr>
          <p:nvPr/>
        </p:nvSpPr>
        <p:spPr bwMode="auto">
          <a:xfrm>
            <a:off x="7211888" y="387593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7202" name="Text Box 8"/>
          <p:cNvSpPr txBox="1">
            <a:spLocks noChangeArrowheads="1"/>
          </p:cNvSpPr>
          <p:nvPr/>
        </p:nvSpPr>
        <p:spPr bwMode="auto">
          <a:xfrm>
            <a:off x="7135688" y="4756993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7203" name="AutoShape 9"/>
          <p:cNvSpPr>
            <a:spLocks noChangeArrowheads="1"/>
          </p:cNvSpPr>
          <p:nvPr/>
        </p:nvSpPr>
        <p:spPr bwMode="auto">
          <a:xfrm>
            <a:off x="7211888" y="5595193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7204" name="Text Box 10"/>
          <p:cNvSpPr txBox="1">
            <a:spLocks noChangeArrowheads="1"/>
          </p:cNvSpPr>
          <p:nvPr/>
        </p:nvSpPr>
        <p:spPr bwMode="auto">
          <a:xfrm>
            <a:off x="7135688" y="6433393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44" name="Rectangle 2"/>
          <p:cNvSpPr txBox="1">
            <a:spLocks noChangeArrowheads="1"/>
          </p:cNvSpPr>
          <p:nvPr/>
        </p:nvSpPr>
        <p:spPr bwMode="auto">
          <a:xfrm>
            <a:off x="152400" y="-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  <a:br>
              <a:rPr lang="en-US" sz="3200" kern="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id-ID" dirty="0"/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66D74B-E94B-4F21-AE9F-95B1D70825C0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5" name="Text Box 21"/>
          <p:cNvSpPr txBox="1">
            <a:spLocks noChangeArrowheads="1"/>
          </p:cNvSpPr>
          <p:nvPr/>
        </p:nvSpPr>
        <p:spPr bwMode="auto">
          <a:xfrm>
            <a:off x="899592" y="3186013"/>
            <a:ext cx="5410200" cy="28352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 dirty="0">
                <a:latin typeface="Tahoma" pitchFamily="34" charset="0"/>
                <a:cs typeface="Tahoma" pitchFamily="34" charset="0"/>
              </a:rPr>
              <a:t>Problem:</a:t>
            </a:r>
          </a:p>
          <a:p>
            <a:pPr eaLnBrk="0" hangingPunct="0"/>
            <a:r>
              <a:rPr lang="en-US" sz="2000" b="1" dirty="0">
                <a:latin typeface="Tahoma" pitchFamily="34" charset="0"/>
                <a:cs typeface="Tahoma" pitchFamily="34" charset="0"/>
              </a:rPr>
              <a:t>Finding the solution or root of quadratic equation</a:t>
            </a:r>
          </a:p>
          <a:p>
            <a:pPr eaLnBrk="0" hangingPunct="0"/>
            <a:endParaRPr lang="en-US" sz="2000" b="1" dirty="0">
              <a:latin typeface="Tahoma" pitchFamily="34" charset="0"/>
              <a:cs typeface="Tahoma" pitchFamily="34" charset="0"/>
            </a:endParaRPr>
          </a:p>
          <a:p>
            <a:pPr eaLnBrk="0" hangingPunct="0"/>
            <a:r>
              <a:rPr lang="en-US" sz="2000" b="1" dirty="0">
                <a:latin typeface="Tahoma" pitchFamily="34" charset="0"/>
                <a:cs typeface="Tahoma" pitchFamily="34" charset="0"/>
              </a:rPr>
              <a:t>Definition:</a:t>
            </a:r>
          </a:p>
          <a:p>
            <a:pPr eaLnBrk="0" hangingPunct="0"/>
            <a:r>
              <a:rPr lang="en-US" sz="2000" b="1" dirty="0">
                <a:latin typeface="Tahoma" pitchFamily="34" charset="0"/>
                <a:cs typeface="Tahoma" pitchFamily="34" charset="0"/>
              </a:rPr>
              <a:t>Quadratic equation : ax^2 + bx + c = 0</a:t>
            </a:r>
          </a:p>
          <a:p>
            <a:pPr eaLnBrk="0" hangingPunct="0"/>
            <a:endParaRPr lang="en-US" sz="2000" b="1" dirty="0">
              <a:latin typeface="Tahoma" pitchFamily="34" charset="0"/>
              <a:cs typeface="Tahoma" pitchFamily="34" charset="0"/>
            </a:endParaRPr>
          </a:p>
          <a:p>
            <a:pPr eaLnBrk="0" hangingPunct="0"/>
            <a:r>
              <a:rPr lang="en-US" sz="2000" b="1" dirty="0">
                <a:latin typeface="Tahoma" pitchFamily="34" charset="0"/>
                <a:cs typeface="Tahoma" pitchFamily="34" charset="0"/>
              </a:rPr>
              <a:t>Data needed:</a:t>
            </a:r>
          </a:p>
          <a:p>
            <a:pPr eaLnBrk="0" hangingPunct="0"/>
            <a:r>
              <a:rPr lang="en-US" sz="2000" b="1" dirty="0">
                <a:latin typeface="Tahoma" pitchFamily="34" charset="0"/>
                <a:cs typeface="Tahoma" pitchFamily="34" charset="0"/>
              </a:rPr>
              <a:t>Coefficient of a, b and c : real type</a:t>
            </a:r>
          </a:p>
        </p:txBody>
      </p:sp>
      <p:sp>
        <p:nvSpPr>
          <p:cNvPr id="8196" name="Line 24"/>
          <p:cNvSpPr>
            <a:spLocks noChangeShapeType="1"/>
          </p:cNvSpPr>
          <p:nvPr/>
        </p:nvSpPr>
        <p:spPr bwMode="auto">
          <a:xfrm>
            <a:off x="1920355" y="2576413"/>
            <a:ext cx="46037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8197" name="Text Box 49"/>
          <p:cNvSpPr txBox="1">
            <a:spLocks noChangeArrowheads="1"/>
          </p:cNvSpPr>
          <p:nvPr/>
        </p:nvSpPr>
        <p:spPr bwMode="auto">
          <a:xfrm>
            <a:off x="1128192" y="1969988"/>
            <a:ext cx="1439863" cy="6064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8198" name="Text Box 50"/>
          <p:cNvSpPr txBox="1">
            <a:spLocks noChangeArrowheads="1"/>
          </p:cNvSpPr>
          <p:nvPr/>
        </p:nvSpPr>
        <p:spPr bwMode="auto">
          <a:xfrm>
            <a:off x="2956992" y="1969988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8199" name="Text Box 51"/>
          <p:cNvSpPr txBox="1">
            <a:spLocks noChangeArrowheads="1"/>
          </p:cNvSpPr>
          <p:nvPr/>
        </p:nvSpPr>
        <p:spPr bwMode="auto">
          <a:xfrm>
            <a:off x="4861992" y="1966813"/>
            <a:ext cx="1439863" cy="52387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8200" name="Text Box 52"/>
          <p:cNvSpPr txBox="1">
            <a:spLocks noChangeArrowheads="1"/>
          </p:cNvSpPr>
          <p:nvPr/>
        </p:nvSpPr>
        <p:spPr bwMode="auto">
          <a:xfrm>
            <a:off x="7224192" y="204301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8201" name="Text Box 53"/>
          <p:cNvSpPr txBox="1">
            <a:spLocks noChangeArrowheads="1"/>
          </p:cNvSpPr>
          <p:nvPr/>
        </p:nvSpPr>
        <p:spPr bwMode="auto">
          <a:xfrm>
            <a:off x="7224192" y="265261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8202" name="AutoShape 54"/>
          <p:cNvSpPr>
            <a:spLocks noChangeArrowheads="1"/>
          </p:cNvSpPr>
          <p:nvPr/>
        </p:nvSpPr>
        <p:spPr bwMode="auto">
          <a:xfrm>
            <a:off x="7300392" y="3295551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8203" name="Text Box 55"/>
          <p:cNvSpPr txBox="1">
            <a:spLocks noChangeArrowheads="1"/>
          </p:cNvSpPr>
          <p:nvPr/>
        </p:nvSpPr>
        <p:spPr bwMode="auto">
          <a:xfrm>
            <a:off x="7224192" y="4176613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8204" name="AutoShape 56"/>
          <p:cNvSpPr>
            <a:spLocks noChangeArrowheads="1"/>
          </p:cNvSpPr>
          <p:nvPr/>
        </p:nvSpPr>
        <p:spPr bwMode="auto">
          <a:xfrm>
            <a:off x="7300392" y="5014813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8205" name="Text Box 57"/>
          <p:cNvSpPr txBox="1">
            <a:spLocks noChangeArrowheads="1"/>
          </p:cNvSpPr>
          <p:nvPr/>
        </p:nvSpPr>
        <p:spPr bwMode="auto">
          <a:xfrm>
            <a:off x="6858000" y="58674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8206" name="AutoShape 58"/>
          <p:cNvSpPr>
            <a:spLocks noChangeArrowheads="1"/>
          </p:cNvSpPr>
          <p:nvPr/>
        </p:nvSpPr>
        <p:spPr bwMode="auto">
          <a:xfrm>
            <a:off x="2652192" y="219541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07" name="AutoShape 59"/>
          <p:cNvSpPr>
            <a:spLocks noChangeArrowheads="1"/>
          </p:cNvSpPr>
          <p:nvPr/>
        </p:nvSpPr>
        <p:spPr bwMode="auto">
          <a:xfrm>
            <a:off x="4480992" y="219541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08" name="AutoShape 60"/>
          <p:cNvSpPr>
            <a:spLocks noChangeArrowheads="1"/>
          </p:cNvSpPr>
          <p:nvPr/>
        </p:nvSpPr>
        <p:spPr bwMode="auto">
          <a:xfrm>
            <a:off x="7986192" y="24240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09" name="AutoShape 61"/>
          <p:cNvSpPr>
            <a:spLocks noChangeArrowheads="1"/>
          </p:cNvSpPr>
          <p:nvPr/>
        </p:nvSpPr>
        <p:spPr bwMode="auto">
          <a:xfrm>
            <a:off x="7986192" y="30336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0" name="AutoShape 62"/>
          <p:cNvSpPr>
            <a:spLocks noChangeArrowheads="1"/>
          </p:cNvSpPr>
          <p:nvPr/>
        </p:nvSpPr>
        <p:spPr bwMode="auto">
          <a:xfrm>
            <a:off x="7986192" y="39480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1" name="AutoShape 63"/>
          <p:cNvSpPr>
            <a:spLocks noChangeArrowheads="1"/>
          </p:cNvSpPr>
          <p:nvPr/>
        </p:nvSpPr>
        <p:spPr bwMode="auto">
          <a:xfrm>
            <a:off x="7986192" y="47862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2" name="AutoShape 64"/>
          <p:cNvSpPr>
            <a:spLocks noChangeArrowheads="1"/>
          </p:cNvSpPr>
          <p:nvPr/>
        </p:nvSpPr>
        <p:spPr bwMode="auto">
          <a:xfrm>
            <a:off x="7986192" y="570061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8213" name="AutoShape 65"/>
          <p:cNvSpPr>
            <a:spLocks noChangeArrowheads="1"/>
          </p:cNvSpPr>
          <p:nvPr/>
        </p:nvSpPr>
        <p:spPr bwMode="auto">
          <a:xfrm>
            <a:off x="6385992" y="2119213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  <a:br>
              <a:rPr lang="en-US" sz="3200" kern="0" dirty="0"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lang="id-ID" dirty="0"/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21FCE8-2DFA-4C14-9516-048F2B722CE4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19" name="Text Box 21"/>
          <p:cNvSpPr txBox="1">
            <a:spLocks noChangeArrowheads="1"/>
          </p:cNvSpPr>
          <p:nvPr/>
        </p:nvSpPr>
        <p:spPr bwMode="auto">
          <a:xfrm>
            <a:off x="883096" y="3619078"/>
            <a:ext cx="5410200" cy="17684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41325" indent="-441325" eaLnBrk="0" hangingPunct="0">
              <a:spcBef>
                <a:spcPct val="50000"/>
              </a:spcBef>
            </a:pPr>
            <a:r>
              <a:rPr lang="en-US" sz="2000" b="1">
                <a:latin typeface="Tahoma" pitchFamily="34" charset="0"/>
                <a:cs typeface="Tahoma" pitchFamily="34" charset="0"/>
              </a:rPr>
              <a:t>Mathematical model:</a:t>
            </a:r>
          </a:p>
          <a:p>
            <a:pPr marL="441325" indent="-441325" eaLnBrk="0" hangingPunct="0">
              <a:spcBef>
                <a:spcPct val="50000"/>
              </a:spcBef>
            </a:pPr>
            <a:r>
              <a:rPr lang="en-US" sz="2000" b="1">
                <a:latin typeface="Tahoma" pitchFamily="34" charset="0"/>
                <a:cs typeface="Tahoma" pitchFamily="34" charset="0"/>
              </a:rPr>
              <a:t>Quadratic formula:</a:t>
            </a:r>
          </a:p>
          <a:p>
            <a:pPr marL="441325" indent="-441325" eaLnBrk="0" hangingPunct="0">
              <a:spcBef>
                <a:spcPct val="50000"/>
              </a:spcBef>
            </a:pPr>
            <a:r>
              <a:rPr lang="en-US" sz="2000" b="1">
                <a:latin typeface="Tahoma" pitchFamily="34" charset="0"/>
                <a:cs typeface="Tahoma" pitchFamily="34" charset="0"/>
              </a:rPr>
              <a:t> x1 = (-b + sqrt(b^2 - 4ac))/2a</a:t>
            </a:r>
          </a:p>
          <a:p>
            <a:pPr marL="441325" indent="-441325" eaLnBrk="0" hangingPunct="0">
              <a:spcBef>
                <a:spcPct val="50000"/>
              </a:spcBef>
            </a:pPr>
            <a:r>
              <a:rPr lang="en-US" sz="2000" b="1">
                <a:latin typeface="Tahoma" pitchFamily="34" charset="0"/>
                <a:cs typeface="Tahoma" pitchFamily="34" charset="0"/>
              </a:rPr>
              <a:t> x2 = (-b – sqrt(b^2 -  4ac))/2a</a:t>
            </a:r>
          </a:p>
        </p:txBody>
      </p:sp>
      <p:sp>
        <p:nvSpPr>
          <p:cNvPr id="9220" name="Line 24"/>
          <p:cNvSpPr>
            <a:spLocks noChangeShapeType="1"/>
          </p:cNvSpPr>
          <p:nvPr/>
        </p:nvSpPr>
        <p:spPr bwMode="auto">
          <a:xfrm>
            <a:off x="3626296" y="2745953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9221" name="Text Box 26"/>
          <p:cNvSpPr txBox="1">
            <a:spLocks noChangeArrowheads="1"/>
          </p:cNvSpPr>
          <p:nvPr/>
        </p:nvSpPr>
        <p:spPr bwMode="auto">
          <a:xfrm>
            <a:off x="1111696" y="2114128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9222" name="Text Box 27"/>
          <p:cNvSpPr txBox="1">
            <a:spLocks noChangeArrowheads="1"/>
          </p:cNvSpPr>
          <p:nvPr/>
        </p:nvSpPr>
        <p:spPr bwMode="auto">
          <a:xfrm>
            <a:off x="2940496" y="2114128"/>
            <a:ext cx="1439863" cy="5238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9223" name="Text Box 28"/>
          <p:cNvSpPr txBox="1">
            <a:spLocks noChangeArrowheads="1"/>
          </p:cNvSpPr>
          <p:nvPr/>
        </p:nvSpPr>
        <p:spPr bwMode="auto">
          <a:xfrm>
            <a:off x="4845496" y="2110953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9224" name="Text Box 29"/>
          <p:cNvSpPr txBox="1">
            <a:spLocks noChangeArrowheads="1"/>
          </p:cNvSpPr>
          <p:nvPr/>
        </p:nvSpPr>
        <p:spPr bwMode="auto">
          <a:xfrm>
            <a:off x="7207696" y="218715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9225" name="Text Box 30"/>
          <p:cNvSpPr txBox="1">
            <a:spLocks noChangeArrowheads="1"/>
          </p:cNvSpPr>
          <p:nvPr/>
        </p:nvSpPr>
        <p:spPr bwMode="auto">
          <a:xfrm>
            <a:off x="7207696" y="2796753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9226" name="AutoShape 31"/>
          <p:cNvSpPr>
            <a:spLocks noChangeArrowheads="1"/>
          </p:cNvSpPr>
          <p:nvPr/>
        </p:nvSpPr>
        <p:spPr bwMode="auto">
          <a:xfrm>
            <a:off x="7283896" y="3439691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9227" name="Text Box 32"/>
          <p:cNvSpPr txBox="1">
            <a:spLocks noChangeArrowheads="1"/>
          </p:cNvSpPr>
          <p:nvPr/>
        </p:nvSpPr>
        <p:spPr bwMode="auto">
          <a:xfrm>
            <a:off x="7207696" y="4320753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9228" name="AutoShape 33"/>
          <p:cNvSpPr>
            <a:spLocks noChangeArrowheads="1"/>
          </p:cNvSpPr>
          <p:nvPr/>
        </p:nvSpPr>
        <p:spPr bwMode="auto">
          <a:xfrm>
            <a:off x="7283896" y="5158953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9229" name="Text Box 34"/>
          <p:cNvSpPr txBox="1">
            <a:spLocks noChangeArrowheads="1"/>
          </p:cNvSpPr>
          <p:nvPr/>
        </p:nvSpPr>
        <p:spPr bwMode="auto">
          <a:xfrm>
            <a:off x="7207696" y="6073353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9230" name="AutoShape 35"/>
          <p:cNvSpPr>
            <a:spLocks noChangeArrowheads="1"/>
          </p:cNvSpPr>
          <p:nvPr/>
        </p:nvSpPr>
        <p:spPr bwMode="auto">
          <a:xfrm>
            <a:off x="2635696" y="233955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1" name="AutoShape 36"/>
          <p:cNvSpPr>
            <a:spLocks noChangeArrowheads="1"/>
          </p:cNvSpPr>
          <p:nvPr/>
        </p:nvSpPr>
        <p:spPr bwMode="auto">
          <a:xfrm>
            <a:off x="4464496" y="2339553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2" name="AutoShape 37"/>
          <p:cNvSpPr>
            <a:spLocks noChangeArrowheads="1"/>
          </p:cNvSpPr>
          <p:nvPr/>
        </p:nvSpPr>
        <p:spPr bwMode="auto">
          <a:xfrm>
            <a:off x="7969696" y="25681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3" name="AutoShape 38"/>
          <p:cNvSpPr>
            <a:spLocks noChangeArrowheads="1"/>
          </p:cNvSpPr>
          <p:nvPr/>
        </p:nvSpPr>
        <p:spPr bwMode="auto">
          <a:xfrm>
            <a:off x="7969696" y="31777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4" name="AutoShape 39"/>
          <p:cNvSpPr>
            <a:spLocks noChangeArrowheads="1"/>
          </p:cNvSpPr>
          <p:nvPr/>
        </p:nvSpPr>
        <p:spPr bwMode="auto">
          <a:xfrm>
            <a:off x="7969696" y="40921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5" name="AutoShape 40"/>
          <p:cNvSpPr>
            <a:spLocks noChangeArrowheads="1"/>
          </p:cNvSpPr>
          <p:nvPr/>
        </p:nvSpPr>
        <p:spPr bwMode="auto">
          <a:xfrm>
            <a:off x="7969696" y="49303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6" name="AutoShape 41"/>
          <p:cNvSpPr>
            <a:spLocks noChangeArrowheads="1"/>
          </p:cNvSpPr>
          <p:nvPr/>
        </p:nvSpPr>
        <p:spPr bwMode="auto">
          <a:xfrm>
            <a:off x="7969696" y="5844753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9237" name="AutoShape 42"/>
          <p:cNvSpPr>
            <a:spLocks noChangeArrowheads="1"/>
          </p:cNvSpPr>
          <p:nvPr/>
        </p:nvSpPr>
        <p:spPr bwMode="auto">
          <a:xfrm>
            <a:off x="6369496" y="2263353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B44911-E0B7-47DA-BB6A-2268039E0477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3" name="Text Box 46"/>
          <p:cNvSpPr txBox="1">
            <a:spLocks noChangeArrowheads="1"/>
          </p:cNvSpPr>
          <p:nvPr/>
        </p:nvSpPr>
        <p:spPr bwMode="auto">
          <a:xfrm>
            <a:off x="25908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Model Development</a:t>
            </a:r>
          </a:p>
        </p:txBody>
      </p:sp>
      <p:sp>
        <p:nvSpPr>
          <p:cNvPr id="10244" name="AutoShape 22"/>
          <p:cNvSpPr>
            <a:spLocks noChangeArrowheads="1"/>
          </p:cNvSpPr>
          <p:nvPr/>
        </p:nvSpPr>
        <p:spPr bwMode="auto">
          <a:xfrm>
            <a:off x="1730078" y="1878857"/>
            <a:ext cx="990600" cy="457200"/>
          </a:xfrm>
          <a:prstGeom prst="flowChartTerminator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Start</a:t>
            </a:r>
          </a:p>
        </p:txBody>
      </p:sp>
      <p:sp>
        <p:nvSpPr>
          <p:cNvPr id="10245" name="AutoShape 23"/>
          <p:cNvSpPr>
            <a:spLocks noChangeArrowheads="1"/>
          </p:cNvSpPr>
          <p:nvPr/>
        </p:nvSpPr>
        <p:spPr bwMode="auto">
          <a:xfrm>
            <a:off x="1120478" y="3250457"/>
            <a:ext cx="2133600" cy="3810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 d = b^2 – 4ac</a:t>
            </a:r>
          </a:p>
        </p:txBody>
      </p:sp>
      <p:sp>
        <p:nvSpPr>
          <p:cNvPr id="10246" name="AutoShape 24"/>
          <p:cNvSpPr>
            <a:spLocks noChangeArrowheads="1"/>
          </p:cNvSpPr>
          <p:nvPr/>
        </p:nvSpPr>
        <p:spPr bwMode="auto">
          <a:xfrm>
            <a:off x="1349078" y="3860057"/>
            <a:ext cx="1676400" cy="457200"/>
          </a:xfrm>
          <a:prstGeom prst="flowChartDecision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Tahoma" pitchFamily="34" charset="0"/>
                <a:cs typeface="Tahoma" pitchFamily="34" charset="0"/>
              </a:rPr>
              <a:t> d &lt; 0</a:t>
            </a:r>
          </a:p>
        </p:txBody>
      </p:sp>
      <p:sp>
        <p:nvSpPr>
          <p:cNvPr id="10247" name="AutoShape 25"/>
          <p:cNvSpPr>
            <a:spLocks noChangeArrowheads="1"/>
          </p:cNvSpPr>
          <p:nvPr/>
        </p:nvSpPr>
        <p:spPr bwMode="auto">
          <a:xfrm>
            <a:off x="1120478" y="2564657"/>
            <a:ext cx="2209800" cy="381000"/>
          </a:xfrm>
          <a:prstGeom prst="flowChartInputOutpu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Tahoma" pitchFamily="34" charset="0"/>
                <a:cs typeface="Tahoma" pitchFamily="34" charset="0"/>
              </a:rPr>
              <a:t>Input </a:t>
            </a:r>
            <a:r>
              <a:rPr lang="en-US" sz="1600" b="1" dirty="0" err="1">
                <a:latin typeface="Tahoma" pitchFamily="34" charset="0"/>
                <a:cs typeface="Tahoma" pitchFamily="34" charset="0"/>
              </a:rPr>
              <a:t>a,b,c</a:t>
            </a:r>
            <a:endParaRPr lang="en-US" sz="1600" b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9" name="AutoShape 27"/>
          <p:cNvSpPr>
            <a:spLocks noChangeArrowheads="1"/>
          </p:cNvSpPr>
          <p:nvPr/>
        </p:nvSpPr>
        <p:spPr bwMode="auto">
          <a:xfrm>
            <a:off x="1196678" y="4622057"/>
            <a:ext cx="1981200" cy="685800"/>
          </a:xfrm>
          <a:prstGeom prst="flowChartProcess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400" b="1" dirty="0">
                <a:latin typeface="Tahoma" pitchFamily="34" charset="0"/>
                <a:cs typeface="Tahoma" pitchFamily="34" charset="0"/>
              </a:rPr>
              <a:t> x1=(-</a:t>
            </a:r>
            <a:r>
              <a:rPr lang="en-US" sz="1400" b="1" dirty="0" err="1">
                <a:latin typeface="Tahoma" pitchFamily="34" charset="0"/>
                <a:cs typeface="Tahoma" pitchFamily="34" charset="0"/>
              </a:rPr>
              <a:t>b+sqrt</a:t>
            </a:r>
            <a:r>
              <a:rPr lang="en-US" sz="1400" b="1" dirty="0">
                <a:latin typeface="Tahoma" pitchFamily="34" charset="0"/>
                <a:cs typeface="Tahoma" pitchFamily="34" charset="0"/>
              </a:rPr>
              <a:t>(d))/2a</a:t>
            </a:r>
          </a:p>
          <a:p>
            <a:pPr algn="ctr" eaLnBrk="0" hangingPunct="0"/>
            <a:r>
              <a:rPr lang="en-US" sz="1400" b="1" dirty="0">
                <a:latin typeface="Tahoma" pitchFamily="34" charset="0"/>
                <a:cs typeface="Tahoma" pitchFamily="34" charset="0"/>
              </a:rPr>
              <a:t> x2 =(-b-sqrt(d))/2a</a:t>
            </a:r>
          </a:p>
        </p:txBody>
      </p:sp>
      <p:sp>
        <p:nvSpPr>
          <p:cNvPr id="10251" name="AutoShape 29"/>
          <p:cNvSpPr>
            <a:spLocks noChangeArrowheads="1"/>
          </p:cNvSpPr>
          <p:nvPr/>
        </p:nvSpPr>
        <p:spPr bwMode="auto">
          <a:xfrm>
            <a:off x="1730078" y="6374657"/>
            <a:ext cx="990600" cy="457200"/>
          </a:xfrm>
          <a:prstGeom prst="flowChartTerminator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Tahoma" pitchFamily="34" charset="0"/>
                <a:cs typeface="Tahoma" pitchFamily="34" charset="0"/>
              </a:rPr>
              <a:t>Stop</a:t>
            </a:r>
          </a:p>
        </p:txBody>
      </p:sp>
      <p:sp>
        <p:nvSpPr>
          <p:cNvPr id="10252" name="Line 30"/>
          <p:cNvSpPr>
            <a:spLocks noChangeShapeType="1"/>
          </p:cNvSpPr>
          <p:nvPr/>
        </p:nvSpPr>
        <p:spPr bwMode="auto">
          <a:xfrm>
            <a:off x="2187278" y="2336057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3" name="Line 31"/>
          <p:cNvSpPr>
            <a:spLocks noChangeShapeType="1"/>
          </p:cNvSpPr>
          <p:nvPr/>
        </p:nvSpPr>
        <p:spPr bwMode="auto">
          <a:xfrm>
            <a:off x="2187278" y="2945657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4" name="Line 32"/>
          <p:cNvSpPr>
            <a:spLocks noChangeShapeType="1"/>
          </p:cNvSpPr>
          <p:nvPr/>
        </p:nvSpPr>
        <p:spPr bwMode="auto">
          <a:xfrm>
            <a:off x="2187278" y="3631457"/>
            <a:ext cx="0" cy="228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5" name="Line 33"/>
          <p:cNvSpPr>
            <a:spLocks noChangeShapeType="1"/>
          </p:cNvSpPr>
          <p:nvPr/>
        </p:nvSpPr>
        <p:spPr bwMode="auto">
          <a:xfrm>
            <a:off x="2187278" y="4317257"/>
            <a:ext cx="0" cy="27463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6" name="Line 34"/>
          <p:cNvSpPr>
            <a:spLocks noChangeShapeType="1"/>
          </p:cNvSpPr>
          <p:nvPr/>
        </p:nvSpPr>
        <p:spPr bwMode="auto">
          <a:xfrm>
            <a:off x="2187278" y="5307857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57" name="Line 35"/>
          <p:cNvSpPr>
            <a:spLocks noChangeShapeType="1"/>
          </p:cNvSpPr>
          <p:nvPr/>
        </p:nvSpPr>
        <p:spPr bwMode="auto">
          <a:xfrm>
            <a:off x="2187278" y="6069857"/>
            <a:ext cx="0" cy="304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0261" name="Text Box 40"/>
          <p:cNvSpPr txBox="1">
            <a:spLocks noChangeArrowheads="1"/>
          </p:cNvSpPr>
          <p:nvPr/>
        </p:nvSpPr>
        <p:spPr bwMode="auto">
          <a:xfrm>
            <a:off x="3025478" y="3783857"/>
            <a:ext cx="304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Y</a:t>
            </a:r>
          </a:p>
        </p:txBody>
      </p:sp>
      <p:sp>
        <p:nvSpPr>
          <p:cNvPr id="10262" name="Text Box 41"/>
          <p:cNvSpPr txBox="1">
            <a:spLocks noChangeArrowheads="1"/>
          </p:cNvSpPr>
          <p:nvPr/>
        </p:nvSpPr>
        <p:spPr bwMode="auto">
          <a:xfrm>
            <a:off x="2187278" y="4317257"/>
            <a:ext cx="304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1600" b="1">
                <a:latin typeface="Tahoma" pitchFamily="34" charset="0"/>
                <a:cs typeface="Tahoma" pitchFamily="34" charset="0"/>
              </a:rPr>
              <a:t>T</a:t>
            </a:r>
          </a:p>
        </p:txBody>
      </p:sp>
      <p:sp>
        <p:nvSpPr>
          <p:cNvPr id="10264" name="Text Box 45"/>
          <p:cNvSpPr txBox="1">
            <a:spLocks noChangeArrowheads="1"/>
          </p:cNvSpPr>
          <p:nvPr/>
        </p:nvSpPr>
        <p:spPr bwMode="auto">
          <a:xfrm>
            <a:off x="762000" y="1196975"/>
            <a:ext cx="1439863" cy="542925"/>
          </a:xfrm>
          <a:prstGeom prst="rect">
            <a:avLst/>
          </a:prstGeom>
          <a:solidFill>
            <a:schemeClr val="accent2"/>
          </a:solidFill>
          <a:ln w="254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Problem Definition</a:t>
            </a:r>
          </a:p>
        </p:txBody>
      </p:sp>
      <p:sp>
        <p:nvSpPr>
          <p:cNvPr id="10265" name="Text Box 47"/>
          <p:cNvSpPr txBox="1">
            <a:spLocks noChangeArrowheads="1"/>
          </p:cNvSpPr>
          <p:nvPr/>
        </p:nvSpPr>
        <p:spPr bwMode="auto">
          <a:xfrm>
            <a:off x="4495800" y="1193800"/>
            <a:ext cx="1439863" cy="523875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latin typeface="Tahoma" pitchFamily="34" charset="0"/>
                <a:cs typeface="Tahoma" pitchFamily="34" charset="0"/>
              </a:rPr>
              <a:t>Algorithm Design</a:t>
            </a:r>
          </a:p>
        </p:txBody>
      </p:sp>
      <p:sp>
        <p:nvSpPr>
          <p:cNvPr id="10266" name="Text Box 48"/>
          <p:cNvSpPr txBox="1">
            <a:spLocks noChangeArrowheads="1"/>
          </p:cNvSpPr>
          <p:nvPr/>
        </p:nvSpPr>
        <p:spPr bwMode="auto">
          <a:xfrm>
            <a:off x="6858000" y="12700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Writing Code</a:t>
            </a:r>
          </a:p>
        </p:txBody>
      </p:sp>
      <p:sp>
        <p:nvSpPr>
          <p:cNvPr id="10267" name="Text Box 49"/>
          <p:cNvSpPr txBox="1">
            <a:spLocks noChangeArrowheads="1"/>
          </p:cNvSpPr>
          <p:nvPr/>
        </p:nvSpPr>
        <p:spPr bwMode="auto">
          <a:xfrm>
            <a:off x="6858000" y="1879600"/>
            <a:ext cx="1828800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COMPILE</a:t>
            </a:r>
          </a:p>
        </p:txBody>
      </p:sp>
      <p:sp>
        <p:nvSpPr>
          <p:cNvPr id="10268" name="AutoShape 50"/>
          <p:cNvSpPr>
            <a:spLocks noChangeArrowheads="1"/>
          </p:cNvSpPr>
          <p:nvPr/>
        </p:nvSpPr>
        <p:spPr bwMode="auto">
          <a:xfrm>
            <a:off x="6934200" y="2522538"/>
            <a:ext cx="1584325" cy="576262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Syntax Err</a:t>
            </a:r>
          </a:p>
        </p:txBody>
      </p:sp>
      <p:sp>
        <p:nvSpPr>
          <p:cNvPr id="10269" name="Text Box 51"/>
          <p:cNvSpPr txBox="1">
            <a:spLocks noChangeArrowheads="1"/>
          </p:cNvSpPr>
          <p:nvPr/>
        </p:nvSpPr>
        <p:spPr bwMode="auto">
          <a:xfrm>
            <a:off x="6858000" y="3403600"/>
            <a:ext cx="1828800" cy="5238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Executable code:  =&gt; Run</a:t>
            </a:r>
          </a:p>
        </p:txBody>
      </p:sp>
      <p:sp>
        <p:nvSpPr>
          <p:cNvPr id="10270" name="AutoShape 52"/>
          <p:cNvSpPr>
            <a:spLocks noChangeArrowheads="1"/>
          </p:cNvSpPr>
          <p:nvPr/>
        </p:nvSpPr>
        <p:spPr bwMode="auto">
          <a:xfrm>
            <a:off x="6934200" y="4241800"/>
            <a:ext cx="1584325" cy="576263"/>
          </a:xfrm>
          <a:prstGeom prst="flowChartDecision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Output Err</a:t>
            </a:r>
          </a:p>
        </p:txBody>
      </p:sp>
      <p:sp>
        <p:nvSpPr>
          <p:cNvPr id="10271" name="Text Box 53"/>
          <p:cNvSpPr txBox="1">
            <a:spLocks noChangeArrowheads="1"/>
          </p:cNvSpPr>
          <p:nvPr/>
        </p:nvSpPr>
        <p:spPr bwMode="auto">
          <a:xfrm>
            <a:off x="6858000" y="5156200"/>
            <a:ext cx="1820863" cy="30797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sz="1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Documentation</a:t>
            </a:r>
          </a:p>
        </p:txBody>
      </p:sp>
      <p:sp>
        <p:nvSpPr>
          <p:cNvPr id="10272" name="AutoShape 54"/>
          <p:cNvSpPr>
            <a:spLocks noChangeArrowheads="1"/>
          </p:cNvSpPr>
          <p:nvPr/>
        </p:nvSpPr>
        <p:spPr bwMode="auto">
          <a:xfrm>
            <a:off x="22860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3" name="AutoShape 55"/>
          <p:cNvSpPr>
            <a:spLocks noChangeArrowheads="1"/>
          </p:cNvSpPr>
          <p:nvPr/>
        </p:nvSpPr>
        <p:spPr bwMode="auto">
          <a:xfrm>
            <a:off x="4114800" y="1422400"/>
            <a:ext cx="228600" cy="228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4" name="AutoShape 56"/>
          <p:cNvSpPr>
            <a:spLocks noChangeArrowheads="1"/>
          </p:cNvSpPr>
          <p:nvPr/>
        </p:nvSpPr>
        <p:spPr bwMode="auto">
          <a:xfrm>
            <a:off x="7620000" y="1651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5" name="AutoShape 57"/>
          <p:cNvSpPr>
            <a:spLocks noChangeArrowheads="1"/>
          </p:cNvSpPr>
          <p:nvPr/>
        </p:nvSpPr>
        <p:spPr bwMode="auto">
          <a:xfrm>
            <a:off x="7620000" y="2260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6" name="AutoShape 58"/>
          <p:cNvSpPr>
            <a:spLocks noChangeArrowheads="1"/>
          </p:cNvSpPr>
          <p:nvPr/>
        </p:nvSpPr>
        <p:spPr bwMode="auto">
          <a:xfrm>
            <a:off x="7620000" y="31750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7" name="AutoShape 59"/>
          <p:cNvSpPr>
            <a:spLocks noChangeArrowheads="1"/>
          </p:cNvSpPr>
          <p:nvPr/>
        </p:nvSpPr>
        <p:spPr bwMode="auto">
          <a:xfrm>
            <a:off x="7620000" y="40132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8" name="AutoShape 60"/>
          <p:cNvSpPr>
            <a:spLocks noChangeArrowheads="1"/>
          </p:cNvSpPr>
          <p:nvPr/>
        </p:nvSpPr>
        <p:spPr bwMode="auto">
          <a:xfrm>
            <a:off x="7620000" y="4927600"/>
            <a:ext cx="228600" cy="2286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id-ID" b="1">
              <a:solidFill>
                <a:srgbClr val="FFFF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79" name="AutoShape 61"/>
          <p:cNvSpPr>
            <a:spLocks noChangeArrowheads="1"/>
          </p:cNvSpPr>
          <p:nvPr/>
        </p:nvSpPr>
        <p:spPr bwMode="auto">
          <a:xfrm>
            <a:off x="6019800" y="13462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7" name="Rectangle 2"/>
          <p:cNvSpPr txBox="1">
            <a:spLocks noChangeArrowheads="1"/>
          </p:cNvSpPr>
          <p:nvPr/>
        </p:nvSpPr>
        <p:spPr bwMode="auto">
          <a:xfrm>
            <a:off x="152400" y="-2286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en-US" sz="2800" b="1" kern="0" dirty="0">
                <a:solidFill>
                  <a:schemeClr val="bg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Algorithm Development Steps</a:t>
            </a:r>
          </a:p>
        </p:txBody>
      </p:sp>
      <p:sp>
        <p:nvSpPr>
          <p:cNvPr id="2" name="AutoShape 25">
            <a:extLst>
              <a:ext uri="{FF2B5EF4-FFF2-40B4-BE49-F238E27FC236}">
                <a16:creationId xmlns:a16="http://schemas.microsoft.com/office/drawing/2014/main" id="{214BBB5E-463C-DF0D-095A-B495F5899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9264" y="4745199"/>
            <a:ext cx="2688670" cy="374560"/>
          </a:xfrm>
          <a:prstGeom prst="flowChartInputOutpu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Tahoma" pitchFamily="34" charset="0"/>
                <a:cs typeface="Tahoma" pitchFamily="34" charset="0"/>
              </a:rPr>
              <a:t>Print “imaginary”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1A35D17C-2BD1-AB4A-BD9A-594691688579}"/>
              </a:ext>
            </a:extLst>
          </p:cNvPr>
          <p:cNvCxnSpPr>
            <a:stCxn id="10246" idx="3"/>
            <a:endCxn id="2" idx="0"/>
          </p:cNvCxnSpPr>
          <p:nvPr/>
        </p:nvCxnSpPr>
        <p:spPr>
          <a:xfrm>
            <a:off x="3025478" y="4088657"/>
            <a:ext cx="1866988" cy="656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25">
            <a:extLst>
              <a:ext uri="{FF2B5EF4-FFF2-40B4-BE49-F238E27FC236}">
                <a16:creationId xmlns:a16="http://schemas.microsoft.com/office/drawing/2014/main" id="{78368964-C827-F854-36DE-0C4BD7A2A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43" y="5660417"/>
            <a:ext cx="2688670" cy="374560"/>
          </a:xfrm>
          <a:prstGeom prst="flowChartInputOutpu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Tahoma" pitchFamily="34" charset="0"/>
                <a:cs typeface="Tahoma" pitchFamily="34" charset="0"/>
              </a:rPr>
              <a:t>Print : x1, x2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556484E-749E-68F8-B905-804F304CB307}"/>
              </a:ext>
            </a:extLst>
          </p:cNvPr>
          <p:cNvCxnSpPr>
            <a:cxnSpLocks/>
            <a:stCxn id="2" idx="4"/>
            <a:endCxn id="8" idx="5"/>
          </p:cNvCxnSpPr>
          <p:nvPr/>
        </p:nvCxnSpPr>
        <p:spPr>
          <a:xfrm rot="5400000">
            <a:off x="3617304" y="4841402"/>
            <a:ext cx="727938" cy="12846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569DF98-1D84-3528-AF12-C4D99749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75417C-4A8A-E431-3248-5BCFBDE42CDE}"/>
              </a:ext>
            </a:extLst>
          </p:cNvPr>
          <p:cNvCxnSpPr/>
          <p:nvPr/>
        </p:nvCxnSpPr>
        <p:spPr>
          <a:xfrm flipV="1">
            <a:off x="4114800" y="1878857"/>
            <a:ext cx="961256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453</TotalTime>
  <Words>1882</Words>
  <Application>Microsoft Office PowerPoint</Application>
  <PresentationFormat>On-screen Show (4:3)</PresentationFormat>
  <Paragraphs>441</Paragraphs>
  <Slides>40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 New</vt:lpstr>
      <vt:lpstr>Interstate</vt:lpstr>
      <vt:lpstr>Open Sans</vt:lpstr>
      <vt:lpstr>Tahoma</vt:lpstr>
      <vt:lpstr>TemplateBM</vt:lpstr>
      <vt:lpstr>Algorithm &amp; Programming  </vt:lpstr>
      <vt:lpstr>Learning Outcomes</vt:lpstr>
      <vt:lpstr>Sub Topics</vt:lpstr>
      <vt:lpstr>Algorithm Definition</vt:lpstr>
      <vt:lpstr>Simple Algorithm Example</vt:lpstr>
      <vt:lpstr>PowerPoint Presentation</vt:lpstr>
      <vt:lpstr>Algorithm Development Steps </vt:lpstr>
      <vt:lpstr>Algorithm Development Steps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Representing Algorithm</vt:lpstr>
      <vt:lpstr>Pseudo-code</vt:lpstr>
      <vt:lpstr>Pseudo-code</vt:lpstr>
      <vt:lpstr>1. Input</vt:lpstr>
      <vt:lpstr>2. Output </vt:lpstr>
      <vt:lpstr>3. Compute</vt:lpstr>
      <vt:lpstr>4. Storing Value to An Identifier (Store)</vt:lpstr>
      <vt:lpstr>5. Compare</vt:lpstr>
      <vt:lpstr>6. Repetition (Looping)</vt:lpstr>
      <vt:lpstr>Pseudo-code Example</vt:lpstr>
      <vt:lpstr>Pseudo-code Example</vt:lpstr>
      <vt:lpstr>Flow Chart </vt:lpstr>
      <vt:lpstr>Flow Chart Example</vt:lpstr>
      <vt:lpstr>Good Algorithm Practice</vt:lpstr>
      <vt:lpstr>Structure Theorem </vt:lpstr>
      <vt:lpstr>1. Sequence </vt:lpstr>
      <vt:lpstr>1. Sequence </vt:lpstr>
      <vt:lpstr>2. Selection </vt:lpstr>
      <vt:lpstr>2. Selection </vt:lpstr>
      <vt:lpstr>3. Repetition </vt:lpstr>
      <vt:lpstr>3. Repetition </vt:lpstr>
      <vt:lpstr>Exercise </vt:lpstr>
      <vt:lpstr>Summary</vt:lpstr>
      <vt:lpstr>References</vt:lpstr>
      <vt:lpstr>PowerPoint Presentation</vt:lpstr>
    </vt:vector>
  </TitlesOfParts>
  <Company>fasilkom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sablin yusuf</dc:creator>
  <cp:lastModifiedBy>Muhammad Fikri Hasani</cp:lastModifiedBy>
  <cp:revision>56</cp:revision>
  <dcterms:created xsi:type="dcterms:W3CDTF">2007-02-22T08:40:35Z</dcterms:created>
  <dcterms:modified xsi:type="dcterms:W3CDTF">2022-09-23T07:32:58Z</dcterms:modified>
</cp:coreProperties>
</file>