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0" r:id="rId1"/>
  </p:sldMasterIdLst>
  <p:notesMasterIdLst>
    <p:notesMasterId r:id="rId38"/>
  </p:notesMasterIdLst>
  <p:handoutMasterIdLst>
    <p:handoutMasterId r:id="rId39"/>
  </p:handoutMasterIdLst>
  <p:sldIdLst>
    <p:sldId id="336" r:id="rId2"/>
    <p:sldId id="267" r:id="rId3"/>
    <p:sldId id="33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3" r:id="rId15"/>
    <p:sldId id="314" r:id="rId16"/>
    <p:sldId id="315" r:id="rId17"/>
    <p:sldId id="316" r:id="rId18"/>
    <p:sldId id="317" r:id="rId19"/>
    <p:sldId id="318" r:id="rId20"/>
    <p:sldId id="319" r:id="rId21"/>
    <p:sldId id="320" r:id="rId22"/>
    <p:sldId id="321" r:id="rId23"/>
    <p:sldId id="322" r:id="rId24"/>
    <p:sldId id="323" r:id="rId25"/>
    <p:sldId id="324" r:id="rId26"/>
    <p:sldId id="325" r:id="rId27"/>
    <p:sldId id="326" r:id="rId28"/>
    <p:sldId id="327" r:id="rId29"/>
    <p:sldId id="302" r:id="rId30"/>
    <p:sldId id="328" r:id="rId31"/>
    <p:sldId id="329" r:id="rId32"/>
    <p:sldId id="330" r:id="rId33"/>
    <p:sldId id="331" r:id="rId34"/>
    <p:sldId id="333" r:id="rId35"/>
    <p:sldId id="334" r:id="rId36"/>
    <p:sldId id="335" r:id="rId3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Arial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235" autoAdjust="0"/>
    <p:restoredTop sz="94660"/>
  </p:normalViewPr>
  <p:slideViewPr>
    <p:cSldViewPr>
      <p:cViewPr varScale="1">
        <p:scale>
          <a:sx n="63" d="100"/>
          <a:sy n="63" d="100"/>
        </p:scale>
        <p:origin x="48" y="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0"/>
    </p:cViewPr>
  </p:sorterViewPr>
  <p:notesViewPr>
    <p:cSldViewPr>
      <p:cViewPr varScale="1">
        <p:scale>
          <a:sx n="51" d="100"/>
          <a:sy n="51" d="100"/>
        </p:scale>
        <p:origin x="-1266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2819EBB1-21BB-450B-9B22-677033FC879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665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endParaRPr lang="id-ID"/>
          </a:p>
        </p:txBody>
      </p:sp>
      <p:sp>
        <p:nvSpPr>
          <p:cNvPr id="3994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37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endParaRPr lang="id-ID"/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/>
            </a:lvl1pPr>
          </a:lstStyle>
          <a:p>
            <a:fld id="{39F4DBF4-E302-4537-9E5F-722AF5E81DCA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917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F285CE-E31E-44FA-AC33-9E5D6AFF24B1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5731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F993F1-6772-45A4-A9FA-B41D925035F7}" type="slidenum">
              <a:rPr lang="en-US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115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80191B5-9F30-4A55-BD3B-0D891BEA5D19}" type="slidenum">
              <a:rPr lang="en-US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4278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22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A59A155-A9A2-4B80-91B0-15674E82E63A}" type="slidenum">
              <a:rPr lang="en-US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43885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32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69CE56-828D-400D-9990-C834F0C9FADD}" type="slidenum">
              <a:rPr lang="en-US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6484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A0B7B23-6871-499D-A1CC-747CD4050175}" type="slidenum">
              <a:rPr lang="en-US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50498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E9E89-4F57-4C14-BD60-8E6CDB89CABC}" type="slidenum">
              <a:rPr lang="en-US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6043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A6C80-14F1-43F0-8AB9-DE5903097DF2}" type="slidenum">
              <a:rPr lang="en-US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626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91F9D25-BCE9-4BCA-BEF8-8A92365F32B1}" type="slidenum">
              <a:rPr lang="en-US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673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DB9C8D-8536-46B4-A7FD-AEF19D56A248}" type="slidenum">
              <a:rPr lang="en-US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61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8B105C-CD0D-43B9-91EC-03B1AA690F17}" type="slidenum">
              <a:rPr lang="en-US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0100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7F42D4-8A9C-4AE5-BF43-49E34865EAEB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1098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1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04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2FA26-3AAA-4411-A8E9-73D6E7E445CB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5556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58E10-B661-4B41-8B17-0D661B4FC662}" type="slidenum">
              <a:rPr lang="en-US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05638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177B23D-6000-4044-B49B-F069CC0A4207}" type="slidenum">
              <a:rPr lang="en-US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70863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34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34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53AD0F9-54D3-4C15-84E8-BDFB3808F6D9}" type="slidenum">
              <a:rPr lang="en-US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69552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45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45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000B9AC-1837-4352-A8E6-BC76D8B32181}" type="slidenum">
              <a:rPr lang="en-US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01902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55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55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B325A5-A945-413A-8AA4-3680C27D3BA3}" type="slidenum">
              <a:rPr lang="en-US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5573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CDE031-4E7E-49F4-BC3F-F884CDB6B4E4}" type="slidenum">
              <a:rPr lang="en-US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60568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850C55-A145-4FAA-81EB-3C3B8636AE85}" type="slidenum">
              <a:rPr lang="en-US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679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AA4D21-3E46-4644-90D6-E5476AB00B57}" type="slidenum">
              <a:rPr lang="en-US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62295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773782-CD65-4D57-8954-DC5D1382EC9A}" type="slidenum">
              <a:rPr lang="en-US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547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ECD281-097D-48BE-B1FA-D026293030A2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81216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EB4B5F-73DD-4CDC-BE22-A71838DDEED1}" type="slidenum">
              <a:rPr lang="en-US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55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15EAEB-627F-4F11-96E4-0277ED94739D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895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139BAEC-2CC7-4B44-AF14-0AF572C41789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225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319665B-8AD9-4D2C-92B7-F1041A0675AE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1205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297B94-FFD2-4EBF-9910-200EEA40D92A}" type="slidenum">
              <a:rPr lang="en-US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186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5B3ECD7-5F1E-40E1-991F-2F3DDDFF85F6}" type="slidenum">
              <a:rPr lang="en-US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7230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id-ID">
              <a:latin typeface="Arial" pitchFamily="34" charset="0"/>
            </a:endParaRP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2795BC-8589-4B56-BA66-02B9D281252E}" type="slidenum">
              <a:rPr lang="en-US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8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1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" y="4763"/>
            <a:ext cx="9139237" cy="64612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Rectangle 8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Rectangle 7"/>
          <p:cNvSpPr/>
          <p:nvPr/>
        </p:nvSpPr>
        <p:spPr>
          <a:xfrm>
            <a:off x="1691679" y="1628800"/>
            <a:ext cx="7452319" cy="5229200"/>
          </a:xfrm>
          <a:prstGeom prst="rect">
            <a:avLst/>
          </a:prstGeom>
          <a:solidFill>
            <a:srgbClr val="008FD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835696" y="2708920"/>
            <a:ext cx="7128792" cy="1470025"/>
          </a:xfrm>
        </p:spPr>
        <p:txBody>
          <a:bodyPr/>
          <a:lstStyle>
            <a:lvl1pPr eaLnBrk="1" hangingPunct="1">
              <a:defRPr sz="4400">
                <a:solidFill>
                  <a:schemeClr val="bg1"/>
                </a:solidFill>
              </a:defRPr>
            </a:lvl1pPr>
          </a:lstStyle>
          <a:p>
            <a:pPr eaLnBrk="1" hangingPunct="1"/>
            <a:r>
              <a:rPr lang="en-US" sz="3200" b="1" dirty="0">
                <a:solidFill>
                  <a:schemeClr val="bg1"/>
                </a:solidFill>
                <a:latin typeface="Open Sans" pitchFamily="-84" charset="0"/>
                <a:ea typeface="ＭＳ Ｐゴシック" pitchFamily="34" charset="-128"/>
              </a:rPr>
              <a:t>Headline Open Sans Bold 32pt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67744" y="4295527"/>
            <a:ext cx="6400800" cy="576064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  <a:latin typeface="Open San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D0C4D44E-E8D9-40EF-BD7F-D3B84084625C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115E5CA6-FB92-4662-88CD-E03A08B5573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5141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NewB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" descr="Background 02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3937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1371600"/>
            <a:ext cx="6837114" cy="792088"/>
          </a:xfrm>
        </p:spPr>
        <p:txBody>
          <a:bodyPr>
            <a:normAutofit/>
          </a:bodyPr>
          <a:lstStyle>
            <a:lvl1pPr algn="ctr">
              <a:defRPr sz="3000" b="1">
                <a:solidFill>
                  <a:srgbClr val="0079B8"/>
                </a:solidFill>
                <a:latin typeface="Open Sans"/>
              </a:defRPr>
            </a:lvl1pPr>
          </a:lstStyle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453336"/>
            <a:ext cx="2133600" cy="365125"/>
          </a:xfrm>
        </p:spPr>
        <p:txBody>
          <a:bodyPr/>
          <a:lstStyle/>
          <a:p>
            <a:pPr>
              <a:defRPr/>
            </a:pPr>
            <a:fld id="{546B07CF-D2DB-4E2B-9085-BE30768BDBD3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453336"/>
            <a:ext cx="2133600" cy="365125"/>
          </a:xfrm>
        </p:spPr>
        <p:txBody>
          <a:bodyPr/>
          <a:lstStyle/>
          <a:p>
            <a:fld id="{CE3708F2-FD22-4F3E-9C58-F7FD9B2319C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Content Placeholder 2"/>
          <p:cNvSpPr>
            <a:spLocks noGrp="1"/>
          </p:cNvSpPr>
          <p:nvPr>
            <p:ph idx="1"/>
          </p:nvPr>
        </p:nvSpPr>
        <p:spPr>
          <a:xfrm>
            <a:off x="914400" y="2286000"/>
            <a:ext cx="7848600" cy="3721596"/>
          </a:xfrm>
        </p:spPr>
        <p:txBody>
          <a:bodyPr/>
          <a:lstStyle>
            <a:lvl1pPr>
              <a:defRPr>
                <a:latin typeface="Open Sans"/>
              </a:defRPr>
            </a:lvl1pPr>
            <a:lvl2pPr>
              <a:defRPr>
                <a:latin typeface="Open Sans"/>
              </a:defRPr>
            </a:lvl2pPr>
            <a:lvl3pPr>
              <a:defRPr>
                <a:latin typeface="Open Sans"/>
              </a:defRPr>
            </a:lvl3pPr>
            <a:lvl4pPr>
              <a:defRPr>
                <a:latin typeface="Open Sans"/>
              </a:defRPr>
            </a:lvl4pPr>
            <a:lvl5pPr>
              <a:defRPr>
                <a:latin typeface="Open San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761869989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619672" y="2636912"/>
            <a:ext cx="3456384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8064" y="2636912"/>
            <a:ext cx="3538736" cy="348925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1BD23A8-6822-403A-9204-302B8C616345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86D6E4-5E9A-45A5-BC64-0EE0B84C26D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327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008112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19672" y="2708920"/>
            <a:ext cx="3456384" cy="345638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220072" y="2708919"/>
            <a:ext cx="3466728" cy="345638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76D8DBB-E0B7-4022-9FE3-78A31AD2D8EA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25654C-7C24-4923-B7A3-B1315CA3709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 Placeholder 2"/>
          <p:cNvSpPr>
            <a:spLocks noGrp="1"/>
          </p:cNvSpPr>
          <p:nvPr>
            <p:ph type="body" idx="13"/>
          </p:nvPr>
        </p:nvSpPr>
        <p:spPr>
          <a:xfrm>
            <a:off x="5220072" y="2132856"/>
            <a:ext cx="3456384" cy="639762"/>
          </a:xfrm>
        </p:spPr>
        <p:txBody>
          <a:bodyPr anchor="b">
            <a:noAutofit/>
          </a:bodyPr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598559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0387F42-6A9B-4084-8CA1-94533DF1DC3A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19EE80-AD5E-49E4-86E0-9FF7F5B88E9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514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" descr="Background 02.jp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764"/>
            <a:ext cx="9143999" cy="6464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7"/>
          <p:cNvSpPr/>
          <p:nvPr/>
        </p:nvSpPr>
        <p:spPr>
          <a:xfrm>
            <a:off x="0" y="5157192"/>
            <a:ext cx="9143998" cy="1700808"/>
          </a:xfrm>
          <a:prstGeom prst="rect">
            <a:avLst/>
          </a:prstGeom>
          <a:solidFill>
            <a:srgbClr val="F7F7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619672" y="1484784"/>
            <a:ext cx="7067128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d-ID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19672" y="2636912"/>
            <a:ext cx="7067128" cy="34892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546B07CF-D2DB-4E2B-9085-BE30768BDBD3}" type="datetime1">
              <a:rPr lang="en-US" smtClean="0"/>
              <a:pPr>
                <a:defRPr/>
              </a:pPr>
              <a:t>22-Jul-19</a:t>
            </a:fld>
            <a:r>
              <a:rPr lang="en-US"/>
              <a:t>Bina Nusantara University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53336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US"/>
              <a:t>T0016 - Algorithm and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53336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3708F2-FD22-4F3E-9C58-F7FD9B2319C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913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3000" b="1" kern="1200">
          <a:solidFill>
            <a:srgbClr val="0079B8"/>
          </a:solidFill>
          <a:latin typeface="Open Sans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Open Sans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Open Sans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Open Sans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://aelinik.free.fr/c/ch21.htm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cs.iupui.edu/~n305/spring11/book_slides/chtp6_11.ppt" TargetMode="External"/><Relationship Id="rId5" Type="http://schemas.openxmlformats.org/officeDocument/2006/relationships/hyperlink" Target="http://www.mycplus.com/tutorials/c-programming-tutorials/file-handling/" TargetMode="External"/><Relationship Id="rId4" Type="http://schemas.openxmlformats.org/officeDocument/2006/relationships/hyperlink" Target="http://aelinik.free.fr/c/ch22.htm" TargetMode="Externa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35696" y="3327127"/>
            <a:ext cx="7128792" cy="1470025"/>
          </a:xfrm>
        </p:spPr>
        <p:txBody>
          <a:bodyPr>
            <a:normAutofit/>
          </a:bodyPr>
          <a:lstStyle/>
          <a:p>
            <a:r>
              <a:rPr lang="en-AU" sz="3200" dirty="0">
                <a:effectLst>
                  <a:outerShdw blurRad="38100" dist="38100" dir="2700000" algn="tl">
                    <a:srgbClr val="C0C0C0"/>
                  </a:outerShdw>
                </a:effectLst>
                <a:latin typeface="Tahoma" pitchFamily="34" charset="0"/>
                <a:cs typeface="Tahoma" pitchFamily="34" charset="0"/>
              </a:rPr>
              <a:t>File Processing</a:t>
            </a:r>
            <a:endParaRPr lang="id-ID" sz="3200" dirty="0"/>
          </a:p>
        </p:txBody>
      </p:sp>
      <p:sp>
        <p:nvSpPr>
          <p:cNvPr id="4" name="Rectangle 7"/>
          <p:cNvSpPr>
            <a:spLocks noChangeArrowheads="1"/>
          </p:cNvSpPr>
          <p:nvPr/>
        </p:nvSpPr>
        <p:spPr bwMode="auto">
          <a:xfrm>
            <a:off x="1691680" y="1628800"/>
            <a:ext cx="8786812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Subject	: </a:t>
            </a: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COMP6047 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id-ID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	  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ALGORITHM AND PROGRAMMING</a:t>
            </a:r>
          </a:p>
          <a:p>
            <a:pPr>
              <a:spcBef>
                <a:spcPct val="20000"/>
              </a:spcBef>
              <a:tabLst>
                <a:tab pos="1320800" algn="l"/>
              </a:tabLst>
            </a:pP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Year	</a:t>
            </a:r>
            <a:r>
              <a:rPr lang="en-US" sz="2400" b="1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: 201</a:t>
            </a:r>
            <a:r>
              <a:rPr lang="en-US" sz="2400" b="1" dirty="0">
                <a:solidFill>
                  <a:schemeClr val="bg1"/>
                </a:solidFill>
                <a:latin typeface="Tahoma" pitchFamily="34" charset="0"/>
                <a:cs typeface="Tahoma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2044211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Buffer Area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9BC8164-7331-4094-8F2F-733C933C612B}" type="slidenum">
              <a:rPr lang="id-ID">
                <a:latin typeface="Tahoma" pitchFamily="34" charset="0"/>
                <a:cs typeface="Tahoma" pitchFamily="34" charset="0"/>
              </a:rPr>
              <a:pPr/>
              <a:t>10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29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Buffer area is part of the memory used as a temporary space before data moved to a file.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			FILE </a:t>
            </a:r>
            <a:r>
              <a:rPr lang="id-ID" b="1">
                <a:latin typeface="Tahoma" pitchFamily="34" charset="0"/>
                <a:cs typeface="Tahoma" pitchFamily="34" charset="0"/>
              </a:rPr>
              <a:t>*fp;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 	Where fp</a:t>
            </a:r>
            <a:r>
              <a:rPr lang="en-US">
                <a:latin typeface="Tahoma" pitchFamily="34" charset="0"/>
                <a:cs typeface="Tahoma" pitchFamily="34" charset="0"/>
              </a:rPr>
              <a:t> is a file pointer pointing to the start of the buffer area.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Also known as stream pointer.</a:t>
            </a: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Open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5D4DD35-B28A-4866-924F-F82C5CFBFFD8}" type="slidenum">
              <a:rPr lang="id-ID">
                <a:latin typeface="Tahoma" pitchFamily="34" charset="0"/>
                <a:cs typeface="Tahoma" pitchFamily="34" charset="0"/>
              </a:rPr>
              <a:pPr/>
              <a:t>11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Opening a File using fopen():</a:t>
            </a: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	</a:t>
            </a:r>
            <a:r>
              <a:rPr lang="id-ID" sz="1800" b="1">
                <a:latin typeface="Courier New" pitchFamily="49" charset="0"/>
                <a:ea typeface="Tahoma" pitchFamily="34" charset="0"/>
                <a:cs typeface="Courier New" pitchFamily="49" charset="0"/>
              </a:rPr>
              <a:t>FILE *fopen (const char *</a:t>
            </a:r>
            <a:r>
              <a:rPr lang="id-ID" sz="1800" b="1" i="1">
                <a:latin typeface="Courier New" pitchFamily="49" charset="0"/>
                <a:ea typeface="Tahoma" pitchFamily="34" charset="0"/>
                <a:cs typeface="Courier New" pitchFamily="49" charset="0"/>
              </a:rPr>
              <a:t>filename</a:t>
            </a:r>
            <a:r>
              <a:rPr lang="id-ID" sz="1800" b="1">
                <a:latin typeface="Courier New" pitchFamily="49" charset="0"/>
                <a:ea typeface="Tahoma" pitchFamily="34" charset="0"/>
                <a:cs typeface="Courier New" pitchFamily="49" charset="0"/>
              </a:rPr>
              <a:t>, const char *</a:t>
            </a:r>
            <a:r>
              <a:rPr lang="id-ID" sz="1800" b="1" i="1">
                <a:latin typeface="Courier New" pitchFamily="49" charset="0"/>
                <a:ea typeface="Tahoma" pitchFamily="34" charset="0"/>
                <a:cs typeface="Courier New" pitchFamily="49" charset="0"/>
              </a:rPr>
              <a:t>mode</a:t>
            </a:r>
            <a:r>
              <a:rPr lang="id-ID" sz="1800" b="1">
                <a:latin typeface="Courier New" pitchFamily="49" charset="0"/>
                <a:ea typeface="Tahoma" pitchFamily="34" charset="0"/>
                <a:cs typeface="Courier New" pitchFamily="49" charset="0"/>
              </a:rPr>
              <a:t> );</a:t>
            </a:r>
            <a:endParaRPr lang="id-ID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>
                <a:latin typeface="Courier New" pitchFamily="49" charset="0"/>
                <a:cs typeface="Tahoma" pitchFamily="34" charset="0"/>
              </a:rPr>
              <a:t>fopen() </a:t>
            </a:r>
            <a:r>
              <a:rPr lang="id-ID">
                <a:latin typeface="Tahoma" pitchFamily="34" charset="0"/>
                <a:cs typeface="Tahoma" pitchFamily="34" charset="0"/>
              </a:rPr>
              <a:t>defined at </a:t>
            </a:r>
            <a:r>
              <a:rPr lang="id-ID" sz="2000" b="1">
                <a:latin typeface="Courier New" pitchFamily="49" charset="0"/>
                <a:cs typeface="Tahoma" pitchFamily="34" charset="0"/>
              </a:rPr>
              <a:t>&lt;stdio.h&gt;</a:t>
            </a:r>
            <a:endParaRPr lang="id-ID" b="1">
              <a:latin typeface="Courier New" pitchFamily="49" charset="0"/>
              <a:cs typeface="Tahoma" pitchFamily="34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>
                <a:latin typeface="Courier New" pitchFamily="49" charset="0"/>
                <a:cs typeface="Tahoma" pitchFamily="34" charset="0"/>
              </a:rPr>
              <a:t>fopen() </a:t>
            </a:r>
            <a:r>
              <a:rPr lang="id-ID">
                <a:latin typeface="Tahoma" pitchFamily="34" charset="0"/>
                <a:cs typeface="Tahoma" pitchFamily="34" charset="0"/>
              </a:rPr>
              <a:t>return a pointer to the start of a buffer area. Null will be returned if file unable to open.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Open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3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F6DB1C2-0EED-4A95-9F7E-2795D756C3BA}" type="slidenum">
              <a:rPr lang="id-ID">
                <a:latin typeface="Tahoma" pitchFamily="34" charset="0"/>
                <a:cs typeface="Tahoma" pitchFamily="34" charset="0"/>
              </a:rPr>
              <a:pPr/>
              <a:t>12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Possible mode value :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    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Mode	    	Description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r</a:t>
            </a:r>
            <a:r>
              <a:rPr lang="en-US" dirty="0">
                <a:latin typeface="Tahoma" pitchFamily="34" charset="0"/>
                <a:cs typeface="Tahoma" pitchFamily="34" charset="0"/>
              </a:rPr>
              <a:t>”			opening a file to be read.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w</a:t>
            </a:r>
            <a:r>
              <a:rPr lang="en-US" dirty="0">
                <a:latin typeface="Tahoma" pitchFamily="34" charset="0"/>
                <a:cs typeface="Tahoma" pitchFamily="34" charset="0"/>
              </a:rPr>
              <a:t>”			creating a file to be written.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a</a:t>
            </a:r>
            <a:r>
              <a:rPr lang="en-US" dirty="0">
                <a:latin typeface="Tahoma" pitchFamily="34" charset="0"/>
                <a:cs typeface="Tahoma" pitchFamily="34" charset="0"/>
              </a:rPr>
              <a:t>”			opening a File for data append.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r+</a:t>
            </a:r>
            <a:r>
              <a:rPr lang="en-US" dirty="0">
                <a:latin typeface="Tahoma" pitchFamily="34" charset="0"/>
                <a:cs typeface="Tahoma" pitchFamily="34" charset="0"/>
              </a:rPr>
              <a:t>”			opening a File for read/write.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w+</a:t>
            </a:r>
            <a:r>
              <a:rPr lang="en-US" dirty="0">
                <a:latin typeface="Tahoma" pitchFamily="34" charset="0"/>
                <a:cs typeface="Tahoma" pitchFamily="34" charset="0"/>
              </a:rPr>
              <a:t>”		creating file for read/write.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“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a+</a:t>
            </a:r>
            <a:r>
              <a:rPr lang="en-US" dirty="0">
                <a:latin typeface="Tahoma" pitchFamily="34" charset="0"/>
                <a:cs typeface="Tahoma" pitchFamily="34" charset="0"/>
              </a:rPr>
              <a:t>”			opening a File for read/append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dirty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“rb”		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	</a:t>
            </a:r>
            <a:r>
              <a:rPr lang="id-ID" dirty="0">
                <a:latin typeface="Tahoma" pitchFamily="34" charset="0"/>
                <a:cs typeface="Tahoma" pitchFamily="34" charset="0"/>
              </a:rPr>
              <a:t>opening a File (binary) to be read.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“wb”</a:t>
            </a:r>
            <a:r>
              <a:rPr lang="en-US" b="1" dirty="0">
                <a:latin typeface="Tahoma" pitchFamily="34" charset="0"/>
                <a:cs typeface="Tahoma" pitchFamily="34" charset="0"/>
              </a:rPr>
              <a:t>		</a:t>
            </a:r>
            <a:r>
              <a:rPr lang="en-US" dirty="0">
                <a:latin typeface="Tahoma" pitchFamily="34" charset="0"/>
                <a:cs typeface="Tahoma" pitchFamily="34" charset="0"/>
              </a:rPr>
              <a:t>creating a file (binary) for write operation.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Close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98011C4-3DDD-4BFD-8E1D-16A2C1458502}" type="slidenum">
              <a:rPr lang="id-ID">
                <a:latin typeface="Tahoma" pitchFamily="34" charset="0"/>
                <a:cs typeface="Tahoma" pitchFamily="34" charset="0"/>
              </a:rPr>
              <a:pPr/>
              <a:t>13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Closing </a:t>
            </a:r>
            <a:r>
              <a:rPr lang="id-ID">
                <a:latin typeface="Tahoma" pitchFamily="34" charset="0"/>
                <a:cs typeface="Tahoma" pitchFamily="34" charset="0"/>
              </a:rPr>
              <a:t>a File using f</a:t>
            </a:r>
            <a:r>
              <a:rPr lang="en-US">
                <a:latin typeface="Tahoma" pitchFamily="34" charset="0"/>
                <a:cs typeface="Tahoma" pitchFamily="34" charset="0"/>
              </a:rPr>
              <a:t>close</a:t>
            </a:r>
            <a:r>
              <a:rPr lang="id-ID">
                <a:latin typeface="Tahoma" pitchFamily="34" charset="0"/>
                <a:cs typeface="Tahoma" pitchFamily="34" charset="0"/>
              </a:rPr>
              <a:t>():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b="1">
                <a:latin typeface="Tahoma" pitchFamily="34" charset="0"/>
                <a:cs typeface="Tahoma" pitchFamily="34" charset="0"/>
              </a:rPr>
              <a:t>			</a:t>
            </a:r>
            <a:endParaRPr lang="en-US" b="1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			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fclose (FILE</a:t>
            </a:r>
            <a:r>
              <a:rPr lang="id-ID">
                <a:latin typeface="Courier New" pitchFamily="49" charset="0"/>
                <a:ea typeface="Tahoma" pitchFamily="34" charset="0"/>
                <a:cs typeface="Courier New" pitchFamily="49" charset="0"/>
              </a:rPr>
              <a:t> 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*</a:t>
            </a:r>
            <a:r>
              <a:rPr lang="id-ID" i="1">
                <a:latin typeface="Courier New" pitchFamily="49" charset="0"/>
                <a:ea typeface="Tahoma" pitchFamily="34" charset="0"/>
                <a:cs typeface="Courier New" pitchFamily="49" charset="0"/>
              </a:rPr>
              <a:t>stream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);</a:t>
            </a:r>
            <a:endParaRPr lang="en-US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b="1"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>
                <a:latin typeface="Courier New" pitchFamily="49" charset="0"/>
                <a:ea typeface="Tahoma" pitchFamily="34" charset="0"/>
                <a:cs typeface="Courier New" pitchFamily="49" charset="0"/>
              </a:rPr>
              <a:t>fclose() </a:t>
            </a:r>
            <a:r>
              <a:rPr lang="id-ID">
                <a:latin typeface="Tahoma" pitchFamily="34" charset="0"/>
                <a:cs typeface="Tahoma" pitchFamily="34" charset="0"/>
              </a:rPr>
              <a:t>defined at </a:t>
            </a:r>
            <a:r>
              <a:rPr lang="id-ID" sz="2000" b="1">
                <a:latin typeface="Courier New" pitchFamily="49" charset="0"/>
                <a:cs typeface="Tahoma" pitchFamily="34" charset="0"/>
              </a:rPr>
              <a:t>&lt;stdio.h&gt;</a:t>
            </a:r>
            <a:endParaRPr lang="id-ID" b="1">
              <a:latin typeface="Courier New" pitchFamily="49" charset="0"/>
              <a:cs typeface="Tahoma" pitchFamily="34" charset="0"/>
            </a:endParaRP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>
                <a:latin typeface="Courier New" pitchFamily="49" charset="0"/>
                <a:cs typeface="Tahoma" pitchFamily="34" charset="0"/>
              </a:rPr>
              <a:t>fclose() </a:t>
            </a:r>
            <a:r>
              <a:rPr lang="id-ID">
                <a:latin typeface="Tahoma" pitchFamily="34" charset="0"/>
                <a:cs typeface="Tahoma" pitchFamily="34" charset="0"/>
              </a:rPr>
              <a:t>will return 0 if successful, and EOF if error </a:t>
            </a: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EOF (End Of File) equals to  -1</a:t>
            </a:r>
          </a:p>
          <a:p>
            <a:pPr marL="338138" indent="-33813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b="1">
                <a:latin typeface="Courier New" pitchFamily="49" charset="0"/>
                <a:cs typeface="Tahoma" pitchFamily="34" charset="0"/>
              </a:rPr>
              <a:t>fclose() </a:t>
            </a:r>
            <a:r>
              <a:rPr lang="id-ID">
                <a:latin typeface="Tahoma" pitchFamily="34" charset="0"/>
                <a:cs typeface="Tahoma" pitchFamily="34" charset="0"/>
              </a:rPr>
              <a:t>will release the buffer area and immediately send the remaining data to file.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Close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43F25BE-1D80-4F8F-8215-E33D8487152A}" type="slidenum">
              <a:rPr lang="id-ID">
                <a:latin typeface="Tahoma" pitchFamily="34" charset="0"/>
                <a:cs typeface="Tahoma" pitchFamily="34" charset="0"/>
              </a:rPr>
              <a:pPr/>
              <a:t>14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38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ct val="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 Closing a File using fcloseall():</a:t>
            </a:r>
          </a:p>
          <a:p>
            <a:pPr marL="338138" indent="-338138" eaLnBrk="1" hangingPunct="1">
              <a:spcBef>
                <a:spcPct val="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b="1">
                <a:latin typeface="Tahoma" pitchFamily="34" charset="0"/>
                <a:cs typeface="Tahoma" pitchFamily="34" charset="0"/>
              </a:rPr>
              <a:t>   			</a:t>
            </a:r>
            <a:endParaRPr lang="en-US" b="1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spcBef>
                <a:spcPct val="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			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int fcloseall </a:t>
            </a:r>
            <a:r>
              <a:rPr lang="en-US" b="1">
                <a:latin typeface="Courier New" pitchFamily="49" charset="0"/>
                <a:ea typeface="Tahoma" pitchFamily="34" charset="0"/>
                <a:cs typeface="Courier New" pitchFamily="49" charset="0"/>
              </a:rPr>
              <a:t>(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void);</a:t>
            </a:r>
          </a:p>
          <a:p>
            <a:pPr marL="338138" indent="-338138" eaLnBrk="1" hangingPunct="1">
              <a:spcBef>
                <a:spcPct val="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b="1">
              <a:latin typeface="Tahoma" pitchFamily="34" charset="0"/>
              <a:cs typeface="Tahoma" pitchFamily="34" charset="0"/>
            </a:endParaRPr>
          </a:p>
          <a:p>
            <a:pPr marL="738188" lvl="1" indent="-280988" eaLnBrk="1" hangingPunct="1">
              <a:spcBef>
                <a:spcPts val="1200"/>
              </a:spcBef>
              <a:buFont typeface="Wingdings" pitchFamily="2" charset="2"/>
              <a:buChar char="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Close all active stream except: stdin, stdout, stdprn, stderr, and stdaux. </a:t>
            </a:r>
          </a:p>
          <a:p>
            <a:pPr marL="738188" lvl="1" indent="-280988" eaLnBrk="1" hangingPunct="1">
              <a:spcBef>
                <a:spcPts val="1200"/>
              </a:spcBef>
              <a:buFont typeface="Wingdings" pitchFamily="2" charset="2"/>
              <a:buChar char="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Will return the number of stream closed if successful, and return EOF instead.</a:t>
            </a:r>
          </a:p>
          <a:p>
            <a:pPr marL="738188" lvl="1" indent="-280988" eaLnBrk="1" hangingPunct="1">
              <a:spcBef>
                <a:spcPts val="1200"/>
              </a:spcBef>
              <a:buFont typeface="Wingdings" pitchFamily="2" charset="2"/>
              <a:buChar char="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400">
                <a:latin typeface="Tahoma" pitchFamily="34" charset="0"/>
                <a:cs typeface="Tahoma" pitchFamily="34" charset="0"/>
              </a:rPr>
              <a:t>Header file </a:t>
            </a:r>
            <a:r>
              <a:rPr lang="id-ID" sz="2400" b="1">
                <a:latin typeface="Courier New" pitchFamily="49" charset="0"/>
                <a:cs typeface="Tahoma" pitchFamily="34" charset="0"/>
              </a:rPr>
              <a:t>&lt;stdio.h&gt;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7E6E65-A0F7-4319-9469-8B78C1C38BEB}" type="slidenum">
              <a:rPr lang="id-ID">
                <a:latin typeface="Tahoma" pitchFamily="34" charset="0"/>
                <a:cs typeface="Tahoma" pitchFamily="34" charset="0"/>
              </a:rPr>
              <a:pPr/>
              <a:t>15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74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fgetc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(INPUT)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Read one character from a file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f</a:t>
            </a:r>
            <a:r>
              <a:rPr lang="id-ID">
                <a:latin typeface="Tahoma" pitchFamily="34" charset="0"/>
                <a:cs typeface="Tahoma" pitchFamily="34" charset="0"/>
              </a:rPr>
              <a:t>getc(stdin) equivalent with getchar()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</a:t>
            </a:r>
            <a:r>
              <a:rPr lang="id-ID">
                <a:latin typeface="Tahoma" pitchFamily="34" charset="0"/>
                <a:cs typeface="Tahoma" pitchFamily="34" charset="0"/>
              </a:rPr>
              <a:t>yntax : </a:t>
            </a:r>
            <a:r>
              <a:rPr lang="id-ID" b="1">
                <a:latin typeface="Tahoma" pitchFamily="34" charset="0"/>
                <a:cs typeface="Tahoma" pitchFamily="34" charset="0"/>
              </a:rPr>
              <a:t>int fgetc( FILE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stream</a:t>
            </a:r>
            <a:r>
              <a:rPr lang="id-ID" b="1">
                <a:latin typeface="Tahoma" pitchFamily="34" charset="0"/>
                <a:cs typeface="Tahoma" pitchFamily="34" charset="0"/>
              </a:rPr>
              <a:t> );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Return the character when successful, and EOF while error</a:t>
            </a:r>
          </a:p>
          <a:p>
            <a:pPr marL="338138" indent="-33813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fputc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(OUTPUT)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Writing one character to a file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f</a:t>
            </a:r>
            <a:r>
              <a:rPr lang="id-ID">
                <a:latin typeface="Tahoma" pitchFamily="34" charset="0"/>
                <a:cs typeface="Tahoma" pitchFamily="34" charset="0"/>
              </a:rPr>
              <a:t>putc('a', stdout) similar with putchar( 'a' 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</a:t>
            </a:r>
            <a:r>
              <a:rPr lang="id-ID">
                <a:latin typeface="Tahoma" pitchFamily="34" charset="0"/>
                <a:cs typeface="Tahoma" pitchFamily="34" charset="0"/>
              </a:rPr>
              <a:t>yntax: </a:t>
            </a:r>
            <a:r>
              <a:rPr lang="id-ID" b="1">
                <a:latin typeface="Tahoma" pitchFamily="34" charset="0"/>
                <a:cs typeface="Tahoma" pitchFamily="34" charset="0"/>
              </a:rPr>
              <a:t>int fputc( int </a:t>
            </a:r>
            <a:r>
              <a:rPr lang="id-ID" b="1" i="1">
                <a:latin typeface="Tahoma" pitchFamily="34" charset="0"/>
                <a:cs typeface="Tahoma" pitchFamily="34" charset="0"/>
              </a:rPr>
              <a:t>c</a:t>
            </a:r>
            <a:r>
              <a:rPr lang="id-ID" b="1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stream</a:t>
            </a:r>
            <a:r>
              <a:rPr lang="id-ID" b="1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Return a character when successful, and EOF if error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F912A0-25BE-400A-B694-EF5286DAAE08}" type="slidenum">
              <a:rPr lang="id-ID">
                <a:latin typeface="Tahoma" pitchFamily="34" charset="0"/>
                <a:cs typeface="Tahoma" pitchFamily="34" charset="0"/>
              </a:rPr>
              <a:pPr/>
              <a:t>16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436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fgets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(INPUT)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>
                <a:latin typeface="Tahoma" pitchFamily="34" charset="0"/>
                <a:cs typeface="Tahoma" pitchFamily="34" charset="0"/>
              </a:rPr>
              <a:t>char *fgets( char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string</a:t>
            </a:r>
            <a:r>
              <a:rPr lang="id-ID" b="1">
                <a:latin typeface="Tahoma" pitchFamily="34" charset="0"/>
                <a:cs typeface="Tahoma" pitchFamily="34" charset="0"/>
              </a:rPr>
              <a:t>, int </a:t>
            </a:r>
            <a:r>
              <a:rPr lang="id-ID" b="1" i="1">
                <a:latin typeface="Tahoma" pitchFamily="34" charset="0"/>
                <a:cs typeface="Tahoma" pitchFamily="34" charset="0"/>
              </a:rPr>
              <a:t>n</a:t>
            </a:r>
            <a:r>
              <a:rPr lang="id-ID" b="1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stream</a:t>
            </a:r>
            <a:r>
              <a:rPr lang="id-ID" b="1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Read one line from a file that ended with new line, or at maximum of n-1 number of character.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Return a string if successful and NULL while error</a:t>
            </a: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fputs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(OUTPUT)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Writing a line to a file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>
                <a:latin typeface="Tahoma" pitchFamily="34" charset="0"/>
                <a:cs typeface="Tahoma" pitchFamily="34" charset="0"/>
              </a:rPr>
              <a:t>int fputs( const char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string</a:t>
            </a:r>
            <a:r>
              <a:rPr lang="id-ID" b="1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stream</a:t>
            </a:r>
            <a:r>
              <a:rPr lang="id-ID" b="1">
                <a:latin typeface="Tahoma" pitchFamily="34" charset="0"/>
                <a:cs typeface="Tahoma" pitchFamily="34" charset="0"/>
              </a:rPr>
              <a:t> );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Return non-negative value while successful and EOF if error.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5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639E906-4DF7-44AC-845B-2059831682E0}" type="slidenum">
              <a:rPr lang="id-ID">
                <a:latin typeface="Tahoma" pitchFamily="34" charset="0"/>
                <a:cs typeface="Tahoma" pitchFamily="34" charset="0"/>
              </a:rPr>
              <a:pPr/>
              <a:t>17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286000"/>
            <a:ext cx="8001000" cy="4038600"/>
          </a:xfrm>
        </p:spPr>
        <p:txBody>
          <a:bodyPr>
            <a:normAutofit fontScale="92500" lnSpcReduction="10000"/>
          </a:bodyPr>
          <a:lstStyle/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fscanf  </a:t>
            </a:r>
            <a:r>
              <a:rPr lang="id-ID" sz="2000" b="1" dirty="0">
                <a:latin typeface="Tahoma" pitchFamily="34" charset="0"/>
                <a:cs typeface="Tahoma" pitchFamily="34" charset="0"/>
              </a:rPr>
              <a:t>(INPUT)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738188" lvl="1" indent="-280988" eaLnBrk="1" hangingPunct="1">
              <a:lnSpc>
                <a:spcPct val="90000"/>
              </a:lnSpc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int fscanf( FILE *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, const char *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format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[, 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argument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]... ); 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Read data from file inline with the scanf formatting.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Return the number of field read while successful, and EOF if error</a:t>
            </a:r>
          </a:p>
          <a:p>
            <a:pPr marL="338138" indent="-338138" eaLnBrk="1" hangingPunct="1">
              <a:lnSpc>
                <a:spcPct val="90000"/>
              </a:lnSpc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fprintf </a:t>
            </a:r>
            <a:r>
              <a:rPr lang="id-ID" sz="2000" b="1" dirty="0">
                <a:latin typeface="Tahoma" pitchFamily="34" charset="0"/>
                <a:cs typeface="Tahoma" pitchFamily="34" charset="0"/>
              </a:rPr>
              <a:t>(OUTPUT)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Syntax:</a:t>
            </a:r>
          </a:p>
          <a:p>
            <a:pPr marL="738188" lvl="1" indent="-280988" eaLnBrk="1" hangingPunct="1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	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int fprintf( FILE *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stream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, const char *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format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[, </a:t>
            </a:r>
            <a:r>
              <a:rPr lang="id-ID" b="1" i="1" dirty="0">
                <a:latin typeface="Tahoma" pitchFamily="34" charset="0"/>
                <a:cs typeface="Tahoma" pitchFamily="34" charset="0"/>
              </a:rPr>
              <a:t>argument</a:t>
            </a:r>
            <a:r>
              <a:rPr lang="id-ID" b="1" dirty="0">
                <a:latin typeface="Tahoma" pitchFamily="34" charset="0"/>
                <a:cs typeface="Tahoma" pitchFamily="34" charset="0"/>
              </a:rPr>
              <a:t> ]...);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Writing data to a file using the printf format.</a:t>
            </a:r>
          </a:p>
          <a:p>
            <a:pPr marL="738188" lvl="1" indent="-280988" eaLnBrk="1" hangingPunct="1">
              <a:lnSpc>
                <a:spcPct val="90000"/>
              </a:lnSpc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dirty="0">
                <a:latin typeface="Tahoma" pitchFamily="34" charset="0"/>
                <a:cs typeface="Tahoma" pitchFamily="34" charset="0"/>
              </a:rPr>
              <a:t>Return number of byte written if successful and negative value if error.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DE612F5-35AA-4FCD-8092-A032239F317B}" type="slidenum">
              <a:rPr lang="id-ID">
                <a:latin typeface="Tahoma" pitchFamily="34" charset="0"/>
                <a:cs typeface="Tahoma" pitchFamily="34" charset="0"/>
              </a:rPr>
              <a:pPr/>
              <a:t>18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fwrite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>
                <a:latin typeface="Tahoma" pitchFamily="34" charset="0"/>
                <a:cs typeface="Tahoma" pitchFamily="34" charset="0"/>
              </a:rPr>
              <a:t>size_t fwrite( const void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buffer</a:t>
            </a:r>
            <a:r>
              <a:rPr lang="id-ID" b="1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>
                <a:latin typeface="Tahoma" pitchFamily="34" charset="0"/>
                <a:cs typeface="Tahoma" pitchFamily="34" charset="0"/>
              </a:rPr>
              <a:t>size</a:t>
            </a:r>
            <a:r>
              <a:rPr lang="id-ID" b="1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>
                <a:latin typeface="Tahoma" pitchFamily="34" charset="0"/>
                <a:cs typeface="Tahoma" pitchFamily="34" charset="0"/>
              </a:rPr>
              <a:t>count</a:t>
            </a:r>
            <a:r>
              <a:rPr lang="id-ID" b="1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stream</a:t>
            </a:r>
            <a:r>
              <a:rPr lang="id-ID" b="1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Writing a block of data in the buffer area to the file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Return number of byte data written, and error otherwise.</a:t>
            </a: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fread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Syntax: </a:t>
            </a:r>
            <a:r>
              <a:rPr lang="id-ID" b="1">
                <a:latin typeface="Tahoma" pitchFamily="34" charset="0"/>
                <a:cs typeface="Tahoma" pitchFamily="34" charset="0"/>
              </a:rPr>
              <a:t>size_t fread( void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buffer</a:t>
            </a:r>
            <a:r>
              <a:rPr lang="id-ID" b="1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>
                <a:latin typeface="Tahoma" pitchFamily="34" charset="0"/>
                <a:cs typeface="Tahoma" pitchFamily="34" charset="0"/>
              </a:rPr>
              <a:t>size</a:t>
            </a:r>
            <a:r>
              <a:rPr lang="id-ID" b="1">
                <a:latin typeface="Tahoma" pitchFamily="34" charset="0"/>
                <a:cs typeface="Tahoma" pitchFamily="34" charset="0"/>
              </a:rPr>
              <a:t>, size_t </a:t>
            </a:r>
            <a:r>
              <a:rPr lang="id-ID" b="1" i="1">
                <a:latin typeface="Tahoma" pitchFamily="34" charset="0"/>
                <a:cs typeface="Tahoma" pitchFamily="34" charset="0"/>
              </a:rPr>
              <a:t>count</a:t>
            </a:r>
            <a:r>
              <a:rPr lang="id-ID" b="1">
                <a:latin typeface="Tahoma" pitchFamily="34" charset="0"/>
                <a:cs typeface="Tahoma" pitchFamily="34" charset="0"/>
              </a:rPr>
              <a:t>, FILE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stream</a:t>
            </a:r>
            <a:r>
              <a:rPr lang="id-ID" b="1">
                <a:latin typeface="Tahoma" pitchFamily="34" charset="0"/>
                <a:cs typeface="Tahoma" pitchFamily="34" charset="0"/>
              </a:rPr>
              <a:t> );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Read a block size of data from a file</a:t>
            </a:r>
          </a:p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feof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Syntax : </a:t>
            </a:r>
            <a:r>
              <a:rPr lang="id-ID" b="1">
                <a:latin typeface="Tahoma" pitchFamily="34" charset="0"/>
                <a:cs typeface="Tahoma" pitchFamily="34" charset="0"/>
              </a:rPr>
              <a:t>int feof( FILE *</a:t>
            </a:r>
            <a:r>
              <a:rPr lang="id-ID" b="1" i="1">
                <a:latin typeface="Tahoma" pitchFamily="34" charset="0"/>
                <a:cs typeface="Tahoma" pitchFamily="34" charset="0"/>
              </a:rPr>
              <a:t>stream</a:t>
            </a:r>
            <a:r>
              <a:rPr lang="id-ID" b="1">
                <a:latin typeface="Tahoma" pitchFamily="34" charset="0"/>
                <a:cs typeface="Tahoma" pitchFamily="34" charset="0"/>
              </a:rPr>
              <a:t> );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Finding out if the pointer has reached end-of-file </a:t>
            </a:r>
          </a:p>
          <a:p>
            <a:pPr marL="738188" lvl="1" indent="-28098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Return 0 if not end-of-file</a:t>
            </a:r>
          </a:p>
          <a:p>
            <a:pPr marL="338138" indent="-338138" eaLnBrk="1" hangingPunct="1">
              <a:spcBef>
                <a:spcPts val="5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Input &amp; Output File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47B415C-0577-4847-90C2-1615CB50C224}" type="slidenum">
              <a:rPr lang="id-ID">
                <a:latin typeface="Tahoma" pitchFamily="34" charset="0"/>
                <a:cs typeface="Tahoma" pitchFamily="34" charset="0"/>
              </a:rPr>
              <a:pPr/>
              <a:t>19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50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Example using fwrite():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	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		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	fwrite( &amp;mhs, sizeof( mhs ), 1, fp ); 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&amp;mhs = data origin location</a:t>
            </a: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sizeof(mhs) = return the size of mhs</a:t>
            </a: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1 =&gt; one time write sizeof(mhs) </a:t>
            </a:r>
          </a:p>
          <a:p>
            <a:pPr marL="738188" lvl="1" indent="-280988" eaLnBrk="1" hangingPunct="1">
              <a:spcBef>
                <a:spcPts val="6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fp =  file pointer</a:t>
            </a: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Learning Outcomes</a:t>
            </a:r>
          </a:p>
        </p:txBody>
      </p:sp>
      <p:sp>
        <p:nvSpPr>
          <p:cNvPr id="40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D26975B-E462-4863-A917-D80B10540342}" type="slidenum">
              <a:rPr lang="en-US">
                <a:latin typeface="Tahoma" pitchFamily="34" charset="0"/>
                <a:cs typeface="Tahoma" pitchFamily="34" charset="0"/>
              </a:rPr>
              <a:pPr/>
              <a:t>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410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At the end of this session, student will be able to:</a:t>
            </a:r>
          </a:p>
          <a:p>
            <a:pPr marL="338138" indent="-338138" eaLnBrk="1" hangingPunct="1">
              <a:spcBef>
                <a:spcPts val="800"/>
              </a:spcBef>
              <a:tabLst>
                <a:tab pos="339725" algn="l"/>
                <a:tab pos="452438" algn="l"/>
                <a:tab pos="909638" algn="l"/>
                <a:tab pos="1366838" algn="l"/>
                <a:tab pos="1824038" algn="l"/>
                <a:tab pos="2281238" algn="l"/>
                <a:tab pos="2738438" algn="l"/>
                <a:tab pos="3195638" algn="l"/>
                <a:tab pos="3652838" algn="l"/>
                <a:tab pos="4110038" algn="l"/>
                <a:tab pos="4567238" algn="l"/>
                <a:tab pos="5024438" algn="l"/>
                <a:tab pos="5481638" algn="l"/>
                <a:tab pos="5938838" algn="l"/>
                <a:tab pos="6396038" algn="l"/>
                <a:tab pos="6853238" algn="l"/>
                <a:tab pos="7310438" algn="l"/>
                <a:tab pos="7767638" algn="l"/>
                <a:tab pos="8224838" algn="l"/>
                <a:tab pos="8682038" algn="l"/>
                <a:tab pos="9139238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Demonstrate ability to apply file read, write data to a text file or binary (LO2, LO3 &amp; LO4)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E2C29B-E88A-4856-88FB-F1F72A0BBFED}" type="slidenum">
              <a:rPr lang="id-ID">
                <a:latin typeface="Tahoma" pitchFamily="34" charset="0"/>
                <a:cs typeface="Tahoma" pitchFamily="34" charset="0"/>
              </a:rPr>
              <a:pPr/>
              <a:t>20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3721596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534" name="Rectangle 3"/>
          <p:cNvSpPr>
            <a:spLocks noChangeArrowheads="1"/>
          </p:cNvSpPr>
          <p:nvPr/>
        </p:nvSpPr>
        <p:spPr bwMode="auto">
          <a:xfrm>
            <a:off x="990600" y="2362200"/>
            <a:ext cx="81534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void main( void ) {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FILE *stream;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*p, buffer[] = "This is the line of output\n";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int ch; ch = 0;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stream = stdout;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for( p = buffer; (ch != EOF) &amp;&amp; (*p != '\0'); p++ )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     ch = putc( *p, stream );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000" b="1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Output: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		</a:t>
            </a:r>
            <a:r>
              <a:rPr lang="id-ID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This is the line of output 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AF8BD2-5956-46CE-B9CE-4537A88141A6}" type="slidenum">
              <a:rPr lang="id-ID">
                <a:latin typeface="Tahoma" pitchFamily="34" charset="0"/>
                <a:cs typeface="Tahoma" pitchFamily="34" charset="0"/>
              </a:rPr>
              <a:pPr/>
              <a:t>21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55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Example reading file fgetc.c</a:t>
            </a:r>
          </a:p>
        </p:txBody>
      </p:sp>
      <p:sp>
        <p:nvSpPr>
          <p:cNvPr id="23558" name="Rectangle 3"/>
          <p:cNvSpPr>
            <a:spLocks noChangeArrowheads="1"/>
          </p:cNvSpPr>
          <p:nvPr/>
        </p:nvSpPr>
        <p:spPr bwMode="auto">
          <a:xfrm>
            <a:off x="1143000" y="2438400"/>
            <a:ext cx="85344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char ch;    FILE *fp;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fp=fopen("fgetc.c","r");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printf("File fgetc.c can’t be opened\n");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while(!feof(fp)){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ch=fgetc(fp);    printf("%c",ch);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7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B92BDA08-54CE-4AD1-BB2B-161E077CD6DA}" type="slidenum">
              <a:rPr lang="id-ID">
                <a:latin typeface="Tahoma" pitchFamily="34" charset="0"/>
                <a:cs typeface="Tahoma" pitchFamily="34" charset="0"/>
              </a:rPr>
              <a:pPr/>
              <a:t>22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58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writing string to file test.txt using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fputc</a:t>
            </a:r>
          </a:p>
        </p:txBody>
      </p:sp>
      <p:sp>
        <p:nvSpPr>
          <p:cNvPr id="24582" name="Rectangle 3"/>
          <p:cNvSpPr>
            <a:spLocks noChangeArrowheads="1"/>
          </p:cNvSpPr>
          <p:nvPr/>
        </p:nvSpPr>
        <p:spPr bwMode="auto">
          <a:xfrm>
            <a:off x="685800" y="2362200"/>
            <a:ext cx="85344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FILE *fp; int i;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char ss[80]=“This statement is saved to test.txt using fputc";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fp=fopen("test.txt","w");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   printf("File test.txt can’t be created\n");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for(i=0; i&lt;strlen(ss); i++)   fputc(ss[i], fp);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EAF1948-9119-44D0-BFA0-18B6A74E3720}" type="slidenum">
              <a:rPr lang="id-ID">
                <a:latin typeface="Tahoma" pitchFamily="34" charset="0"/>
                <a:cs typeface="Tahoma" pitchFamily="34" charset="0"/>
              </a:rPr>
              <a:pPr/>
              <a:t>23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685800"/>
          </a:xfrm>
        </p:spPr>
        <p:txBody>
          <a:bodyPr/>
          <a:lstStyle/>
          <a:p>
            <a:pPr marL="338138" indent="-338138" eaLnBrk="1" hangingPunct="1"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Example reading file fgets.c using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fgets</a:t>
            </a: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914400" y="2514600"/>
            <a:ext cx="7924800" cy="39624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FILE *fp;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ss[80];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fp=fopen("fgets.c","r");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printf("File fgets.c can’t be opened\n");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while(fgets(ss, 80, fp)) printf("%s",ss);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6E6DC8D-548E-4E65-8BC9-ABAF63C9A4FD}" type="slidenum">
              <a:rPr lang="id-ID">
                <a:latin typeface="Tahoma" pitchFamily="34" charset="0"/>
                <a:cs typeface="Tahoma" pitchFamily="34" charset="0"/>
              </a:rPr>
              <a:pPr/>
              <a:t>24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6628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69604"/>
            <a:ext cx="7848600" cy="597396"/>
          </a:xfrm>
        </p:spPr>
        <p:txBody>
          <a:bodyPr/>
          <a:lstStyle/>
          <a:p>
            <a:pPr eaLnBrk="1" hangingPunct="1">
              <a:lnSpc>
                <a:spcPct val="9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writing a string to file test.txt using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fputs</a:t>
            </a:r>
          </a:p>
        </p:txBody>
      </p:sp>
      <p:sp>
        <p:nvSpPr>
          <p:cNvPr id="26630" name="Rectangle 3"/>
          <p:cNvSpPr>
            <a:spLocks noChangeArrowheads="1"/>
          </p:cNvSpPr>
          <p:nvPr/>
        </p:nvSpPr>
        <p:spPr bwMode="auto">
          <a:xfrm>
            <a:off x="304800" y="2362200"/>
            <a:ext cx="88392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FILE *fp; 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char ss[80]=“This statement’s saved to file test.txt using fputs";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fp=fopen("test.txt","w");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printf("File test.txt can’t be created\n");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exit(1);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fputs(ss, fp);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fclose(fp);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return 0;</a:t>
            </a:r>
          </a:p>
          <a:p>
            <a:pPr>
              <a:spcBef>
                <a:spcPts val="6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8B57C0-28EC-4BBA-9D4C-126D34E74F00}" type="slidenum">
              <a:rPr lang="id-ID">
                <a:latin typeface="Tahoma" pitchFamily="34" charset="0"/>
                <a:cs typeface="Tahoma" pitchFamily="34" charset="0"/>
              </a:rPr>
              <a:pPr/>
              <a:t>25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7652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457200"/>
          </a:xfrm>
        </p:spPr>
        <p:txBody>
          <a:bodyPr/>
          <a:lstStyle/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writing data to file test.txt using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fprintf</a:t>
            </a:r>
          </a:p>
        </p:txBody>
      </p:sp>
      <p:sp>
        <p:nvSpPr>
          <p:cNvPr id="27654" name="Rectangle 3"/>
          <p:cNvSpPr>
            <a:spLocks noChangeArrowheads="1"/>
          </p:cNvSpPr>
          <p:nvPr/>
        </p:nvSpPr>
        <p:spPr bwMode="auto">
          <a:xfrm>
            <a:off x="1143000" y="2438400"/>
            <a:ext cx="72390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FILE *fp;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fp=fopen("test.txt","w");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printf("File test.txt can’t be created\n");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fprintf(fp,"%d %s %f\n",1,“Amir", 3.95);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fprintf(fp,"%d %s %f\n",2,“Tono", 3.15);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fclose(fp);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343A65-7AD8-4A8A-8004-B4675D46D461}" type="slidenum">
              <a:rPr lang="id-ID">
                <a:latin typeface="Tahoma" pitchFamily="34" charset="0"/>
                <a:cs typeface="Tahoma" pitchFamily="34" charset="0"/>
              </a:rPr>
              <a:pPr/>
              <a:t>26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8676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1981200"/>
            <a:ext cx="7848600" cy="533400"/>
          </a:xfrm>
        </p:spPr>
        <p:txBody>
          <a:bodyPr/>
          <a:lstStyle/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reading data from file test.txt using</a:t>
            </a:r>
            <a:r>
              <a:rPr lang="id-ID" sz="2000" b="1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fscanf</a:t>
            </a:r>
          </a:p>
        </p:txBody>
      </p:sp>
      <p:sp>
        <p:nvSpPr>
          <p:cNvPr id="28678" name="Rectangle 3"/>
          <p:cNvSpPr>
            <a:spLocks noChangeArrowheads="1"/>
          </p:cNvSpPr>
          <p:nvPr/>
        </p:nvSpPr>
        <p:spPr bwMode="auto">
          <a:xfrm>
            <a:off x="914400" y="2362200"/>
            <a:ext cx="79248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FILE *fp;  int no; char name[20]; float gpa;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fp=fopen("test.txt","r");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if(fp==NULL){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	printf("File test.txt can’t be opened\n");   exit(1);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}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fscanf(fp,"%d %s %f",&amp;no,name, &amp;gpa);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printf("%d %s %f\n",no,name,gpa);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fscanf(fp,"%d %s %f",&amp;no,name, &amp;gpa);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printf("%d %s %f\n",no,name,gpa);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		fclose(fp);     return 0;</a:t>
            </a:r>
          </a:p>
          <a:p>
            <a:pPr>
              <a:spcBef>
                <a:spcPts val="5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69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EF4A3C-2844-47CD-9468-50D38958EF1D}" type="slidenum">
              <a:rPr lang="id-ID">
                <a:latin typeface="Tahoma" pitchFamily="34" charset="0"/>
                <a:cs typeface="Tahoma" pitchFamily="34" charset="0"/>
              </a:rPr>
              <a:pPr/>
              <a:t>27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29700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133600"/>
            <a:ext cx="7848600" cy="609600"/>
          </a:xfrm>
        </p:spPr>
        <p:txBody>
          <a:bodyPr/>
          <a:lstStyle/>
          <a:p>
            <a:pPr eaLnBrk="1" hangingPunct="1">
              <a:lnSpc>
                <a:spcPct val="80000"/>
              </a:lnSpc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writing data to binary file test.dat using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fwrite</a:t>
            </a: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1066800" y="2667000"/>
            <a:ext cx="71628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1600" dirty="0">
              <a:solidFill>
                <a:srgbClr val="000000"/>
              </a:solidFill>
              <a:latin typeface="Courier New" pitchFamily="49" charset="0"/>
              <a:ea typeface="Tahoma" pitchFamily="34" charset="0"/>
              <a:cs typeface="Courier New" pitchFamily="49" charset="0"/>
            </a:endParaRP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int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FILE *fp;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int Arr[]={1,2,3,4,5};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fp=fopen("test.dat","w");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if(fp==NULL){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  printf("File test.dat can’t be created\n");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    exit(1);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fwrite(Arr,sizeof(Arr),1,fp);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fclose(fp);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    return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ea typeface="Tahoma" pitchFamily="34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Program Examples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179BA5-DCFB-497E-A8DE-7E97A9C324D8}" type="slidenum">
              <a:rPr lang="id-ID">
                <a:latin typeface="Tahoma" pitchFamily="34" charset="0"/>
                <a:cs typeface="Tahoma" pitchFamily="34" charset="0"/>
              </a:rPr>
              <a:pPr/>
              <a:t>28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0724" name="Rectangle 3"/>
          <p:cNvSpPr>
            <a:spLocks noGrp="1" noChangeArrowheads="1"/>
          </p:cNvSpPr>
          <p:nvPr>
            <p:ph idx="1"/>
          </p:nvPr>
        </p:nvSpPr>
        <p:spPr>
          <a:xfrm>
            <a:off x="914400" y="2057400"/>
            <a:ext cx="7848600" cy="3721596"/>
          </a:xfrm>
        </p:spPr>
        <p:txBody>
          <a:bodyPr/>
          <a:lstStyle/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 dirty="0">
                <a:latin typeface="Tahoma" pitchFamily="34" charset="0"/>
                <a:cs typeface="Tahoma" pitchFamily="34" charset="0"/>
              </a:rPr>
              <a:t>Example reading data from binary file test.dat using </a:t>
            </a:r>
            <a:r>
              <a:rPr lang="id-ID" sz="2000" b="1" u="sng" dirty="0">
                <a:latin typeface="Tahoma" pitchFamily="34" charset="0"/>
                <a:cs typeface="Tahoma" pitchFamily="34" charset="0"/>
              </a:rPr>
              <a:t>fread</a:t>
            </a:r>
          </a:p>
        </p:txBody>
      </p:sp>
      <p:sp>
        <p:nvSpPr>
          <p:cNvPr id="30726" name="Rectangle 3"/>
          <p:cNvSpPr>
            <a:spLocks noChangeArrowheads="1"/>
          </p:cNvSpPr>
          <p:nvPr/>
        </p:nvSpPr>
        <p:spPr bwMode="auto">
          <a:xfrm>
            <a:off x="1295400" y="2514600"/>
            <a:ext cx="7162800" cy="3505200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  <p:txBody>
          <a:bodyPr lIns="90000" tIns="46800" rIns="90000" bIns="46800"/>
          <a:lstStyle/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#include &lt;stdio.h&gt;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int main(void) 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FILE *fp; int i;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int Arr[5];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fp=fopen("test.dat","r");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if(fp==NULL){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printf("File test.dat can’t be opened\n");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    exit(1);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}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fread(Arr,sizeof(Arr),1,fp);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for(i=0; i&lt;5; i++) printf("%d ",Arr[i]);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fclose(fp);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 return 0;</a:t>
            </a:r>
          </a:p>
          <a:p>
            <a: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600" dirty="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17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5A7C1EB-F74A-4A23-9E1E-F1D1C2B5A019}" type="slidenum">
              <a:rPr lang="en-US">
                <a:latin typeface="Tahoma" pitchFamily="34" charset="0"/>
                <a:cs typeface="Tahoma" pitchFamily="34" charset="0"/>
              </a:rPr>
              <a:pPr/>
              <a:t>29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17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457200" indent="-457200" eaLnBrk="1" hangingPunct="1">
              <a:lnSpc>
                <a:spcPct val="80000"/>
              </a:lnSpc>
              <a:spcBef>
                <a:spcPts val="500"/>
              </a:spcBef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A text file contain birth date of some employees with format dd/mm/yy: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01/06/50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03/06/51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10/02/54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08/01/48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26/08/51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27/04/54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21/09/51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… and so on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	Read the file using C and find out how many employees with age: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above 51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between 44 – 51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between 36 – 43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between 28 – 35 </a:t>
            </a:r>
          </a:p>
          <a:p>
            <a:pPr marL="825500" lvl="1" indent="-282575" eaLnBrk="1" hangingPunct="1">
              <a:lnSpc>
                <a:spcPct val="80000"/>
              </a:lnSpc>
              <a:spcBef>
                <a:spcPts val="45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below 28 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5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1800">
                <a:latin typeface="Tahoma" pitchFamily="34" charset="0"/>
                <a:cs typeface="Tahoma" pitchFamily="34" charset="0"/>
              </a:rPr>
              <a:t>(note : age = now – birth date)</a:t>
            </a:r>
          </a:p>
          <a:p>
            <a:pPr marL="457200" indent="-457200">
              <a:buFontTx/>
              <a:buAutoNum type="arabicPeriod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18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Sub Topics</a:t>
            </a:r>
          </a:p>
        </p:txBody>
      </p:sp>
      <p:sp>
        <p:nvSpPr>
          <p:cNvPr id="512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F45E96-5ACA-49F5-B10A-9F403D3CCC8E}" type="slidenum">
              <a:rPr lang="en-US">
                <a:latin typeface="Tahoma" pitchFamily="34" charset="0"/>
                <a:cs typeface="Tahoma" pitchFamily="34" charset="0"/>
              </a:rPr>
              <a:pPr/>
              <a:t>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512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b="1">
                <a:latin typeface="Tahoma" pitchFamily="34" charset="0"/>
                <a:cs typeface="Tahoma" pitchFamily="34" charset="0"/>
              </a:rPr>
              <a:t>File Processing:</a:t>
            </a: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Files and Streams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File Definition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Open File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Close File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Input File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Output File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Program Examples </a:t>
            </a:r>
            <a:endParaRPr lang="en-US" sz="2400">
              <a:latin typeface="Tahoma" pitchFamily="34" charset="0"/>
              <a:cs typeface="Tahoma" pitchFamily="34" charset="0"/>
            </a:endParaRPr>
          </a:p>
          <a:p>
            <a:pPr marL="873125" lvl="1" indent="-415925">
              <a:lnSpc>
                <a:spcPct val="90000"/>
              </a:lnSpc>
            </a:pPr>
            <a:r>
              <a:rPr lang="id-ID" sz="2400">
                <a:latin typeface="Tahoma" pitchFamily="34" charset="0"/>
                <a:cs typeface="Tahoma" pitchFamily="34" charset="0"/>
              </a:rPr>
              <a:t>Exercise</a:t>
            </a:r>
            <a:endParaRPr lang="en-US" sz="24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27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AD1C78-C7BC-4CDA-A8D3-725CF47991F4}" type="slidenum">
              <a:rPr lang="en-US">
                <a:latin typeface="Tahoma" pitchFamily="34" charset="0"/>
                <a:cs typeface="Tahoma" pitchFamily="34" charset="0"/>
              </a:rPr>
              <a:pPr/>
              <a:t>30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27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AutoNum type="arabicPeriod" startAt="2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/>
              <a:t> </a:t>
            </a:r>
            <a:r>
              <a:rPr lang="id-ID" sz="1800">
                <a:latin typeface="Courier New" pitchFamily="49" charset="0"/>
                <a:cs typeface="Courier New" pitchFamily="49" charset="0"/>
              </a:rPr>
              <a:t>struct Mhs{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	char name[20];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	int nim;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    	float gpa;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1800">
                <a:latin typeface="Courier New" pitchFamily="49" charset="0"/>
                <a:cs typeface="Courier New" pitchFamily="49" charset="0"/>
              </a:rPr>
              <a:t>	};</a:t>
            </a:r>
          </a:p>
          <a:p>
            <a:pPr eaLnBrk="1" hangingPunct="1"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Create a binary file using fwrite, to store 5 record of Mhs data structure above. Name, nim and cummulative achievement (gpa) is inputted from the keyboard.</a:t>
            </a:r>
          </a:p>
          <a:p>
            <a:pPr eaLnBrk="1" hangingPunct="1"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File name = Mhs.dat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37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E503319-F29D-4CA7-A613-F8FA0ABB4EFC}" type="slidenum">
              <a:rPr lang="en-US">
                <a:latin typeface="Tahoma" pitchFamily="34" charset="0"/>
                <a:cs typeface="Tahoma" pitchFamily="34" charset="0"/>
              </a:rPr>
              <a:pPr/>
              <a:t>31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37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spcBef>
                <a:spcPts val="800"/>
              </a:spcBef>
              <a:buFontTx/>
              <a:buAutoNum type="arabicPeriod" startAt="3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en-US" sz="2000">
                <a:latin typeface="Tahoma" pitchFamily="34" charset="0"/>
                <a:cs typeface="Tahoma" pitchFamily="34" charset="0"/>
              </a:rPr>
              <a:t>Read file Mhs.dat from previous exercise using fread(), then display </a:t>
            </a:r>
            <a:r>
              <a:rPr lang="id-ID" sz="2000">
                <a:latin typeface="Tahoma" pitchFamily="34" charset="0"/>
                <a:cs typeface="Tahoma" pitchFamily="34" charset="0"/>
              </a:rPr>
              <a:t>it to the monitor using the following format: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    Nim		Name		GPA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    ------		--------		----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buFontTx/>
              <a:buAutoNum type="arabicPeriod" startAt="4"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Open file </a:t>
            </a:r>
            <a:r>
              <a:rPr lang="id-ID" sz="2000" b="1">
                <a:latin typeface="Tahoma" pitchFamily="34" charset="0"/>
                <a:cs typeface="Tahoma" pitchFamily="34" charset="0"/>
              </a:rPr>
              <a:t>Mhs.dat</a:t>
            </a:r>
            <a:r>
              <a:rPr lang="id-ID" sz="2000">
                <a:latin typeface="Tahoma" pitchFamily="34" charset="0"/>
                <a:cs typeface="Tahoma" pitchFamily="34" charset="0"/>
              </a:rPr>
              <a:t> from prev exercise, then append 5 record of student data using keyboard</a:t>
            </a: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  <a:p>
            <a:pPr eaLnBrk="1" hangingPunct="1">
              <a:spcBef>
                <a:spcPts val="800"/>
              </a:spcBef>
              <a:buFontTx/>
              <a:buNone/>
              <a:tabLst>
                <a:tab pos="342900" algn="l"/>
                <a:tab pos="455613" algn="l"/>
                <a:tab pos="912813" algn="l"/>
                <a:tab pos="1370013" algn="l"/>
                <a:tab pos="1827213" algn="l"/>
                <a:tab pos="2284413" algn="l"/>
                <a:tab pos="2741613" algn="l"/>
                <a:tab pos="3198813" algn="l"/>
                <a:tab pos="3656013" algn="l"/>
                <a:tab pos="4113213" algn="l"/>
                <a:tab pos="4570413" algn="l"/>
                <a:tab pos="5027613" algn="l"/>
                <a:tab pos="5484813" algn="l"/>
                <a:tab pos="5942013" algn="l"/>
                <a:tab pos="6399213" algn="l"/>
                <a:tab pos="6856413" algn="l"/>
                <a:tab pos="7313613" algn="l"/>
                <a:tab pos="7770813" algn="l"/>
                <a:tab pos="8228013" algn="l"/>
                <a:tab pos="8685213" algn="l"/>
                <a:tab pos="9142413" algn="l"/>
              </a:tabLst>
            </a:pPr>
            <a:endParaRPr lang="en-US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48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65CEF55-94A0-4322-9A8D-BDCAC33E99E0}" type="slidenum">
              <a:rPr lang="en-US">
                <a:latin typeface="Tahoma" pitchFamily="34" charset="0"/>
                <a:cs typeface="Tahoma" pitchFamily="34" charset="0"/>
              </a:rPr>
              <a:pPr/>
              <a:t>32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 startAt="5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Describe with example function rewind() with the following syntax: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void rewind( FILE *</a:t>
            </a:r>
            <a:r>
              <a:rPr lang="id-ID" sz="2000" i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stream</a:t>
            </a: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 );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solidFill>
                <a:srgbClr val="FF0000"/>
              </a:solidFill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800"/>
              </a:spcBef>
              <a:buFontTx/>
              <a:buAutoNum type="arabicPeriod" startAt="6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latin typeface="Tahoma" pitchFamily="34" charset="0"/>
                <a:cs typeface="Tahoma" pitchFamily="34" charset="0"/>
              </a:rPr>
              <a:t>Describe with example function fseek() with the following syntax :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			int fseek( FILE *</a:t>
            </a:r>
            <a:r>
              <a:rPr lang="id-ID" sz="2000" i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stream</a:t>
            </a: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long </a:t>
            </a:r>
            <a:r>
              <a:rPr lang="id-ID" sz="2000" i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offset</a:t>
            </a: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, int </a:t>
            </a:r>
            <a:r>
              <a:rPr lang="id-ID" sz="2000" i="1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origin </a:t>
            </a:r>
            <a:r>
              <a:rPr lang="id-ID" sz="2000">
                <a:solidFill>
                  <a:srgbClr val="FF0000"/>
                </a:solidFill>
                <a:latin typeface="Tahoma" pitchFamily="34" charset="0"/>
                <a:cs typeface="Tahoma" pitchFamily="34" charset="0"/>
              </a:rPr>
              <a:t>);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800"/>
              </a:spcBef>
              <a:buFontTx/>
              <a:buAutoNum type="arabicPeriod" startAt="7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/>
              <a:t>Describe with example function ftell() with the following syntax: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/>
              <a:t>			</a:t>
            </a:r>
            <a:r>
              <a:rPr lang="id-ID" sz="2000">
                <a:solidFill>
                  <a:srgbClr val="FF0000"/>
                </a:solidFill>
              </a:rPr>
              <a:t>long ftell( FILE *</a:t>
            </a:r>
            <a:r>
              <a:rPr lang="id-ID" sz="2000" i="1">
                <a:solidFill>
                  <a:srgbClr val="FF0000"/>
                </a:solidFill>
              </a:rPr>
              <a:t>stream</a:t>
            </a:r>
            <a:r>
              <a:rPr lang="id-ID" sz="2000">
                <a:solidFill>
                  <a:srgbClr val="FF0000"/>
                </a:solidFill>
              </a:rPr>
              <a:t> );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buFontTx/>
              <a:buAutoNum type="arabicPeriod" startAt="8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/>
              <a:t>Describe how to find out the size of a file? </a:t>
            </a:r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/>
          </a:p>
          <a:p>
            <a:pPr marL="457200" indent="-457200" eaLnBrk="1" hangingPunct="1"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Exercise </a:t>
            </a:r>
          </a:p>
        </p:txBody>
      </p:sp>
      <p:sp>
        <p:nvSpPr>
          <p:cNvPr id="358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6FDC5D8-8AAE-4A34-9369-278385A49CE5}" type="slidenum">
              <a:rPr lang="en-US">
                <a:latin typeface="Tahoma" pitchFamily="34" charset="0"/>
                <a:cs typeface="Tahoma" pitchFamily="34" charset="0"/>
              </a:rPr>
              <a:pPr/>
              <a:t>33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58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spcBef>
                <a:spcPts val="800"/>
              </a:spcBef>
              <a:buFontTx/>
              <a:buAutoNum type="arabicPeriod" startAt="9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Create a program to copy a file as in DOS command: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			C&gt;copy  test.c  try.c</a:t>
            </a:r>
          </a:p>
          <a:p>
            <a:pPr marL="457200" indent="-457200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spcBef>
                <a:spcPts val="800"/>
              </a:spcBef>
              <a:buFontTx/>
              <a:buAutoNum type="arabicPeriod" startAt="10"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Create a program to delete a file as in DOS command:</a:t>
            </a:r>
          </a:p>
          <a:p>
            <a:pPr marL="457200" indent="-457200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id-ID" sz="2000" dirty="0">
                <a:latin typeface="Tahoma" pitchFamily="34" charset="0"/>
                <a:cs typeface="Tahoma" pitchFamily="34" charset="0"/>
              </a:rPr>
              <a:t>			C&gt; del  test.c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>
                <a:latin typeface="Tahoma" pitchFamily="34" charset="0"/>
                <a:cs typeface="Tahoma" pitchFamily="34" charset="0"/>
              </a:rPr>
              <a:t>Summary</a:t>
            </a:r>
          </a:p>
        </p:txBody>
      </p:sp>
      <p:sp>
        <p:nvSpPr>
          <p:cNvPr id="368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4755913-D945-4530-8B79-31376921340A}" type="slidenum">
              <a:rPr lang="en-US">
                <a:latin typeface="Tahoma" pitchFamily="34" charset="0"/>
                <a:cs typeface="Tahoma" pitchFamily="34" charset="0"/>
              </a:rPr>
              <a:pPr/>
              <a:t>34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686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Stream is a sequence of character. All input and output data is a</a:t>
            </a:r>
            <a:r>
              <a:rPr lang="en-GB">
                <a:latin typeface="Tahoma" pitchFamily="34" charset="0"/>
                <a:cs typeface="Tahoma" pitchFamily="34" charset="0"/>
              </a:rPr>
              <a:t> stream. C sees file as a stream.</a:t>
            </a:r>
          </a:p>
          <a:p>
            <a:pPr marL="457200" indent="-457200" eaLnBrk="1" hangingPunct="1">
              <a:spcBef>
                <a:spcPts val="8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File Definition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File is a collection of record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Record is a collection of field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Field is a block of byte</a:t>
            </a:r>
          </a:p>
          <a:p>
            <a:pPr marL="1098550" lvl="1" indent="-457200" eaLnBrk="1" hangingPunct="1">
              <a:spcBef>
                <a:spcPts val="7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Byte is collection of bit</a:t>
            </a: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GB">
              <a:latin typeface="Tahoma" pitchFamily="34" charset="0"/>
              <a:cs typeface="Tahoma" pitchFamily="34" charset="0"/>
            </a:endParaRPr>
          </a:p>
          <a:p>
            <a:pPr marL="457200" indent="-457200" eaLnBrk="1" hangingPunct="1">
              <a:lnSpc>
                <a:spcPct val="80000"/>
              </a:lnSpc>
              <a:spcBef>
                <a:spcPts val="1200"/>
              </a:spcBef>
              <a:tabLst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sz="2800" b="1">
                <a:latin typeface="Tahoma" pitchFamily="34" charset="0"/>
                <a:cs typeface="Tahoma" pitchFamily="34" charset="0"/>
              </a:rPr>
              <a:t>References</a:t>
            </a:r>
          </a:p>
        </p:txBody>
      </p:sp>
      <p:sp>
        <p:nvSpPr>
          <p:cNvPr id="3789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B5B28E6-58A0-4628-AB40-19BA7189E5CB}" type="slidenum">
              <a:rPr lang="id-ID">
                <a:latin typeface="Tahoma" pitchFamily="34" charset="0"/>
                <a:cs typeface="Tahoma" pitchFamily="34" charset="0"/>
              </a:rPr>
              <a:pPr/>
              <a:t>35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3789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Tahoma" pitchFamily="34" charset="0"/>
                <a:cs typeface="Tahoma" pitchFamily="34" charset="0"/>
              </a:rPr>
              <a:t>Paul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 &amp; Harvey </a:t>
            </a:r>
            <a:r>
              <a:rPr lang="en-US" dirty="0" err="1">
                <a:latin typeface="Tahoma" pitchFamily="34" charset="0"/>
                <a:cs typeface="Tahoma" pitchFamily="34" charset="0"/>
              </a:rPr>
              <a:t>Deitel</a:t>
            </a:r>
            <a:r>
              <a:rPr lang="en-US" dirty="0">
                <a:latin typeface="Tahoma" pitchFamily="34" charset="0"/>
                <a:cs typeface="Tahoma" pitchFamily="34" charset="0"/>
              </a:rPr>
              <a:t>. (2016). C how to program : with an introduction to C++. 08. Pearson  Education. Hoboken. ISBN: 9780133976892.</a:t>
            </a:r>
            <a:r>
              <a:rPr lang="id-ID">
                <a:latin typeface="Tahoma" pitchFamily="34" charset="0"/>
                <a:cs typeface="Tahoma" pitchFamily="34" charset="0"/>
              </a:rPr>
              <a:t> </a:t>
            </a:r>
            <a:r>
              <a:rPr lang="id-ID" sz="2000">
                <a:latin typeface="Tahoma" pitchFamily="34" charset="0"/>
                <a:cs typeface="Tahoma" pitchFamily="34" charset="0"/>
              </a:rPr>
              <a:t>Chapter </a:t>
            </a:r>
            <a:r>
              <a:rPr lang="id-ID" sz="2000" dirty="0">
                <a:latin typeface="Tahoma" pitchFamily="34" charset="0"/>
                <a:cs typeface="Tahoma" pitchFamily="34" charset="0"/>
              </a:rPr>
              <a:t>11 </a:t>
            </a: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Disk File Input and Output: Part I: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3"/>
              </a:rPr>
              <a:t>http://aelinik.free.fr/c/ch21.htm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Disk File Input and Output: Part II: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4"/>
              </a:rPr>
              <a:t>http://aelinik.free.fr/c/ch22.htm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File Handling in C Language: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5"/>
              </a:rPr>
              <a:t>http://www.mycplus.com/tutorials/c-programming-tutorials/file-handling/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r>
              <a:rPr lang="id-ID" sz="2000" dirty="0">
                <a:latin typeface="Tahoma" pitchFamily="34" charset="0"/>
                <a:cs typeface="Tahoma" pitchFamily="34" charset="0"/>
              </a:rPr>
              <a:t>File: </a:t>
            </a:r>
            <a:r>
              <a:rPr lang="id-ID" sz="2000" dirty="0">
                <a:latin typeface="Tahoma" pitchFamily="34" charset="0"/>
                <a:cs typeface="Tahoma" pitchFamily="34" charset="0"/>
                <a:hlinkClick r:id="rId6"/>
              </a:rPr>
              <a:t>http://www.cs.iupui.edu/~n305/spring11/book_slides/chtp6_11.ppt</a:t>
            </a:r>
            <a:endParaRPr lang="id-ID" sz="2000" dirty="0">
              <a:latin typeface="Tahoma" pitchFamily="34" charset="0"/>
              <a:cs typeface="Tahoma" pitchFamily="34" charset="0"/>
            </a:endParaRPr>
          </a:p>
          <a:p>
            <a:endParaRPr lang="id-ID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3891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EB8B40F-7DCE-40A8-BF23-5D2256CF8B86}" type="slidenum">
              <a:rPr lang="en-US">
                <a:latin typeface="Tahoma" pitchFamily="34" charset="0"/>
                <a:cs typeface="Tahoma" pitchFamily="34" charset="0"/>
              </a:rPr>
              <a:pPr/>
              <a:t>36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/>
            <a:endParaRPr lang="en-US" sz="3200" b="1">
              <a:latin typeface="Tahoma" pitchFamily="34" charset="0"/>
              <a:cs typeface="Tahoma" pitchFamily="34" charset="0"/>
            </a:endParaRPr>
          </a:p>
          <a:p>
            <a:pPr marL="0" indent="0" algn="ctr">
              <a:buFontTx/>
              <a:buNone/>
            </a:pPr>
            <a:r>
              <a:rPr lang="en-US" sz="3200" b="1">
                <a:latin typeface="Tahoma" pitchFamily="34" charset="0"/>
                <a:cs typeface="Tahoma" pitchFamily="34" charset="0"/>
              </a:rPr>
              <a:t>END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614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7D097AF-A49E-4252-84AA-B9169EE864C3}" type="slidenum">
              <a:rPr lang="en-US">
                <a:latin typeface="Tahoma" pitchFamily="34" charset="0"/>
                <a:cs typeface="Tahoma" pitchFamily="34" charset="0"/>
              </a:rPr>
              <a:pPr/>
              <a:t>4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b="1" dirty="0">
                <a:latin typeface="Tahoma" pitchFamily="34" charset="0"/>
                <a:cs typeface="Tahoma" pitchFamily="34" charset="0"/>
              </a:rPr>
              <a:t>Streams Definition</a:t>
            </a:r>
            <a:endParaRPr lang="en-US" sz="2200" dirty="0">
              <a:latin typeface="Tahoma" pitchFamily="34" charset="0"/>
              <a:cs typeface="Tahoma" pitchFamily="34" charset="0"/>
            </a:endParaRPr>
          </a:p>
          <a:p>
            <a:pPr marL="338138" indent="-338138" eaLnBrk="1" hangingPunct="1">
              <a:spcBef>
                <a:spcPts val="12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dirty="0">
                <a:latin typeface="Tahoma" pitchFamily="34" charset="0"/>
                <a:cs typeface="Tahoma" pitchFamily="34" charset="0"/>
              </a:rPr>
              <a:t>To keep key in data from keyboard need to be saved at secondary storage device as a data file.</a:t>
            </a:r>
          </a:p>
          <a:p>
            <a:pPr marL="338138" indent="-338138">
              <a:lnSpc>
                <a:spcPct val="90000"/>
              </a:lnSpc>
              <a:spcBef>
                <a:spcPts val="1200"/>
              </a:spcBef>
              <a:buClr>
                <a:srgbClr val="333399"/>
              </a:buClr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200" b="1" dirty="0">
                <a:latin typeface="Tahoma" pitchFamily="34" charset="0"/>
                <a:cs typeface="Tahoma" pitchFamily="34" charset="0"/>
              </a:rPr>
              <a:t>Stream</a:t>
            </a:r>
            <a:r>
              <a:rPr lang="en-US" sz="2200" dirty="0">
                <a:latin typeface="Tahoma" pitchFamily="34" charset="0"/>
                <a:cs typeface="Tahoma" pitchFamily="34" charset="0"/>
              </a:rPr>
              <a:t> is a sequence of character. All input and output data is a</a:t>
            </a:r>
            <a:r>
              <a:rPr lang="en-GB" sz="2200" dirty="0">
                <a:latin typeface="Tahoma" pitchFamily="34" charset="0"/>
                <a:cs typeface="Tahoma" pitchFamily="34" charset="0"/>
              </a:rPr>
              <a:t> stream. C sees file as a stream.</a:t>
            </a:r>
          </a:p>
          <a:p>
            <a:pPr marL="338138" indent="-338138" eaLnBrk="1" hangingPunct="1">
              <a:spcBef>
                <a:spcPts val="7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GB" sz="2200" dirty="0">
              <a:latin typeface="Tahoma" pitchFamily="34" charset="0"/>
              <a:cs typeface="Tahoma" pitchFamily="34" charset="0"/>
            </a:endParaRPr>
          </a:p>
          <a:p>
            <a:pPr marL="338138" indent="-338138">
              <a:lnSpc>
                <a:spcPct val="90000"/>
              </a:lnSpc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717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AEA456C-E898-4E68-AD7D-EEDB971629E4}" type="slidenum">
              <a:rPr lang="en-US">
                <a:latin typeface="Tahoma" pitchFamily="34" charset="0"/>
                <a:cs typeface="Tahoma" pitchFamily="34" charset="0"/>
              </a:rPr>
              <a:pPr/>
              <a:t>5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717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When a C program run, there are three (3) standard streams activated: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1. </a:t>
            </a:r>
            <a:r>
              <a:rPr lang="en-GB" b="1">
                <a:latin typeface="Tahoma" pitchFamily="34" charset="0"/>
                <a:cs typeface="Tahoma" pitchFamily="34" charset="0"/>
              </a:rPr>
              <a:t>Standard Input Stream</a:t>
            </a:r>
            <a:endParaRPr lang="en-GB">
              <a:latin typeface="Tahoma" pitchFamily="34" charset="0"/>
              <a:cs typeface="Tahoma" pitchFamily="34" charset="0"/>
            </a:endParaRP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    Controlling input stream from keyboard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2. </a:t>
            </a:r>
            <a:r>
              <a:rPr lang="en-GB" b="1">
                <a:latin typeface="Tahoma" pitchFamily="34" charset="0"/>
                <a:cs typeface="Tahoma" pitchFamily="34" charset="0"/>
              </a:rPr>
              <a:t>Standard Output Stream</a:t>
            </a:r>
            <a:r>
              <a:rPr lang="en-GB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    Controlling output stream to the monitor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3. </a:t>
            </a:r>
            <a:r>
              <a:rPr lang="en-GB" b="1">
                <a:latin typeface="Tahoma" pitchFamily="34" charset="0"/>
                <a:cs typeface="Tahoma" pitchFamily="34" charset="0"/>
              </a:rPr>
              <a:t>Standard Error Stream</a:t>
            </a:r>
            <a:r>
              <a:rPr lang="en-GB">
                <a:latin typeface="Tahoma" pitchFamily="34" charset="0"/>
                <a:cs typeface="Tahoma" pitchFamily="34" charset="0"/>
              </a:rPr>
              <a:t>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>
                <a:latin typeface="Tahoma" pitchFamily="34" charset="0"/>
                <a:cs typeface="Tahoma" pitchFamily="34" charset="0"/>
              </a:rPr>
              <a:t>    Controlling the error messaging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GB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>
                <a:latin typeface="Tahoma" pitchFamily="34" charset="0"/>
                <a:cs typeface="Tahoma" pitchFamily="34" charset="0"/>
              </a:rPr>
              <a:t>Each stream associated with a file.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819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F7486AD-4E8E-43BA-BE69-FCBFA11C5E19}" type="slidenum">
              <a:rPr lang="en-US">
                <a:latin typeface="Tahoma" pitchFamily="34" charset="0"/>
                <a:cs typeface="Tahoma" pitchFamily="34" charset="0"/>
              </a:rPr>
              <a:pPr/>
              <a:t>6</a:t>
            </a:fld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38138" indent="-338138" eaLnBrk="1" hangingPunct="1">
              <a:spcBef>
                <a:spcPts val="8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b="1">
                <a:latin typeface="Tahoma" pitchFamily="34" charset="0"/>
                <a:cs typeface="Tahoma" pitchFamily="34" charset="0"/>
              </a:rPr>
              <a:t>File Definition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File is a collection of record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Record is a collection of field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Field is a block of byte</a:t>
            </a:r>
          </a:p>
          <a:p>
            <a:pPr marL="738188" lvl="1" indent="-280988" eaLnBrk="1" hangingPunct="1">
              <a:spcBef>
                <a:spcPts val="700"/>
              </a:spcBef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r>
              <a:rPr lang="en-US" sz="2400">
                <a:latin typeface="Tahoma" pitchFamily="34" charset="0"/>
                <a:cs typeface="Tahoma" pitchFamily="34" charset="0"/>
              </a:rPr>
              <a:t>Byte is collection of bit</a:t>
            </a:r>
          </a:p>
          <a:p>
            <a:pPr marL="338138" indent="-338138" eaLnBrk="1" hangingPunct="1">
              <a:spcBef>
                <a:spcPts val="800"/>
              </a:spcBef>
              <a:buFontTx/>
              <a:buNone/>
              <a:tabLst>
                <a:tab pos="338138" algn="l"/>
                <a:tab pos="450850" algn="l"/>
                <a:tab pos="908050" algn="l"/>
                <a:tab pos="1365250" algn="l"/>
                <a:tab pos="1822450" algn="l"/>
                <a:tab pos="2279650" algn="l"/>
                <a:tab pos="2736850" algn="l"/>
                <a:tab pos="3194050" algn="l"/>
                <a:tab pos="3651250" algn="l"/>
                <a:tab pos="4108450" algn="l"/>
                <a:tab pos="4565650" algn="l"/>
                <a:tab pos="5022850" algn="l"/>
                <a:tab pos="5480050" algn="l"/>
                <a:tab pos="5937250" algn="l"/>
                <a:tab pos="6394450" algn="l"/>
                <a:tab pos="6851650" algn="l"/>
                <a:tab pos="7308850" algn="l"/>
                <a:tab pos="7766050" algn="l"/>
                <a:tab pos="8223250" algn="l"/>
                <a:tab pos="8680450" algn="l"/>
                <a:tab pos="9137650" algn="l"/>
              </a:tabLst>
            </a:pPr>
            <a:endParaRPr lang="en-US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id-ID" b="1">
                <a:latin typeface="Tahoma" pitchFamily="34" charset="0"/>
                <a:cs typeface="Tahoma" pitchFamily="34" charset="0"/>
              </a:rPr>
              <a:t>Files and Streams</a:t>
            </a:r>
          </a:p>
        </p:txBody>
      </p:sp>
      <p:sp>
        <p:nvSpPr>
          <p:cNvPr id="921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24C8A24-0A82-47AB-AEEE-4A14B5F97553}" type="slidenum">
              <a:rPr lang="id-ID">
                <a:latin typeface="Tahoma" pitchFamily="34" charset="0"/>
                <a:cs typeface="Tahoma" pitchFamily="34" charset="0"/>
              </a:rPr>
              <a:pPr/>
              <a:t>7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120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>
                <a:latin typeface="Tahoma" pitchFamily="34" charset="0"/>
                <a:cs typeface="Tahoma" pitchFamily="34" charset="0"/>
              </a:rPr>
              <a:t>Opening a file ordering a pointer returned to the</a:t>
            </a:r>
            <a:r>
              <a:rPr lang="en-US">
                <a:latin typeface="Tahoma" pitchFamily="34" charset="0"/>
                <a:cs typeface="Tahoma" pitchFamily="34" charset="0"/>
              </a:rPr>
              <a:t> </a:t>
            </a:r>
            <a:r>
              <a:rPr lang="id-ID">
                <a:latin typeface="Tahoma" pitchFamily="34" charset="0"/>
                <a:cs typeface="Tahoma" pitchFamily="34" charset="0"/>
              </a:rPr>
              <a:t>initiator. The Pointer is pointing to a data structure with </a:t>
            </a:r>
            <a:r>
              <a:rPr lang="id-ID" b="1">
                <a:latin typeface="Tahoma" pitchFamily="34" charset="0"/>
                <a:cs typeface="Tahoma" pitchFamily="34" charset="0"/>
              </a:rPr>
              <a:t>FILE</a:t>
            </a:r>
            <a:r>
              <a:rPr lang="id-ID">
                <a:latin typeface="Tahoma" pitchFamily="34" charset="0"/>
                <a:cs typeface="Tahoma" pitchFamily="34" charset="0"/>
              </a:rPr>
              <a:t> type defined in </a:t>
            </a:r>
            <a:r>
              <a:rPr lang="id-ID" b="1">
                <a:latin typeface="Courier New" pitchFamily="49" charset="0"/>
                <a:ea typeface="Tahoma" pitchFamily="34" charset="0"/>
                <a:cs typeface="Courier New" pitchFamily="49" charset="0"/>
              </a:rPr>
              <a:t>stdio.h</a:t>
            </a:r>
          </a:p>
          <a:p>
            <a:pPr>
              <a:lnSpc>
                <a:spcPct val="90000"/>
              </a:lnSpc>
              <a:spcBef>
                <a:spcPts val="1200"/>
              </a:spcBef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b="1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28800" y="3352800"/>
            <a:ext cx="5619750" cy="2408238"/>
            <a:chOff x="1828800" y="3352800"/>
            <a:chExt cx="5619750" cy="2408238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1828800" y="3352800"/>
              <a:ext cx="3529013" cy="12017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Standard input stream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Standard output stream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Standard error stream</a:t>
              </a:r>
            </a:p>
          </p:txBody>
        </p:sp>
        <p:sp>
          <p:nvSpPr>
            <p:cNvPr id="7" name="Rectangle 4"/>
            <p:cNvSpPr>
              <a:spLocks noChangeArrowheads="1"/>
            </p:cNvSpPr>
            <p:nvPr/>
          </p:nvSpPr>
          <p:spPr bwMode="auto">
            <a:xfrm>
              <a:off x="5857875" y="3352800"/>
              <a:ext cx="1304925" cy="1201738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stdin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stdout</a:t>
              </a:r>
            </a:p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 b="1">
                  <a:solidFill>
                    <a:srgbClr val="FF0000"/>
                  </a:solidFill>
                  <a:latin typeface="Tahoma" pitchFamily="34" charset="0"/>
                  <a:cs typeface="Tahoma" pitchFamily="34" charset="0"/>
                </a:rPr>
                <a:t>stderr</a:t>
              </a:r>
            </a:p>
          </p:txBody>
        </p:sp>
        <p:sp>
          <p:nvSpPr>
            <p:cNvPr id="8" name="Rectangle 5"/>
            <p:cNvSpPr>
              <a:spLocks noChangeArrowheads="1"/>
            </p:cNvSpPr>
            <p:nvPr/>
          </p:nvSpPr>
          <p:spPr bwMode="auto">
            <a:xfrm>
              <a:off x="3116263" y="5297488"/>
              <a:ext cx="1146175" cy="463550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Stream</a:t>
              </a:r>
            </a:p>
          </p:txBody>
        </p:sp>
        <p:sp>
          <p:nvSpPr>
            <p:cNvPr id="9" name="Rectangle 6"/>
            <p:cNvSpPr>
              <a:spLocks noChangeArrowheads="1"/>
            </p:cNvSpPr>
            <p:nvPr/>
          </p:nvSpPr>
          <p:spPr bwMode="auto">
            <a:xfrm>
              <a:off x="5759450" y="5273675"/>
              <a:ext cx="1689100" cy="460375"/>
            </a:xfrm>
            <a:prstGeom prst="rect">
              <a:avLst/>
            </a:prstGeom>
            <a:noFill/>
            <a:ln w="9525">
              <a:noFill/>
              <a:round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eaLnBrk="0" hangingPunct="0">
                <a:tabLst>
                  <a:tab pos="0" algn="l"/>
                  <a:tab pos="457200" algn="l"/>
                  <a:tab pos="914400" algn="l"/>
                  <a:tab pos="1371600" algn="l"/>
                  <a:tab pos="1828800" algn="l"/>
                  <a:tab pos="2286000" algn="l"/>
                  <a:tab pos="2743200" algn="l"/>
                  <a:tab pos="3200400" algn="l"/>
                  <a:tab pos="3657600" algn="l"/>
                  <a:tab pos="4114800" algn="l"/>
                  <a:tab pos="4572000" algn="l"/>
                  <a:tab pos="5029200" algn="l"/>
                  <a:tab pos="5486400" algn="l"/>
                  <a:tab pos="5943600" algn="l"/>
                  <a:tab pos="6400800" algn="l"/>
                  <a:tab pos="6858000" algn="l"/>
                  <a:tab pos="7315200" algn="l"/>
                  <a:tab pos="7772400" algn="l"/>
                  <a:tab pos="8229600" algn="l"/>
                  <a:tab pos="8686800" algn="l"/>
                  <a:tab pos="9144000" algn="l"/>
                </a:tabLst>
              </a:pPr>
              <a:r>
                <a:rPr lang="id-ID" sz="2400">
                  <a:solidFill>
                    <a:srgbClr val="000000"/>
                  </a:solidFill>
                  <a:latin typeface="Tahoma" pitchFamily="34" charset="0"/>
                  <a:cs typeface="Tahoma" pitchFamily="34" charset="0"/>
                </a:rPr>
                <a:t>File pointer</a:t>
              </a:r>
            </a:p>
          </p:txBody>
        </p:sp>
        <p:sp>
          <p:nvSpPr>
            <p:cNvPr id="10" name="AutoShape 7"/>
            <p:cNvSpPr>
              <a:spLocks noChangeArrowheads="1"/>
            </p:cNvSpPr>
            <p:nvPr/>
          </p:nvSpPr>
          <p:spPr bwMode="auto">
            <a:xfrm>
              <a:off x="3475038" y="4648200"/>
              <a:ext cx="358775" cy="576263"/>
            </a:xfrm>
            <a:prstGeom prst="upArrow">
              <a:avLst>
                <a:gd name="adj1" fmla="val 50000"/>
                <a:gd name="adj2" fmla="val 40155"/>
              </a:avLst>
            </a:prstGeom>
            <a:solidFill>
              <a:srgbClr val="FFFF00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Tahoma" pitchFamily="34" charset="0"/>
                <a:cs typeface="Tahoma" pitchFamily="34" charset="0"/>
              </a:endParaRPr>
            </a:p>
          </p:txBody>
        </p:sp>
        <p:sp>
          <p:nvSpPr>
            <p:cNvPr id="11" name="AutoShape 8"/>
            <p:cNvSpPr>
              <a:spLocks noChangeArrowheads="1"/>
            </p:cNvSpPr>
            <p:nvPr/>
          </p:nvSpPr>
          <p:spPr bwMode="auto">
            <a:xfrm>
              <a:off x="6221413" y="4648200"/>
              <a:ext cx="358775" cy="576263"/>
            </a:xfrm>
            <a:prstGeom prst="upArrow">
              <a:avLst>
                <a:gd name="adj1" fmla="val 50000"/>
                <a:gd name="adj2" fmla="val 40155"/>
              </a:avLst>
            </a:prstGeom>
            <a:solidFill>
              <a:srgbClr val="FFFF00"/>
            </a:solidFill>
            <a:ln w="2556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id-ID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File Definition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645408D-BA90-4B5B-A910-F557C1034E02}" type="slidenum">
              <a:rPr lang="id-ID">
                <a:latin typeface="Tahoma" pitchFamily="34" charset="0"/>
                <a:cs typeface="Tahoma" pitchFamily="34" charset="0"/>
              </a:rPr>
              <a:pPr/>
              <a:t>8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4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typedef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id-ID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struct</a:t>
            </a:r>
            <a:r>
              <a:rPr lang="id-ID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int level;				 	// fill/empty level of buffer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flags;		 	// File status flags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char fd;				 	// File descriptor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char hold;	 	// Unget char if no buffer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int bsize;				 	// Buffer size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char *buffer;	// Data transfer buffer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char *curp;		// Current active pointer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unsigned istemp;			// Temporary file indicator  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   short token;				//Used for validity checking </a:t>
            </a:r>
          </a:p>
          <a:p>
            <a:pPr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1800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}  </a:t>
            </a:r>
            <a:r>
              <a:rPr lang="id-ID" sz="18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FILE</a:t>
            </a:r>
            <a:r>
              <a:rPr lang="id-ID" sz="1800" b="1">
                <a:solidFill>
                  <a:srgbClr val="000000"/>
                </a:solidFill>
                <a:latin typeface="Courier New" pitchFamily="49" charset="0"/>
                <a:cs typeface="Courier New" pitchFamily="49" charset="0"/>
              </a:rPr>
              <a:t>;     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latin typeface="Tahoma" pitchFamily="34" charset="0"/>
                <a:cs typeface="Tahoma" pitchFamily="34" charset="0"/>
              </a:rPr>
              <a:t>File Definition</a:t>
            </a:r>
            <a:endParaRPr lang="id-ID" b="1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0B9DC0B-8FD7-47FE-8027-D1A38CFC4E9B}" type="slidenum">
              <a:rPr lang="id-ID">
                <a:latin typeface="Tahoma" pitchFamily="34" charset="0"/>
                <a:cs typeface="Tahoma" pitchFamily="34" charset="0"/>
              </a:rPr>
              <a:pPr/>
              <a:t>9</a:t>
            </a:fld>
            <a:endParaRPr lang="id-ID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268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>
                <a:latin typeface="Tahoma" pitchFamily="34" charset="0"/>
                <a:cs typeface="Tahoma" pitchFamily="34" charset="0"/>
              </a:rPr>
              <a:t>TEXT</a:t>
            </a:r>
            <a:r>
              <a:rPr lang="id-ID" sz="2200" dirty="0">
                <a:latin typeface="Tahoma" pitchFamily="34" charset="0"/>
                <a:cs typeface="Tahoma" pitchFamily="34" charset="0"/>
              </a:rPr>
              <a:t> </a:t>
            </a:r>
            <a:r>
              <a:rPr lang="id-ID" sz="2200" b="1" dirty="0">
                <a:latin typeface="Tahoma" pitchFamily="34" charset="0"/>
                <a:cs typeface="Tahoma" pitchFamily="34" charset="0"/>
              </a:rPr>
              <a:t>FILE </a:t>
            </a:r>
            <a:r>
              <a:rPr lang="id-ID" sz="2200" dirty="0">
                <a:latin typeface="Tahoma" pitchFamily="34" charset="0"/>
                <a:cs typeface="Tahoma" pitchFamily="34" charset="0"/>
              </a:rPr>
              <a:t>saved in a text format or </a:t>
            </a:r>
            <a:r>
              <a:rPr lang="id-ID" sz="2200" b="1" dirty="0">
                <a:latin typeface="Tahoma" pitchFamily="34" charset="0"/>
                <a:cs typeface="Tahoma" pitchFamily="34" charset="0"/>
              </a:rPr>
              <a:t>ASCII File</a:t>
            </a:r>
            <a:endParaRPr lang="id-ID" sz="22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buFont typeface="Tahoma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>
                <a:latin typeface="Tahoma" pitchFamily="34" charset="0"/>
                <a:cs typeface="Tahoma" pitchFamily="34" charset="0"/>
              </a:rPr>
              <a:t>Storage size depends on its data: 10000 needs 5 byte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>
                <a:latin typeface="Tahoma" pitchFamily="34" charset="0"/>
                <a:cs typeface="Tahoma" pitchFamily="34" charset="0"/>
              </a:rPr>
              <a:t>Can be open using standard text editor application</a:t>
            </a:r>
          </a:p>
          <a:p>
            <a:pPr>
              <a:lnSpc>
                <a:spcPct val="90000"/>
              </a:lnSpc>
              <a:buFont typeface="Tahoma" pitchFamily="34" charset="0"/>
              <a:buChar char="–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dirty="0">
                <a:latin typeface="Tahoma" pitchFamily="34" charset="0"/>
                <a:cs typeface="Tahoma" pitchFamily="34" charset="0"/>
              </a:rPr>
              <a:t>or c:&gt;TYPE file_name</a:t>
            </a:r>
          </a:p>
          <a:p>
            <a:pPr>
              <a:lnSpc>
                <a:spcPct val="90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200" dirty="0">
              <a:latin typeface="Tahoma" pitchFamily="34" charset="0"/>
              <a:cs typeface="Tahoma" pitchFamily="34" charset="0"/>
            </a:endParaRPr>
          </a:p>
          <a:p>
            <a:pPr>
              <a:lnSpc>
                <a:spcPct val="90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id-ID" sz="2200" b="1" dirty="0">
                <a:latin typeface="Tahoma" pitchFamily="34" charset="0"/>
                <a:cs typeface="Tahoma" pitchFamily="34" charset="0"/>
              </a:rPr>
              <a:t>BINARY FILE </a:t>
            </a:r>
            <a:r>
              <a:rPr lang="id-ID" sz="2200" dirty="0">
                <a:latin typeface="Tahoma" pitchFamily="34" charset="0"/>
                <a:cs typeface="Tahoma" pitchFamily="34" charset="0"/>
              </a:rPr>
              <a:t>storing numerical data in affixed format in line with micro-processor format definition (example: format sign-magnitude 2’s complement).</a:t>
            </a:r>
          </a:p>
          <a:p>
            <a:pPr>
              <a:lnSpc>
                <a:spcPct val="90000"/>
              </a:lnSpc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id-ID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53336"/>
            <a:ext cx="2895600" cy="365125"/>
          </a:xfrm>
        </p:spPr>
        <p:txBody>
          <a:bodyPr/>
          <a:lstStyle/>
          <a:p>
            <a:pPr>
              <a:defRPr/>
            </a:pPr>
            <a:r>
              <a:rPr lang="id-ID" dirty="0">
                <a:latin typeface="+mn-lt"/>
              </a:rPr>
              <a:t>COMP6047 </a:t>
            </a:r>
            <a:r>
              <a:rPr lang="en-US" dirty="0">
                <a:latin typeface="+mn-lt"/>
              </a:rPr>
              <a:t>- Algorithm and Programming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emplateB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Presentation1</Template>
  <TotalTime>905</TotalTime>
  <Words>1890</Words>
  <Application>Microsoft Office PowerPoint</Application>
  <PresentationFormat>On-screen Show (4:3)</PresentationFormat>
  <Paragraphs>471</Paragraphs>
  <Slides>36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Courier New</vt:lpstr>
      <vt:lpstr>Open Sans</vt:lpstr>
      <vt:lpstr>Tahoma</vt:lpstr>
      <vt:lpstr>Wingdings</vt:lpstr>
      <vt:lpstr>TemplateBM</vt:lpstr>
      <vt:lpstr>File Processing</vt:lpstr>
      <vt:lpstr>Learning Outcomes</vt:lpstr>
      <vt:lpstr>Sub Topics</vt:lpstr>
      <vt:lpstr>Files and Streams</vt:lpstr>
      <vt:lpstr>Files and Streams</vt:lpstr>
      <vt:lpstr>Files and Streams</vt:lpstr>
      <vt:lpstr>Files and Streams</vt:lpstr>
      <vt:lpstr>File Definition</vt:lpstr>
      <vt:lpstr>File Definition</vt:lpstr>
      <vt:lpstr>Buffer Area</vt:lpstr>
      <vt:lpstr>Open File</vt:lpstr>
      <vt:lpstr>Open File</vt:lpstr>
      <vt:lpstr>Close File</vt:lpstr>
      <vt:lpstr>Close File</vt:lpstr>
      <vt:lpstr>Input &amp; Output File</vt:lpstr>
      <vt:lpstr>Input &amp; Output File</vt:lpstr>
      <vt:lpstr>Input &amp; Output File</vt:lpstr>
      <vt:lpstr>Input &amp; Output File</vt:lpstr>
      <vt:lpstr>Input &amp; Output File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Program Examples</vt:lpstr>
      <vt:lpstr>Exercise </vt:lpstr>
      <vt:lpstr>Exercise </vt:lpstr>
      <vt:lpstr>Exercise </vt:lpstr>
      <vt:lpstr>Exercise </vt:lpstr>
      <vt:lpstr>Exercise </vt:lpstr>
      <vt:lpstr>Summary</vt:lpstr>
      <vt:lpstr>References</vt:lpstr>
      <vt:lpstr>PowerPoint Presentation</vt:lpstr>
    </vt:vector>
  </TitlesOfParts>
  <Company>ubinus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FIDELSON TANZIL</cp:lastModifiedBy>
  <cp:revision>107</cp:revision>
  <dcterms:created xsi:type="dcterms:W3CDTF">2009-07-15T08:07:45Z</dcterms:created>
  <dcterms:modified xsi:type="dcterms:W3CDTF">2019-07-22T10:58:02Z</dcterms:modified>
</cp:coreProperties>
</file>