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4" r:id="rId1"/>
  </p:sldMasterIdLst>
  <p:notesMasterIdLst>
    <p:notesMasterId r:id="rId46"/>
  </p:notesMasterIdLst>
  <p:handoutMasterIdLst>
    <p:handoutMasterId r:id="rId47"/>
  </p:handoutMasterIdLst>
  <p:sldIdLst>
    <p:sldId id="344" r:id="rId2"/>
    <p:sldId id="267" r:id="rId3"/>
    <p:sldId id="340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1" r:id="rId22"/>
    <p:sldId id="320" r:id="rId23"/>
    <p:sldId id="322" r:id="rId24"/>
    <p:sldId id="323" r:id="rId25"/>
    <p:sldId id="324" r:id="rId26"/>
    <p:sldId id="325" r:id="rId27"/>
    <p:sldId id="326" r:id="rId28"/>
    <p:sldId id="327" r:id="rId29"/>
    <p:sldId id="328" r:id="rId30"/>
    <p:sldId id="329" r:id="rId31"/>
    <p:sldId id="330" r:id="rId32"/>
    <p:sldId id="331" r:id="rId33"/>
    <p:sldId id="332" r:id="rId34"/>
    <p:sldId id="333" r:id="rId35"/>
    <p:sldId id="334" r:id="rId36"/>
    <p:sldId id="302" r:id="rId37"/>
    <p:sldId id="335" r:id="rId38"/>
    <p:sldId id="336" r:id="rId39"/>
    <p:sldId id="337" r:id="rId40"/>
    <p:sldId id="338" r:id="rId41"/>
    <p:sldId id="339" r:id="rId42"/>
    <p:sldId id="341" r:id="rId43"/>
    <p:sldId id="342" r:id="rId44"/>
    <p:sldId id="343" r:id="rId4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8966" autoAdjust="0"/>
    <p:restoredTop sz="94660"/>
  </p:normalViewPr>
  <p:slideViewPr>
    <p:cSldViewPr>
      <p:cViewPr varScale="1">
        <p:scale>
          <a:sx n="39" d="100"/>
          <a:sy n="39" d="100"/>
        </p:scale>
        <p:origin x="30" y="7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0"/>
    </p:cViewPr>
  </p:sorterViewPr>
  <p:notesViewPr>
    <p:cSldViewPr>
      <p:cViewPr varScale="1">
        <p:scale>
          <a:sx n="51" d="100"/>
          <a:sy n="51" d="100"/>
        </p:scale>
        <p:origin x="-126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endParaRPr lang="id-ID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B4D50E42-D4C0-4BEA-B894-915762B843E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114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endParaRPr lang="id-ID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7AC6D2AD-5AB0-4189-9E6C-33DF05FFC23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334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14DE58D-C7CF-4D04-AC33-F1B33285F173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570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C0085A-B02D-43C7-831D-9C9FDFE37A5C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802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5E5896-3D2D-4407-A786-7F54E52E9194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9955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D705D0-8954-497A-ACFA-39CE520A0D85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821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25C8CA-CB01-41BF-8C8D-5E83DE3891AD}" type="slidenum">
              <a:rPr lang="en-US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9708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063DE1-6878-43F1-9501-0177B01C6947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735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889009-9279-4706-99D8-897311321C0C}" type="slidenum">
              <a:rPr lang="en-US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915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2C65FA-C0D5-4F6C-BD58-9B957F471699}" type="slidenum">
              <a:rPr lang="en-US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1383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6E42CA-A6C7-46D9-B7A8-719F1C1E29A5}" type="slidenum">
              <a:rPr lang="en-US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9174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FB6511B-5A66-4810-A834-D886692E949A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933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AEFC10-EEBF-4C16-9A2B-370AD95F193F}" type="slidenum">
              <a:rPr lang="en-US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17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049A52-A7A1-471C-B7EA-F9DD6FEA20D9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3271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F0AD921-E117-4ACA-BFBF-F4933F11D470}" type="slidenum">
              <a:rPr lang="en-US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214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E55122-2B9B-48B2-8996-E68B37105CF1}" type="slidenum">
              <a:rPr lang="en-US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9227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2732AF-0C0A-4697-B203-9AD7B98DF5E9}" type="slidenum">
              <a:rPr lang="en-US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62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8C9A7D-C216-4719-AB6B-376BCF7D4C03}" type="slidenum">
              <a:rPr lang="en-US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70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4C15B19-8476-4777-AC85-E0F9DDBD378C}" type="slidenum">
              <a:rPr lang="en-US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147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742168-5F40-4B24-9763-512E5EB50E61}" type="slidenum">
              <a:rPr lang="en-US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83314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59D8D5-624D-4CA7-90EA-55E091F5D7B3}" type="slidenum">
              <a:rPr lang="en-US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3366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57DC67-9C74-424A-A616-2A4A3F6E082D}" type="slidenum">
              <a:rPr lang="en-US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084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35A1B6-4BF2-4BA6-A7F7-24B2DDB608E2}" type="slidenum">
              <a:rPr lang="en-US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78126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DC8F48-0247-4E37-AFD4-B90A6E2F4F53}" type="slidenum">
              <a:rPr lang="en-US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29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B4E590-311E-4314-824B-27C7E4001AAC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6973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D664C19-9DF6-488C-825F-3113542AE396}" type="slidenum">
              <a:rPr lang="en-US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0244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E44672-D50D-48E3-A81A-64D3ED2ED7F1}" type="slidenum">
              <a:rPr lang="en-US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565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C07579-1D16-4E67-A6C1-DC150A016AB9}" type="slidenum">
              <a:rPr lang="en-US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722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BF396B-5EFA-4941-AC0E-58ECBBA67F34}" type="slidenum">
              <a:rPr lang="en-US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34447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DB6D0E-AC9B-4A2E-B300-09F578465512}" type="slidenum">
              <a:rPr lang="en-US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89712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7F5A35-72E5-4B73-A7C4-D9C56457F656}" type="slidenum">
              <a:rPr lang="en-US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0539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672555-0BB4-4AE5-AE3F-3298823B0289}" type="slidenum">
              <a:rPr lang="en-US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45159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3691E3F-96B3-48E7-B7E1-A65E5CD7BBBF}" type="slidenum">
              <a:rPr lang="en-US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58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1461E3E-DF22-43EA-8885-7713A9DDE0B0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622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C62C82-9B36-4FC1-AE31-A29A3A9303DF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20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1CD123-A592-4FD7-A426-8C23C75F5E2F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359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93117F1-67DB-4D7E-A279-55DCFE39EF8E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333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30EEA7-3F41-47B4-A8BF-7BD9FA815A33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317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BCABCF-27B7-4796-851F-46FD439C9F7A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710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fld id="{79F1580A-58C1-4F4A-AE24-54BCBB26F4B5}" type="datetime1">
              <a:rPr lang="en-US" smtClean="0"/>
              <a:pPr>
                <a:defRPr/>
              </a:pPr>
              <a:t>22-Jul-19</a:t>
            </a:fld>
            <a:r>
              <a:rPr lang="en-US"/>
              <a:t>Bina Nusantara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/>
              <a:t>T0016 - Algorithm and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362CD935-AA6A-463A-BBCF-86C0B05D10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NewB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371600"/>
            <a:ext cx="6837114" cy="7920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fld id="{057A63C0-EA9B-483D-BDFB-E2A2EA334D1A}" type="datetime1">
              <a:rPr lang="en-US" smtClean="0"/>
              <a:pPr>
                <a:defRPr/>
              </a:pPr>
              <a:t>22-Jul-19</a:t>
            </a:fld>
            <a:r>
              <a:rPr lang="en-US"/>
              <a:t>Bina Nusantara University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/>
              <a:t>T0016 - Algorithm and Programming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86933AF6-09E7-4A58-AA4B-F698EEA8AC0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7848600" cy="3721596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954AB93-696E-4658-A06D-36DFFCBDE45D}" type="datetime1">
              <a:rPr lang="en-US" smtClean="0"/>
              <a:pPr>
                <a:defRPr/>
              </a:pPr>
              <a:t>22-Jul-19</a:t>
            </a:fld>
            <a:r>
              <a:rPr lang="en-US"/>
              <a:t>Bina Nusantara University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T0016 - Algorithm and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454558-68D5-467B-A046-28B397B54C6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8ED46D-CBE7-4E3E-A9C5-70449159BBBF}" type="datetime1">
              <a:rPr lang="en-US" smtClean="0"/>
              <a:pPr>
                <a:defRPr/>
              </a:pPr>
              <a:t>22-Jul-19</a:t>
            </a:fld>
            <a:r>
              <a:rPr lang="en-US"/>
              <a:t>Bina Nusantara University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T0016 - Algorithm and Programming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3E261-6C78-4371-8FD2-DA03E5EA9A3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D19CE6-6954-40BD-BABC-90071A471EC6}" type="datetime1">
              <a:rPr lang="en-US" smtClean="0"/>
              <a:pPr>
                <a:defRPr/>
              </a:pPr>
              <a:t>22-Jul-19</a:t>
            </a:fld>
            <a:r>
              <a:rPr lang="en-US"/>
              <a:t>Bina Nusantara University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T0016 - Algorithm and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F51A05-CE88-4DD4-917D-0BAC10E11F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57A63C0-EA9B-483D-BDFB-E2A2EA334D1A}" type="datetime1">
              <a:rPr lang="en-US" smtClean="0"/>
              <a:pPr>
                <a:defRPr/>
              </a:pPr>
              <a:t>22-Jul-19</a:t>
            </a:fld>
            <a:r>
              <a:rPr lang="en-US"/>
              <a:t>Bina Nusantara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T0016 - Algorithm and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33AF6-09E7-4A58-AA4B-F698EEA8AC0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aelinik.free.fr/c/ch15.htm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5696" y="3327127"/>
            <a:ext cx="7128792" cy="1470025"/>
          </a:xfrm>
        </p:spPr>
        <p:txBody>
          <a:bodyPr>
            <a:normAutofit/>
          </a:bodyPr>
          <a:lstStyle/>
          <a:p>
            <a:r>
              <a:rPr lang="en-AU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Function and Recursion</a:t>
            </a:r>
            <a:r>
              <a:rPr lang="id-ID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 (T)</a:t>
            </a:r>
            <a:endParaRPr lang="id-ID" sz="3200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691680" y="1628800"/>
            <a:ext cx="878681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Subject	: </a:t>
            </a:r>
            <a:r>
              <a:rPr lang="id-ID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COMP6047 </a:t>
            </a:r>
          </a:p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id-ID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	  </a:t>
            </a: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ALGORITHM AND PROGRAMMING</a:t>
            </a:r>
          </a:p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Year	</a:t>
            </a:r>
            <a:r>
              <a:rPr lang="en-US" sz="2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: 201</a:t>
            </a: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Function Definition</a:t>
            </a:r>
          </a:p>
        </p:txBody>
      </p:sp>
      <p:sp>
        <p:nvSpPr>
          <p:cNvPr id="122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1529BF5-545B-41D4-988E-4020F5705649}" type="slidenum">
              <a:rPr lang="en-US">
                <a:latin typeface="Tahoma" pitchFamily="34" charset="0"/>
                <a:cs typeface="Tahoma" pitchFamily="34" charset="0"/>
              </a:rPr>
              <a:pPr/>
              <a:t>10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293" name="Rectangle 3"/>
          <p:cNvSpPr txBox="1">
            <a:spLocks noChangeArrowheads="1"/>
          </p:cNvSpPr>
          <p:nvPr/>
        </p:nvSpPr>
        <p:spPr bwMode="auto">
          <a:xfrm>
            <a:off x="914400" y="2027237"/>
            <a:ext cx="8077200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1313" indent="-34131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 dirty="0">
                <a:latin typeface="Tahoma" pitchFamily="34" charset="0"/>
                <a:cs typeface="Tahoma" pitchFamily="34" charset="0"/>
              </a:rPr>
              <a:t>Function Construction</a:t>
            </a:r>
          </a:p>
          <a:p>
            <a:pPr marL="341313" indent="-341313" defTabSz="457200">
              <a:lnSpc>
                <a:spcPct val="80000"/>
              </a:lnSpc>
              <a:spcBef>
                <a:spcPts val="500"/>
              </a:spcBef>
              <a:buFontTx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i="1" dirty="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lnSpc>
                <a:spcPct val="80000"/>
              </a:lnSpc>
              <a:spcBef>
                <a:spcPts val="500"/>
              </a:spcBef>
              <a:buFontTx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 i="1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return-value-type</a:t>
            </a:r>
            <a:r>
              <a:rPr lang="en-US" sz="2000" b="1" i="1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i="1" dirty="0">
                <a:latin typeface="Tahoma" pitchFamily="34" charset="0"/>
                <a:cs typeface="Tahoma" pitchFamily="34" charset="0"/>
              </a:rPr>
              <a:t> function-name( </a:t>
            </a:r>
            <a:r>
              <a:rPr lang="en-US" sz="2000" b="1" i="1" dirty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parameter-list</a:t>
            </a:r>
            <a:r>
              <a:rPr lang="en-US" sz="2000" b="1" i="1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i="1" dirty="0">
                <a:latin typeface="Tahoma" pitchFamily="34" charset="0"/>
                <a:cs typeface="Tahoma" pitchFamily="34" charset="0"/>
              </a:rPr>
              <a:t>)</a:t>
            </a:r>
          </a:p>
          <a:p>
            <a:pPr marL="341313" indent="-341313" defTabSz="457200">
              <a:lnSpc>
                <a:spcPct val="80000"/>
              </a:lnSpc>
              <a:spcBef>
                <a:spcPts val="500"/>
              </a:spcBef>
              <a:buFontTx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i="1" dirty="0">
                <a:latin typeface="Tahoma" pitchFamily="34" charset="0"/>
                <a:cs typeface="Tahoma" pitchFamily="34" charset="0"/>
              </a:rPr>
              <a:t>{</a:t>
            </a:r>
            <a:br>
              <a:rPr lang="en-US" sz="2000" i="1" dirty="0">
                <a:latin typeface="Tahoma" pitchFamily="34" charset="0"/>
                <a:cs typeface="Tahoma" pitchFamily="34" charset="0"/>
              </a:rPr>
            </a:br>
            <a:r>
              <a:rPr lang="en-US" sz="2000" i="1" dirty="0">
                <a:latin typeface="Tahoma" pitchFamily="34" charset="0"/>
                <a:cs typeface="Tahoma" pitchFamily="34" charset="0"/>
              </a:rPr>
              <a:t>   statements;</a:t>
            </a:r>
          </a:p>
          <a:p>
            <a:pPr marL="341313" indent="-341313" defTabSz="457200">
              <a:lnSpc>
                <a:spcPct val="80000"/>
              </a:lnSpc>
              <a:spcBef>
                <a:spcPts val="500"/>
              </a:spcBef>
              <a:buFontTx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i="1" dirty="0">
                <a:latin typeface="Tahoma" pitchFamily="34" charset="0"/>
                <a:cs typeface="Tahoma" pitchFamily="34" charset="0"/>
              </a:rPr>
              <a:t>} </a:t>
            </a:r>
          </a:p>
          <a:p>
            <a:pPr marL="341313" indent="-34131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dirty="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lnSpc>
                <a:spcPct val="80000"/>
              </a:lnSpc>
              <a:spcBef>
                <a:spcPts val="600"/>
              </a:spcBef>
              <a:buClr>
                <a:srgbClr val="FF0000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return-value-type:  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data type of the value returned</a:t>
            </a:r>
          </a:p>
          <a:p>
            <a:pPr marL="341313" indent="-341313" defTabSz="457200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If not filled, then default data type will be used (default integer)</a:t>
            </a:r>
          </a:p>
          <a:p>
            <a:pPr marL="341313" indent="-341313" defTabSz="457200">
              <a:lnSpc>
                <a:spcPct val="8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If </a:t>
            </a:r>
            <a:r>
              <a:rPr lang="en-US" sz="2000" b="1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return-value-type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is void then the function will not return value</a:t>
            </a:r>
          </a:p>
          <a:p>
            <a:pPr marL="341313" indent="-341313" defTabSz="457200">
              <a:lnSpc>
                <a:spcPct val="80000"/>
              </a:lnSpc>
              <a:spcBef>
                <a:spcPts val="600"/>
              </a:spcBef>
              <a:buClr>
                <a:srgbClr val="0000FF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dirty="0">
              <a:solidFill>
                <a:srgbClr val="0000FF"/>
              </a:solidFill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lnSpc>
                <a:spcPct val="80000"/>
              </a:lnSpc>
              <a:spcBef>
                <a:spcPts val="600"/>
              </a:spcBef>
              <a:buClr>
                <a:srgbClr val="0000FF"/>
              </a:buCl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 dirty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Parameter-list</a:t>
            </a:r>
            <a:r>
              <a:rPr lang="en-US" sz="2000" b="1" dirty="0">
                <a:solidFill>
                  <a:srgbClr val="0070C0"/>
                </a:solidFill>
                <a:latin typeface="Tahoma" pitchFamily="34" charset="0"/>
                <a:cs typeface="Tahoma" pitchFamily="34" charset="0"/>
              </a:rPr>
              <a:t>:</a:t>
            </a:r>
            <a:r>
              <a:rPr lang="en-US" sz="2000" b="1" dirty="0">
                <a:latin typeface="Tahoma" pitchFamily="34" charset="0"/>
                <a:cs typeface="Tahoma" pitchFamily="34" charset="0"/>
              </a:rPr>
              <a:t> 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list of value sent from the function initiator (user)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Function Definition</a:t>
            </a:r>
          </a:p>
        </p:txBody>
      </p:sp>
      <p:sp>
        <p:nvSpPr>
          <p:cNvPr id="133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DE2C76F-ECE3-46D8-A6FD-5AE8E112433A}" type="slidenum">
              <a:rPr lang="en-US">
                <a:latin typeface="Tahoma" pitchFamily="34" charset="0"/>
                <a:cs typeface="Tahoma" pitchFamily="34" charset="0"/>
              </a:rPr>
              <a:pPr/>
              <a:t>11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3317" name="Rectangle 3"/>
          <p:cNvSpPr txBox="1">
            <a:spLocks noChangeArrowheads="1"/>
          </p:cNvSpPr>
          <p:nvPr/>
        </p:nvSpPr>
        <p:spPr bwMode="auto">
          <a:xfrm>
            <a:off x="457200" y="1752600"/>
            <a:ext cx="8229600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1313" indent="-34131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12812" y="1905000"/>
            <a:ext cx="8231188" cy="351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341313" indent="-341313" defTabSz="457200" eaLnBrk="0" hangingPunct="0">
              <a:spcBef>
                <a:spcPct val="20000"/>
              </a:spcBef>
              <a:buFontTx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/>
            </a:pPr>
            <a:r>
              <a:rPr lang="en-US" sz="24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Example :</a:t>
            </a:r>
          </a:p>
        </p:txBody>
      </p:sp>
      <p:sp>
        <p:nvSpPr>
          <p:cNvPr id="13319" name="Text Box 4"/>
          <p:cNvSpPr txBox="1">
            <a:spLocks noChangeArrowheads="1"/>
          </p:cNvSpPr>
          <p:nvPr/>
        </p:nvSpPr>
        <p:spPr bwMode="auto">
          <a:xfrm>
            <a:off x="1219200" y="2844800"/>
            <a:ext cx="3886200" cy="132556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int </a:t>
            </a:r>
            <a:r>
              <a:rPr lang="id-ID" sz="1600" b="1">
                <a:solidFill>
                  <a:srgbClr val="0066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maximum</a:t>
            </a: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(int </a:t>
            </a:r>
            <a:r>
              <a:rPr lang="id-ID" sz="1600">
                <a:solidFill>
                  <a:srgbClr val="0000FF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x</a:t>
            </a: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, int </a:t>
            </a:r>
            <a:r>
              <a:rPr lang="id-ID" sz="1600">
                <a:solidFill>
                  <a:srgbClr val="FF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y</a:t>
            </a: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){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    int max = </a:t>
            </a:r>
            <a:r>
              <a:rPr lang="id-ID" sz="1600">
                <a:solidFill>
                  <a:srgbClr val="0000FF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x</a:t>
            </a: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    if ( </a:t>
            </a:r>
            <a:r>
              <a:rPr lang="id-ID" sz="1600">
                <a:solidFill>
                  <a:srgbClr val="FF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y</a:t>
            </a: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&gt; max) max = </a:t>
            </a:r>
            <a:r>
              <a:rPr lang="id-ID" sz="1600">
                <a:solidFill>
                  <a:srgbClr val="FF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y</a:t>
            </a: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    </a:t>
            </a:r>
            <a:r>
              <a:rPr lang="id-ID" sz="1600" b="1">
                <a:solidFill>
                  <a:srgbClr val="0066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return</a:t>
            </a:r>
            <a:r>
              <a:rPr lang="id-ID" sz="1600">
                <a:solidFill>
                  <a:srgbClr val="0066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max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</a:p>
        </p:txBody>
      </p:sp>
      <p:sp>
        <p:nvSpPr>
          <p:cNvPr id="13320" name="Text Box 5"/>
          <p:cNvSpPr txBox="1">
            <a:spLocks noChangeArrowheads="1"/>
          </p:cNvSpPr>
          <p:nvPr/>
        </p:nvSpPr>
        <p:spPr bwMode="auto">
          <a:xfrm>
            <a:off x="2286000" y="4356100"/>
            <a:ext cx="6705600" cy="157162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void main () {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  int </a:t>
            </a:r>
            <a:r>
              <a:rPr lang="id-ID" sz="1600">
                <a:solidFill>
                  <a:srgbClr val="0000FF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a</a:t>
            </a: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,</a:t>
            </a:r>
            <a:r>
              <a:rPr lang="id-ID" sz="1600">
                <a:solidFill>
                  <a:srgbClr val="FF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b</a:t>
            </a: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  printf("Input 2 even values : ");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  scanf("%d %d", &amp;a, &amp;b);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  printf("Largest value is : %d\n",</a:t>
            </a:r>
            <a:r>
              <a:rPr lang="id-ID" sz="1600" b="1">
                <a:solidFill>
                  <a:srgbClr val="0066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maximum</a:t>
            </a: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(</a:t>
            </a:r>
            <a:r>
              <a:rPr lang="id-ID" sz="1600">
                <a:solidFill>
                  <a:srgbClr val="0000FF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a</a:t>
            </a: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,</a:t>
            </a:r>
            <a:r>
              <a:rPr lang="id-ID" sz="1600">
                <a:solidFill>
                  <a:srgbClr val="FF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b</a:t>
            </a: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));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</a:p>
        </p:txBody>
      </p:sp>
      <p:sp>
        <p:nvSpPr>
          <p:cNvPr id="13321" name="Text Box 6"/>
          <p:cNvSpPr txBox="1">
            <a:spLocks noChangeArrowheads="1"/>
          </p:cNvSpPr>
          <p:nvPr/>
        </p:nvSpPr>
        <p:spPr bwMode="auto">
          <a:xfrm>
            <a:off x="6934200" y="2616200"/>
            <a:ext cx="1143000" cy="3683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spcBef>
                <a:spcPts val="112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Function</a:t>
            </a:r>
          </a:p>
        </p:txBody>
      </p:sp>
      <p:sp>
        <p:nvSpPr>
          <p:cNvPr id="13322" name="Text Box 7"/>
          <p:cNvSpPr txBox="1">
            <a:spLocks noChangeArrowheads="1"/>
          </p:cNvSpPr>
          <p:nvPr/>
        </p:nvSpPr>
        <p:spPr bwMode="auto">
          <a:xfrm>
            <a:off x="6934200" y="3378200"/>
            <a:ext cx="2057400" cy="371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spcBef>
                <a:spcPts val="112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Initiator/ Caller</a:t>
            </a:r>
          </a:p>
        </p:txBody>
      </p:sp>
      <p:sp>
        <p:nvSpPr>
          <p:cNvPr id="13323" name="Line 8"/>
          <p:cNvSpPr>
            <a:spLocks noChangeShapeType="1"/>
          </p:cNvSpPr>
          <p:nvPr/>
        </p:nvSpPr>
        <p:spPr bwMode="auto">
          <a:xfrm flipH="1">
            <a:off x="5103813" y="2844800"/>
            <a:ext cx="1831975" cy="685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3324" name="Line 9"/>
          <p:cNvSpPr>
            <a:spLocks noChangeShapeType="1"/>
          </p:cNvSpPr>
          <p:nvPr/>
        </p:nvSpPr>
        <p:spPr bwMode="auto">
          <a:xfrm flipH="1">
            <a:off x="7467600" y="3898900"/>
            <a:ext cx="46038" cy="14478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3325" name="Text Box 10"/>
          <p:cNvSpPr txBox="1">
            <a:spLocks noChangeArrowheads="1"/>
          </p:cNvSpPr>
          <p:nvPr/>
        </p:nvSpPr>
        <p:spPr bwMode="auto">
          <a:xfrm>
            <a:off x="4800600" y="6032500"/>
            <a:ext cx="2209800" cy="368300"/>
          </a:xfrm>
          <a:prstGeom prst="rect">
            <a:avLst/>
          </a:pr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spcBef>
                <a:spcPts val="112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D" sz="1800" b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Actual parameter</a:t>
            </a:r>
          </a:p>
        </p:txBody>
      </p:sp>
      <p:sp>
        <p:nvSpPr>
          <p:cNvPr id="13326" name="Line 11"/>
          <p:cNvSpPr>
            <a:spLocks noChangeShapeType="1"/>
          </p:cNvSpPr>
          <p:nvPr/>
        </p:nvSpPr>
        <p:spPr bwMode="auto">
          <a:xfrm flipV="1">
            <a:off x="7010400" y="5651500"/>
            <a:ext cx="1219200" cy="5334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3327" name="Text Box 12"/>
          <p:cNvSpPr txBox="1">
            <a:spLocks noChangeArrowheads="1"/>
          </p:cNvSpPr>
          <p:nvPr/>
        </p:nvSpPr>
        <p:spPr bwMode="auto">
          <a:xfrm>
            <a:off x="4343400" y="2146300"/>
            <a:ext cx="2362200" cy="371475"/>
          </a:xfrm>
          <a:prstGeom prst="rect">
            <a:avLst/>
          </a:prstGeom>
          <a:solidFill>
            <a:srgbClr val="3366FF"/>
          </a:solidFill>
          <a:ln w="9525">
            <a:noFill/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spcBef>
                <a:spcPts val="112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D" sz="1800" b="1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Formal parameter</a:t>
            </a:r>
          </a:p>
        </p:txBody>
      </p:sp>
      <p:sp>
        <p:nvSpPr>
          <p:cNvPr id="13328" name="Line 13"/>
          <p:cNvSpPr>
            <a:spLocks noChangeShapeType="1"/>
          </p:cNvSpPr>
          <p:nvPr/>
        </p:nvSpPr>
        <p:spPr bwMode="auto">
          <a:xfrm flipH="1">
            <a:off x="3733800" y="2298700"/>
            <a:ext cx="609600" cy="6096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Function Prototype</a:t>
            </a:r>
          </a:p>
        </p:txBody>
      </p:sp>
      <p:sp>
        <p:nvSpPr>
          <p:cNvPr id="1433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AEFD2B5-9C8F-4882-81AE-5897784A46C1}" type="slidenum">
              <a:rPr lang="en-US">
                <a:latin typeface="Tahoma" pitchFamily="34" charset="0"/>
                <a:cs typeface="Tahoma" pitchFamily="34" charset="0"/>
              </a:rPr>
              <a:pPr/>
              <a:t>12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4341" name="Rectangle 3"/>
          <p:cNvSpPr txBox="1">
            <a:spLocks noChangeArrowheads="1"/>
          </p:cNvSpPr>
          <p:nvPr/>
        </p:nvSpPr>
        <p:spPr bwMode="auto">
          <a:xfrm>
            <a:off x="914400" y="2103437"/>
            <a:ext cx="8001000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457200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Function in C usually written above the initiator/caller or main program. Otherwise should use </a:t>
            </a:r>
            <a:r>
              <a:rPr lang="en-US" sz="2400" b="1" dirty="0">
                <a:latin typeface="Tahoma" pitchFamily="34" charset="0"/>
                <a:cs typeface="Tahoma" pitchFamily="34" charset="0"/>
              </a:rPr>
              <a:t>Function Prototype</a:t>
            </a:r>
            <a:endParaRPr lang="en-US" sz="2400" dirty="0">
              <a:latin typeface="Tahoma" pitchFamily="34" charset="0"/>
              <a:cs typeface="Tahoma" pitchFamily="34" charset="0"/>
            </a:endParaRPr>
          </a:p>
          <a:p>
            <a:pPr defTabSz="457200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 dirty="0">
              <a:latin typeface="Tahoma" pitchFamily="34" charset="0"/>
              <a:cs typeface="Tahoma" pitchFamily="34" charset="0"/>
            </a:endParaRPr>
          </a:p>
          <a:p>
            <a:pPr defTabSz="457200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b="1" dirty="0">
                <a:latin typeface="Tahoma" pitchFamily="34" charset="0"/>
                <a:cs typeface="Tahoma" pitchFamily="34" charset="0"/>
              </a:rPr>
              <a:t>Function Prototype 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Objective:</a:t>
            </a:r>
          </a:p>
          <a:p>
            <a:pPr marL="741363" lvl="1" indent="-284163" defTabSz="45720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To ensure a function is known by the initiator/caller</a:t>
            </a:r>
          </a:p>
          <a:p>
            <a:pPr marL="741363" lvl="1" indent="-284163" defTabSz="45720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i="1" dirty="0">
                <a:latin typeface="Tahoma" pitchFamily="34" charset="0"/>
                <a:cs typeface="Tahoma" pitchFamily="34" charset="0"/>
              </a:rPr>
              <a:t>Compiler 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will validate the parameters</a:t>
            </a:r>
          </a:p>
          <a:p>
            <a:pPr defTabSz="457200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 dirty="0">
              <a:latin typeface="Tahoma" pitchFamily="34" charset="0"/>
              <a:cs typeface="Tahoma" pitchFamily="34" charset="0"/>
            </a:endParaRPr>
          </a:p>
          <a:p>
            <a:pPr defTabSz="457200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b="1" dirty="0">
                <a:latin typeface="Tahoma" pitchFamily="34" charset="0"/>
                <a:cs typeface="Tahoma" pitchFamily="34" charset="0"/>
              </a:rPr>
              <a:t>Syntax :</a:t>
            </a:r>
          </a:p>
          <a:p>
            <a:pPr defTabSz="457200">
              <a:lnSpc>
                <a:spcPct val="90000"/>
              </a:lnSpc>
              <a:spcBef>
                <a:spcPts val="5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i="1" dirty="0">
                <a:latin typeface="Tahoma" pitchFamily="34" charset="0"/>
                <a:cs typeface="Tahoma" pitchFamily="34" charset="0"/>
              </a:rPr>
              <a:t>	return-value-type  function-name ( parameter-list );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Function Prototype</a:t>
            </a:r>
          </a:p>
        </p:txBody>
      </p:sp>
      <p:sp>
        <p:nvSpPr>
          <p:cNvPr id="1536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679E4EC-9AB1-43D3-B7F8-B304469D5EEB}" type="slidenum">
              <a:rPr lang="en-US">
                <a:latin typeface="Tahoma" pitchFamily="34" charset="0"/>
                <a:cs typeface="Tahoma" pitchFamily="34" charset="0"/>
              </a:rPr>
              <a:pPr/>
              <a:t>13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5365" name="Rectangle 3"/>
          <p:cNvSpPr txBox="1">
            <a:spLocks noChangeArrowheads="1"/>
          </p:cNvSpPr>
          <p:nvPr/>
        </p:nvSpPr>
        <p:spPr bwMode="auto">
          <a:xfrm>
            <a:off x="914400" y="1828801"/>
            <a:ext cx="822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457200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Example 1:</a:t>
            </a:r>
          </a:p>
          <a:p>
            <a:pPr defTabSz="457200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dirty="0">
              <a:latin typeface="Tahoma" pitchFamily="34" charset="0"/>
              <a:cs typeface="Tahoma" pitchFamily="34" charset="0"/>
            </a:endParaRPr>
          </a:p>
          <a:p>
            <a:pPr defTabSz="457200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5366" name="Text Box 4"/>
          <p:cNvSpPr txBox="1">
            <a:spLocks noChangeArrowheads="1"/>
          </p:cNvSpPr>
          <p:nvPr/>
        </p:nvSpPr>
        <p:spPr bwMode="auto">
          <a:xfrm>
            <a:off x="914400" y="2286000"/>
            <a:ext cx="6172200" cy="378777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#include</a:t>
            </a:r>
            <a:r>
              <a:rPr lang="en-US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&lt;stdio.h&gt;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d-ID" sz="1600">
              <a:solidFill>
                <a:srgbClr val="000000"/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int maximum (int x, int y){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  int max = x;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  if ( y &gt; max) 	max = y;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  return max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d-ID" sz="1600" b="1">
              <a:solidFill>
                <a:srgbClr val="000000"/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void main () {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 int a,b;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 printf("Input 2 even values : ");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 scanf("%d %d", &amp;a, &amp;b);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 printf("Largest value : %d\n",maximum(a,b));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d-ID" sz="1600">
              <a:solidFill>
                <a:srgbClr val="000000"/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</p:txBody>
      </p:sp>
      <p:sp>
        <p:nvSpPr>
          <p:cNvPr id="15367" name="Text Box 5"/>
          <p:cNvSpPr txBox="1">
            <a:spLocks noChangeArrowheads="1"/>
          </p:cNvSpPr>
          <p:nvPr/>
        </p:nvSpPr>
        <p:spPr bwMode="auto">
          <a:xfrm>
            <a:off x="7239000" y="2895600"/>
            <a:ext cx="1828800" cy="224948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spcBef>
                <a:spcPts val="125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No need for function prototype as the function placed above initiator (main program)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Function Prototype</a:t>
            </a:r>
          </a:p>
        </p:txBody>
      </p:sp>
      <p:sp>
        <p:nvSpPr>
          <p:cNvPr id="1638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DA075A5-3122-44A0-B9BE-32961279C01F}" type="slidenum">
              <a:rPr lang="en-US">
                <a:latin typeface="Tahoma" pitchFamily="34" charset="0"/>
                <a:cs typeface="Tahoma" pitchFamily="34" charset="0"/>
              </a:rPr>
              <a:pPr/>
              <a:t>14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6389" name="Rectangle 3"/>
          <p:cNvSpPr txBox="1">
            <a:spLocks noChangeArrowheads="1"/>
          </p:cNvSpPr>
          <p:nvPr/>
        </p:nvSpPr>
        <p:spPr bwMode="auto">
          <a:xfrm>
            <a:off x="914400" y="1951037"/>
            <a:ext cx="8229600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457200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Example 2:</a:t>
            </a:r>
          </a:p>
          <a:p>
            <a:pPr defTabSz="457200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dirty="0">
              <a:latin typeface="Tahoma" pitchFamily="34" charset="0"/>
              <a:cs typeface="Tahoma" pitchFamily="34" charset="0"/>
            </a:endParaRPr>
          </a:p>
          <a:p>
            <a:pPr defTabSz="457200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6390" name="Text Box 4"/>
          <p:cNvSpPr txBox="1">
            <a:spLocks noChangeArrowheads="1"/>
          </p:cNvSpPr>
          <p:nvPr/>
        </p:nvSpPr>
        <p:spPr bwMode="auto">
          <a:xfrm>
            <a:off x="914400" y="2290762"/>
            <a:ext cx="6172200" cy="403383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#include&lt;stdio.h&gt;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d-ID" sz="1600">
              <a:solidFill>
                <a:srgbClr val="000000"/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int maximum(int, int);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d-ID" sz="1600" b="1">
              <a:solidFill>
                <a:srgbClr val="000000"/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void main () {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 int a,b;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 printf("Input 2 even values : ");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 scanf("%d %d", &amp;a, &amp;b);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 printf("Largest value : %d\n",maximum(a,b));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d-ID" sz="1600">
              <a:solidFill>
                <a:srgbClr val="000000"/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int maximum (int x, int y){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  int max = x;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  if ( y &gt; max) 	max = y;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  return max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</a:p>
        </p:txBody>
      </p:sp>
      <p:sp>
        <p:nvSpPr>
          <p:cNvPr id="16391" name="Text Box 5"/>
          <p:cNvSpPr txBox="1">
            <a:spLocks noChangeArrowheads="1"/>
          </p:cNvSpPr>
          <p:nvPr/>
        </p:nvSpPr>
        <p:spPr bwMode="auto">
          <a:xfrm>
            <a:off x="7239000" y="2290762"/>
            <a:ext cx="1828800" cy="650875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spcBef>
                <a:spcPts val="112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Function Prototype</a:t>
            </a:r>
          </a:p>
        </p:txBody>
      </p:sp>
      <p:sp>
        <p:nvSpPr>
          <p:cNvPr id="16392" name="Line 6"/>
          <p:cNvSpPr>
            <a:spLocks noChangeShapeType="1"/>
          </p:cNvSpPr>
          <p:nvPr/>
        </p:nvSpPr>
        <p:spPr bwMode="auto">
          <a:xfrm flipH="1">
            <a:off x="3733799" y="2519362"/>
            <a:ext cx="3430588" cy="3810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6393" name="Text Box 7"/>
          <p:cNvSpPr txBox="1">
            <a:spLocks noChangeArrowheads="1"/>
          </p:cNvSpPr>
          <p:nvPr/>
        </p:nvSpPr>
        <p:spPr bwMode="auto">
          <a:xfrm>
            <a:off x="7239000" y="3052762"/>
            <a:ext cx="1828800" cy="202406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spcBef>
                <a:spcPts val="1125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Function prototype needed as the function placed below the initiator/caller (Main program)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Function Prototype</a:t>
            </a:r>
          </a:p>
        </p:txBody>
      </p:sp>
      <p:sp>
        <p:nvSpPr>
          <p:cNvPr id="1741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EE8C15-4A6C-4680-B788-D580C308CDE7}" type="slidenum">
              <a:rPr lang="en-US">
                <a:latin typeface="Tahoma" pitchFamily="34" charset="0"/>
                <a:cs typeface="Tahoma" pitchFamily="34" charset="0"/>
              </a:rPr>
              <a:pPr/>
              <a:t>15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7413" name="Rectangle 3"/>
          <p:cNvSpPr txBox="1">
            <a:spLocks noChangeArrowheads="1"/>
          </p:cNvSpPr>
          <p:nvPr/>
        </p:nvSpPr>
        <p:spPr bwMode="auto">
          <a:xfrm>
            <a:off x="914400" y="2057400"/>
            <a:ext cx="7772400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1313" indent="-34131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Function Prototype can be written as follows:</a:t>
            </a:r>
          </a:p>
          <a:p>
            <a:pPr marL="341313" indent="-34131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dirty="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 dirty="0">
                <a:latin typeface="Tahoma" pitchFamily="34" charset="0"/>
                <a:cs typeface="Tahoma" pitchFamily="34" charset="0"/>
              </a:rPr>
              <a:t>		</a:t>
            </a:r>
            <a:r>
              <a:rPr lang="id-ID" sz="2000" b="1" dirty="0">
                <a:latin typeface="Tahoma" pitchFamily="34" charset="0"/>
                <a:cs typeface="Tahoma" pitchFamily="34" charset="0"/>
              </a:rPr>
              <a:t>int maximum (int a, int b);</a:t>
            </a:r>
          </a:p>
          <a:p>
            <a:pPr marL="341313" indent="-34131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b="1" dirty="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Important:</a:t>
            </a:r>
          </a:p>
          <a:p>
            <a:pPr marL="341313" indent="-34131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	parameters data type, number of parameters and its order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Identifier Scoping</a:t>
            </a:r>
          </a:p>
        </p:txBody>
      </p:sp>
      <p:sp>
        <p:nvSpPr>
          <p:cNvPr id="1843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D20A7F7-49B8-4ACF-9A84-D449F9D56116}" type="slidenum">
              <a:rPr lang="en-US">
                <a:latin typeface="Tahoma" pitchFamily="34" charset="0"/>
                <a:cs typeface="Tahoma" pitchFamily="34" charset="0"/>
              </a:rPr>
              <a:pPr/>
              <a:t>16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8437" name="Rectangle 3"/>
          <p:cNvSpPr txBox="1">
            <a:spLocks noChangeArrowheads="1"/>
          </p:cNvSpPr>
          <p:nvPr/>
        </p:nvSpPr>
        <p:spPr bwMode="auto">
          <a:xfrm>
            <a:off x="914400" y="2057400"/>
            <a:ext cx="7620000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 dirty="0">
                <a:latin typeface="Tahoma" pitchFamily="34" charset="0"/>
                <a:cs typeface="Tahoma" pitchFamily="34" charset="0"/>
              </a:rPr>
              <a:t>Identifier Scoping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:</a:t>
            </a:r>
          </a:p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	scope of identifier is reachable</a:t>
            </a:r>
          </a:p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dirty="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Identifier Scoping:</a:t>
            </a:r>
          </a:p>
          <a:p>
            <a:pPr marL="741363" lvl="1" indent="-284163" defTabSz="457200">
              <a:spcBef>
                <a:spcPts val="6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Local</a:t>
            </a:r>
          </a:p>
          <a:p>
            <a:pPr marL="741363" lvl="1" indent="-284163" defTabSz="457200">
              <a:spcBef>
                <a:spcPts val="6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Global</a:t>
            </a:r>
          </a:p>
          <a:p>
            <a:pPr marL="741363" lvl="1" indent="-28416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dirty="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Identifier Scoping</a:t>
            </a:r>
          </a:p>
        </p:txBody>
      </p:sp>
      <p:sp>
        <p:nvSpPr>
          <p:cNvPr id="1945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FC85FA-DDAF-4041-B7F5-EAC2D2F12AFD}" type="slidenum">
              <a:rPr lang="en-US">
                <a:latin typeface="Tahoma" pitchFamily="34" charset="0"/>
                <a:cs typeface="Tahoma" pitchFamily="34" charset="0"/>
              </a:rPr>
              <a:pPr/>
              <a:t>17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9461" name="Rectangle 3"/>
          <p:cNvSpPr txBox="1">
            <a:spLocks noChangeArrowheads="1"/>
          </p:cNvSpPr>
          <p:nvPr/>
        </p:nvSpPr>
        <p:spPr bwMode="auto">
          <a:xfrm>
            <a:off x="838200" y="2027237"/>
            <a:ext cx="8229600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 dirty="0">
                <a:latin typeface="Tahoma" pitchFamily="34" charset="0"/>
                <a:cs typeface="Tahoma" pitchFamily="34" charset="0"/>
              </a:rPr>
              <a:t>Local Identifier</a:t>
            </a:r>
          </a:p>
          <a:p>
            <a:pPr marL="741363" lvl="1" indent="-284163" defTabSz="457200">
              <a:spcBef>
                <a:spcPts val="6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>
                <a:latin typeface="Tahoma" pitchFamily="34" charset="0"/>
                <a:cs typeface="Tahoma" pitchFamily="34" charset="0"/>
              </a:rPr>
              <a:t>Identifier declared in a function including the parameters</a:t>
            </a:r>
          </a:p>
          <a:p>
            <a:pPr marL="741363" lvl="1" indent="-284163" defTabSz="457200">
              <a:spcBef>
                <a:spcPts val="6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>
                <a:latin typeface="Tahoma" pitchFamily="34" charset="0"/>
                <a:cs typeface="Tahoma" pitchFamily="34" charset="0"/>
              </a:rPr>
              <a:t>Scope limited in the function</a:t>
            </a:r>
            <a:endParaRPr lang="en-US" sz="1800" b="1" dirty="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 dirty="0">
                <a:latin typeface="Tahoma" pitchFamily="34" charset="0"/>
                <a:cs typeface="Tahoma" pitchFamily="34" charset="0"/>
              </a:rPr>
              <a:t>Global Identifier</a:t>
            </a:r>
          </a:p>
          <a:p>
            <a:pPr marL="741363" lvl="1" indent="-284163" defTabSz="457200">
              <a:spcBef>
                <a:spcPts val="6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>
                <a:latin typeface="Tahoma" pitchFamily="34" charset="0"/>
                <a:cs typeface="Tahoma" pitchFamily="34" charset="0"/>
              </a:rPr>
              <a:t>Identifier declared outside any function and placed on top of all functions in a C program</a:t>
            </a:r>
          </a:p>
          <a:p>
            <a:pPr marL="741363" lvl="1" indent="-284163" defTabSz="457200">
              <a:spcBef>
                <a:spcPts val="6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>
                <a:latin typeface="Tahoma" pitchFamily="34" charset="0"/>
                <a:cs typeface="Tahoma" pitchFamily="34" charset="0"/>
              </a:rPr>
              <a:t>Reachable from any point in the program</a:t>
            </a:r>
          </a:p>
          <a:p>
            <a:pPr marL="741363" lvl="1" indent="-284163" defTabSz="457200">
              <a:spcBef>
                <a:spcPts val="6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>
                <a:latin typeface="Tahoma" pitchFamily="34" charset="0"/>
                <a:cs typeface="Tahoma" pitchFamily="34" charset="0"/>
              </a:rPr>
              <a:t>Global Identifier, can be re-declared in subprogram</a:t>
            </a:r>
          </a:p>
          <a:p>
            <a:pPr marL="741363" lvl="1" indent="-284163" defTabSz="457200">
              <a:spcBef>
                <a:spcPts val="6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>
                <a:latin typeface="Tahoma" pitchFamily="34" charset="0"/>
                <a:cs typeface="Tahoma" pitchFamily="34" charset="0"/>
              </a:rPr>
              <a:t>It is advisable not to use global variable for the following reasons:</a:t>
            </a:r>
          </a:p>
          <a:p>
            <a:pPr marL="1377950" lvl="2" indent="-463550" defTabSz="457200">
              <a:spcBef>
                <a:spcPts val="450"/>
              </a:spcBef>
              <a:buFont typeface="Tahoma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>
                <a:latin typeface="Tahoma" pitchFamily="34" charset="0"/>
                <a:cs typeface="Tahoma" pitchFamily="34" charset="0"/>
              </a:rPr>
              <a:t>Error rate might increase as line of code increase.</a:t>
            </a:r>
          </a:p>
          <a:p>
            <a:pPr marL="1377950" lvl="2" indent="-463550" defTabSz="457200">
              <a:spcBef>
                <a:spcPts val="450"/>
              </a:spcBef>
              <a:buFont typeface="Tahoma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>
                <a:latin typeface="Tahoma" pitchFamily="34" charset="0"/>
                <a:cs typeface="Tahoma" pitchFamily="34" charset="0"/>
              </a:rPr>
              <a:t>Difficult in debugging</a:t>
            </a:r>
          </a:p>
          <a:p>
            <a:pPr marL="1377950" lvl="2" indent="-463550" defTabSz="457200">
              <a:spcBef>
                <a:spcPts val="450"/>
              </a:spcBef>
              <a:buFont typeface="Tahoma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>
                <a:latin typeface="Tahoma" pitchFamily="34" charset="0"/>
                <a:cs typeface="Tahoma" pitchFamily="34" charset="0"/>
              </a:rPr>
              <a:t>Exclusivity of data is low. All functions in the program can change its value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Identifier Scoping</a:t>
            </a:r>
          </a:p>
        </p:txBody>
      </p:sp>
      <p:sp>
        <p:nvSpPr>
          <p:cNvPr id="2048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0B64F10-34AD-4AEF-9652-FC6DEC6C604B}" type="slidenum">
              <a:rPr lang="en-US">
                <a:latin typeface="Tahoma" pitchFamily="34" charset="0"/>
                <a:cs typeface="Tahoma" pitchFamily="34" charset="0"/>
              </a:rPr>
              <a:pPr/>
              <a:t>18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0486" name="Text Box 9"/>
          <p:cNvSpPr txBox="1">
            <a:spLocks noChangeArrowheads="1"/>
          </p:cNvSpPr>
          <p:nvPr/>
        </p:nvSpPr>
        <p:spPr bwMode="auto">
          <a:xfrm>
            <a:off x="6400800" y="2438400"/>
            <a:ext cx="2209800" cy="341313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scope of variable x</a:t>
            </a:r>
          </a:p>
        </p:txBody>
      </p:sp>
      <p:sp>
        <p:nvSpPr>
          <p:cNvPr id="20487" name="Text Box 10"/>
          <p:cNvSpPr txBox="1">
            <a:spLocks noChangeArrowheads="1"/>
          </p:cNvSpPr>
          <p:nvPr/>
        </p:nvSpPr>
        <p:spPr bwMode="auto">
          <a:xfrm>
            <a:off x="6324600" y="3733800"/>
            <a:ext cx="2057400" cy="341313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scope of variable y</a:t>
            </a:r>
          </a:p>
        </p:txBody>
      </p:sp>
      <p:sp>
        <p:nvSpPr>
          <p:cNvPr id="20488" name="Text Box 11"/>
          <p:cNvSpPr txBox="1">
            <a:spLocks noChangeArrowheads="1"/>
          </p:cNvSpPr>
          <p:nvPr/>
        </p:nvSpPr>
        <p:spPr bwMode="auto">
          <a:xfrm>
            <a:off x="5638800" y="5334001"/>
            <a:ext cx="3429000" cy="586957"/>
          </a:xfrm>
          <a:prstGeom prst="rect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z and y scope only in main program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6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z in main different from function2()</a:t>
            </a:r>
          </a:p>
        </p:txBody>
      </p:sp>
      <p:sp>
        <p:nvSpPr>
          <p:cNvPr id="20489" name="Line 12"/>
          <p:cNvSpPr>
            <a:spLocks noChangeShapeType="1"/>
          </p:cNvSpPr>
          <p:nvPr/>
        </p:nvSpPr>
        <p:spPr bwMode="auto">
          <a:xfrm>
            <a:off x="5486400" y="2590800"/>
            <a:ext cx="9144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20490" name="Text Box 6"/>
          <p:cNvSpPr txBox="1">
            <a:spLocks noChangeArrowheads="1"/>
          </p:cNvSpPr>
          <p:nvPr/>
        </p:nvSpPr>
        <p:spPr bwMode="auto">
          <a:xfrm>
            <a:off x="685800" y="1981200"/>
            <a:ext cx="4800600" cy="4525963"/>
          </a:xfrm>
          <a:prstGeom prst="rect">
            <a:avLst/>
          </a:prstGeom>
          <a:solidFill>
            <a:srgbClr val="CCFFCC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800" b="1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int x;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8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function1(){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8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-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8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d-ID" sz="1800">
              <a:solidFill>
                <a:srgbClr val="000000"/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d-ID" sz="1800">
              <a:solidFill>
                <a:srgbClr val="000000"/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d-ID" sz="1800">
              <a:solidFill>
                <a:srgbClr val="000000"/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d-ID" sz="1800">
              <a:solidFill>
                <a:srgbClr val="000000"/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d-ID" sz="1800">
              <a:solidFill>
                <a:srgbClr val="000000"/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d-ID" sz="1800">
              <a:solidFill>
                <a:srgbClr val="000000"/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d-ID" sz="1800">
              <a:solidFill>
                <a:srgbClr val="000000"/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d-ID" sz="1800">
              <a:solidFill>
                <a:srgbClr val="000000"/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d-ID" sz="1800">
              <a:solidFill>
                <a:srgbClr val="000000"/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d-ID" sz="1800">
              <a:solidFill>
                <a:srgbClr val="000000"/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d-ID" sz="1800">
              <a:solidFill>
                <a:srgbClr val="000000"/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d-ID" sz="1800">
              <a:solidFill>
                <a:srgbClr val="000000"/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</p:txBody>
      </p:sp>
      <p:sp>
        <p:nvSpPr>
          <p:cNvPr id="20491" name="Text Box 7"/>
          <p:cNvSpPr txBox="1">
            <a:spLocks noChangeArrowheads="1"/>
          </p:cNvSpPr>
          <p:nvPr/>
        </p:nvSpPr>
        <p:spPr bwMode="auto">
          <a:xfrm>
            <a:off x="1371600" y="3124200"/>
            <a:ext cx="3733800" cy="2863850"/>
          </a:xfrm>
          <a:prstGeom prst="rect">
            <a:avLst/>
          </a:prstGeom>
          <a:solidFill>
            <a:srgbClr val="99CC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8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int y;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8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function2(){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8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int z;		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8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-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8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d-ID" sz="1800">
              <a:solidFill>
                <a:srgbClr val="000000"/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d-ID" sz="1800">
              <a:solidFill>
                <a:srgbClr val="000000"/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d-ID" sz="1800">
              <a:solidFill>
                <a:srgbClr val="000000"/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d-ID" sz="1800">
              <a:solidFill>
                <a:srgbClr val="000000"/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d-ID" sz="1800">
              <a:solidFill>
                <a:srgbClr val="000000"/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</p:txBody>
      </p:sp>
      <p:sp>
        <p:nvSpPr>
          <p:cNvPr id="20492" name="Text Box 8"/>
          <p:cNvSpPr txBox="1">
            <a:spLocks noChangeArrowheads="1"/>
          </p:cNvSpPr>
          <p:nvPr/>
        </p:nvSpPr>
        <p:spPr bwMode="auto">
          <a:xfrm>
            <a:off x="1752600" y="4648200"/>
            <a:ext cx="2819400" cy="1201738"/>
          </a:xfrm>
          <a:prstGeom prst="rect">
            <a:avLst/>
          </a:prstGeom>
          <a:solidFill>
            <a:srgbClr val="FF99CC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8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main(){			int z;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8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int y;		-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8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</a:p>
        </p:txBody>
      </p:sp>
      <p:sp>
        <p:nvSpPr>
          <p:cNvPr id="20493" name="Line 14"/>
          <p:cNvSpPr>
            <a:spLocks noChangeShapeType="1"/>
          </p:cNvSpPr>
          <p:nvPr/>
        </p:nvSpPr>
        <p:spPr bwMode="auto">
          <a:xfrm>
            <a:off x="4572000" y="5518150"/>
            <a:ext cx="1066800" cy="444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20494" name="Line 13"/>
          <p:cNvSpPr>
            <a:spLocks noChangeShapeType="1"/>
          </p:cNvSpPr>
          <p:nvPr/>
        </p:nvSpPr>
        <p:spPr bwMode="auto">
          <a:xfrm flipV="1">
            <a:off x="5105400" y="3887788"/>
            <a:ext cx="1219200" cy="74612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Identifier Scoping</a:t>
            </a:r>
          </a:p>
        </p:txBody>
      </p:sp>
      <p:sp>
        <p:nvSpPr>
          <p:cNvPr id="2150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CF5395C-6F72-462F-AA08-0A85B67271CF}" type="slidenum">
              <a:rPr lang="en-US">
                <a:latin typeface="Tahoma" pitchFamily="34" charset="0"/>
                <a:cs typeface="Tahoma" pitchFamily="34" charset="0"/>
              </a:rPr>
              <a:pPr/>
              <a:t>19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pic>
        <p:nvPicPr>
          <p:cNvPr id="21510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2057400"/>
            <a:ext cx="5181600" cy="433749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Learning Outcomes</a:t>
            </a:r>
          </a:p>
        </p:txBody>
      </p:sp>
      <p:sp>
        <p:nvSpPr>
          <p:cNvPr id="409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C8AB96-3712-43ED-A9BA-FE8C91975E01}" type="slidenum">
              <a:rPr lang="en-US">
                <a:latin typeface="Tahoma" pitchFamily="34" charset="0"/>
                <a:cs typeface="Tahoma" pitchFamily="34" charset="0"/>
              </a:rPr>
              <a:pPr/>
              <a:t>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1313" indent="-341313" defTabSz="457200">
              <a:spcBef>
                <a:spcPts val="700"/>
              </a:spcBef>
              <a:buFontTx/>
              <a:buNone/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>
                <a:latin typeface="Tahoma" pitchFamily="34" charset="0"/>
                <a:cs typeface="Tahoma" pitchFamily="34" charset="0"/>
              </a:rPr>
              <a:t>At the end of this session, student will be able to:</a:t>
            </a:r>
          </a:p>
          <a:p>
            <a:pPr marL="341313" indent="-341313" defTabSz="457200"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>
                <a:latin typeface="Tahoma" pitchFamily="34" charset="0"/>
                <a:cs typeface="Tahoma" pitchFamily="34" charset="0"/>
              </a:rPr>
              <a:t>Using function and recursion in C using parameters (LO3)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Passing Parameter</a:t>
            </a:r>
          </a:p>
        </p:txBody>
      </p:sp>
      <p:sp>
        <p:nvSpPr>
          <p:cNvPr id="2253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9062154-27FA-4331-86AC-477E182AF63C}" type="slidenum">
              <a:rPr lang="en-US">
                <a:latin typeface="Tahoma" pitchFamily="34" charset="0"/>
                <a:cs typeface="Tahoma" pitchFamily="34" charset="0"/>
              </a:rPr>
              <a:pPr/>
              <a:t>20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2533" name="Rectangle 3"/>
          <p:cNvSpPr txBox="1">
            <a:spLocks noChangeArrowheads="1"/>
          </p:cNvSpPr>
          <p:nvPr/>
        </p:nvSpPr>
        <p:spPr bwMode="auto">
          <a:xfrm>
            <a:off x="914400" y="2027237"/>
            <a:ext cx="7924800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If a module is not self sufficed then needed data/value and its result passes in and out using parameter(s)</a:t>
            </a:r>
          </a:p>
          <a:p>
            <a:pPr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 dirty="0">
              <a:latin typeface="Tahoma" pitchFamily="34" charset="0"/>
              <a:cs typeface="Tahoma" pitchFamily="34" charset="0"/>
            </a:endParaRPr>
          </a:p>
          <a:p>
            <a:pPr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List of parameters is the interface of a module with other modules</a:t>
            </a:r>
          </a:p>
          <a:p>
            <a:pPr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 dirty="0">
              <a:latin typeface="Tahoma" pitchFamily="34" charset="0"/>
              <a:cs typeface="Tahoma" pitchFamily="34" charset="0"/>
            </a:endParaRPr>
          </a:p>
          <a:p>
            <a:pPr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Passing Parameter</a:t>
            </a:r>
          </a:p>
          <a:p>
            <a:pPr marL="741363" lvl="1" indent="-284163" defTabSz="457200">
              <a:spcBef>
                <a:spcPts val="600"/>
              </a:spcBef>
              <a:buFont typeface="Tahoma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b="1" dirty="0">
                <a:latin typeface="Tahoma" pitchFamily="34" charset="0"/>
                <a:cs typeface="Tahoma" pitchFamily="34" charset="0"/>
              </a:rPr>
              <a:t>By-Value,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sent to other module is the value</a:t>
            </a:r>
          </a:p>
          <a:p>
            <a:pPr marL="741363" lvl="1" indent="-284163" defTabSz="457200">
              <a:spcBef>
                <a:spcPts val="600"/>
              </a:spcBef>
              <a:buFont typeface="Tahoma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b="1" dirty="0">
                <a:latin typeface="Tahoma" pitchFamily="34" charset="0"/>
                <a:cs typeface="Tahoma" pitchFamily="34" charset="0"/>
              </a:rPr>
              <a:t>By Location/by reference,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sent to other module is the address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Passing Parameter</a:t>
            </a:r>
          </a:p>
        </p:txBody>
      </p:sp>
      <p:sp>
        <p:nvSpPr>
          <p:cNvPr id="2355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B296EA-7616-402C-9B45-1C009C3DBDC3}" type="slidenum">
              <a:rPr lang="en-US">
                <a:latin typeface="Tahoma" pitchFamily="34" charset="0"/>
                <a:cs typeface="Tahoma" pitchFamily="34" charset="0"/>
              </a:rPr>
              <a:pPr/>
              <a:t>21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3557" name="Rectangle 3"/>
          <p:cNvSpPr txBox="1">
            <a:spLocks noChangeArrowheads="1"/>
          </p:cNvSpPr>
          <p:nvPr/>
        </p:nvSpPr>
        <p:spPr bwMode="auto">
          <a:xfrm>
            <a:off x="914400" y="18288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latin typeface="Tahoma" pitchFamily="34" charset="0"/>
                <a:cs typeface="Tahoma" pitchFamily="34" charset="0"/>
              </a:rPr>
              <a:t>Example: (Passing Parameter by Value)</a:t>
            </a:r>
          </a:p>
        </p:txBody>
      </p:sp>
      <p:sp>
        <p:nvSpPr>
          <p:cNvPr id="23558" name="Text Box 4"/>
          <p:cNvSpPr txBox="1">
            <a:spLocks noChangeArrowheads="1"/>
          </p:cNvSpPr>
          <p:nvPr/>
        </p:nvSpPr>
        <p:spPr bwMode="auto">
          <a:xfrm>
            <a:off x="914400" y="2286000"/>
            <a:ext cx="7924800" cy="366395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8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#include &lt;stdio.h&gt;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8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void Line (</a:t>
            </a:r>
            <a:r>
              <a:rPr lang="id-ID" sz="1800" b="1" dirty="0">
                <a:solidFill>
                  <a:srgbClr val="0066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char x</a:t>
            </a:r>
            <a:r>
              <a:rPr lang="id-ID" sz="18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) { 	/* x is Formal Parameter*/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8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{	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8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     int i;		/ *i, x are Local Variabl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e</a:t>
            </a:r>
            <a:r>
              <a:rPr lang="id-ID" sz="18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*/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8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     for (i = 1; i&lt;=10; i++) printf(“%c”,</a:t>
            </a:r>
            <a:r>
              <a:rPr lang="id-ID" sz="1800" b="1" dirty="0">
                <a:solidFill>
                  <a:srgbClr val="0066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x</a:t>
            </a:r>
            <a:r>
              <a:rPr lang="id-ID" sz="18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8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d-ID" sz="1800" i="1" dirty="0">
              <a:solidFill>
                <a:srgbClr val="000000"/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800" i="1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/*Main Program*/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8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void main()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8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{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8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</a:t>
            </a:r>
            <a:r>
              <a:rPr lang="id-ID" sz="18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char </a:t>
            </a:r>
            <a:r>
              <a:rPr lang="id-ID" sz="1800" b="1" dirty="0">
                <a:solidFill>
                  <a:srgbClr val="0066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A</a:t>
            </a:r>
            <a:r>
              <a:rPr lang="id-ID" sz="18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= ’-’;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</a:t>
            </a:r>
            <a:r>
              <a:rPr lang="id-ID" sz="18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Line(</a:t>
            </a:r>
            <a:r>
              <a:rPr lang="id-ID" sz="1800" b="1" dirty="0">
                <a:solidFill>
                  <a:srgbClr val="0066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A</a:t>
            </a:r>
            <a:r>
              <a:rPr lang="id-ID" sz="18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);</a:t>
            </a:r>
            <a:r>
              <a:rPr lang="id-ID" sz="1800" b="1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</a:t>
            </a:r>
            <a:r>
              <a:rPr lang="id-ID" sz="18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 /* A is Actual Parameter */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Passing Parameter</a:t>
            </a:r>
          </a:p>
        </p:txBody>
      </p:sp>
      <p:sp>
        <p:nvSpPr>
          <p:cNvPr id="2457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2E3B07A-AC09-4041-B0E2-914925EF9480}" type="slidenum">
              <a:rPr lang="en-US">
                <a:latin typeface="Tahoma" pitchFamily="34" charset="0"/>
                <a:cs typeface="Tahoma" pitchFamily="34" charset="0"/>
              </a:rPr>
              <a:pPr/>
              <a:t>22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4581" name="Rectangle 3"/>
          <p:cNvSpPr txBox="1">
            <a:spLocks noChangeArrowheads="1"/>
          </p:cNvSpPr>
          <p:nvPr/>
        </p:nvSpPr>
        <p:spPr bwMode="auto">
          <a:xfrm>
            <a:off x="914400" y="1905001"/>
            <a:ext cx="8229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Example: (Passing Parameter by Location)</a:t>
            </a:r>
          </a:p>
        </p:txBody>
      </p:sp>
      <p:sp>
        <p:nvSpPr>
          <p:cNvPr id="24582" name="Text Box 4"/>
          <p:cNvSpPr txBox="1">
            <a:spLocks noChangeArrowheads="1"/>
          </p:cNvSpPr>
          <p:nvPr/>
        </p:nvSpPr>
        <p:spPr bwMode="auto">
          <a:xfrm>
            <a:off x="914400" y="2366962"/>
            <a:ext cx="7924800" cy="4033838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#include &lt;stdio.h&gt;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void Calculate (int X, int Y, </a:t>
            </a:r>
            <a:r>
              <a:rPr lang="id-ID" sz="1600" b="1">
                <a:solidFill>
                  <a:srgbClr val="0000FF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int *P, int *Q</a:t>
            </a: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 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{</a:t>
            </a:r>
          </a:p>
          <a:p>
            <a:pPr lvl="1"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>
                <a:solidFill>
                  <a:srgbClr val="0000FF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*P</a:t>
            </a: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= X + Y;</a:t>
            </a:r>
          </a:p>
          <a:p>
            <a:pPr lvl="1"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>
                <a:solidFill>
                  <a:srgbClr val="0000FF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*Q</a:t>
            </a: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= X * Y;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d-ID" sz="1600">
              <a:solidFill>
                <a:srgbClr val="000000"/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void main()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{</a:t>
            </a:r>
          </a:p>
          <a:p>
            <a:pPr lvl="1"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int X, Y, P, Q;       /*local variab</a:t>
            </a:r>
            <a:r>
              <a:rPr lang="en-US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le</a:t>
            </a: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*/</a:t>
            </a:r>
          </a:p>
          <a:p>
            <a:pPr lvl="1"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printf(“ X=”); scanf(“%d”,&amp;X);</a:t>
            </a:r>
          </a:p>
          <a:p>
            <a:pPr lvl="1"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printf(“ Y=”); scanf(“%d”,&amp;Y);</a:t>
            </a:r>
          </a:p>
          <a:p>
            <a:pPr lvl="1"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Calculate(X,Y,</a:t>
            </a:r>
            <a:r>
              <a:rPr lang="id-ID" sz="1600" b="1">
                <a:solidFill>
                  <a:srgbClr val="0000FF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&amp;P,&amp;Q</a:t>
            </a: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);</a:t>
            </a:r>
          </a:p>
          <a:p>
            <a:pPr lvl="1"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printf(”X + Y = %d\n”, P);</a:t>
            </a:r>
          </a:p>
          <a:p>
            <a:pPr lvl="1"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printf(”X * Y = %d\n”, Q);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Passing Parameter: 1D Array</a:t>
            </a:r>
          </a:p>
        </p:txBody>
      </p:sp>
      <p:sp>
        <p:nvSpPr>
          <p:cNvPr id="2560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29F5170-2BBE-4FC3-8E6F-DF6DAB73AF9A}" type="slidenum">
              <a:rPr lang="en-US">
                <a:latin typeface="Tahoma" pitchFamily="34" charset="0"/>
                <a:cs typeface="Tahoma" pitchFamily="34" charset="0"/>
              </a:rPr>
              <a:pPr/>
              <a:t>23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5605" name="Rectangle 3"/>
          <p:cNvSpPr txBox="1">
            <a:spLocks noChangeArrowheads="1"/>
          </p:cNvSpPr>
          <p:nvPr/>
        </p:nvSpPr>
        <p:spPr bwMode="auto">
          <a:xfrm>
            <a:off x="914400" y="2027237"/>
            <a:ext cx="8229600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 dirty="0">
                <a:latin typeface="Tahoma" pitchFamily="34" charset="0"/>
                <a:cs typeface="Tahoma" pitchFamily="34" charset="0"/>
              </a:rPr>
              <a:t>If an array used as function's parameter, then parameter passing should be done by location</a:t>
            </a:r>
          </a:p>
          <a:p>
            <a:pPr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 dirty="0">
                <a:latin typeface="Tahoma" pitchFamily="34" charset="0"/>
                <a:cs typeface="Tahoma" pitchFamily="34" charset="0"/>
              </a:rPr>
              <a:t>Example:</a:t>
            </a:r>
          </a:p>
          <a:p>
            <a:pPr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sz="2000" dirty="0">
              <a:latin typeface="Tahoma" pitchFamily="34" charset="0"/>
              <a:cs typeface="Tahoma" pitchFamily="34" charset="0"/>
            </a:endParaRPr>
          </a:p>
          <a:p>
            <a:pPr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sz="2000" dirty="0">
              <a:latin typeface="Tahoma" pitchFamily="34" charset="0"/>
              <a:cs typeface="Tahoma" pitchFamily="34" charset="0"/>
            </a:endParaRPr>
          </a:p>
          <a:p>
            <a:pPr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sz="2000" dirty="0">
              <a:latin typeface="Tahoma" pitchFamily="34" charset="0"/>
              <a:cs typeface="Tahoma" pitchFamily="34" charset="0"/>
            </a:endParaRPr>
          </a:p>
          <a:p>
            <a:pPr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sz="2000" dirty="0">
              <a:latin typeface="Tahoma" pitchFamily="34" charset="0"/>
              <a:cs typeface="Tahoma" pitchFamily="34" charset="0"/>
            </a:endParaRPr>
          </a:p>
          <a:p>
            <a:pPr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sz="2000" dirty="0">
              <a:latin typeface="Tahoma" pitchFamily="34" charset="0"/>
              <a:cs typeface="Tahoma" pitchFamily="34" charset="0"/>
            </a:endParaRPr>
          </a:p>
          <a:p>
            <a:pPr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dirty="0">
              <a:latin typeface="Tahoma" pitchFamily="34" charset="0"/>
              <a:cs typeface="Tahoma" pitchFamily="34" charset="0"/>
            </a:endParaRPr>
          </a:p>
          <a:p>
            <a:pPr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sz="2000" dirty="0">
              <a:latin typeface="Tahoma" pitchFamily="34" charset="0"/>
              <a:cs typeface="Tahoma" pitchFamily="34" charset="0"/>
            </a:endParaRPr>
          </a:p>
          <a:p>
            <a:pPr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In the example above, A in the main program is a </a:t>
            </a:r>
            <a:r>
              <a:rPr lang="id-ID" sz="2000" b="1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constant pointer</a:t>
            </a:r>
            <a:r>
              <a:rPr lang="id-ID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, on the other hand, A inside print_array is </a:t>
            </a:r>
            <a:r>
              <a:rPr lang="id-ID" sz="2000" b="1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variable pointer</a:t>
            </a:r>
            <a:r>
              <a:rPr lang="id-ID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.</a:t>
            </a:r>
          </a:p>
          <a:p>
            <a:pPr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sz="20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5606" name="Text Box 4"/>
          <p:cNvSpPr txBox="1">
            <a:spLocks noChangeArrowheads="1"/>
          </p:cNvSpPr>
          <p:nvPr/>
        </p:nvSpPr>
        <p:spPr bwMode="auto">
          <a:xfrm>
            <a:off x="1524000" y="3200400"/>
            <a:ext cx="5867400" cy="2309812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#include &lt;stdio.h&gt;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void print_array(int index, int *A) {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	printf(“A[%d]=%d\n”,index, A[index]);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d-ID" sz="1600" b="1" dirty="0">
              <a:solidFill>
                <a:srgbClr val="000000"/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void main() {</a:t>
            </a:r>
          </a:p>
          <a:p>
            <a:pPr lvl="1"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int A[ ]={1,6,2,8,12};</a:t>
            </a:r>
          </a:p>
          <a:p>
            <a:pPr lvl="1"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print_array(2, A);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Passing Parameter: 2D Array</a:t>
            </a:r>
          </a:p>
        </p:txBody>
      </p:sp>
      <p:sp>
        <p:nvSpPr>
          <p:cNvPr id="2662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001511-0399-4166-ADCA-E9AA0F2E6045}" type="slidenum">
              <a:rPr lang="en-US">
                <a:latin typeface="Tahoma" pitchFamily="34" charset="0"/>
                <a:cs typeface="Tahoma" pitchFamily="34" charset="0"/>
              </a:rPr>
              <a:pPr/>
              <a:t>24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6629" name="Rectangle 3"/>
          <p:cNvSpPr txBox="1">
            <a:spLocks noChangeArrowheads="1"/>
          </p:cNvSpPr>
          <p:nvPr/>
        </p:nvSpPr>
        <p:spPr bwMode="auto">
          <a:xfrm>
            <a:off x="914400" y="1905000"/>
            <a:ext cx="8229600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000" dirty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The declaration can be: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2000" b="1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		</a:t>
            </a:r>
            <a:r>
              <a:rPr lang="id-ID" sz="2000" dirty="0">
                <a:solidFill>
                  <a:srgbClr val="333399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void matriks(</a:t>
            </a:r>
            <a:r>
              <a:rPr lang="id-ID" sz="2000" dirty="0">
                <a:solidFill>
                  <a:srgbClr val="FF00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int a[10][10]</a:t>
            </a:r>
            <a:r>
              <a:rPr lang="id-ID" sz="2000" dirty="0">
                <a:solidFill>
                  <a:srgbClr val="333399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, int b, int k)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or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2000" b="1" dirty="0">
                <a:solidFill>
                  <a:srgbClr val="333399"/>
                </a:solidFill>
                <a:latin typeface="Tahoma" pitchFamily="34" charset="0"/>
                <a:cs typeface="Tahoma" pitchFamily="34" charset="0"/>
              </a:rPr>
              <a:t>		</a:t>
            </a:r>
            <a:r>
              <a:rPr lang="id-ID" sz="2000" dirty="0">
                <a:solidFill>
                  <a:srgbClr val="333399"/>
                </a:solidFill>
                <a:latin typeface="Courier New" pitchFamily="49" charset="0"/>
                <a:cs typeface="Tahoma" pitchFamily="34" charset="0"/>
              </a:rPr>
              <a:t>void matriks(</a:t>
            </a:r>
            <a:r>
              <a:rPr lang="id-ID" sz="2000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int a[][10]</a:t>
            </a:r>
            <a:r>
              <a:rPr lang="id-ID" sz="2000" dirty="0">
                <a:solidFill>
                  <a:srgbClr val="333399"/>
                </a:solidFill>
                <a:latin typeface="Courier New" pitchFamily="49" charset="0"/>
                <a:cs typeface="Tahoma" pitchFamily="34" charset="0"/>
              </a:rPr>
              <a:t>, int b, int k)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d-ID" sz="2000" dirty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But CANNOT be: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2000" b="1" dirty="0">
                <a:solidFill>
                  <a:srgbClr val="333399"/>
                </a:solidFill>
                <a:latin typeface="Tahoma" pitchFamily="34" charset="0"/>
                <a:cs typeface="Tahoma" pitchFamily="34" charset="0"/>
              </a:rPr>
              <a:t>		</a:t>
            </a:r>
            <a:r>
              <a:rPr lang="id-ID" sz="2000" dirty="0">
                <a:solidFill>
                  <a:srgbClr val="333399"/>
                </a:solidFill>
                <a:latin typeface="Courier New" pitchFamily="49" charset="0"/>
                <a:cs typeface="Tahoma" pitchFamily="34" charset="0"/>
              </a:rPr>
              <a:t>void matriks(</a:t>
            </a:r>
            <a:r>
              <a:rPr lang="id-ID" sz="2000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int a[10][]</a:t>
            </a:r>
            <a:r>
              <a:rPr lang="id-ID" sz="2000" dirty="0">
                <a:solidFill>
                  <a:srgbClr val="333399"/>
                </a:solidFill>
                <a:latin typeface="Courier New" pitchFamily="49" charset="0"/>
                <a:cs typeface="Tahoma" pitchFamily="34" charset="0"/>
              </a:rPr>
              <a:t>, int b, int k)</a:t>
            </a:r>
          </a:p>
          <a:p>
            <a:pPr defTabSz="457200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or</a:t>
            </a:r>
          </a:p>
          <a:p>
            <a:pPr defTabSz="457200" eaLnBrk="0" hangingPunct="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2000" b="1" dirty="0">
                <a:solidFill>
                  <a:srgbClr val="333399"/>
                </a:solidFill>
                <a:latin typeface="Tahoma" pitchFamily="34" charset="0"/>
                <a:cs typeface="Tahoma" pitchFamily="34" charset="0"/>
              </a:rPr>
              <a:t>		</a:t>
            </a:r>
            <a:r>
              <a:rPr lang="id-ID" sz="2000" dirty="0">
                <a:solidFill>
                  <a:srgbClr val="333399"/>
                </a:solidFill>
                <a:latin typeface="Courier New" pitchFamily="49" charset="0"/>
                <a:cs typeface="Tahoma" pitchFamily="34" charset="0"/>
              </a:rPr>
              <a:t>void matriks(</a:t>
            </a:r>
            <a:r>
              <a:rPr lang="id-ID" sz="2000" dirty="0">
                <a:solidFill>
                  <a:srgbClr val="FF0000"/>
                </a:solidFill>
                <a:latin typeface="Courier New" pitchFamily="49" charset="0"/>
                <a:cs typeface="Tahoma" pitchFamily="34" charset="0"/>
              </a:rPr>
              <a:t>int a[][]</a:t>
            </a:r>
            <a:r>
              <a:rPr lang="id-ID" sz="2000" dirty="0">
                <a:solidFill>
                  <a:srgbClr val="333399"/>
                </a:solidFill>
                <a:latin typeface="Courier New" pitchFamily="49" charset="0"/>
                <a:cs typeface="Tahoma" pitchFamily="34" charset="0"/>
              </a:rPr>
              <a:t>, int b, int k)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Passing Parameter: 2D Array</a:t>
            </a:r>
          </a:p>
        </p:txBody>
      </p:sp>
      <p:sp>
        <p:nvSpPr>
          <p:cNvPr id="2765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D221C9D-85D1-48C1-A3C1-A121EC9DC019}" type="slidenum">
              <a:rPr lang="en-US">
                <a:latin typeface="Tahoma" pitchFamily="34" charset="0"/>
                <a:cs typeface="Tahoma" pitchFamily="34" charset="0"/>
              </a:rPr>
              <a:pPr/>
              <a:t>25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7653" name="Rectangle 3"/>
          <p:cNvSpPr txBox="1">
            <a:spLocks noChangeArrowheads="1"/>
          </p:cNvSpPr>
          <p:nvPr/>
        </p:nvSpPr>
        <p:spPr bwMode="auto">
          <a:xfrm>
            <a:off x="990600" y="1981200"/>
            <a:ext cx="7696200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defTabSz="457200">
              <a:lnSpc>
                <a:spcPct val="80000"/>
              </a:lnSpc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 defTabSz="457200">
              <a:lnSpc>
                <a:spcPct val="80000"/>
              </a:lnSpc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void print(int A[3][4])</a:t>
            </a:r>
          </a:p>
          <a:p>
            <a:pPr defTabSz="457200">
              <a:lnSpc>
                <a:spcPct val="80000"/>
              </a:lnSpc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457200">
              <a:lnSpc>
                <a:spcPct val="80000"/>
              </a:lnSpc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      int row,col;</a:t>
            </a:r>
          </a:p>
          <a:p>
            <a:pPr defTabSz="457200">
              <a:lnSpc>
                <a:spcPct val="80000"/>
              </a:lnSpc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      for(row=0; row&lt;3; row++){</a:t>
            </a:r>
          </a:p>
          <a:p>
            <a:pPr defTabSz="457200">
              <a:lnSpc>
                <a:spcPct val="80000"/>
              </a:lnSpc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          for(col=0; col&lt;4; col++)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457200">
              <a:lnSpc>
                <a:spcPct val="80000"/>
              </a:lnSpc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id-ID" sz="1600" b="1" dirty="0">
                <a:latin typeface="Courier New" pitchFamily="49" charset="0"/>
                <a:cs typeface="Courier New" pitchFamily="49" charset="0"/>
              </a:rPr>
              <a:t>printf("X[%d][%d]=%d",row,col,A[row][col]);</a:t>
            </a:r>
          </a:p>
          <a:p>
            <a:pPr defTabSz="457200">
              <a:lnSpc>
                <a:spcPct val="80000"/>
              </a:lnSpc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          printf("\n");</a:t>
            </a:r>
          </a:p>
          <a:p>
            <a:pPr defTabSz="457200">
              <a:lnSpc>
                <a:spcPct val="80000"/>
              </a:lnSpc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 defTabSz="457200">
              <a:lnSpc>
                <a:spcPct val="80000"/>
              </a:lnSpc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457200">
              <a:lnSpc>
                <a:spcPct val="80000"/>
              </a:lnSpc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id-ID" sz="1600" b="1" dirty="0">
              <a:latin typeface="Courier New" pitchFamily="49" charset="0"/>
              <a:cs typeface="Courier New" pitchFamily="49" charset="0"/>
            </a:endParaRPr>
          </a:p>
          <a:p>
            <a:pPr defTabSz="457200">
              <a:lnSpc>
                <a:spcPct val="80000"/>
              </a:lnSpc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int main()</a:t>
            </a:r>
          </a:p>
          <a:p>
            <a:pPr defTabSz="457200">
              <a:lnSpc>
                <a:spcPct val="80000"/>
              </a:lnSpc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457200">
              <a:lnSpc>
                <a:spcPct val="80000"/>
              </a:lnSpc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   int x[3][4]={{1,2,3,4},</a:t>
            </a:r>
          </a:p>
          <a:p>
            <a:pPr defTabSz="457200">
              <a:lnSpc>
                <a:spcPct val="80000"/>
              </a:lnSpc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                {8,7,6,5},</a:t>
            </a:r>
          </a:p>
          <a:p>
            <a:pPr defTabSz="457200">
              <a:lnSpc>
                <a:spcPct val="80000"/>
              </a:lnSpc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                {9,10,11,12}};</a:t>
            </a:r>
          </a:p>
          <a:p>
            <a:pPr defTabSz="457200">
              <a:lnSpc>
                <a:spcPct val="80000"/>
              </a:lnSpc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   print(x);</a:t>
            </a:r>
          </a:p>
          <a:p>
            <a:pPr defTabSz="457200">
              <a:lnSpc>
                <a:spcPct val="80000"/>
              </a:lnSpc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   return(0);</a:t>
            </a:r>
          </a:p>
          <a:p>
            <a:pPr defTabSz="457200">
              <a:lnSpc>
                <a:spcPct val="80000"/>
              </a:lnSpc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Passing Parameter</a:t>
            </a:r>
          </a:p>
        </p:txBody>
      </p:sp>
      <p:sp>
        <p:nvSpPr>
          <p:cNvPr id="286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C20F222-4041-4312-ABF1-A419E7B104F6}" type="slidenum">
              <a:rPr lang="en-US">
                <a:latin typeface="Tahoma" pitchFamily="34" charset="0"/>
                <a:cs typeface="Tahoma" pitchFamily="34" charset="0"/>
              </a:rPr>
              <a:pPr/>
              <a:t>26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228600" y="2010134"/>
            <a:ext cx="8839200" cy="3859867"/>
            <a:chOff x="-4082" y="1916113"/>
            <a:chExt cx="9075964" cy="3963255"/>
          </a:xfrm>
        </p:grpSpPr>
        <p:sp>
          <p:nvSpPr>
            <p:cNvPr id="28678" name="Text Box 3"/>
            <p:cNvSpPr txBox="1">
              <a:spLocks noChangeArrowheads="1"/>
            </p:cNvSpPr>
            <p:nvPr/>
          </p:nvSpPr>
          <p:spPr bwMode="auto">
            <a:xfrm>
              <a:off x="-4082" y="3886200"/>
              <a:ext cx="4423682" cy="1993168"/>
            </a:xfrm>
            <a:prstGeom prst="rect">
              <a:avLst/>
            </a:prstGeom>
            <a:noFill/>
            <a:ln w="936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square" lIns="90000" tIns="46800" rIns="90000" bIns="46800">
              <a:spAutoFit/>
            </a:bodyPr>
            <a:lstStyle/>
            <a:p>
              <a:pPr defTabSz="45720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id-ID" b="1" dirty="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void rotate( </a:t>
              </a:r>
              <a:r>
                <a:rPr lang="id-ID" b="1" dirty="0">
                  <a:solidFill>
                    <a:srgbClr val="FF3300"/>
                  </a:solidFill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char ss[ ]</a:t>
              </a:r>
              <a:r>
                <a:rPr lang="id-ID" b="1" dirty="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)</a:t>
              </a:r>
            </a:p>
            <a:p>
              <a:pPr defTabSz="45720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id-ID" b="1" dirty="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{</a:t>
              </a:r>
            </a:p>
            <a:p>
              <a:pPr defTabSz="45720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id-ID" b="1" dirty="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   int c,i,j;</a:t>
              </a:r>
            </a:p>
            <a:p>
              <a:pPr defTabSz="45720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id-ID" b="1" dirty="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   for(i=0, j=strlen(ss)-1; i&lt;j; i++, j--)</a:t>
              </a:r>
            </a:p>
            <a:p>
              <a:pPr defTabSz="45720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id-ID" b="1" dirty="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	    {</a:t>
              </a:r>
            </a:p>
            <a:p>
              <a:pPr defTabSz="45720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id-ID" b="1" dirty="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       c=ss[i];</a:t>
              </a:r>
            </a:p>
            <a:p>
              <a:pPr defTabSz="45720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id-ID" b="1" dirty="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       ss[i]=ss[j];</a:t>
              </a:r>
            </a:p>
            <a:p>
              <a:pPr defTabSz="45720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id-ID" b="1" dirty="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       ss[j]=c;</a:t>
              </a:r>
            </a:p>
            <a:p>
              <a:pPr defTabSz="45720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id-ID" b="1" dirty="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   }</a:t>
              </a:r>
            </a:p>
            <a:p>
              <a:pPr defTabSz="45720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id-ID" b="1" dirty="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}</a:t>
              </a:r>
            </a:p>
          </p:txBody>
        </p:sp>
        <p:sp>
          <p:nvSpPr>
            <p:cNvPr id="28679" name="Text Box 4"/>
            <p:cNvSpPr txBox="1">
              <a:spLocks noChangeArrowheads="1"/>
            </p:cNvSpPr>
            <p:nvPr/>
          </p:nvSpPr>
          <p:spPr bwMode="auto">
            <a:xfrm>
              <a:off x="4572000" y="3886200"/>
              <a:ext cx="4499882" cy="1993168"/>
            </a:xfrm>
            <a:prstGeom prst="rect">
              <a:avLst/>
            </a:prstGeom>
            <a:noFill/>
            <a:ln w="9360">
              <a:solidFill>
                <a:srgbClr val="0000FF"/>
              </a:solidFill>
              <a:miter lim="800000"/>
              <a:headEnd/>
              <a:tailEnd/>
            </a:ln>
          </p:spPr>
          <p:txBody>
            <a:bodyPr wrap="square" lIns="90000" tIns="46800" rIns="90000" bIns="46800">
              <a:spAutoFit/>
            </a:bodyPr>
            <a:lstStyle/>
            <a:p>
              <a:pPr defTabSz="45720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id-ID" b="1" dirty="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void rotate( </a:t>
              </a:r>
              <a:r>
                <a:rPr lang="id-ID" b="1" dirty="0">
                  <a:solidFill>
                    <a:srgbClr val="FF0000"/>
                  </a:solidFill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char *ss</a:t>
              </a:r>
              <a:r>
                <a:rPr lang="id-ID" b="1" dirty="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)</a:t>
              </a:r>
            </a:p>
            <a:p>
              <a:pPr defTabSz="45720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id-ID" b="1" dirty="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{</a:t>
              </a:r>
            </a:p>
            <a:p>
              <a:pPr defTabSz="45720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id-ID" b="1" dirty="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   int c,i,j;</a:t>
              </a:r>
            </a:p>
            <a:p>
              <a:pPr defTabSz="45720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id-ID" b="1" dirty="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   for(i=0, j=strlen(ss)-1; i&lt;j; i++, j--)</a:t>
              </a:r>
            </a:p>
            <a:p>
              <a:pPr defTabSz="45720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id-ID" b="1" dirty="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   {</a:t>
              </a:r>
            </a:p>
            <a:p>
              <a:pPr defTabSz="45720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id-ID" b="1" dirty="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       c=ss[i];</a:t>
              </a:r>
            </a:p>
            <a:p>
              <a:pPr defTabSz="45720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id-ID" b="1" dirty="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       ss[i]=ss[j];</a:t>
              </a:r>
            </a:p>
            <a:p>
              <a:pPr defTabSz="45720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id-ID" b="1" dirty="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       ss[j]=c;</a:t>
              </a:r>
            </a:p>
            <a:p>
              <a:pPr defTabSz="45720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id-ID" b="1" dirty="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   }</a:t>
              </a:r>
            </a:p>
            <a:p>
              <a:pPr defTabSz="45720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id-ID" b="1" dirty="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}</a:t>
              </a:r>
            </a:p>
          </p:txBody>
        </p:sp>
        <p:sp>
          <p:nvSpPr>
            <p:cNvPr id="28680" name="Text Box 5"/>
            <p:cNvSpPr txBox="1">
              <a:spLocks noChangeArrowheads="1"/>
            </p:cNvSpPr>
            <p:nvPr/>
          </p:nvSpPr>
          <p:spPr bwMode="auto">
            <a:xfrm>
              <a:off x="2590800" y="1916113"/>
              <a:ext cx="3048000" cy="1817687"/>
            </a:xfrm>
            <a:prstGeom prst="rect">
              <a:avLst/>
            </a:prstGeom>
            <a:noFill/>
            <a:ln w="9360">
              <a:solidFill>
                <a:srgbClr val="0000FF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defTabSz="45720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id-ID" sz="1400" b="1" dirty="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int main()</a:t>
              </a:r>
            </a:p>
            <a:p>
              <a:pPr defTabSz="45720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id-ID" sz="1400" b="1" dirty="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{</a:t>
              </a:r>
            </a:p>
            <a:p>
              <a:pPr defTabSz="45720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id-ID" sz="1400" b="1" dirty="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   char ss[20]="KASUR";</a:t>
              </a:r>
            </a:p>
            <a:p>
              <a:pPr defTabSz="45720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id-ID" sz="1400" b="1" dirty="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   rotate(ss);</a:t>
              </a:r>
            </a:p>
            <a:p>
              <a:pPr defTabSz="45720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id-ID" sz="1400" b="1" dirty="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   printf("%s\n",ss);</a:t>
              </a:r>
            </a:p>
            <a:p>
              <a:pPr defTabSz="45720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id-ID" sz="1400" b="1" dirty="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   getch();</a:t>
              </a:r>
            </a:p>
            <a:p>
              <a:pPr defTabSz="45720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id-ID" sz="1400" b="1" dirty="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    return(0);</a:t>
              </a:r>
            </a:p>
            <a:p>
              <a:pPr defTabSz="45720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id-ID" sz="1400" b="1" dirty="0">
                  <a:solidFill>
                    <a:srgbClr val="000000"/>
                  </a:solidFill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}</a:t>
              </a:r>
            </a:p>
          </p:txBody>
        </p:sp>
        <p:sp>
          <p:nvSpPr>
            <p:cNvPr id="28681" name="Freeform 6"/>
            <p:cNvSpPr>
              <a:spLocks/>
            </p:cNvSpPr>
            <p:nvPr/>
          </p:nvSpPr>
          <p:spPr bwMode="auto">
            <a:xfrm>
              <a:off x="1714500" y="2743200"/>
              <a:ext cx="1333500" cy="1066800"/>
            </a:xfrm>
            <a:custGeom>
              <a:avLst/>
              <a:gdLst>
                <a:gd name="T0" fmla="*/ 2147483647 w 744"/>
                <a:gd name="T1" fmla="*/ 0 h 1152"/>
                <a:gd name="T2" fmla="*/ 2147483647 w 744"/>
                <a:gd name="T3" fmla="*/ 2147483647 h 1152"/>
                <a:gd name="T4" fmla="*/ 2147483647 w 744"/>
                <a:gd name="T5" fmla="*/ 2147483647 h 1152"/>
                <a:gd name="T6" fmla="*/ 0 60000 65536"/>
                <a:gd name="T7" fmla="*/ 0 60000 65536"/>
                <a:gd name="T8" fmla="*/ 0 60000 65536"/>
                <a:gd name="T9" fmla="*/ 0 w 744"/>
                <a:gd name="T10" fmla="*/ 0 h 1152"/>
                <a:gd name="T11" fmla="*/ 744 w 744"/>
                <a:gd name="T12" fmla="*/ 1152 h 1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44" h="1152">
                  <a:moveTo>
                    <a:pt x="744" y="0"/>
                  </a:moveTo>
                  <a:cubicBezTo>
                    <a:pt x="492" y="24"/>
                    <a:pt x="240" y="48"/>
                    <a:pt x="120" y="240"/>
                  </a:cubicBezTo>
                  <a:cubicBezTo>
                    <a:pt x="0" y="432"/>
                    <a:pt x="40" y="1008"/>
                    <a:pt x="24" y="1152"/>
                  </a:cubicBezTo>
                </a:path>
              </a:pathLst>
            </a:custGeom>
            <a:noFill/>
            <a:ln w="2844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28682" name="Text Box 7"/>
            <p:cNvSpPr txBox="1">
              <a:spLocks noChangeArrowheads="1"/>
            </p:cNvSpPr>
            <p:nvPr/>
          </p:nvSpPr>
          <p:spPr bwMode="auto">
            <a:xfrm>
              <a:off x="6096000" y="2057400"/>
              <a:ext cx="2667000" cy="882650"/>
            </a:xfrm>
            <a:prstGeom prst="rect">
              <a:avLst/>
            </a:prstGeom>
            <a:solidFill>
              <a:srgbClr val="3366FF"/>
            </a:solidFill>
            <a:ln w="9360">
              <a:solidFill>
                <a:srgbClr val="0000FF"/>
              </a:solidFill>
              <a:miter lim="800000"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defTabSz="457200">
                <a:spcBef>
                  <a:spcPts val="1125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>
                  <a:solidFill>
                    <a:srgbClr val="FFFFFF"/>
                  </a:solidFill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string as formal parameter :</a:t>
              </a:r>
            </a:p>
            <a:p>
              <a:pPr defTabSz="457200">
                <a:spcBef>
                  <a:spcPts val="1125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>
                  <a:solidFill>
                    <a:srgbClr val="FFFFFF"/>
                  </a:solidFill>
                  <a:latin typeface="Courier New" pitchFamily="49" charset="0"/>
                  <a:ea typeface="Arial Unicode MS" pitchFamily="34" charset="-128"/>
                  <a:cs typeface="Courier New" pitchFamily="49" charset="0"/>
                </a:rPr>
                <a:t>char[ ] or char *</a:t>
              </a:r>
            </a:p>
          </p:txBody>
        </p:sp>
        <p:sp>
          <p:nvSpPr>
            <p:cNvPr id="28683" name="Freeform 8"/>
            <p:cNvSpPr>
              <a:spLocks/>
            </p:cNvSpPr>
            <p:nvPr/>
          </p:nvSpPr>
          <p:spPr bwMode="auto">
            <a:xfrm>
              <a:off x="5029200" y="2743200"/>
              <a:ext cx="1295400" cy="1066800"/>
            </a:xfrm>
            <a:custGeom>
              <a:avLst/>
              <a:gdLst>
                <a:gd name="T0" fmla="*/ 0 w 1488"/>
                <a:gd name="T1" fmla="*/ 0 h 1152"/>
                <a:gd name="T2" fmla="*/ 2147483647 w 1488"/>
                <a:gd name="T3" fmla="*/ 2147483647 h 1152"/>
                <a:gd name="T4" fmla="*/ 2147483647 w 1488"/>
                <a:gd name="T5" fmla="*/ 2147483647 h 1152"/>
                <a:gd name="T6" fmla="*/ 0 60000 65536"/>
                <a:gd name="T7" fmla="*/ 0 60000 65536"/>
                <a:gd name="T8" fmla="*/ 0 60000 65536"/>
                <a:gd name="T9" fmla="*/ 0 w 1488"/>
                <a:gd name="T10" fmla="*/ 0 h 1152"/>
                <a:gd name="T11" fmla="*/ 1488 w 1488"/>
                <a:gd name="T12" fmla="*/ 1152 h 11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88" h="1152">
                  <a:moveTo>
                    <a:pt x="0" y="0"/>
                  </a:moveTo>
                  <a:cubicBezTo>
                    <a:pt x="428" y="24"/>
                    <a:pt x="856" y="48"/>
                    <a:pt x="1104" y="240"/>
                  </a:cubicBezTo>
                  <a:cubicBezTo>
                    <a:pt x="1352" y="432"/>
                    <a:pt x="1420" y="792"/>
                    <a:pt x="1488" y="1152"/>
                  </a:cubicBezTo>
                </a:path>
              </a:pathLst>
            </a:custGeom>
            <a:noFill/>
            <a:ln w="2844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id-ID"/>
            </a:p>
          </p:txBody>
        </p:sp>
      </p:grp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Recursive Definition</a:t>
            </a:r>
          </a:p>
        </p:txBody>
      </p:sp>
      <p:sp>
        <p:nvSpPr>
          <p:cNvPr id="2969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C25E71-D69C-475A-92E1-91A0B46EC639}" type="slidenum">
              <a:rPr lang="en-US">
                <a:latin typeface="Tahoma" pitchFamily="34" charset="0"/>
                <a:cs typeface="Tahoma" pitchFamily="34" charset="0"/>
              </a:rPr>
              <a:pPr/>
              <a:t>27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29701" name="Rectangle 3"/>
          <p:cNvSpPr txBox="1">
            <a:spLocks noChangeArrowheads="1"/>
          </p:cNvSpPr>
          <p:nvPr/>
        </p:nvSpPr>
        <p:spPr bwMode="auto">
          <a:xfrm>
            <a:off x="914400" y="1981200"/>
            <a:ext cx="7924800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1313" indent="-341313" defTabSz="45720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 dirty="0">
                <a:latin typeface="Tahoma" pitchFamily="34" charset="0"/>
                <a:cs typeface="Tahoma" pitchFamily="34" charset="0"/>
              </a:rPr>
              <a:t>Recursive 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is a function call inside a certain function calling itself </a:t>
            </a:r>
          </a:p>
          <a:p>
            <a:pPr marL="341313" indent="-341313" defTabSz="45720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Recursive Function, suitable for recursive problem</a:t>
            </a:r>
          </a:p>
          <a:p>
            <a:pPr marL="341313" indent="-341313" defTabSz="45720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Example :</a:t>
            </a:r>
          </a:p>
          <a:p>
            <a:pPr marL="341313" indent="-341313" defTabSz="457200">
              <a:lnSpc>
                <a:spcPct val="90000"/>
              </a:lnSpc>
              <a:spcBef>
                <a:spcPts val="500"/>
              </a:spcBef>
              <a:buFontTx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 dirty="0">
                <a:latin typeface="Tahoma" pitchFamily="34" charset="0"/>
                <a:cs typeface="Tahoma" pitchFamily="34" charset="0"/>
              </a:rPr>
              <a:t>Factorial (n)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 or n! defined as follows :</a:t>
            </a:r>
          </a:p>
          <a:p>
            <a:pPr marL="798513" lvl="1" indent="-341313" defTabSz="457200">
              <a:lnSpc>
                <a:spcPct val="90000"/>
              </a:lnSpc>
              <a:spcBef>
                <a:spcPts val="500"/>
              </a:spcBef>
              <a:buFontTx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i="1" dirty="0">
                <a:latin typeface="Tahoma" pitchFamily="34" charset="0"/>
                <a:cs typeface="Tahoma" pitchFamily="34" charset="0"/>
              </a:rPr>
              <a:t>n! = 1, for n = 0; </a:t>
            </a:r>
          </a:p>
          <a:p>
            <a:pPr marL="798513" lvl="1" indent="-341313" defTabSz="457200">
              <a:lnSpc>
                <a:spcPct val="90000"/>
              </a:lnSpc>
              <a:spcBef>
                <a:spcPts val="500"/>
              </a:spcBef>
              <a:buFontTx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i="1" dirty="0">
                <a:latin typeface="Tahoma" pitchFamily="34" charset="0"/>
                <a:cs typeface="Tahoma" pitchFamily="34" charset="0"/>
              </a:rPr>
              <a:t>n! = n * (n-1)!, for n &gt; 0</a:t>
            </a:r>
          </a:p>
          <a:p>
            <a:pPr marL="341313" indent="-341313" defTabSz="457200">
              <a:lnSpc>
                <a:spcPct val="90000"/>
              </a:lnSpc>
              <a:spcBef>
                <a:spcPts val="500"/>
              </a:spcBef>
              <a:buFontTx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4! = 4 * 3!</a:t>
            </a:r>
          </a:p>
          <a:p>
            <a:pPr marL="341313" indent="-341313" defTabSz="457200">
              <a:lnSpc>
                <a:spcPct val="90000"/>
              </a:lnSpc>
              <a:spcBef>
                <a:spcPts val="500"/>
              </a:spcBef>
              <a:buFontTx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3! = 3 * 2!</a:t>
            </a:r>
          </a:p>
          <a:p>
            <a:pPr marL="341313" indent="-341313" defTabSz="457200">
              <a:lnSpc>
                <a:spcPct val="90000"/>
              </a:lnSpc>
              <a:spcBef>
                <a:spcPts val="500"/>
              </a:spcBef>
              <a:buFontTx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2! = 2 * 1!</a:t>
            </a:r>
          </a:p>
          <a:p>
            <a:pPr marL="341313" indent="-341313" defTabSz="457200">
              <a:lnSpc>
                <a:spcPct val="90000"/>
              </a:lnSpc>
              <a:spcBef>
                <a:spcPts val="500"/>
              </a:spcBef>
              <a:buFontTx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1! =  1* 0!</a:t>
            </a:r>
          </a:p>
          <a:p>
            <a:pPr marL="341313" indent="-341313" defTabSz="457200">
              <a:lnSpc>
                <a:spcPct val="90000"/>
              </a:lnSpc>
              <a:spcBef>
                <a:spcPts val="500"/>
              </a:spcBef>
              <a:buFontTx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0! =  1</a:t>
            </a:r>
          </a:p>
          <a:p>
            <a:pPr marL="341313" indent="-341313" defTabSz="457200">
              <a:lnSpc>
                <a:spcPct val="90000"/>
              </a:lnSpc>
              <a:spcBef>
                <a:spcPts val="500"/>
              </a:spcBef>
              <a:buFontTx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Trace back : 4! = 1*2*3*4 = 24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Recursive Definition</a:t>
            </a:r>
          </a:p>
        </p:txBody>
      </p:sp>
      <p:sp>
        <p:nvSpPr>
          <p:cNvPr id="3072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FACAFE-A3DC-4E4C-91F5-5B80B4413FF7}" type="slidenum">
              <a:rPr lang="en-US">
                <a:latin typeface="Tahoma" pitchFamily="34" charset="0"/>
                <a:cs typeface="Tahoma" pitchFamily="34" charset="0"/>
              </a:rPr>
              <a:pPr/>
              <a:t>28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25" name="Rectangle 3"/>
          <p:cNvSpPr txBox="1">
            <a:spLocks noChangeArrowheads="1"/>
          </p:cNvSpPr>
          <p:nvPr/>
        </p:nvSpPr>
        <p:spPr bwMode="auto">
          <a:xfrm>
            <a:off x="990600" y="1905000"/>
            <a:ext cx="5486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1313" indent="-34131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Example: (5 factorial)</a:t>
            </a:r>
          </a:p>
          <a:p>
            <a:pPr marL="341313" indent="-34131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26" name="Text Box 4"/>
          <p:cNvSpPr txBox="1">
            <a:spLocks noChangeArrowheads="1"/>
          </p:cNvSpPr>
          <p:nvPr/>
        </p:nvSpPr>
        <p:spPr bwMode="auto">
          <a:xfrm>
            <a:off x="1066800" y="2286000"/>
            <a:ext cx="4191000" cy="3787775"/>
          </a:xfrm>
          <a:prstGeom prst="rect">
            <a:avLst/>
          </a:prstGeom>
          <a:noFill/>
          <a:ln w="936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D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5!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D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(5 * 4!)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D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(5 * (4 *3!))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D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(5 * (4 * (3 * 2!)))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D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(5 * (4 * (3 * (2 * 1!))))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D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(5 * (4 * (3 * (2 * (1 * 0!)))))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D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(5 * (4 * (3 * (2 * (1 * 1)))))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D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(5 * (4 * (3 * (2 *  1))))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D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(5 * (4 * (3 * 2)))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D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(5 * (4 * 6 ))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D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(5 * 24)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D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120</a:t>
            </a:r>
          </a:p>
        </p:txBody>
      </p:sp>
      <p:pic>
        <p:nvPicPr>
          <p:cNvPr id="30727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3760" y="3247824"/>
            <a:ext cx="4191640" cy="20099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Recursive Function</a:t>
            </a:r>
          </a:p>
        </p:txBody>
      </p:sp>
      <p:sp>
        <p:nvSpPr>
          <p:cNvPr id="3174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C27C75-630B-4157-9F73-FDC86A3400E0}" type="slidenum">
              <a:rPr lang="en-US">
                <a:latin typeface="Tahoma" pitchFamily="34" charset="0"/>
                <a:cs typeface="Tahoma" pitchFamily="34" charset="0"/>
              </a:rPr>
              <a:pPr/>
              <a:t>29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1749" name="Rectangle 3"/>
          <p:cNvSpPr txBox="1">
            <a:spLocks noChangeArrowheads="1"/>
          </p:cNvSpPr>
          <p:nvPr/>
        </p:nvSpPr>
        <p:spPr bwMode="auto">
          <a:xfrm>
            <a:off x="990600" y="1981200"/>
            <a:ext cx="777240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Recursive Function has two components:</a:t>
            </a:r>
          </a:p>
          <a:p>
            <a:pPr marL="741363" lvl="1" indent="-284163" defTabSz="457200">
              <a:spcBef>
                <a:spcPts val="600"/>
              </a:spcBef>
              <a:buFont typeface="Tahoma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 dirty="0">
                <a:latin typeface="Tahoma" pitchFamily="34" charset="0"/>
                <a:cs typeface="Tahoma" pitchFamily="34" charset="0"/>
              </a:rPr>
              <a:t>Base case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:</a:t>
            </a:r>
          </a:p>
          <a:p>
            <a:pPr marL="741363" lvl="1" indent="-28416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	return value(constant) without calling next recursive call.</a:t>
            </a:r>
          </a:p>
          <a:p>
            <a:pPr marL="741363" lvl="1" indent="-284163" defTabSz="457200">
              <a:spcBef>
                <a:spcPts val="600"/>
              </a:spcBef>
              <a:buFont typeface="Tahoma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 dirty="0">
                <a:latin typeface="Tahoma" pitchFamily="34" charset="0"/>
                <a:cs typeface="Tahoma" pitchFamily="34" charset="0"/>
              </a:rPr>
              <a:t>Reduction step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:</a:t>
            </a:r>
          </a:p>
          <a:p>
            <a:pPr marL="741363" lvl="1" indent="-28416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	sequence of input value converging to the base case.</a:t>
            </a:r>
          </a:p>
          <a:p>
            <a:pPr marL="741363" lvl="1" indent="-28416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dirty="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Example: (Factorial function)</a:t>
            </a:r>
          </a:p>
          <a:p>
            <a:pPr marL="736600" lvl="2" indent="-273050" defTabSz="457200">
              <a:spcBef>
                <a:spcPts val="600"/>
              </a:spcBef>
              <a:buFont typeface="Tahoma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 dirty="0">
                <a:latin typeface="Tahoma" pitchFamily="34" charset="0"/>
                <a:cs typeface="Tahoma" pitchFamily="34" charset="0"/>
              </a:rPr>
              <a:t>Base case : 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n = 0</a:t>
            </a:r>
          </a:p>
          <a:p>
            <a:pPr marL="736600" lvl="2" indent="-273050" defTabSz="457200">
              <a:spcBef>
                <a:spcPts val="600"/>
              </a:spcBef>
              <a:buFont typeface="Tahoma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 dirty="0">
                <a:latin typeface="Tahoma" pitchFamily="34" charset="0"/>
                <a:cs typeface="Tahoma" pitchFamily="34" charset="0"/>
              </a:rPr>
              <a:t>Reduction step: </a:t>
            </a:r>
            <a:r>
              <a:rPr lang="en-US" sz="2000" dirty="0">
                <a:latin typeface="Tahoma" pitchFamily="34" charset="0"/>
                <a:cs typeface="Tahoma" pitchFamily="34" charset="0"/>
              </a:rPr>
              <a:t>f(n) = n * f(n-1)</a:t>
            </a:r>
          </a:p>
          <a:p>
            <a:pPr marL="341313" indent="-34131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Sub Topics</a:t>
            </a:r>
          </a:p>
        </p:txBody>
      </p:sp>
      <p:sp>
        <p:nvSpPr>
          <p:cNvPr id="512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C54D3F1-A591-4D0F-84C1-8E20D1E66EA7}" type="slidenum">
              <a:rPr lang="en-US">
                <a:latin typeface="Tahoma" pitchFamily="34" charset="0"/>
                <a:cs typeface="Tahoma" pitchFamily="34" charset="0"/>
              </a:rPr>
              <a:pPr/>
              <a:t>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b="1">
                <a:latin typeface="Tahoma" pitchFamily="34" charset="0"/>
                <a:cs typeface="Tahoma" pitchFamily="34" charset="0"/>
              </a:rPr>
              <a:t>Function and Recursion:</a:t>
            </a:r>
          </a:p>
          <a:p>
            <a:pPr marL="873125" lvl="1" indent="-415925">
              <a:lnSpc>
                <a:spcPct val="90000"/>
              </a:lnSpc>
            </a:pPr>
            <a:r>
              <a:rPr lang="en-US">
                <a:latin typeface="Tahoma" pitchFamily="34" charset="0"/>
                <a:cs typeface="Tahoma" pitchFamily="34" charset="0"/>
              </a:rPr>
              <a:t>Modular Programming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>
                <a:latin typeface="Tahoma" pitchFamily="34" charset="0"/>
                <a:cs typeface="Tahoma" pitchFamily="34" charset="0"/>
              </a:rPr>
              <a:t>Function Definition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>
                <a:latin typeface="Tahoma" pitchFamily="34" charset="0"/>
                <a:cs typeface="Tahoma" pitchFamily="34" charset="0"/>
              </a:rPr>
              <a:t>Function Prototype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>
                <a:latin typeface="Tahoma" pitchFamily="34" charset="0"/>
                <a:cs typeface="Tahoma" pitchFamily="34" charset="0"/>
              </a:rPr>
              <a:t>Identifier Scoping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>
                <a:latin typeface="Tahoma" pitchFamily="34" charset="0"/>
                <a:cs typeface="Tahoma" pitchFamily="34" charset="0"/>
              </a:rPr>
              <a:t>Passing Parameter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>
                <a:latin typeface="Tahoma" pitchFamily="34" charset="0"/>
                <a:cs typeface="Tahoma" pitchFamily="34" charset="0"/>
              </a:rPr>
              <a:t>Program Examples Using Function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>
                <a:latin typeface="Tahoma" pitchFamily="34" charset="0"/>
                <a:cs typeface="Tahoma" pitchFamily="34" charset="0"/>
              </a:rPr>
              <a:t>Recursion Definition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>
                <a:latin typeface="Tahoma" pitchFamily="34" charset="0"/>
                <a:cs typeface="Tahoma" pitchFamily="34" charset="0"/>
              </a:rPr>
              <a:t>Recursive Function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>
                <a:latin typeface="Tahoma" pitchFamily="34" charset="0"/>
                <a:cs typeface="Tahoma" pitchFamily="34" charset="0"/>
              </a:rPr>
              <a:t>Iterative vs. Recursive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>
                <a:latin typeface="Tahoma" pitchFamily="34" charset="0"/>
                <a:cs typeface="Tahoma" pitchFamily="34" charset="0"/>
              </a:rPr>
              <a:t>Program Examples Using Recursive </a:t>
            </a:r>
          </a:p>
          <a:p>
            <a:pPr marL="873125" lvl="1" indent="-415925">
              <a:lnSpc>
                <a:spcPct val="90000"/>
              </a:lnSpc>
            </a:pPr>
            <a:r>
              <a:rPr lang="en-US">
                <a:latin typeface="Tahoma" pitchFamily="34" charset="0"/>
                <a:cs typeface="Tahoma" pitchFamily="34" charset="0"/>
              </a:rPr>
              <a:t>Exercise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latin typeface="Tahoma" pitchFamily="34" charset="0"/>
                <a:cs typeface="Tahoma" pitchFamily="34" charset="0"/>
              </a:rPr>
              <a:t>Iterative vs Recursive</a:t>
            </a:r>
          </a:p>
        </p:txBody>
      </p:sp>
      <p:sp>
        <p:nvSpPr>
          <p:cNvPr id="3277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341E7F5-84F6-43E7-BBE2-07FDDE2DC480}" type="slidenum">
              <a:rPr lang="en-US">
                <a:latin typeface="Tahoma" pitchFamily="34" charset="0"/>
                <a:cs typeface="Tahoma" pitchFamily="34" charset="0"/>
              </a:rPr>
              <a:pPr/>
              <a:t>30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2773" name="Rectangle 3"/>
          <p:cNvSpPr txBox="1">
            <a:spLocks noChangeArrowheads="1"/>
          </p:cNvSpPr>
          <p:nvPr/>
        </p:nvSpPr>
        <p:spPr bwMode="auto">
          <a:xfrm>
            <a:off x="1066800" y="198120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1313" indent="-34131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sz="2000" dirty="0">
                <a:latin typeface="Tahoma" pitchFamily="34" charset="0"/>
                <a:cs typeface="Tahoma" pitchFamily="34" charset="0"/>
              </a:rPr>
              <a:t>Example: (Iterative vs Recursive)</a:t>
            </a:r>
          </a:p>
          <a:p>
            <a:pPr marL="341313" indent="-34131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sz="20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2774" name="Rectangle 4"/>
          <p:cNvSpPr>
            <a:spLocks noChangeArrowheads="1"/>
          </p:cNvSpPr>
          <p:nvPr/>
        </p:nvSpPr>
        <p:spPr bwMode="auto">
          <a:xfrm>
            <a:off x="1066800" y="2362200"/>
            <a:ext cx="6248400" cy="21336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341313" indent="-341313" defTabSz="457200">
              <a:spcBef>
                <a:spcPts val="5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id-ID" sz="1600" b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Factorial - Recursive</a:t>
            </a:r>
          </a:p>
          <a:p>
            <a:pPr marL="341313" indent="-341313" defTabSz="457200">
              <a:spcBef>
                <a:spcPts val="6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long factor (int n) </a:t>
            </a:r>
          </a:p>
          <a:p>
            <a:pPr marL="341313" indent="-341313" defTabSz="457200">
              <a:spcBef>
                <a:spcPts val="6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{</a:t>
            </a:r>
          </a:p>
          <a:p>
            <a:pPr marL="341313" indent="-341313" defTabSz="457200">
              <a:spcBef>
                <a:spcPts val="6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	  if(n==0) return (1);</a:t>
            </a:r>
          </a:p>
          <a:p>
            <a:pPr marL="341313" indent="-341313" defTabSz="457200">
              <a:spcBef>
                <a:spcPts val="6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  else return(n * factor(n-1));</a:t>
            </a:r>
          </a:p>
          <a:p>
            <a:pPr marL="341313" indent="-341313" defTabSz="457200">
              <a:spcBef>
                <a:spcPts val="6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</a:p>
        </p:txBody>
      </p:sp>
      <p:sp>
        <p:nvSpPr>
          <p:cNvPr id="32775" name="Rectangle 5"/>
          <p:cNvSpPr>
            <a:spLocks noChangeArrowheads="1"/>
          </p:cNvSpPr>
          <p:nvPr/>
        </p:nvSpPr>
        <p:spPr bwMode="auto">
          <a:xfrm>
            <a:off x="3429000" y="4495800"/>
            <a:ext cx="5562600" cy="1905000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341313" indent="-341313" defTabSz="457200">
              <a:spcBef>
                <a:spcPts val="500"/>
              </a:spcBef>
              <a:buClr>
                <a:srgbClr val="000000"/>
              </a:buClr>
              <a:buSzPct val="100000"/>
              <a:buFont typeface="Arial" pitchFamily="34" charset="0"/>
              <a:buChar char="•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id-ID" sz="1600" b="1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Factorial - Iterative </a:t>
            </a:r>
          </a:p>
          <a:p>
            <a:pPr marL="341313" indent="-341313" defTabSz="457200">
              <a:spcBef>
                <a:spcPts val="6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long factor(int n) {</a:t>
            </a:r>
          </a:p>
          <a:p>
            <a:pPr marL="341313" indent="-341313" defTabSz="457200">
              <a:spcBef>
                <a:spcPts val="6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	  long i, fac = 1;</a:t>
            </a:r>
          </a:p>
          <a:p>
            <a:pPr marL="341313" indent="-341313" defTabSz="457200">
              <a:spcBef>
                <a:spcPts val="6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	  for(i=1; i&lt;=n; i++)  fac *= i;</a:t>
            </a:r>
          </a:p>
          <a:p>
            <a:pPr marL="341313" indent="-341313" defTabSz="457200">
              <a:spcBef>
                <a:spcPts val="6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	  return (fac);</a:t>
            </a:r>
          </a:p>
          <a:p>
            <a:pPr marL="341313" indent="-341313" defTabSz="457200">
              <a:spcBef>
                <a:spcPts val="600"/>
              </a:spcBef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id-ID" sz="160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Recursive</a:t>
            </a:r>
          </a:p>
        </p:txBody>
      </p:sp>
      <p:sp>
        <p:nvSpPr>
          <p:cNvPr id="3379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75E6D4-9D3B-44ED-A583-923FD2EB19F9}" type="slidenum">
              <a:rPr lang="en-US">
                <a:latin typeface="Tahoma" pitchFamily="34" charset="0"/>
                <a:cs typeface="Tahoma" pitchFamily="34" charset="0"/>
              </a:rPr>
              <a:pPr/>
              <a:t>31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3797" name="Rectangle 3"/>
          <p:cNvSpPr txBox="1">
            <a:spLocks noChangeArrowheads="1"/>
          </p:cNvSpPr>
          <p:nvPr/>
        </p:nvSpPr>
        <p:spPr bwMode="auto">
          <a:xfrm>
            <a:off x="1066800" y="1981200"/>
            <a:ext cx="7848600" cy="437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1313" indent="-34131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 dirty="0">
                <a:latin typeface="Tahoma" pitchFamily="34" charset="0"/>
                <a:cs typeface="Tahoma" pitchFamily="34" charset="0"/>
              </a:rPr>
              <a:t>Recursive Drawback</a:t>
            </a:r>
          </a:p>
          <a:p>
            <a:pPr marL="341313" indent="-34131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Although recursive code more concise it needs:</a:t>
            </a:r>
          </a:p>
          <a:p>
            <a:pPr marL="914400" lvl="1" indent="-457200" defTabSz="457200">
              <a:buFont typeface="Tahoma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More memory consumption – as stack memory is needed</a:t>
            </a:r>
          </a:p>
          <a:p>
            <a:pPr marL="914400" lvl="1" indent="-457200" defTabSz="457200">
              <a:buFont typeface="Tahoma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Takes longer time, should traverse through all recursive call using stack</a:t>
            </a:r>
          </a:p>
          <a:p>
            <a:pPr marL="914400" lvl="1" indent="-457200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 dirty="0">
                <a:latin typeface="Tahoma" pitchFamily="34" charset="0"/>
                <a:cs typeface="Tahoma" pitchFamily="34" charset="0"/>
              </a:rPr>
              <a:t>Recursive Best Practice</a:t>
            </a:r>
          </a:p>
          <a:p>
            <a:pPr marL="341313" indent="-341313" defTabSz="457200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Generally, use recursive solution if:</a:t>
            </a:r>
          </a:p>
          <a:p>
            <a:pPr marL="914400" lvl="1" indent="-457200" defTabSz="457200">
              <a:lnSpc>
                <a:spcPct val="90000"/>
              </a:lnSpc>
              <a:spcBef>
                <a:spcPts val="600"/>
              </a:spcBef>
              <a:buFont typeface="Tahoma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>
                <a:latin typeface="Tahoma" pitchFamily="34" charset="0"/>
                <a:cs typeface="Tahoma" pitchFamily="34" charset="0"/>
              </a:rPr>
              <a:t>Difficult to solve iteratively.</a:t>
            </a:r>
          </a:p>
          <a:p>
            <a:pPr marL="914400" lvl="1" indent="-457200" defTabSz="457200">
              <a:lnSpc>
                <a:spcPct val="90000"/>
              </a:lnSpc>
              <a:spcBef>
                <a:spcPts val="600"/>
              </a:spcBef>
              <a:buFont typeface="Tahoma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>
                <a:latin typeface="Tahoma" pitchFamily="34" charset="0"/>
                <a:cs typeface="Tahoma" pitchFamily="34" charset="0"/>
              </a:rPr>
              <a:t>Efficiency using recursive has been reached</a:t>
            </a:r>
          </a:p>
          <a:p>
            <a:pPr marL="914400" lvl="1" indent="-457200" defTabSz="457200">
              <a:lnSpc>
                <a:spcPct val="90000"/>
              </a:lnSpc>
              <a:spcBef>
                <a:spcPts val="600"/>
              </a:spcBef>
              <a:buFont typeface="Tahoma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>
                <a:latin typeface="Tahoma" pitchFamily="34" charset="0"/>
                <a:cs typeface="Tahoma" pitchFamily="34" charset="0"/>
              </a:rPr>
              <a:t>Efficiency is less important in comparison with readability</a:t>
            </a:r>
          </a:p>
          <a:p>
            <a:pPr marL="914400" lvl="1" indent="-457200" defTabSz="457200">
              <a:lnSpc>
                <a:spcPct val="90000"/>
              </a:lnSpc>
              <a:spcBef>
                <a:spcPts val="600"/>
              </a:spcBef>
              <a:buFont typeface="Tahoma" pitchFamily="34" charset="0"/>
              <a:buChar char="–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 dirty="0">
                <a:latin typeface="Tahoma" pitchFamily="34" charset="0"/>
                <a:cs typeface="Tahoma" pitchFamily="34" charset="0"/>
              </a:rPr>
              <a:t>Memory efficiency and execution time are not the main concern</a:t>
            </a:r>
          </a:p>
          <a:p>
            <a:pPr marL="341313" indent="-341313" defTabSz="457200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Consider carefully speed and efficiency using iterative approach, rather than nice logical design using recursive</a:t>
            </a:r>
          </a:p>
          <a:p>
            <a:pPr marL="914400" lvl="1" indent="-457200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Program Example Using Recursive</a:t>
            </a:r>
          </a:p>
        </p:txBody>
      </p:sp>
      <p:sp>
        <p:nvSpPr>
          <p:cNvPr id="3481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7813AC-6000-4F51-8815-7E4434C2E1E9}" type="slidenum">
              <a:rPr lang="en-US">
                <a:latin typeface="Tahoma" pitchFamily="34" charset="0"/>
                <a:cs typeface="Tahoma" pitchFamily="34" charset="0"/>
              </a:rPr>
              <a:pPr/>
              <a:t>32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4821" name="Rectangle 3"/>
          <p:cNvSpPr txBox="1">
            <a:spLocks noChangeArrowheads="1"/>
          </p:cNvSpPr>
          <p:nvPr/>
        </p:nvSpPr>
        <p:spPr bwMode="auto">
          <a:xfrm>
            <a:off x="990600" y="2133600"/>
            <a:ext cx="74676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1313" indent="-34131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>
                <a:latin typeface="Tahoma" pitchFamily="34" charset="0"/>
                <a:cs typeface="Tahoma" pitchFamily="34" charset="0"/>
              </a:rPr>
              <a:t>Fibonacci Number</a:t>
            </a:r>
          </a:p>
          <a:p>
            <a:pPr marL="341313" indent="-34131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>
                <a:latin typeface="Tahoma" pitchFamily="34" charset="0"/>
                <a:cs typeface="Tahoma" pitchFamily="34" charset="0"/>
              </a:rPr>
              <a:t>sequence: 0, 1, 1, 2, 3, 5, 8, 13 ...</a:t>
            </a:r>
          </a:p>
          <a:p>
            <a:pPr marL="341313" indent="-34131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>
                <a:latin typeface="Tahoma" pitchFamily="34" charset="0"/>
                <a:cs typeface="Tahoma" pitchFamily="34" charset="0"/>
              </a:rPr>
              <a:t>Relation between the number define recursively as follows:</a:t>
            </a:r>
          </a:p>
          <a:p>
            <a:pPr marL="741363" lvl="1" indent="-28416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>
                <a:latin typeface="Tahoma" pitchFamily="34" charset="0"/>
                <a:cs typeface="Tahoma" pitchFamily="34" charset="0"/>
              </a:rPr>
              <a:t>Fib(N) = N 	      			if N = 0 or 1</a:t>
            </a:r>
          </a:p>
          <a:p>
            <a:pPr marL="741363" lvl="1" indent="-28416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>
                <a:latin typeface="Tahoma" pitchFamily="34" charset="0"/>
                <a:cs typeface="Tahoma" pitchFamily="34" charset="0"/>
              </a:rPr>
              <a:t>Fib(N) = Fib(N-2) + Fib(N-1) 	if N &gt;= 2 </a:t>
            </a:r>
          </a:p>
          <a:p>
            <a:pPr marL="341313" indent="-34131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34822" name="Text Box 4"/>
          <p:cNvSpPr txBox="1">
            <a:spLocks noChangeArrowheads="1"/>
          </p:cNvSpPr>
          <p:nvPr/>
        </p:nvSpPr>
        <p:spPr bwMode="auto">
          <a:xfrm>
            <a:off x="1752600" y="4114800"/>
            <a:ext cx="4953000" cy="1817687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int Fib(int n) {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int f;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if(n==0) f = 0;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  else if(n==1) f = 1;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     else f = Fib(n-2) + Fib(n-1);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return f;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Program Example Using Recursive</a:t>
            </a:r>
          </a:p>
        </p:txBody>
      </p:sp>
      <p:sp>
        <p:nvSpPr>
          <p:cNvPr id="3584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978D783-05AB-4592-949E-E8B6F34AB3E0}" type="slidenum">
              <a:rPr lang="en-US">
                <a:latin typeface="Tahoma" pitchFamily="34" charset="0"/>
                <a:cs typeface="Tahoma" pitchFamily="34" charset="0"/>
              </a:rPr>
              <a:pPr/>
              <a:t>33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5845" name="Rectangle 3"/>
          <p:cNvSpPr txBox="1">
            <a:spLocks noChangeArrowheads="1"/>
          </p:cNvSpPr>
          <p:nvPr/>
        </p:nvSpPr>
        <p:spPr bwMode="auto">
          <a:xfrm>
            <a:off x="990600" y="2057400"/>
            <a:ext cx="86106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1313" indent="-34131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 dirty="0">
                <a:latin typeface="Tahoma" pitchFamily="34" charset="0"/>
                <a:cs typeface="Tahoma" pitchFamily="34" charset="0"/>
              </a:rPr>
              <a:t>Fibonacci Number</a:t>
            </a:r>
          </a:p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Fibonacci illustration N=4</a:t>
            </a:r>
          </a:p>
        </p:txBody>
      </p:sp>
      <p:grpSp>
        <p:nvGrpSpPr>
          <p:cNvPr id="35846" name="Group 4"/>
          <p:cNvGrpSpPr>
            <a:grpSpLocks/>
          </p:cNvGrpSpPr>
          <p:nvPr/>
        </p:nvGrpSpPr>
        <p:grpSpPr bwMode="auto">
          <a:xfrm>
            <a:off x="153988" y="2971798"/>
            <a:ext cx="8692346" cy="3200401"/>
            <a:chOff x="192" y="1536"/>
            <a:chExt cx="5375" cy="1979"/>
          </a:xfrm>
        </p:grpSpPr>
        <p:sp>
          <p:nvSpPr>
            <p:cNvPr id="35847" name="Text Box 5"/>
            <p:cNvSpPr txBox="1">
              <a:spLocks noChangeArrowheads="1"/>
            </p:cNvSpPr>
            <p:nvPr/>
          </p:nvSpPr>
          <p:spPr bwMode="auto">
            <a:xfrm>
              <a:off x="2592" y="1536"/>
              <a:ext cx="864" cy="29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 defTabSz="457200" eaLnBrk="0" hangingPunct="0">
                <a:spcBef>
                  <a:spcPts val="15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D" sz="24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FIB (4)</a:t>
              </a:r>
            </a:p>
          </p:txBody>
        </p:sp>
        <p:sp>
          <p:nvSpPr>
            <p:cNvPr id="35848" name="Text Box 6"/>
            <p:cNvSpPr txBox="1">
              <a:spLocks noChangeArrowheads="1"/>
            </p:cNvSpPr>
            <p:nvPr/>
          </p:nvSpPr>
          <p:spPr bwMode="auto">
            <a:xfrm>
              <a:off x="1296" y="2072"/>
              <a:ext cx="864" cy="29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 defTabSz="457200" eaLnBrk="0" hangingPunct="0">
                <a:spcBef>
                  <a:spcPts val="15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D" sz="24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FIB (3)</a:t>
              </a:r>
            </a:p>
          </p:txBody>
        </p:sp>
        <p:sp>
          <p:nvSpPr>
            <p:cNvPr id="35849" name="Text Box 7"/>
            <p:cNvSpPr txBox="1">
              <a:spLocks noChangeArrowheads="1"/>
            </p:cNvSpPr>
            <p:nvPr/>
          </p:nvSpPr>
          <p:spPr bwMode="auto">
            <a:xfrm>
              <a:off x="3888" y="2072"/>
              <a:ext cx="960" cy="29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 defTabSz="457200" eaLnBrk="0" hangingPunct="0">
                <a:spcBef>
                  <a:spcPts val="15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D" sz="24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FIB (2)</a:t>
              </a:r>
            </a:p>
          </p:txBody>
        </p:sp>
        <p:sp>
          <p:nvSpPr>
            <p:cNvPr id="35850" name="Text Box 8"/>
            <p:cNvSpPr txBox="1">
              <a:spLocks noChangeArrowheads="1"/>
            </p:cNvSpPr>
            <p:nvPr/>
          </p:nvSpPr>
          <p:spPr bwMode="auto">
            <a:xfrm>
              <a:off x="720" y="2649"/>
              <a:ext cx="864" cy="29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 defTabSz="457200" eaLnBrk="0" hangingPunct="0">
                <a:spcBef>
                  <a:spcPts val="15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D" sz="24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FIB (2)</a:t>
              </a:r>
            </a:p>
          </p:txBody>
        </p:sp>
        <p:sp>
          <p:nvSpPr>
            <p:cNvPr id="35851" name="Text Box 9"/>
            <p:cNvSpPr txBox="1">
              <a:spLocks noChangeArrowheads="1"/>
            </p:cNvSpPr>
            <p:nvPr/>
          </p:nvSpPr>
          <p:spPr bwMode="auto">
            <a:xfrm>
              <a:off x="1920" y="2649"/>
              <a:ext cx="864" cy="29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 defTabSz="457200" eaLnBrk="0" hangingPunct="0">
                <a:spcBef>
                  <a:spcPts val="15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D" sz="24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FIB (1)</a:t>
              </a:r>
            </a:p>
          </p:txBody>
        </p:sp>
        <p:sp>
          <p:nvSpPr>
            <p:cNvPr id="35852" name="Text Box 10"/>
            <p:cNvSpPr txBox="1">
              <a:spLocks noChangeArrowheads="1"/>
            </p:cNvSpPr>
            <p:nvPr/>
          </p:nvSpPr>
          <p:spPr bwMode="auto">
            <a:xfrm>
              <a:off x="3168" y="2649"/>
              <a:ext cx="960" cy="29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 defTabSz="457200" eaLnBrk="0" hangingPunct="0">
                <a:spcBef>
                  <a:spcPts val="15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D" sz="2400" dirty="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FIB (1)</a:t>
              </a:r>
            </a:p>
          </p:txBody>
        </p:sp>
        <p:sp>
          <p:nvSpPr>
            <p:cNvPr id="35853" name="Text Box 11"/>
            <p:cNvSpPr txBox="1">
              <a:spLocks noChangeArrowheads="1"/>
            </p:cNvSpPr>
            <p:nvPr/>
          </p:nvSpPr>
          <p:spPr bwMode="auto">
            <a:xfrm>
              <a:off x="4608" y="2649"/>
              <a:ext cx="960" cy="29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 defTabSz="457200" eaLnBrk="0" hangingPunct="0">
                <a:spcBef>
                  <a:spcPts val="15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D" sz="24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FIB (0)</a:t>
              </a:r>
            </a:p>
          </p:txBody>
        </p:sp>
        <p:sp>
          <p:nvSpPr>
            <p:cNvPr id="35854" name="Text Box 12"/>
            <p:cNvSpPr txBox="1">
              <a:spLocks noChangeArrowheads="1"/>
            </p:cNvSpPr>
            <p:nvPr/>
          </p:nvSpPr>
          <p:spPr bwMode="auto">
            <a:xfrm>
              <a:off x="192" y="3225"/>
              <a:ext cx="864" cy="29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 defTabSz="457200" eaLnBrk="0" hangingPunct="0">
                <a:spcBef>
                  <a:spcPts val="15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D" sz="24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FIB (1)</a:t>
              </a:r>
            </a:p>
          </p:txBody>
        </p:sp>
        <p:sp>
          <p:nvSpPr>
            <p:cNvPr id="35855" name="Text Box 13"/>
            <p:cNvSpPr txBox="1">
              <a:spLocks noChangeArrowheads="1"/>
            </p:cNvSpPr>
            <p:nvPr/>
          </p:nvSpPr>
          <p:spPr bwMode="auto">
            <a:xfrm>
              <a:off x="1248" y="3226"/>
              <a:ext cx="864" cy="290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algn="ctr" defTabSz="457200" eaLnBrk="0" hangingPunct="0">
                <a:spcBef>
                  <a:spcPts val="15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D" sz="24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FIB (0)</a:t>
              </a:r>
            </a:p>
          </p:txBody>
        </p:sp>
        <p:sp>
          <p:nvSpPr>
            <p:cNvPr id="35856" name="Line 14"/>
            <p:cNvSpPr>
              <a:spLocks noChangeShapeType="1"/>
            </p:cNvSpPr>
            <p:nvPr/>
          </p:nvSpPr>
          <p:spPr bwMode="auto">
            <a:xfrm flipH="1">
              <a:off x="2159" y="1766"/>
              <a:ext cx="818" cy="307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5857" name="Line 15"/>
            <p:cNvSpPr>
              <a:spLocks noChangeShapeType="1"/>
            </p:cNvSpPr>
            <p:nvPr/>
          </p:nvSpPr>
          <p:spPr bwMode="auto">
            <a:xfrm>
              <a:off x="2976" y="1766"/>
              <a:ext cx="912" cy="307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5858" name="Line 16"/>
            <p:cNvSpPr>
              <a:spLocks noChangeShapeType="1"/>
            </p:cNvSpPr>
            <p:nvPr/>
          </p:nvSpPr>
          <p:spPr bwMode="auto">
            <a:xfrm>
              <a:off x="1632" y="2304"/>
              <a:ext cx="624" cy="34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5859" name="Line 17"/>
            <p:cNvSpPr>
              <a:spLocks noChangeShapeType="1"/>
            </p:cNvSpPr>
            <p:nvPr/>
          </p:nvSpPr>
          <p:spPr bwMode="auto">
            <a:xfrm flipH="1">
              <a:off x="3599" y="2304"/>
              <a:ext cx="722" cy="34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5860" name="Line 18"/>
            <p:cNvSpPr>
              <a:spLocks noChangeShapeType="1"/>
            </p:cNvSpPr>
            <p:nvPr/>
          </p:nvSpPr>
          <p:spPr bwMode="auto">
            <a:xfrm>
              <a:off x="4320" y="2304"/>
              <a:ext cx="720" cy="34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5861" name="Line 19"/>
            <p:cNvSpPr>
              <a:spLocks noChangeShapeType="1"/>
            </p:cNvSpPr>
            <p:nvPr/>
          </p:nvSpPr>
          <p:spPr bwMode="auto">
            <a:xfrm flipH="1">
              <a:off x="671" y="2880"/>
              <a:ext cx="434" cy="34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5862" name="Line 20"/>
            <p:cNvSpPr>
              <a:spLocks noChangeShapeType="1"/>
            </p:cNvSpPr>
            <p:nvPr/>
          </p:nvSpPr>
          <p:spPr bwMode="auto">
            <a:xfrm>
              <a:off x="1104" y="2880"/>
              <a:ext cx="432" cy="34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35863" name="Line 21"/>
            <p:cNvSpPr>
              <a:spLocks noChangeShapeType="1"/>
            </p:cNvSpPr>
            <p:nvPr/>
          </p:nvSpPr>
          <p:spPr bwMode="auto">
            <a:xfrm flipH="1">
              <a:off x="1151" y="2304"/>
              <a:ext cx="482" cy="345"/>
            </a:xfrm>
            <a:prstGeom prst="line">
              <a:avLst/>
            </a:prstGeom>
            <a:noFill/>
            <a:ln w="126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2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Classic &amp; Modern</a:t>
            </a:r>
            <a:br>
              <a:rPr lang="en-US" b="1">
                <a:latin typeface="Tahoma" pitchFamily="34" charset="0"/>
                <a:cs typeface="Tahoma" pitchFamily="34" charset="0"/>
              </a:rPr>
            </a:br>
            <a:r>
              <a:rPr lang="en-US" sz="1800" b="1">
                <a:latin typeface="Tahoma" pitchFamily="34" charset="0"/>
                <a:cs typeface="Tahoma" pitchFamily="34" charset="0"/>
              </a:rPr>
              <a:t>(Function Parameter Declaration)</a:t>
            </a:r>
            <a:endParaRPr lang="en-US" b="1">
              <a:latin typeface="Tahoma" pitchFamily="34" charset="0"/>
              <a:cs typeface="Tahoma" pitchFamily="34" charset="0"/>
            </a:endParaRPr>
          </a:p>
        </p:txBody>
      </p:sp>
      <p:sp>
        <p:nvSpPr>
          <p:cNvPr id="3686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D910F34-489C-4AED-A1F7-CD6CFBA49C6C}" type="slidenum">
              <a:rPr lang="en-US">
                <a:latin typeface="Tahoma" pitchFamily="34" charset="0"/>
                <a:cs typeface="Tahoma" pitchFamily="34" charset="0"/>
              </a:rPr>
              <a:pPr/>
              <a:t>34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6869" name="Rectangle 3"/>
          <p:cNvSpPr txBox="1">
            <a:spLocks noChangeArrowheads="1"/>
          </p:cNvSpPr>
          <p:nvPr/>
        </p:nvSpPr>
        <p:spPr bwMode="auto">
          <a:xfrm>
            <a:off x="1143000" y="1905000"/>
            <a:ext cx="86106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1313" indent="-34131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b="1" dirty="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 dirty="0">
                <a:latin typeface="Tahoma" pitchFamily="34" charset="0"/>
                <a:cs typeface="Tahoma" pitchFamily="34" charset="0"/>
              </a:rPr>
              <a:t>Classic Function Parameter Declaration</a:t>
            </a:r>
          </a:p>
        </p:txBody>
      </p:sp>
      <p:sp>
        <p:nvSpPr>
          <p:cNvPr id="36870" name="Text Box 4"/>
          <p:cNvSpPr txBox="1">
            <a:spLocks noChangeArrowheads="1"/>
          </p:cNvSpPr>
          <p:nvPr/>
        </p:nvSpPr>
        <p:spPr bwMode="auto">
          <a:xfrm>
            <a:off x="4876800" y="3257550"/>
            <a:ext cx="3733800" cy="2803525"/>
          </a:xfrm>
          <a:prstGeom prst="rect">
            <a:avLst/>
          </a:prstGeom>
          <a:noFill/>
          <a:ln w="9360">
            <a:solidFill>
              <a:srgbClr val="0000FF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#include &lt;stdio.h&gt;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d-ID" sz="1600" b="1">
              <a:solidFill>
                <a:srgbClr val="000000"/>
              </a:solidFill>
              <a:latin typeface="Courier New" pitchFamily="49" charset="0"/>
              <a:ea typeface="Arial Unicode MS" pitchFamily="34" charset="-128"/>
              <a:cs typeface="Arial Unicode MS" pitchFamily="34" charset="-128"/>
            </a:endParaRP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int main()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{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    int x;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    x=function1(3);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    printf("x=%d\n",x);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    x=function2(13);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    printf("x=%d\n",x);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    return(0);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}</a:t>
            </a:r>
          </a:p>
        </p:txBody>
      </p:sp>
      <p:sp>
        <p:nvSpPr>
          <p:cNvPr id="36871" name="Text Box 5"/>
          <p:cNvSpPr txBox="1">
            <a:spLocks noChangeArrowheads="1"/>
          </p:cNvSpPr>
          <p:nvPr/>
        </p:nvSpPr>
        <p:spPr bwMode="auto">
          <a:xfrm>
            <a:off x="1143000" y="3028950"/>
            <a:ext cx="3124200" cy="3295650"/>
          </a:xfrm>
          <a:prstGeom prst="rect">
            <a:avLst/>
          </a:prstGeom>
          <a:noFill/>
          <a:ln w="9360">
            <a:solidFill>
              <a:srgbClr val="0000FF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int function1(a)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 dirty="0">
                <a:solidFill>
                  <a:srgbClr val="FF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int a;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{ 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    a++;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    return a;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}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d-ID" sz="1600" b="1" dirty="0">
              <a:solidFill>
                <a:srgbClr val="000000"/>
              </a:solidFill>
              <a:latin typeface="Courier New" pitchFamily="49" charset="0"/>
              <a:ea typeface="Arial Unicode MS" pitchFamily="34" charset="-128"/>
              <a:cs typeface="Arial Unicode MS" pitchFamily="34" charset="-128"/>
            </a:endParaRP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int function2(b)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 dirty="0">
                <a:solidFill>
                  <a:srgbClr val="FF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int b;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{ 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    b = b * b;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    return b;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}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Classic &amp; Modern</a:t>
            </a:r>
            <a:br>
              <a:rPr lang="en-US" b="1">
                <a:latin typeface="Tahoma" pitchFamily="34" charset="0"/>
                <a:cs typeface="Tahoma" pitchFamily="34" charset="0"/>
              </a:rPr>
            </a:br>
            <a:r>
              <a:rPr lang="en-US" sz="1800" b="1">
                <a:latin typeface="Tahoma" pitchFamily="34" charset="0"/>
                <a:cs typeface="Tahoma" pitchFamily="34" charset="0"/>
              </a:rPr>
              <a:t>(Function Parameter Declaration)</a:t>
            </a:r>
            <a:endParaRPr lang="en-US" b="1">
              <a:latin typeface="Tahoma" pitchFamily="34" charset="0"/>
              <a:cs typeface="Tahoma" pitchFamily="34" charset="0"/>
            </a:endParaRPr>
          </a:p>
        </p:txBody>
      </p:sp>
      <p:sp>
        <p:nvSpPr>
          <p:cNvPr id="378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2241EF-9D96-4E4A-9472-5E1B688F7B6B}" type="slidenum">
              <a:rPr lang="en-US">
                <a:latin typeface="Tahoma" pitchFamily="34" charset="0"/>
                <a:cs typeface="Tahoma" pitchFamily="34" charset="0"/>
              </a:rPr>
              <a:pPr/>
              <a:t>35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7893" name="Rectangle 3"/>
          <p:cNvSpPr txBox="1">
            <a:spLocks noChangeArrowheads="1"/>
          </p:cNvSpPr>
          <p:nvPr/>
        </p:nvSpPr>
        <p:spPr bwMode="auto">
          <a:xfrm>
            <a:off x="1295400" y="2209800"/>
            <a:ext cx="73152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1313" indent="-34131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 b="1" dirty="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b="1" dirty="0">
                <a:latin typeface="Tahoma" pitchFamily="34" charset="0"/>
                <a:cs typeface="Tahoma" pitchFamily="34" charset="0"/>
              </a:rPr>
              <a:t>Modern Function Parameter Declaration</a:t>
            </a:r>
          </a:p>
        </p:txBody>
      </p:sp>
      <p:sp>
        <p:nvSpPr>
          <p:cNvPr id="37894" name="Text Box 4"/>
          <p:cNvSpPr txBox="1">
            <a:spLocks noChangeArrowheads="1"/>
          </p:cNvSpPr>
          <p:nvPr/>
        </p:nvSpPr>
        <p:spPr bwMode="auto">
          <a:xfrm>
            <a:off x="4876800" y="3352800"/>
            <a:ext cx="3733800" cy="2803525"/>
          </a:xfrm>
          <a:prstGeom prst="rect">
            <a:avLst/>
          </a:prstGeom>
          <a:noFill/>
          <a:ln w="9360">
            <a:solidFill>
              <a:srgbClr val="0000FF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#include &lt;stdio.h&gt;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d-ID" sz="1600" b="1">
              <a:solidFill>
                <a:srgbClr val="000000"/>
              </a:solidFill>
              <a:latin typeface="Courier New" pitchFamily="49" charset="0"/>
              <a:ea typeface="Arial Unicode MS" pitchFamily="34" charset="-128"/>
              <a:cs typeface="Arial Unicode MS" pitchFamily="34" charset="-128"/>
            </a:endParaRP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int main()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{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    int x;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    x=function1(3);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    printf("x=%d\n",x);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    x=function2(13);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    printf("x=%d\n",x);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    return(0);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}</a:t>
            </a:r>
          </a:p>
        </p:txBody>
      </p:sp>
      <p:sp>
        <p:nvSpPr>
          <p:cNvPr id="37895" name="Text Box 5"/>
          <p:cNvSpPr txBox="1">
            <a:spLocks noChangeArrowheads="1"/>
          </p:cNvSpPr>
          <p:nvPr/>
        </p:nvSpPr>
        <p:spPr bwMode="auto">
          <a:xfrm>
            <a:off x="1295400" y="3352800"/>
            <a:ext cx="3124200" cy="2803525"/>
          </a:xfrm>
          <a:prstGeom prst="rect">
            <a:avLst/>
          </a:prstGeom>
          <a:noFill/>
          <a:ln w="9360">
            <a:solidFill>
              <a:srgbClr val="0000FF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int function1(</a:t>
            </a:r>
            <a:r>
              <a:rPr lang="id-ID" sz="1600" b="1">
                <a:solidFill>
                  <a:srgbClr val="FF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int a</a:t>
            </a:r>
            <a:r>
              <a:rPr lang="id-ID" sz="1600" b="1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)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{ 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    a++;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    return a;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}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d-ID" sz="1600" b="1">
              <a:solidFill>
                <a:srgbClr val="000000"/>
              </a:solidFill>
              <a:latin typeface="Courier New" pitchFamily="49" charset="0"/>
              <a:ea typeface="Arial Unicode MS" pitchFamily="34" charset="-128"/>
              <a:cs typeface="Arial Unicode MS" pitchFamily="34" charset="-128"/>
            </a:endParaRP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int function2(</a:t>
            </a:r>
            <a:r>
              <a:rPr lang="id-ID" sz="1600" b="1">
                <a:solidFill>
                  <a:srgbClr val="FF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int b</a:t>
            </a:r>
            <a:r>
              <a:rPr lang="id-ID" sz="1600" b="1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)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{ 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    b = b * b;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    return b;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Arial Unicode MS" pitchFamily="34" charset="-128"/>
              </a:rPr>
              <a:t>}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389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4996AC-8448-445C-8182-0CE933B7870C}" type="slidenum">
              <a:rPr lang="en-US">
                <a:latin typeface="Tahoma" pitchFamily="34" charset="0"/>
                <a:cs typeface="Tahoma" pitchFamily="34" charset="0"/>
              </a:rPr>
              <a:pPr/>
              <a:t>36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89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defTabSz="457200">
              <a:buFontTx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>
                <a:latin typeface="Tahoma" pitchFamily="34" charset="0"/>
                <a:cs typeface="Tahoma" pitchFamily="34" charset="0"/>
              </a:rPr>
              <a:t>Create a program with the following functions:</a:t>
            </a:r>
          </a:p>
          <a:p>
            <a:pPr marL="741363" lvl="1" indent="-28416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>
                <a:latin typeface="Tahoma" pitchFamily="34" charset="0"/>
                <a:cs typeface="Tahoma" pitchFamily="34" charset="0"/>
              </a:rPr>
              <a:t>Function to input 10 numbers into an array </a:t>
            </a:r>
          </a:p>
          <a:p>
            <a:pPr marL="741363" lvl="1" indent="-28416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>
                <a:latin typeface="Tahoma" pitchFamily="34" charset="0"/>
                <a:cs typeface="Tahoma" pitchFamily="34" charset="0"/>
              </a:rPr>
              <a:t>Function to find max value in an array</a:t>
            </a:r>
          </a:p>
          <a:p>
            <a:pPr marL="741363" lvl="1" indent="-28416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>
                <a:latin typeface="Tahoma" pitchFamily="34" charset="0"/>
                <a:cs typeface="Tahoma" pitchFamily="34" charset="0"/>
              </a:rPr>
              <a:t>Function to find min value in an array</a:t>
            </a:r>
          </a:p>
          <a:p>
            <a:pPr marL="741363" lvl="1" indent="-28416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>
                <a:latin typeface="Tahoma" pitchFamily="34" charset="0"/>
                <a:cs typeface="Tahoma" pitchFamily="34" charset="0"/>
              </a:rPr>
              <a:t>Function to print out:</a:t>
            </a:r>
          </a:p>
          <a:p>
            <a:pPr lvl="2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>
                <a:latin typeface="Tahoma" pitchFamily="34" charset="0"/>
                <a:cs typeface="Tahoma" pitchFamily="34" charset="0"/>
              </a:rPr>
              <a:t>those 10 numbers</a:t>
            </a:r>
          </a:p>
          <a:p>
            <a:pPr lvl="2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>
                <a:latin typeface="Tahoma" pitchFamily="34" charset="0"/>
                <a:cs typeface="Tahoma" pitchFamily="34" charset="0"/>
              </a:rPr>
              <a:t>max and min value</a:t>
            </a:r>
          </a:p>
          <a:p>
            <a:pPr marL="457200" indent="-457200" defTabSz="457200">
              <a:buFontTx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sz="2000" b="1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3993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1395036-B20F-4ADB-915B-B881FFF60CE2}" type="slidenum">
              <a:rPr lang="en-US">
                <a:latin typeface="Tahoma" pitchFamily="34" charset="0"/>
                <a:cs typeface="Tahoma" pitchFamily="34" charset="0"/>
              </a:rPr>
              <a:pPr/>
              <a:t>37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 defTabSz="457200">
              <a:buFontTx/>
              <a:buAutoNum type="arabicPeriod" startAt="2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>
                <a:latin typeface="Tahoma" pitchFamily="34" charset="0"/>
                <a:cs typeface="Tahoma" pitchFamily="34" charset="0"/>
              </a:rPr>
              <a:t>Hanoi Tower</a:t>
            </a:r>
          </a:p>
          <a:p>
            <a:pPr marL="457200" indent="-457200" defTabSz="457200">
              <a:buFontTx/>
              <a:buAutoNum type="arabicPeriod" startAt="2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>
              <a:latin typeface="Tahoma" pitchFamily="34" charset="0"/>
              <a:cs typeface="Tahoma" pitchFamily="34" charset="0"/>
            </a:endParaRPr>
          </a:p>
          <a:p>
            <a:pPr marL="457200" indent="-457200" defTabSz="457200">
              <a:buFontTx/>
              <a:buAutoNum type="arabicPeriod" startAt="2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>
              <a:latin typeface="Tahoma" pitchFamily="34" charset="0"/>
              <a:cs typeface="Tahoma" pitchFamily="34" charset="0"/>
            </a:endParaRPr>
          </a:p>
          <a:p>
            <a:pPr marL="457200" indent="-457200" defTabSz="457200">
              <a:buFontTx/>
              <a:buAutoNum type="arabicPeriod" startAt="2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>
              <a:latin typeface="Tahoma" pitchFamily="34" charset="0"/>
              <a:cs typeface="Tahoma" pitchFamily="34" charset="0"/>
            </a:endParaRPr>
          </a:p>
          <a:p>
            <a:pPr marL="457200" indent="-457200" defTabSz="457200">
              <a:buFontTx/>
              <a:buAutoNum type="arabicPeriod" startAt="2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>
              <a:latin typeface="Tahoma" pitchFamily="34" charset="0"/>
              <a:cs typeface="Tahoma" pitchFamily="34" charset="0"/>
            </a:endParaRPr>
          </a:p>
          <a:p>
            <a:pPr marL="457200" indent="-457200" defTabSz="457200">
              <a:buFontTx/>
              <a:buAutoNum type="arabicPeriod" startAt="2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>
              <a:latin typeface="Tahoma" pitchFamily="34" charset="0"/>
              <a:cs typeface="Tahoma" pitchFamily="34" charset="0"/>
            </a:endParaRPr>
          </a:p>
          <a:p>
            <a:pPr marL="457200" indent="-457200" defTabSz="457200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>
                <a:latin typeface="Tahoma" pitchFamily="34" charset="0"/>
                <a:cs typeface="Tahoma" pitchFamily="34" charset="0"/>
              </a:rPr>
              <a:t>Move n-plates from left pillar to the right pillar  using the middle pillar. At all time the smaller plate should be placed on top of larger plate.</a:t>
            </a:r>
          </a:p>
          <a:p>
            <a:pPr marL="457200" indent="-457200" defTabSz="457200">
              <a:lnSpc>
                <a:spcPct val="9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>
                <a:latin typeface="Tahoma" pitchFamily="34" charset="0"/>
                <a:cs typeface="Tahoma" pitchFamily="34" charset="0"/>
              </a:rPr>
              <a:t>Recursive solution :</a:t>
            </a:r>
          </a:p>
          <a:p>
            <a:pPr marL="457200" indent="-457200" defTabSz="457200">
              <a:lnSpc>
                <a:spcPct val="90000"/>
              </a:lnSpc>
              <a:spcBef>
                <a:spcPts val="600"/>
              </a:spcBef>
              <a:buFontTx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>
                <a:latin typeface="Tahoma" pitchFamily="34" charset="0"/>
                <a:cs typeface="Tahoma" pitchFamily="34" charset="0"/>
              </a:rPr>
              <a:t>1.	Move (n-1) top plates to the middle pillar</a:t>
            </a:r>
          </a:p>
          <a:p>
            <a:pPr marL="457200" indent="-457200" defTabSz="457200">
              <a:lnSpc>
                <a:spcPct val="90000"/>
              </a:lnSpc>
              <a:spcBef>
                <a:spcPts val="600"/>
              </a:spcBef>
              <a:buFontTx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>
                <a:latin typeface="Tahoma" pitchFamily="34" charset="0"/>
                <a:cs typeface="Tahoma" pitchFamily="34" charset="0"/>
              </a:rPr>
              <a:t>2.	Move last plate to the last pillar (target).</a:t>
            </a:r>
          </a:p>
          <a:p>
            <a:pPr marL="457200" indent="-457200" defTabSz="457200">
              <a:lnSpc>
                <a:spcPct val="90000"/>
              </a:lnSpc>
              <a:spcBef>
                <a:spcPts val="600"/>
              </a:spcBef>
              <a:buFontTx/>
              <a:buChar char=" 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1800">
                <a:latin typeface="Tahoma" pitchFamily="34" charset="0"/>
                <a:cs typeface="Tahoma" pitchFamily="34" charset="0"/>
              </a:rPr>
              <a:t>3.	Repeat 2 and 3 until finish</a:t>
            </a:r>
          </a:p>
          <a:p>
            <a:pPr marL="457200" indent="-457200" defTabSz="457200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>
              <a:latin typeface="Tahoma" pitchFamily="34" charset="0"/>
              <a:cs typeface="Tahoma" pitchFamily="34" charset="0"/>
            </a:endParaRPr>
          </a:p>
          <a:p>
            <a:pPr marL="457200" indent="-457200" defTabSz="457200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sz="2000"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39942" name="Group 4"/>
          <p:cNvGrpSpPr>
            <a:grpSpLocks/>
          </p:cNvGrpSpPr>
          <p:nvPr/>
        </p:nvGrpSpPr>
        <p:grpSpPr bwMode="auto">
          <a:xfrm>
            <a:off x="2895600" y="2136775"/>
            <a:ext cx="4773613" cy="1901825"/>
            <a:chOff x="768" y="1200"/>
            <a:chExt cx="3809" cy="1682"/>
          </a:xfrm>
        </p:grpSpPr>
        <p:sp>
          <p:nvSpPr>
            <p:cNvPr id="39943" name="Rectangle 5"/>
            <p:cNvSpPr>
              <a:spLocks noChangeArrowheads="1"/>
            </p:cNvSpPr>
            <p:nvPr/>
          </p:nvSpPr>
          <p:spPr bwMode="auto">
            <a:xfrm>
              <a:off x="811" y="2757"/>
              <a:ext cx="3650" cy="126"/>
            </a:xfrm>
            <a:prstGeom prst="rect">
              <a:avLst/>
            </a:prstGeom>
            <a:solidFill>
              <a:srgbClr val="73737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9944" name="Rectangle 6"/>
            <p:cNvSpPr>
              <a:spLocks noChangeArrowheads="1"/>
            </p:cNvSpPr>
            <p:nvPr/>
          </p:nvSpPr>
          <p:spPr bwMode="auto">
            <a:xfrm>
              <a:off x="1557" y="1215"/>
              <a:ext cx="44" cy="1543"/>
            </a:xfrm>
            <a:prstGeom prst="rect">
              <a:avLst/>
            </a:prstGeom>
            <a:solidFill>
              <a:srgbClr val="73737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9945" name="Rectangle 7"/>
            <p:cNvSpPr>
              <a:spLocks noChangeArrowheads="1"/>
            </p:cNvSpPr>
            <p:nvPr/>
          </p:nvSpPr>
          <p:spPr bwMode="auto">
            <a:xfrm>
              <a:off x="916" y="2546"/>
              <a:ext cx="1289" cy="172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255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9946" name="Rectangle 8"/>
            <p:cNvSpPr>
              <a:spLocks noChangeArrowheads="1"/>
            </p:cNvSpPr>
            <p:nvPr/>
          </p:nvSpPr>
          <p:spPr bwMode="auto">
            <a:xfrm>
              <a:off x="2660" y="1210"/>
              <a:ext cx="44" cy="1543"/>
            </a:xfrm>
            <a:prstGeom prst="rect">
              <a:avLst/>
            </a:prstGeom>
            <a:solidFill>
              <a:srgbClr val="73737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9947" name="Rectangle 9"/>
            <p:cNvSpPr>
              <a:spLocks noChangeArrowheads="1"/>
            </p:cNvSpPr>
            <p:nvPr/>
          </p:nvSpPr>
          <p:spPr bwMode="auto">
            <a:xfrm>
              <a:off x="3912" y="1241"/>
              <a:ext cx="44" cy="1543"/>
            </a:xfrm>
            <a:prstGeom prst="rect">
              <a:avLst/>
            </a:prstGeom>
            <a:solidFill>
              <a:srgbClr val="737373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9948" name="Rectangle 10"/>
            <p:cNvSpPr>
              <a:spLocks noChangeArrowheads="1"/>
            </p:cNvSpPr>
            <p:nvPr/>
          </p:nvSpPr>
          <p:spPr bwMode="auto">
            <a:xfrm>
              <a:off x="1064" y="2327"/>
              <a:ext cx="1030" cy="172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255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9949" name="Rectangle 11"/>
            <p:cNvSpPr>
              <a:spLocks noChangeArrowheads="1"/>
            </p:cNvSpPr>
            <p:nvPr/>
          </p:nvSpPr>
          <p:spPr bwMode="auto">
            <a:xfrm>
              <a:off x="1181" y="2110"/>
              <a:ext cx="802" cy="172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255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9950" name="Rectangle 12"/>
            <p:cNvSpPr>
              <a:spLocks noChangeArrowheads="1"/>
            </p:cNvSpPr>
            <p:nvPr/>
          </p:nvSpPr>
          <p:spPr bwMode="auto">
            <a:xfrm>
              <a:off x="1286" y="1896"/>
              <a:ext cx="567" cy="171"/>
            </a:xfrm>
            <a:prstGeom prst="rect">
              <a:avLst/>
            </a:prstGeom>
            <a:blipFill dpi="0" rotWithShape="0">
              <a:blip r:embed="rId2" cstate="print"/>
              <a:srcRect/>
              <a:tile tx="0" ty="0" sx="100000" sy="100000" flip="none" algn="tl"/>
            </a:blipFill>
            <a:ln w="255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9951" name="Rectangle 13"/>
            <p:cNvSpPr>
              <a:spLocks noChangeArrowheads="1"/>
            </p:cNvSpPr>
            <p:nvPr/>
          </p:nvSpPr>
          <p:spPr bwMode="auto">
            <a:xfrm>
              <a:off x="1915" y="1789"/>
              <a:ext cx="130" cy="26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 defTabSz="45720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D" sz="1800">
                  <a:solidFill>
                    <a:srgbClr val="000000"/>
                  </a:solidFill>
                  <a:ea typeface="Arial Unicode MS" pitchFamily="34" charset="-128"/>
                  <a:cs typeface="Arial Unicode MS" pitchFamily="34" charset="-128"/>
                </a:rPr>
                <a:t>1</a:t>
              </a:r>
            </a:p>
          </p:txBody>
        </p:sp>
        <p:sp>
          <p:nvSpPr>
            <p:cNvPr id="39952" name="Rectangle 14"/>
            <p:cNvSpPr>
              <a:spLocks noChangeArrowheads="1"/>
            </p:cNvSpPr>
            <p:nvPr/>
          </p:nvSpPr>
          <p:spPr bwMode="auto">
            <a:xfrm>
              <a:off x="2050" y="2041"/>
              <a:ext cx="130" cy="26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 defTabSz="45720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D" sz="1800">
                  <a:solidFill>
                    <a:srgbClr val="000000"/>
                  </a:solidFill>
                  <a:ea typeface="Arial Unicode MS" pitchFamily="34" charset="-128"/>
                  <a:cs typeface="Arial Unicode MS" pitchFamily="34" charset="-128"/>
                </a:rPr>
                <a:t>2</a:t>
              </a:r>
            </a:p>
          </p:txBody>
        </p:sp>
        <p:sp>
          <p:nvSpPr>
            <p:cNvPr id="39953" name="Rectangle 15"/>
            <p:cNvSpPr>
              <a:spLocks noChangeArrowheads="1"/>
            </p:cNvSpPr>
            <p:nvPr/>
          </p:nvSpPr>
          <p:spPr bwMode="auto">
            <a:xfrm>
              <a:off x="2155" y="2261"/>
              <a:ext cx="130" cy="26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 defTabSz="45720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D" sz="1800">
                  <a:solidFill>
                    <a:srgbClr val="000000"/>
                  </a:solidFill>
                  <a:ea typeface="Arial Unicode MS" pitchFamily="34" charset="-128"/>
                  <a:cs typeface="Arial Unicode MS" pitchFamily="34" charset="-128"/>
                </a:rPr>
                <a:t>3</a:t>
              </a:r>
            </a:p>
          </p:txBody>
        </p:sp>
        <p:sp>
          <p:nvSpPr>
            <p:cNvPr id="39954" name="Rectangle 16"/>
            <p:cNvSpPr>
              <a:spLocks noChangeArrowheads="1"/>
            </p:cNvSpPr>
            <p:nvPr/>
          </p:nvSpPr>
          <p:spPr bwMode="auto">
            <a:xfrm>
              <a:off x="2229" y="2479"/>
              <a:ext cx="130" cy="264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 defTabSz="45720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D" sz="1800" dirty="0">
                  <a:solidFill>
                    <a:srgbClr val="000000"/>
                  </a:solidFill>
                  <a:ea typeface="Arial Unicode MS" pitchFamily="34" charset="-128"/>
                  <a:cs typeface="Arial Unicode MS" pitchFamily="34" charset="-128"/>
                </a:rPr>
                <a:t>4</a:t>
              </a:r>
            </a:p>
          </p:txBody>
        </p:sp>
        <p:sp>
          <p:nvSpPr>
            <p:cNvPr id="39955" name="Rectangle 17"/>
            <p:cNvSpPr>
              <a:spLocks noChangeArrowheads="1"/>
            </p:cNvSpPr>
            <p:nvPr/>
          </p:nvSpPr>
          <p:spPr bwMode="auto">
            <a:xfrm>
              <a:off x="768" y="1200"/>
              <a:ext cx="752" cy="25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 defTabSz="45720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Left</a:t>
              </a:r>
            </a:p>
          </p:txBody>
        </p:sp>
        <p:sp>
          <p:nvSpPr>
            <p:cNvPr id="39956" name="Rectangle 18"/>
            <p:cNvSpPr>
              <a:spLocks noChangeArrowheads="1"/>
            </p:cNvSpPr>
            <p:nvPr/>
          </p:nvSpPr>
          <p:spPr bwMode="auto">
            <a:xfrm>
              <a:off x="3986" y="1222"/>
              <a:ext cx="592" cy="527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 defTabSz="45720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Right</a:t>
              </a:r>
            </a:p>
          </p:txBody>
        </p:sp>
        <p:sp>
          <p:nvSpPr>
            <p:cNvPr id="39957" name="Rectangle 19"/>
            <p:cNvSpPr>
              <a:spLocks noChangeArrowheads="1"/>
            </p:cNvSpPr>
            <p:nvPr/>
          </p:nvSpPr>
          <p:spPr bwMode="auto">
            <a:xfrm>
              <a:off x="2198" y="1250"/>
              <a:ext cx="475" cy="25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id-ID"/>
            </a:p>
          </p:txBody>
        </p:sp>
        <p:sp>
          <p:nvSpPr>
            <p:cNvPr id="39958" name="Rectangle 20"/>
            <p:cNvSpPr>
              <a:spLocks noChangeArrowheads="1"/>
            </p:cNvSpPr>
            <p:nvPr/>
          </p:nvSpPr>
          <p:spPr bwMode="auto">
            <a:xfrm>
              <a:off x="2716" y="1248"/>
              <a:ext cx="685" cy="252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lIns="12600" tIns="12600" rIns="12600" bIns="12600"/>
            <a:lstStyle/>
            <a:p>
              <a:pPr algn="ctr" defTabSz="45720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Middle</a:t>
              </a:r>
            </a:p>
          </p:txBody>
        </p:sp>
      </p:grpSp>
      <p:sp>
        <p:nvSpPr>
          <p:cNvPr id="2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4096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D9AE49-8BAD-457A-9400-3059890E64A1}" type="slidenum">
              <a:rPr lang="en-US">
                <a:latin typeface="Tahoma" pitchFamily="34" charset="0"/>
                <a:cs typeface="Tahoma" pitchFamily="34" charset="0"/>
              </a:rPr>
              <a:pPr/>
              <a:t>38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409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defTabSz="457200">
              <a:buFontTx/>
              <a:buAutoNum type="arabicPeriod" startAt="3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Repair the following code:</a:t>
            </a:r>
          </a:p>
          <a:p>
            <a:pPr marL="457200" indent="-457200" defTabSz="457200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/>
          </a:p>
          <a:p>
            <a:pPr marL="457200" indent="-457200" defTabSz="457200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/>
          </a:p>
          <a:p>
            <a:pPr marL="457200" indent="-457200" defTabSz="457200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0966" name="Text Box 4"/>
          <p:cNvSpPr txBox="1">
            <a:spLocks noChangeArrowheads="1"/>
          </p:cNvSpPr>
          <p:nvPr/>
        </p:nvSpPr>
        <p:spPr bwMode="auto">
          <a:xfrm>
            <a:off x="1524000" y="2819400"/>
            <a:ext cx="5715000" cy="32956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void swap(char A, char B )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{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    char C 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        C = A;   A = B,   B = C;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id-ID" sz="1600" b="1" dirty="0">
              <a:solidFill>
                <a:srgbClr val="000000"/>
              </a:solidFill>
              <a:latin typeface="Courier New" pitchFamily="49" charset="0"/>
              <a:ea typeface="Arial Unicode MS" pitchFamily="34" charset="-128"/>
              <a:cs typeface="Courier New" pitchFamily="49" charset="0"/>
            </a:endParaRP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void main()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{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char X, Y 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X = ‘S’;    Y = ‘D’;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swap (X, Y);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	printf(“X = %c  Y= %c”, X, Y);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id-ID" sz="1600" b="1" dirty="0">
                <a:solidFill>
                  <a:srgbClr val="000000"/>
                </a:solidFill>
                <a:latin typeface="Courier New" pitchFamily="49" charset="0"/>
                <a:ea typeface="Arial Unicode MS" pitchFamily="34" charset="-128"/>
                <a:cs typeface="Courier New" pitchFamily="49" charset="0"/>
              </a:rPr>
              <a:t>}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4198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B51881-A078-4235-A51F-3A3568AE8D10}" type="slidenum">
              <a:rPr lang="en-US">
                <a:latin typeface="Tahoma" pitchFamily="34" charset="0"/>
                <a:cs typeface="Tahoma" pitchFamily="34" charset="0"/>
              </a:rPr>
              <a:pPr/>
              <a:t>39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419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defTabSz="457200">
              <a:buFontTx/>
              <a:buAutoNum type="arabicPeriod" startAt="4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 </a:t>
            </a:r>
          </a:p>
          <a:p>
            <a:pPr marL="457200" indent="-457200" defTabSz="457200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/>
          </a:p>
          <a:p>
            <a:pPr marL="457200" indent="-457200" defTabSz="457200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/>
          </a:p>
          <a:p>
            <a:pPr marL="457200" indent="-457200" defTabSz="457200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1990" name="Rectangle 3"/>
          <p:cNvSpPr txBox="1">
            <a:spLocks noChangeArrowheads="1"/>
          </p:cNvSpPr>
          <p:nvPr/>
        </p:nvSpPr>
        <p:spPr bwMode="auto">
          <a:xfrm>
            <a:off x="1295400" y="2255837"/>
            <a:ext cx="4267200" cy="391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342900" indent="-342900" defTabSz="457200" eaLnBrk="0" hangingPunct="0">
              <a:lnSpc>
                <a:spcPct val="80000"/>
              </a:lnSpc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 marL="342900" indent="-342900" defTabSz="457200" eaLnBrk="0" hangingPunct="0">
              <a:lnSpc>
                <a:spcPct val="80000"/>
              </a:lnSpc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divide</a:t>
            </a:r>
            <a:r>
              <a:rPr lang="id-ID" b="1" dirty="0">
                <a:latin typeface="Courier New" pitchFamily="49" charset="0"/>
                <a:cs typeface="Courier New" pitchFamily="49" charset="0"/>
              </a:rPr>
              <a:t>(float x, int y, float *z) {</a:t>
            </a:r>
          </a:p>
          <a:p>
            <a:pPr marL="342900" indent="-342900" defTabSz="457200" eaLnBrk="0" hangingPunct="0">
              <a:lnSpc>
                <a:spcPct val="80000"/>
              </a:lnSpc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     if(y==0)</a:t>
            </a:r>
            <a:r>
              <a:rPr lang="id-ID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return</a:t>
            </a:r>
            <a:r>
              <a:rPr lang="id-ID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 defTabSz="457200" eaLnBrk="0" hangingPunct="0">
              <a:lnSpc>
                <a:spcPct val="80000"/>
              </a:lnSpc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     *z=x/y;</a:t>
            </a:r>
          </a:p>
          <a:p>
            <a:pPr marL="342900" indent="-342900" defTabSz="457200" eaLnBrk="0" hangingPunct="0">
              <a:lnSpc>
                <a:spcPct val="80000"/>
              </a:lnSpc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 defTabSz="457200" eaLnBrk="0" hangingPunct="0">
              <a:lnSpc>
                <a:spcPct val="80000"/>
              </a:lnSpc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id-ID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 defTabSz="457200" eaLnBrk="0" hangingPunct="0">
              <a:lnSpc>
                <a:spcPct val="80000"/>
              </a:lnSpc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float div(float x, int y){</a:t>
            </a:r>
          </a:p>
          <a:p>
            <a:pPr marL="342900" indent="-342900" defTabSz="457200" eaLnBrk="0" hangingPunct="0">
              <a:lnSpc>
                <a:spcPct val="80000"/>
              </a:lnSpc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      if(y!=0) </a:t>
            </a:r>
            <a:r>
              <a:rPr lang="id-ID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id-ID" b="1" dirty="0">
                <a:latin typeface="Courier New" pitchFamily="49" charset="0"/>
                <a:cs typeface="Courier New" pitchFamily="49" charset="0"/>
              </a:rPr>
              <a:t>(x/y);</a:t>
            </a:r>
          </a:p>
          <a:p>
            <a:pPr marL="342900" indent="-342900" defTabSz="457200" eaLnBrk="0" hangingPunct="0">
              <a:lnSpc>
                <a:spcPct val="80000"/>
              </a:lnSpc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 defTabSz="457200" eaLnBrk="0" hangingPunct="0">
              <a:lnSpc>
                <a:spcPct val="80000"/>
              </a:lnSpc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      </a:t>
            </a:r>
          </a:p>
          <a:p>
            <a:pPr marL="342900" indent="-342900" defTabSz="457200" eaLnBrk="0" hangingPunct="0">
              <a:lnSpc>
                <a:spcPct val="80000"/>
              </a:lnSpc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pPr marL="342900" indent="-342900" defTabSz="457200" eaLnBrk="0" hangingPunct="0">
              <a:lnSpc>
                <a:spcPct val="80000"/>
              </a:lnSpc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 defTabSz="457200" eaLnBrk="0" hangingPunct="0">
              <a:lnSpc>
                <a:spcPct val="80000"/>
              </a:lnSpc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    float f,a=12.75;    int b=5;</a:t>
            </a:r>
          </a:p>
          <a:p>
            <a:pPr marL="342900" indent="-342900" defTabSz="457200" eaLnBrk="0" hangingPunct="0">
              <a:lnSpc>
                <a:spcPct val="80000"/>
              </a:lnSpc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divide</a:t>
            </a:r>
            <a:r>
              <a:rPr lang="id-ID" b="1" dirty="0">
                <a:latin typeface="Courier New" pitchFamily="49" charset="0"/>
                <a:cs typeface="Courier New" pitchFamily="49" charset="0"/>
              </a:rPr>
              <a:t>(a,b,&amp;f);</a:t>
            </a:r>
          </a:p>
          <a:p>
            <a:pPr marL="342900" indent="-342900" defTabSz="457200" eaLnBrk="0" hangingPunct="0">
              <a:lnSpc>
                <a:spcPct val="80000"/>
              </a:lnSpc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    printf("%f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divided by</a:t>
            </a:r>
            <a:r>
              <a:rPr lang="id-ID" b="1" dirty="0">
                <a:latin typeface="Courier New" pitchFamily="49" charset="0"/>
                <a:cs typeface="Courier New" pitchFamily="49" charset="0"/>
              </a:rPr>
              <a:t> %d = %f\n",a,b,f);</a:t>
            </a:r>
          </a:p>
          <a:p>
            <a:pPr marL="342900" indent="-342900" defTabSz="457200" eaLnBrk="0" hangingPunct="0">
              <a:lnSpc>
                <a:spcPct val="80000"/>
              </a:lnSpc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    b=3;</a:t>
            </a:r>
          </a:p>
          <a:p>
            <a:pPr marL="342900" indent="-342900" defTabSz="457200" eaLnBrk="0" hangingPunct="0">
              <a:lnSpc>
                <a:spcPct val="80000"/>
              </a:lnSpc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    f=div(a,b);</a:t>
            </a:r>
          </a:p>
          <a:p>
            <a:pPr marL="342900" indent="-342900" defTabSz="457200" eaLnBrk="0" hangingPunct="0">
              <a:lnSpc>
                <a:spcPct val="80000"/>
              </a:lnSpc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    printf("%f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divided by</a:t>
            </a:r>
            <a:r>
              <a:rPr lang="id-ID" b="1" dirty="0">
                <a:latin typeface="Courier New" pitchFamily="49" charset="0"/>
                <a:cs typeface="Courier New" pitchFamily="49" charset="0"/>
              </a:rPr>
              <a:t> %d = %f\n",a,b,f);</a:t>
            </a:r>
          </a:p>
          <a:p>
            <a:pPr marL="342900" indent="-342900" defTabSz="457200" eaLnBrk="0" hangingPunct="0">
              <a:lnSpc>
                <a:spcPct val="80000"/>
              </a:lnSpc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1991" name="Text Box 4"/>
          <p:cNvSpPr txBox="1">
            <a:spLocks noChangeArrowheads="1"/>
          </p:cNvSpPr>
          <p:nvPr/>
        </p:nvSpPr>
        <p:spPr bwMode="auto">
          <a:xfrm>
            <a:off x="6400800" y="2560637"/>
            <a:ext cx="2438400" cy="371475"/>
          </a:xfrm>
          <a:prstGeom prst="rect">
            <a:avLst/>
          </a:prstGeom>
          <a:noFill/>
          <a:ln w="9360">
            <a:solidFill>
              <a:schemeClr val="tx1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defTabSz="457200">
              <a:spcBef>
                <a:spcPts val="125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void function</a:t>
            </a:r>
          </a:p>
        </p:txBody>
      </p:sp>
      <p:sp>
        <p:nvSpPr>
          <p:cNvPr id="41992" name="Text Box 5"/>
          <p:cNvSpPr txBox="1">
            <a:spLocks noChangeArrowheads="1"/>
          </p:cNvSpPr>
          <p:nvPr/>
        </p:nvSpPr>
        <p:spPr bwMode="auto">
          <a:xfrm>
            <a:off x="6324600" y="3475037"/>
            <a:ext cx="2514600" cy="371475"/>
          </a:xfrm>
          <a:prstGeom prst="rect">
            <a:avLst/>
          </a:prstGeom>
          <a:noFill/>
          <a:ln w="9360">
            <a:solidFill>
              <a:schemeClr val="tx1"/>
            </a:solidFill>
            <a:miter lim="800000"/>
            <a:headEnd/>
            <a:tailEnd/>
          </a:ln>
        </p:spPr>
        <p:txBody>
          <a:bodyPr wrap="square" lIns="90000" tIns="46800" rIns="90000" bIns="46800">
            <a:spAutoFit/>
          </a:bodyPr>
          <a:lstStyle/>
          <a:p>
            <a:pPr defTabSz="457200">
              <a:spcBef>
                <a:spcPts val="125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return value function</a:t>
            </a:r>
          </a:p>
        </p:txBody>
      </p:sp>
      <p:sp>
        <p:nvSpPr>
          <p:cNvPr id="41993" name="Line 6"/>
          <p:cNvSpPr>
            <a:spLocks noChangeShapeType="1"/>
          </p:cNvSpPr>
          <p:nvPr/>
        </p:nvSpPr>
        <p:spPr bwMode="auto">
          <a:xfrm flipH="1">
            <a:off x="4419600" y="3703637"/>
            <a:ext cx="1908175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41994" name="Line 7"/>
          <p:cNvSpPr>
            <a:spLocks noChangeShapeType="1"/>
          </p:cNvSpPr>
          <p:nvPr/>
        </p:nvSpPr>
        <p:spPr bwMode="auto">
          <a:xfrm flipH="1">
            <a:off x="5334000" y="2789237"/>
            <a:ext cx="1069975" cy="1588"/>
          </a:xfrm>
          <a:prstGeom prst="line">
            <a:avLst/>
          </a:prstGeom>
          <a:noFill/>
          <a:ln w="2844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endParaRPr lang="id-ID"/>
          </a:p>
        </p:txBody>
      </p:sp>
      <p:sp>
        <p:nvSpPr>
          <p:cNvPr id="41995" name="AutoShape 8"/>
          <p:cNvSpPr>
            <a:spLocks/>
          </p:cNvSpPr>
          <p:nvPr/>
        </p:nvSpPr>
        <p:spPr bwMode="auto">
          <a:xfrm>
            <a:off x="5029200" y="2408237"/>
            <a:ext cx="152400" cy="762000"/>
          </a:xfrm>
          <a:prstGeom prst="rightBrace">
            <a:avLst>
              <a:gd name="adj1" fmla="val 36111"/>
              <a:gd name="adj2" fmla="val 50000"/>
            </a:avLst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41996" name="AutoShape 9"/>
          <p:cNvSpPr>
            <a:spLocks/>
          </p:cNvSpPr>
          <p:nvPr/>
        </p:nvSpPr>
        <p:spPr bwMode="auto">
          <a:xfrm>
            <a:off x="4114800" y="3322637"/>
            <a:ext cx="228600" cy="838200"/>
          </a:xfrm>
          <a:prstGeom prst="rightBrace">
            <a:avLst>
              <a:gd name="adj1" fmla="val 30556"/>
              <a:gd name="adj2" fmla="val 50000"/>
            </a:avLst>
          </a:prstGeom>
          <a:noFill/>
          <a:ln w="2844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id-ID"/>
          </a:p>
        </p:txBody>
      </p:sp>
      <p:sp>
        <p:nvSpPr>
          <p:cNvPr id="41997" name="Text Box 10"/>
          <p:cNvSpPr txBox="1">
            <a:spLocks noChangeArrowheads="1"/>
          </p:cNvSpPr>
          <p:nvPr/>
        </p:nvSpPr>
        <p:spPr bwMode="auto">
          <a:xfrm>
            <a:off x="5181600" y="4267200"/>
            <a:ext cx="3810000" cy="649288"/>
          </a:xfrm>
          <a:prstGeom prst="rect">
            <a:avLst/>
          </a:prstGeom>
          <a:noFill/>
          <a:ln w="936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spcBef>
                <a:spcPts val="125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compare both </a:t>
            </a:r>
            <a:r>
              <a:rPr lang="en-US" sz="18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inside divide and </a:t>
            </a:r>
            <a:r>
              <a:rPr lang="en-US" sz="1800" dirty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 inside div ?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Modular Programming</a:t>
            </a:r>
          </a:p>
        </p:txBody>
      </p:sp>
      <p:sp>
        <p:nvSpPr>
          <p:cNvPr id="614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238B04-A79D-4E1F-BB34-5EC0710FE743}" type="slidenum">
              <a:rPr lang="en-US">
                <a:latin typeface="Tahoma" pitchFamily="34" charset="0"/>
                <a:cs typeface="Tahoma" pitchFamily="34" charset="0"/>
              </a:rPr>
              <a:pPr/>
              <a:t>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>
                <a:latin typeface="Tahoma" pitchFamily="34" charset="0"/>
                <a:cs typeface="Tahoma" pitchFamily="34" charset="0"/>
              </a:rPr>
              <a:t>Program is divided into modules</a:t>
            </a:r>
          </a:p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>
                <a:latin typeface="Tahoma" pitchFamily="34" charset="0"/>
                <a:cs typeface="Tahoma" pitchFamily="34" charset="0"/>
              </a:rPr>
              <a:t>Module in C programming language is implemented using </a:t>
            </a:r>
            <a:r>
              <a:rPr lang="en-US" b="1">
                <a:latin typeface="Tahoma" pitchFamily="34" charset="0"/>
                <a:cs typeface="Tahoma" pitchFamily="34" charset="0"/>
              </a:rPr>
              <a:t>function</a:t>
            </a:r>
          </a:p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b="1">
                <a:latin typeface="Tahoma" pitchFamily="34" charset="0"/>
                <a:cs typeface="Tahoma" pitchFamily="34" charset="0"/>
              </a:rPr>
              <a:t>Function </a:t>
            </a:r>
            <a:r>
              <a:rPr lang="en-US">
                <a:latin typeface="Tahoma" pitchFamily="34" charset="0"/>
                <a:cs typeface="Tahoma" pitchFamily="34" charset="0"/>
              </a:rPr>
              <a:t>is formed through grouping some statements to do a particular job</a:t>
            </a:r>
          </a:p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>
                <a:latin typeface="Tahoma" pitchFamily="34" charset="0"/>
                <a:cs typeface="Tahoma" pitchFamily="34" charset="0"/>
              </a:rPr>
              <a:t>Module is needed when a certain block of statement frequently used by other distinct code in a program</a:t>
            </a:r>
          </a:p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>
                <a:latin typeface="Tahoma" pitchFamily="34" charset="0"/>
                <a:cs typeface="Tahoma" pitchFamily="34" charset="0"/>
              </a:rPr>
              <a:t>Also called </a:t>
            </a:r>
            <a:r>
              <a:rPr lang="en-US" b="1">
                <a:latin typeface="Tahoma" pitchFamily="34" charset="0"/>
                <a:cs typeface="Tahoma" pitchFamily="34" charset="0"/>
              </a:rPr>
              <a:t>Sub-Program</a:t>
            </a:r>
          </a:p>
          <a:p>
            <a:pPr marL="341313" indent="-341313" defTabSz="457200">
              <a:lnSpc>
                <a:spcPct val="90000"/>
              </a:lnSpc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4301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F51E3B8-3A53-4968-AEAF-D66DBCF0464F}" type="slidenum">
              <a:rPr lang="en-US">
                <a:latin typeface="Tahoma" pitchFamily="34" charset="0"/>
                <a:cs typeface="Tahoma" pitchFamily="34" charset="0"/>
              </a:rPr>
              <a:pPr/>
              <a:t>40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defTabSz="457200">
              <a:buFontTx/>
              <a:buAutoNum type="arabicPeriod" startAt="5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 </a:t>
            </a:r>
          </a:p>
          <a:p>
            <a:pPr marL="457200" indent="-457200" defTabSz="457200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 </a:t>
            </a:r>
          </a:p>
          <a:p>
            <a:pPr marL="457200" indent="-457200" defTabSz="457200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/>
          </a:p>
          <a:p>
            <a:pPr marL="457200" indent="-457200" defTabSz="457200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/>
          </a:p>
          <a:p>
            <a:pPr marL="457200" indent="-457200" defTabSz="457200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3014" name="Rectangle 3"/>
          <p:cNvSpPr txBox="1">
            <a:spLocks noChangeArrowheads="1"/>
          </p:cNvSpPr>
          <p:nvPr/>
        </p:nvSpPr>
        <p:spPr bwMode="auto">
          <a:xfrm>
            <a:off x="1447800" y="2286000"/>
            <a:ext cx="4267200" cy="3916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marL="342900" indent="-342900" defTabSz="457200" eaLnBrk="0" hangingPunct="0">
              <a:lnSpc>
                <a:spcPct val="80000"/>
              </a:lnSpc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 marL="342900" indent="-342900" defTabSz="457200" eaLnBrk="0" hangingPunct="0">
              <a:lnSpc>
                <a:spcPct val="80000"/>
              </a:lnSpc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divide</a:t>
            </a:r>
            <a:r>
              <a:rPr lang="id-ID" b="1" dirty="0">
                <a:latin typeface="Courier New" pitchFamily="49" charset="0"/>
                <a:cs typeface="Courier New" pitchFamily="49" charset="0"/>
              </a:rPr>
              <a:t>(float x, int y, float *z) {</a:t>
            </a:r>
          </a:p>
          <a:p>
            <a:pPr marL="342900" indent="-342900" defTabSz="457200" eaLnBrk="0" hangingPunct="0">
              <a:lnSpc>
                <a:spcPct val="80000"/>
              </a:lnSpc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     if(y==0)</a:t>
            </a:r>
            <a:r>
              <a:rPr lang="id-ID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return</a:t>
            </a:r>
            <a:r>
              <a:rPr lang="id-ID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indent="-342900" defTabSz="457200" eaLnBrk="0" hangingPunct="0">
              <a:lnSpc>
                <a:spcPct val="80000"/>
              </a:lnSpc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     *z=x/y;</a:t>
            </a:r>
          </a:p>
          <a:p>
            <a:pPr marL="342900" indent="-342900" defTabSz="457200" eaLnBrk="0" hangingPunct="0">
              <a:lnSpc>
                <a:spcPct val="80000"/>
              </a:lnSpc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 defTabSz="457200" eaLnBrk="0" hangingPunct="0">
              <a:lnSpc>
                <a:spcPct val="80000"/>
              </a:lnSpc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endParaRPr lang="id-ID" b="1" dirty="0">
              <a:latin typeface="Courier New" pitchFamily="49" charset="0"/>
              <a:cs typeface="Courier New" pitchFamily="49" charset="0"/>
            </a:endParaRPr>
          </a:p>
          <a:p>
            <a:pPr marL="342900" indent="-342900" defTabSz="457200" eaLnBrk="0" hangingPunct="0">
              <a:lnSpc>
                <a:spcPct val="80000"/>
              </a:lnSpc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float div(float x, int y){</a:t>
            </a:r>
          </a:p>
          <a:p>
            <a:pPr marL="342900" indent="-342900" defTabSz="457200" eaLnBrk="0" hangingPunct="0">
              <a:lnSpc>
                <a:spcPct val="80000"/>
              </a:lnSpc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      if(y!=0) </a:t>
            </a:r>
            <a:r>
              <a:rPr lang="id-ID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id-ID" b="1" dirty="0">
                <a:latin typeface="Courier New" pitchFamily="49" charset="0"/>
                <a:cs typeface="Courier New" pitchFamily="49" charset="0"/>
              </a:rPr>
              <a:t>(x/y);</a:t>
            </a:r>
          </a:p>
          <a:p>
            <a:pPr marL="342900" indent="-342900" defTabSz="457200" eaLnBrk="0" hangingPunct="0">
              <a:lnSpc>
                <a:spcPct val="80000"/>
              </a:lnSpc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342900" indent="-342900" defTabSz="457200" eaLnBrk="0" hangingPunct="0">
              <a:lnSpc>
                <a:spcPct val="80000"/>
              </a:lnSpc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      </a:t>
            </a:r>
          </a:p>
          <a:p>
            <a:pPr marL="342900" indent="-342900" defTabSz="457200" eaLnBrk="0" hangingPunct="0">
              <a:lnSpc>
                <a:spcPct val="80000"/>
              </a:lnSpc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pPr marL="342900" indent="-342900" defTabSz="457200" eaLnBrk="0" hangingPunct="0">
              <a:lnSpc>
                <a:spcPct val="80000"/>
              </a:lnSpc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342900" indent="-342900" defTabSz="457200" eaLnBrk="0" hangingPunct="0">
              <a:lnSpc>
                <a:spcPct val="80000"/>
              </a:lnSpc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    float f,a=12.75;    int b=5;</a:t>
            </a:r>
          </a:p>
          <a:p>
            <a:pPr marL="342900" indent="-342900" defTabSz="457200" eaLnBrk="0" hangingPunct="0">
              <a:lnSpc>
                <a:spcPct val="80000"/>
              </a:lnSpc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divide</a:t>
            </a:r>
            <a:r>
              <a:rPr lang="id-ID" b="1" dirty="0">
                <a:latin typeface="Courier New" pitchFamily="49" charset="0"/>
                <a:cs typeface="Courier New" pitchFamily="49" charset="0"/>
              </a:rPr>
              <a:t>(a,b,&amp;f);</a:t>
            </a:r>
          </a:p>
          <a:p>
            <a:pPr marL="342900" indent="-342900" defTabSz="457200" eaLnBrk="0" hangingPunct="0">
              <a:lnSpc>
                <a:spcPct val="80000"/>
              </a:lnSpc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    printf("%f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divided by</a:t>
            </a:r>
            <a:r>
              <a:rPr lang="id-ID" b="1" dirty="0">
                <a:latin typeface="Courier New" pitchFamily="49" charset="0"/>
                <a:cs typeface="Courier New" pitchFamily="49" charset="0"/>
              </a:rPr>
              <a:t> %d = %f\n",a,b,f);</a:t>
            </a:r>
          </a:p>
          <a:p>
            <a:pPr marL="342900" indent="-342900" defTabSz="457200" eaLnBrk="0" hangingPunct="0">
              <a:lnSpc>
                <a:spcPct val="80000"/>
              </a:lnSpc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    b=3;</a:t>
            </a:r>
          </a:p>
          <a:p>
            <a:pPr marL="342900" indent="-342900" defTabSz="457200" eaLnBrk="0" hangingPunct="0">
              <a:lnSpc>
                <a:spcPct val="80000"/>
              </a:lnSpc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    f=div(a,b);</a:t>
            </a:r>
          </a:p>
          <a:p>
            <a:pPr marL="342900" indent="-342900" defTabSz="457200" eaLnBrk="0" hangingPunct="0">
              <a:lnSpc>
                <a:spcPct val="80000"/>
              </a:lnSpc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    printf("%f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divided by</a:t>
            </a:r>
            <a:r>
              <a:rPr lang="id-ID" b="1" dirty="0">
                <a:latin typeface="Courier New" pitchFamily="49" charset="0"/>
                <a:cs typeface="Courier New" pitchFamily="49" charset="0"/>
              </a:rPr>
              <a:t> %d = %f\n",a,b,f);</a:t>
            </a:r>
          </a:p>
          <a:p>
            <a:pPr marL="342900" indent="-342900" defTabSz="457200" eaLnBrk="0" hangingPunct="0">
              <a:lnSpc>
                <a:spcPct val="80000"/>
              </a:lnSpc>
              <a:spcBef>
                <a:spcPts val="45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3015" name="Text Box 10"/>
          <p:cNvSpPr txBox="1">
            <a:spLocks noChangeArrowheads="1"/>
          </p:cNvSpPr>
          <p:nvPr/>
        </p:nvSpPr>
        <p:spPr bwMode="auto">
          <a:xfrm>
            <a:off x="5105400" y="3352800"/>
            <a:ext cx="3810000" cy="1370013"/>
          </a:xfrm>
          <a:prstGeom prst="rect">
            <a:avLst/>
          </a:prstGeom>
          <a:noFill/>
          <a:ln w="936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marL="342900" indent="-342900" defTabSz="457200">
              <a:spcBef>
                <a:spcPts val="1250"/>
              </a:spcBef>
              <a:buClr>
                <a:srgbClr val="000000"/>
              </a:buClr>
              <a:buSzPct val="100000"/>
              <a:buFont typeface="Interstate"/>
              <a:buAutoNum type="alphaLcPeriod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sz="1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Can divide function not use </a:t>
            </a:r>
            <a:r>
              <a:rPr lang="en-US" sz="18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return</a:t>
            </a:r>
            <a:r>
              <a:rPr lang="en-US" sz="1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, if so, how?</a:t>
            </a:r>
          </a:p>
          <a:p>
            <a:pPr marL="342900" indent="-342900" defTabSz="457200">
              <a:spcBef>
                <a:spcPts val="1250"/>
              </a:spcBef>
              <a:buClr>
                <a:srgbClr val="000000"/>
              </a:buClr>
              <a:buSzPct val="100000"/>
              <a:buFont typeface="Interstate"/>
              <a:buAutoNum type="alphaLcPeriod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</a:pPr>
            <a:r>
              <a:rPr lang="en-US" sz="1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Can div function not using keyword </a:t>
            </a:r>
            <a:r>
              <a:rPr lang="en-US" sz="1800" dirty="0">
                <a:solidFill>
                  <a:srgbClr val="0000FF"/>
                </a:solidFill>
                <a:latin typeface="Tahoma" pitchFamily="34" charset="0"/>
                <a:cs typeface="Tahoma" pitchFamily="34" charset="0"/>
              </a:rPr>
              <a:t>return </a:t>
            </a:r>
            <a:r>
              <a:rPr lang="en-US" sz="18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?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4403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8FD01F-80BF-4CA9-B9E7-893BFAC2F06E}" type="slidenum">
              <a:rPr lang="en-US">
                <a:latin typeface="Tahoma" pitchFamily="34" charset="0"/>
                <a:cs typeface="Tahoma" pitchFamily="34" charset="0"/>
              </a:rPr>
              <a:pPr/>
              <a:t>41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defTabSz="457200">
              <a:buFontTx/>
              <a:buAutoNum type="arabicPeriod" startAt="6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 </a:t>
            </a:r>
          </a:p>
          <a:p>
            <a:pPr marL="457200" indent="-457200" defTabSz="457200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 </a:t>
            </a:r>
          </a:p>
          <a:p>
            <a:pPr marL="457200" indent="-457200" defTabSz="457200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/>
              <a:t> </a:t>
            </a:r>
          </a:p>
          <a:p>
            <a:pPr marL="457200" indent="-457200" defTabSz="457200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/>
          </a:p>
          <a:p>
            <a:pPr marL="457200" indent="-457200" defTabSz="457200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000"/>
          </a:p>
          <a:p>
            <a:pPr marL="457200" indent="-457200" defTabSz="457200"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id-ID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4038" name="Rectangle 3"/>
          <p:cNvSpPr txBox="1">
            <a:spLocks noChangeArrowheads="1"/>
          </p:cNvSpPr>
          <p:nvPr/>
        </p:nvSpPr>
        <p:spPr bwMode="auto">
          <a:xfrm>
            <a:off x="1371600" y="2286000"/>
            <a:ext cx="44958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000" tIns="46800" rIns="90000" bIns="46800"/>
          <a:lstStyle/>
          <a:p>
            <a:pPr defTabSz="457200">
              <a:lnSpc>
                <a:spcPct val="80000"/>
              </a:lnSpc>
              <a:spcBef>
                <a:spcPts val="6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sz="1600" b="1" dirty="0">
                <a:latin typeface="Courier New" pitchFamily="49" charset="0"/>
              </a:rPr>
              <a:t>#include &lt;stdio.h&gt; </a:t>
            </a:r>
          </a:p>
          <a:p>
            <a:pPr defTabSz="457200">
              <a:lnSpc>
                <a:spcPct val="80000"/>
              </a:lnSpc>
              <a:spcBef>
                <a:spcPts val="6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sz="1600" b="1" dirty="0">
                <a:latin typeface="Courier New" pitchFamily="49" charset="0"/>
              </a:rPr>
              <a:t>int main(){</a:t>
            </a:r>
          </a:p>
          <a:p>
            <a:pPr defTabSz="457200">
              <a:lnSpc>
                <a:spcPct val="80000"/>
              </a:lnSpc>
              <a:spcBef>
                <a:spcPts val="6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sz="1600" b="1" dirty="0">
                <a:latin typeface="Courier New" pitchFamily="49" charset="0"/>
              </a:rPr>
              <a:t>    int x,y;</a:t>
            </a:r>
          </a:p>
          <a:p>
            <a:pPr defTabSz="457200">
              <a:lnSpc>
                <a:spcPct val="80000"/>
              </a:lnSpc>
              <a:spcBef>
                <a:spcPts val="6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sz="1600" b="1" dirty="0">
                <a:latin typeface="Courier New" pitchFamily="49" charset="0"/>
              </a:rPr>
              <a:t>    for(x=1; x&lt;=3; x++) {</a:t>
            </a:r>
          </a:p>
          <a:p>
            <a:pPr defTabSz="457200">
              <a:lnSpc>
                <a:spcPct val="80000"/>
              </a:lnSpc>
              <a:spcBef>
                <a:spcPts val="6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sz="1600" b="1" dirty="0">
                <a:latin typeface="Courier New" pitchFamily="49" charset="0"/>
              </a:rPr>
              <a:t>  	    int x=5;</a:t>
            </a:r>
          </a:p>
          <a:p>
            <a:pPr defTabSz="457200">
              <a:lnSpc>
                <a:spcPct val="80000"/>
              </a:lnSpc>
              <a:spcBef>
                <a:spcPts val="6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sz="1600" b="1" dirty="0">
                <a:latin typeface="Courier New" pitchFamily="49" charset="0"/>
              </a:rPr>
              <a:t>  	    printf("x=%d ",x++);</a:t>
            </a:r>
          </a:p>
          <a:p>
            <a:pPr defTabSz="457200">
              <a:lnSpc>
                <a:spcPct val="80000"/>
              </a:lnSpc>
              <a:spcBef>
                <a:spcPts val="6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sz="1600" b="1" dirty="0">
                <a:latin typeface="Courier New" pitchFamily="49" charset="0"/>
              </a:rPr>
              <a:t>  	    for(y=0; y&lt;x; y++){</a:t>
            </a:r>
          </a:p>
          <a:p>
            <a:pPr defTabSz="457200">
              <a:lnSpc>
                <a:spcPct val="80000"/>
              </a:lnSpc>
              <a:spcBef>
                <a:spcPts val="6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sz="1600" b="1" dirty="0">
                <a:latin typeface="Courier New" pitchFamily="49" charset="0"/>
              </a:rPr>
              <a:t>           </a:t>
            </a:r>
            <a:r>
              <a:rPr lang="en-US" sz="1600" b="1" dirty="0">
                <a:latin typeface="Courier New" pitchFamily="49" charset="0"/>
              </a:rPr>
              <a:t>	</a:t>
            </a:r>
            <a:r>
              <a:rPr lang="id-ID" sz="1600" b="1" dirty="0">
                <a:latin typeface="Courier New" pitchFamily="49" charset="0"/>
              </a:rPr>
              <a:t>int x=20;</a:t>
            </a:r>
          </a:p>
          <a:p>
            <a:pPr defTabSz="457200">
              <a:lnSpc>
                <a:spcPct val="80000"/>
              </a:lnSpc>
              <a:spcBef>
                <a:spcPts val="6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sz="1600" b="1" dirty="0">
                <a:latin typeface="Courier New" pitchFamily="49" charset="0"/>
              </a:rPr>
              <a:t>           </a:t>
            </a:r>
            <a:r>
              <a:rPr lang="en-US" sz="1600" b="1" dirty="0">
                <a:latin typeface="Courier New" pitchFamily="49" charset="0"/>
              </a:rPr>
              <a:t>	</a:t>
            </a:r>
            <a:r>
              <a:rPr lang="id-ID" sz="1600" b="1" dirty="0">
                <a:latin typeface="Courier New" pitchFamily="49" charset="0"/>
              </a:rPr>
              <a:t>printf("x=%d ",x++);</a:t>
            </a:r>
          </a:p>
          <a:p>
            <a:pPr defTabSz="457200">
              <a:lnSpc>
                <a:spcPct val="80000"/>
              </a:lnSpc>
              <a:spcBef>
                <a:spcPts val="6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en-US" sz="1600" b="1" dirty="0">
                <a:latin typeface="Courier New" pitchFamily="49" charset="0"/>
              </a:rPr>
              <a:t>	    </a:t>
            </a:r>
            <a:r>
              <a:rPr lang="id-ID" sz="1600" b="1" dirty="0">
                <a:latin typeface="Courier New" pitchFamily="49" charset="0"/>
              </a:rPr>
              <a:t>}</a:t>
            </a:r>
          </a:p>
          <a:p>
            <a:pPr defTabSz="457200">
              <a:lnSpc>
                <a:spcPct val="80000"/>
              </a:lnSpc>
              <a:spcBef>
                <a:spcPts val="6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sz="1600" b="1" dirty="0">
                <a:latin typeface="Courier New" pitchFamily="49" charset="0"/>
              </a:rPr>
              <a:t>        printf("\n");</a:t>
            </a:r>
          </a:p>
          <a:p>
            <a:pPr defTabSz="457200">
              <a:lnSpc>
                <a:spcPct val="80000"/>
              </a:lnSpc>
              <a:spcBef>
                <a:spcPts val="6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sz="1600" b="1" dirty="0">
                <a:latin typeface="Courier New" pitchFamily="49" charset="0"/>
              </a:rPr>
              <a:t>    }</a:t>
            </a:r>
          </a:p>
          <a:p>
            <a:pPr defTabSz="457200">
              <a:lnSpc>
                <a:spcPct val="80000"/>
              </a:lnSpc>
              <a:spcBef>
                <a:spcPts val="6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sz="1600" b="1" dirty="0">
                <a:latin typeface="Courier New" pitchFamily="49" charset="0"/>
              </a:rPr>
              <a:t>    return 0;</a:t>
            </a:r>
          </a:p>
          <a:p>
            <a:pPr defTabSz="457200">
              <a:lnSpc>
                <a:spcPct val="80000"/>
              </a:lnSpc>
              <a:spcBef>
                <a:spcPts val="6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</a:pPr>
            <a:r>
              <a:rPr lang="id-ID" sz="1600" b="1" dirty="0">
                <a:latin typeface="Courier New" pitchFamily="49" charset="0"/>
              </a:rPr>
              <a:t>}</a:t>
            </a:r>
          </a:p>
        </p:txBody>
      </p:sp>
      <p:sp>
        <p:nvSpPr>
          <p:cNvPr id="44039" name="Text Box 10"/>
          <p:cNvSpPr txBox="1">
            <a:spLocks noChangeArrowheads="1"/>
          </p:cNvSpPr>
          <p:nvPr/>
        </p:nvSpPr>
        <p:spPr bwMode="auto">
          <a:xfrm>
            <a:off x="4572000" y="5105400"/>
            <a:ext cx="3810000" cy="649288"/>
          </a:xfrm>
          <a:prstGeom prst="rect">
            <a:avLst/>
          </a:prstGeom>
          <a:noFill/>
          <a:ln w="936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>
            <a:spAutoFit/>
          </a:bodyPr>
          <a:lstStyle/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Note the x variable scope.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Describe the output of the code!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Summary</a:t>
            </a:r>
          </a:p>
        </p:txBody>
      </p:sp>
      <p:sp>
        <p:nvSpPr>
          <p:cNvPr id="4505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1AF920-E229-4E62-B3BB-CC96FF3AA2EA}" type="slidenum">
              <a:rPr lang="en-US">
                <a:latin typeface="Tahoma" pitchFamily="34" charset="0"/>
                <a:cs typeface="Tahoma" pitchFamily="34" charset="0"/>
              </a:rPr>
              <a:pPr/>
              <a:t>42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450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defTabSz="457200">
              <a:spcBef>
                <a:spcPts val="600"/>
              </a:spcBef>
              <a:spcAft>
                <a:spcPts val="60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>
                <a:latin typeface="Tahoma" pitchFamily="34" charset="0"/>
                <a:cs typeface="Tahoma" pitchFamily="34" charset="0"/>
              </a:rPr>
              <a:t>Function is formed through grouping some statements to do a particular job</a:t>
            </a:r>
          </a:p>
          <a:p>
            <a:pPr marL="457200" indent="-457200" defTabSz="457200">
              <a:spcBef>
                <a:spcPts val="600"/>
              </a:spcBef>
              <a:spcAft>
                <a:spcPts val="60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>
                <a:latin typeface="Tahoma" pitchFamily="34" charset="0"/>
                <a:cs typeface="Tahoma" pitchFamily="34" charset="0"/>
              </a:rPr>
              <a:t>C programming language implements modular programming using function</a:t>
            </a:r>
          </a:p>
          <a:p>
            <a:pPr marL="457200" indent="-457200" defTabSz="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>
                <a:latin typeface="Tahoma" pitchFamily="34" charset="0"/>
                <a:cs typeface="Tahoma" pitchFamily="34" charset="0"/>
              </a:rPr>
              <a:t>Function in C divided in two types :</a:t>
            </a:r>
          </a:p>
          <a:p>
            <a:pPr marL="1030288" lvl="1" indent="-457200" defTabSz="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latin typeface="Tahoma" pitchFamily="34" charset="0"/>
                <a:cs typeface="Tahoma" pitchFamily="34" charset="0"/>
              </a:rPr>
              <a:t>Library function</a:t>
            </a:r>
          </a:p>
          <a:p>
            <a:pPr marL="1030288" lvl="1" indent="-457200" defTabSz="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latin typeface="Tahoma" pitchFamily="34" charset="0"/>
                <a:cs typeface="Tahoma" pitchFamily="34" charset="0"/>
              </a:rPr>
              <a:t>User-defined function</a:t>
            </a:r>
          </a:p>
          <a:p>
            <a:pPr marL="457200" indent="-457200" defTabSz="457200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>
                <a:latin typeface="Tahoma" pitchFamily="34" charset="0"/>
                <a:cs typeface="Tahoma" pitchFamily="34" charset="0"/>
              </a:rPr>
              <a:t>Recursive is a function call inside a certain function calling itself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b="1">
                <a:latin typeface="Tahoma" pitchFamily="34" charset="0"/>
                <a:cs typeface="Tahoma" pitchFamily="34" charset="0"/>
              </a:rPr>
              <a:t>References</a:t>
            </a:r>
          </a:p>
        </p:txBody>
      </p:sp>
      <p:sp>
        <p:nvSpPr>
          <p:cNvPr id="4608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B7FECB5-8EB1-4513-A1DC-AA9AFC6F3DDB}" type="slidenum">
              <a:rPr lang="id-ID">
                <a:latin typeface="Tahoma" pitchFamily="34" charset="0"/>
                <a:cs typeface="Tahoma" pitchFamily="34" charset="0"/>
              </a:rPr>
              <a:pPr/>
              <a:t>43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460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ahoma" pitchFamily="34" charset="0"/>
                <a:cs typeface="Tahoma" pitchFamily="34" charset="0"/>
              </a:rPr>
              <a:t>Paul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Deitel</a:t>
            </a:r>
            <a:r>
              <a:rPr lang="en-US" dirty="0">
                <a:latin typeface="Tahoma" pitchFamily="34" charset="0"/>
                <a:cs typeface="Tahoma" pitchFamily="34" charset="0"/>
              </a:rPr>
              <a:t> &amp; Harvey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Deitel</a:t>
            </a:r>
            <a:r>
              <a:rPr lang="en-US" dirty="0">
                <a:latin typeface="Tahoma" pitchFamily="34" charset="0"/>
                <a:cs typeface="Tahoma" pitchFamily="34" charset="0"/>
              </a:rPr>
              <a:t>. (2016). C how to program : with an introduction to C++. 08. Pearson  Education. Hoboken. ISBN: 9780133976892.</a:t>
            </a:r>
            <a:r>
              <a:rPr lang="id-ID">
                <a:latin typeface="Tahoma" pitchFamily="34" charset="0"/>
                <a:cs typeface="Tahoma" pitchFamily="34" charset="0"/>
              </a:rPr>
              <a:t> </a:t>
            </a:r>
            <a:r>
              <a:rPr lang="id-ID" sz="2000">
                <a:latin typeface="Tahoma" pitchFamily="34" charset="0"/>
                <a:cs typeface="Tahoma" pitchFamily="34" charset="0"/>
              </a:rPr>
              <a:t>Chapter </a:t>
            </a:r>
            <a:r>
              <a:rPr lang="id-ID" sz="2000" dirty="0">
                <a:latin typeface="Tahoma" pitchFamily="34" charset="0"/>
                <a:cs typeface="Tahoma" pitchFamily="34" charset="0"/>
              </a:rPr>
              <a:t>5 </a:t>
            </a:r>
          </a:p>
          <a:p>
            <a:r>
              <a:rPr lang="id-ID" sz="2000" dirty="0">
                <a:latin typeface="Tahoma" pitchFamily="34" charset="0"/>
                <a:cs typeface="Tahoma" pitchFamily="34" charset="0"/>
              </a:rPr>
              <a:t>Functions in C: </a:t>
            </a:r>
            <a:r>
              <a:rPr lang="id-ID" sz="2000" dirty="0">
                <a:latin typeface="Tahoma" pitchFamily="34" charset="0"/>
                <a:cs typeface="Tahoma" pitchFamily="34" charset="0"/>
                <a:hlinkClick r:id="rId3"/>
              </a:rPr>
              <a:t>http://aelinik.free.fr/c/ch15.htm</a:t>
            </a:r>
            <a:endParaRPr lang="id-ID" sz="2000" dirty="0">
              <a:latin typeface="Tahoma" pitchFamily="34" charset="0"/>
              <a:cs typeface="Tahoma" pitchFamily="34" charset="0"/>
            </a:endParaRPr>
          </a:p>
          <a:p>
            <a:endParaRPr lang="id-ID" sz="20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710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A3698B-E368-48F7-B972-BA0247488D98}" type="slidenum">
              <a:rPr lang="en-US">
                <a:latin typeface="Tahoma" pitchFamily="34" charset="0"/>
                <a:cs typeface="Tahoma" pitchFamily="34" charset="0"/>
              </a:rPr>
              <a:pPr/>
              <a:t>44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ctr"/>
            <a:endParaRPr lang="en-US" sz="3200" b="1">
              <a:latin typeface="Tahoma" pitchFamily="34" charset="0"/>
              <a:cs typeface="Tahoma" pitchFamily="34" charset="0"/>
            </a:endParaRPr>
          </a:p>
          <a:p>
            <a:pPr marL="0" indent="0" algn="ctr"/>
            <a:endParaRPr lang="en-US" sz="3200" b="1">
              <a:latin typeface="Tahoma" pitchFamily="34" charset="0"/>
              <a:cs typeface="Tahoma" pitchFamily="34" charset="0"/>
            </a:endParaRPr>
          </a:p>
          <a:p>
            <a:pPr marL="0" indent="0" algn="ctr">
              <a:buFontTx/>
              <a:buNone/>
            </a:pPr>
            <a:r>
              <a:rPr lang="en-US" sz="3200" b="1">
                <a:latin typeface="Tahoma" pitchFamily="34" charset="0"/>
                <a:cs typeface="Tahoma" pitchFamily="34" charset="0"/>
              </a:rPr>
              <a:t>END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Modular Programming</a:t>
            </a:r>
          </a:p>
        </p:txBody>
      </p:sp>
      <p:sp>
        <p:nvSpPr>
          <p:cNvPr id="717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3509A4F-B10E-4A34-ACA0-578B57E844A5}" type="slidenum">
              <a:rPr lang="en-US">
                <a:latin typeface="Tahoma" pitchFamily="34" charset="0"/>
                <a:cs typeface="Tahoma" pitchFamily="34" charset="0"/>
              </a:rPr>
              <a:pPr/>
              <a:t>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b="1">
                <a:latin typeface="Tahoma" pitchFamily="34" charset="0"/>
                <a:cs typeface="Tahoma" pitchFamily="34" charset="0"/>
              </a:rPr>
              <a:t>Advantages of using Modules:</a:t>
            </a:r>
          </a:p>
          <a:p>
            <a:pPr marL="857250" lvl="1" indent="-457200" defTabSz="457200">
              <a:spcBef>
                <a:spcPts val="600"/>
              </a:spcBef>
              <a:buFont typeface="Interstate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latin typeface="Tahoma" pitchFamily="34" charset="0"/>
                <a:cs typeface="Tahoma" pitchFamily="34" charset="0"/>
              </a:rPr>
              <a:t>Top-down design with sub goal, huge program divided into smaller modules</a:t>
            </a:r>
          </a:p>
          <a:p>
            <a:pPr marL="857250" lvl="1" indent="-457200" defTabSz="457200">
              <a:spcBef>
                <a:spcPts val="600"/>
              </a:spcBef>
              <a:buFont typeface="Interstate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latin typeface="Tahoma" pitchFamily="34" charset="0"/>
                <a:cs typeface="Tahoma" pitchFamily="34" charset="0"/>
              </a:rPr>
              <a:t>Can be done by more than one developer/ programmer</a:t>
            </a:r>
          </a:p>
          <a:p>
            <a:pPr marL="857250" lvl="1" indent="-457200" defTabSz="457200">
              <a:spcBef>
                <a:spcPts val="600"/>
              </a:spcBef>
              <a:buFont typeface="Interstate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latin typeface="Tahoma" pitchFamily="34" charset="0"/>
                <a:cs typeface="Tahoma" pitchFamily="34" charset="0"/>
              </a:rPr>
              <a:t>Easier to debug, as logical flow is easy to follow and easier to pin point errors</a:t>
            </a:r>
          </a:p>
          <a:p>
            <a:pPr marL="857250" lvl="1" indent="-457200" defTabSz="457200">
              <a:spcBef>
                <a:spcPts val="600"/>
              </a:spcBef>
              <a:buFont typeface="Interstate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latin typeface="Tahoma" pitchFamily="34" charset="0"/>
                <a:cs typeface="Tahoma" pitchFamily="34" charset="0"/>
              </a:rPr>
              <a:t>Modification can be done without affecting overall codes</a:t>
            </a:r>
          </a:p>
          <a:p>
            <a:pPr marL="857250" lvl="1" indent="-457200" defTabSz="457200">
              <a:spcBef>
                <a:spcPts val="600"/>
              </a:spcBef>
              <a:buFont typeface="Interstate"/>
              <a:buAutoNum type="arabicPeriod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>
                <a:latin typeface="Tahoma" pitchFamily="34" charset="0"/>
                <a:cs typeface="Tahoma" pitchFamily="34" charset="0"/>
              </a:rPr>
              <a:t>Easier to document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Modular Programming</a:t>
            </a:r>
          </a:p>
        </p:txBody>
      </p:sp>
      <p:sp>
        <p:nvSpPr>
          <p:cNvPr id="819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494329D-E946-47D7-9E61-26C77A649A0C}" type="slidenum">
              <a:rPr lang="en-US">
                <a:latin typeface="Tahoma" pitchFamily="34" charset="0"/>
                <a:cs typeface="Tahoma" pitchFamily="34" charset="0"/>
              </a:rPr>
              <a:pPr/>
              <a:t>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1313" indent="-34131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>
                <a:latin typeface="Tahoma" pitchFamily="34" charset="0"/>
                <a:cs typeface="Tahoma" pitchFamily="34" charset="0"/>
              </a:rPr>
              <a:t>C programming language implements modular programming using function</a:t>
            </a:r>
          </a:p>
          <a:p>
            <a:pPr marL="341313" indent="-341313" defTabSz="457200"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>
                <a:latin typeface="Tahoma" pitchFamily="34" charset="0"/>
                <a:cs typeface="Tahoma" pitchFamily="34" charset="0"/>
              </a:rPr>
              <a:t>Example of dividing program into subprograms</a:t>
            </a:r>
          </a:p>
        </p:txBody>
      </p:sp>
      <p:grpSp>
        <p:nvGrpSpPr>
          <p:cNvPr id="8198" name="Group 4"/>
          <p:cNvGrpSpPr>
            <a:grpSpLocks/>
          </p:cNvGrpSpPr>
          <p:nvPr/>
        </p:nvGrpSpPr>
        <p:grpSpPr bwMode="auto">
          <a:xfrm>
            <a:off x="1828800" y="3586163"/>
            <a:ext cx="5348288" cy="2586037"/>
            <a:chOff x="1152" y="1968"/>
            <a:chExt cx="3369" cy="1629"/>
          </a:xfrm>
        </p:grpSpPr>
        <p:sp>
          <p:nvSpPr>
            <p:cNvPr id="8199" name="Rectangle 5"/>
            <p:cNvSpPr>
              <a:spLocks noChangeArrowheads="1"/>
            </p:cNvSpPr>
            <p:nvPr/>
          </p:nvSpPr>
          <p:spPr bwMode="auto">
            <a:xfrm>
              <a:off x="2078" y="1968"/>
              <a:ext cx="1369" cy="260"/>
            </a:xfrm>
            <a:prstGeom prst="rect">
              <a:avLst/>
            </a:prstGeom>
            <a:solidFill>
              <a:srgbClr val="CCFFCC"/>
            </a:solidFill>
            <a:ln w="255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600" tIns="12600" rIns="12600" bIns="12600"/>
            <a:lstStyle/>
            <a:p>
              <a:pPr algn="ctr" defTabSz="45720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2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Main Program</a:t>
              </a:r>
            </a:p>
          </p:txBody>
        </p:sp>
        <p:sp>
          <p:nvSpPr>
            <p:cNvPr id="8200" name="Rectangle 6"/>
            <p:cNvSpPr>
              <a:spLocks noChangeArrowheads="1"/>
            </p:cNvSpPr>
            <p:nvPr/>
          </p:nvSpPr>
          <p:spPr bwMode="auto">
            <a:xfrm>
              <a:off x="1152" y="2626"/>
              <a:ext cx="1048" cy="250"/>
            </a:xfrm>
            <a:prstGeom prst="rect">
              <a:avLst/>
            </a:prstGeom>
            <a:solidFill>
              <a:srgbClr val="99CCFF"/>
            </a:solidFill>
            <a:ln w="255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600" tIns="12600" rIns="12600" bIns="12600"/>
            <a:lstStyle/>
            <a:p>
              <a:pPr algn="ctr" defTabSz="45720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2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SubProgram</a:t>
              </a:r>
              <a:r>
                <a:rPr lang="en-US" sz="24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 </a:t>
              </a:r>
            </a:p>
          </p:txBody>
        </p:sp>
        <p:sp>
          <p:nvSpPr>
            <p:cNvPr id="8201" name="Rectangle 7"/>
            <p:cNvSpPr>
              <a:spLocks noChangeArrowheads="1"/>
            </p:cNvSpPr>
            <p:nvPr/>
          </p:nvSpPr>
          <p:spPr bwMode="auto">
            <a:xfrm>
              <a:off x="1746" y="3348"/>
              <a:ext cx="1048" cy="250"/>
            </a:xfrm>
            <a:prstGeom prst="rect">
              <a:avLst/>
            </a:prstGeom>
            <a:solidFill>
              <a:srgbClr val="FF99CC"/>
            </a:solidFill>
            <a:ln w="255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600" tIns="12600" rIns="12600" bIns="12600"/>
            <a:lstStyle/>
            <a:p>
              <a:pPr algn="ctr" defTabSz="45720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200" dirty="0" err="1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SubProgram</a:t>
              </a:r>
              <a:r>
                <a:rPr lang="en-US" sz="2200" dirty="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 </a:t>
              </a:r>
            </a:p>
          </p:txBody>
        </p:sp>
        <p:sp>
          <p:nvSpPr>
            <p:cNvPr id="8202" name="Rectangle 8"/>
            <p:cNvSpPr>
              <a:spLocks noChangeArrowheads="1"/>
            </p:cNvSpPr>
            <p:nvPr/>
          </p:nvSpPr>
          <p:spPr bwMode="auto">
            <a:xfrm>
              <a:off x="2310" y="2613"/>
              <a:ext cx="1048" cy="250"/>
            </a:xfrm>
            <a:prstGeom prst="rect">
              <a:avLst/>
            </a:prstGeom>
            <a:solidFill>
              <a:srgbClr val="99CCFF"/>
            </a:solidFill>
            <a:ln w="255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600" tIns="12600" rIns="12600" bIns="12600"/>
            <a:lstStyle/>
            <a:p>
              <a:pPr algn="ctr" defTabSz="45720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2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SubProgram </a:t>
              </a:r>
            </a:p>
          </p:txBody>
        </p:sp>
        <p:sp>
          <p:nvSpPr>
            <p:cNvPr id="8203" name="Rectangle 9"/>
            <p:cNvSpPr>
              <a:spLocks noChangeArrowheads="1"/>
            </p:cNvSpPr>
            <p:nvPr/>
          </p:nvSpPr>
          <p:spPr bwMode="auto">
            <a:xfrm>
              <a:off x="3474" y="2609"/>
              <a:ext cx="1048" cy="250"/>
            </a:xfrm>
            <a:prstGeom prst="rect">
              <a:avLst/>
            </a:prstGeom>
            <a:solidFill>
              <a:srgbClr val="99CCFF"/>
            </a:solidFill>
            <a:ln w="255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600" tIns="12600" rIns="12600" bIns="12600"/>
            <a:lstStyle/>
            <a:p>
              <a:pPr algn="ctr" defTabSz="45720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2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SubProgram </a:t>
              </a:r>
            </a:p>
          </p:txBody>
        </p:sp>
        <p:sp>
          <p:nvSpPr>
            <p:cNvPr id="8204" name="Rectangle 10"/>
            <p:cNvSpPr>
              <a:spLocks noChangeArrowheads="1"/>
            </p:cNvSpPr>
            <p:nvPr/>
          </p:nvSpPr>
          <p:spPr bwMode="auto">
            <a:xfrm>
              <a:off x="3000" y="3343"/>
              <a:ext cx="1048" cy="249"/>
            </a:xfrm>
            <a:prstGeom prst="rect">
              <a:avLst/>
            </a:prstGeom>
            <a:solidFill>
              <a:srgbClr val="FF99CC"/>
            </a:solidFill>
            <a:ln w="255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12600" tIns="12600" rIns="12600" bIns="12600"/>
            <a:lstStyle/>
            <a:p>
              <a:pPr algn="ctr" defTabSz="457200"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22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SubProgram</a:t>
              </a:r>
              <a:r>
                <a:rPr lang="en-US" sz="24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 </a:t>
              </a:r>
            </a:p>
          </p:txBody>
        </p:sp>
        <p:sp>
          <p:nvSpPr>
            <p:cNvPr id="8205" name="Line 11"/>
            <p:cNvSpPr>
              <a:spLocks noChangeShapeType="1"/>
            </p:cNvSpPr>
            <p:nvPr/>
          </p:nvSpPr>
          <p:spPr bwMode="auto">
            <a:xfrm>
              <a:off x="1666" y="2408"/>
              <a:ext cx="2286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8206" name="Line 12"/>
            <p:cNvSpPr>
              <a:spLocks noChangeShapeType="1"/>
            </p:cNvSpPr>
            <p:nvPr/>
          </p:nvSpPr>
          <p:spPr bwMode="auto">
            <a:xfrm>
              <a:off x="1654" y="2408"/>
              <a:ext cx="1" cy="210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8207" name="Line 13"/>
            <p:cNvSpPr>
              <a:spLocks noChangeShapeType="1"/>
            </p:cNvSpPr>
            <p:nvPr/>
          </p:nvSpPr>
          <p:spPr bwMode="auto">
            <a:xfrm>
              <a:off x="3952" y="2414"/>
              <a:ext cx="1" cy="186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8208" name="Line 14"/>
            <p:cNvSpPr>
              <a:spLocks noChangeShapeType="1"/>
            </p:cNvSpPr>
            <p:nvPr/>
          </p:nvSpPr>
          <p:spPr bwMode="auto">
            <a:xfrm>
              <a:off x="2824" y="2234"/>
              <a:ext cx="1" cy="372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8209" name="Line 15"/>
            <p:cNvSpPr>
              <a:spLocks noChangeShapeType="1"/>
            </p:cNvSpPr>
            <p:nvPr/>
          </p:nvSpPr>
          <p:spPr bwMode="auto">
            <a:xfrm>
              <a:off x="2218" y="3124"/>
              <a:ext cx="1" cy="210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>
              <a:off x="3502" y="3124"/>
              <a:ext cx="1" cy="210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8211" name="Line 17"/>
            <p:cNvSpPr>
              <a:spLocks noChangeShapeType="1"/>
            </p:cNvSpPr>
            <p:nvPr/>
          </p:nvSpPr>
          <p:spPr bwMode="auto">
            <a:xfrm>
              <a:off x="2218" y="3122"/>
              <a:ext cx="1284" cy="1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  <p:sp>
          <p:nvSpPr>
            <p:cNvPr id="8212" name="Line 18"/>
            <p:cNvSpPr>
              <a:spLocks noChangeShapeType="1"/>
            </p:cNvSpPr>
            <p:nvPr/>
          </p:nvSpPr>
          <p:spPr bwMode="auto">
            <a:xfrm>
              <a:off x="2836" y="2881"/>
              <a:ext cx="1" cy="229"/>
            </a:xfrm>
            <a:prstGeom prst="line">
              <a:avLst/>
            </a:prstGeom>
            <a:noFill/>
            <a:ln w="2556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id-ID"/>
            </a:p>
          </p:txBody>
        </p:sp>
      </p:grpSp>
      <p:sp>
        <p:nvSpPr>
          <p:cNvPr id="2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Modular Programming</a:t>
            </a:r>
          </a:p>
        </p:txBody>
      </p:sp>
      <p:sp>
        <p:nvSpPr>
          <p:cNvPr id="921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640441-B08F-4FA5-8360-9191739CEB8F}" type="slidenum">
              <a:rPr lang="en-US">
                <a:latin typeface="Tahoma" pitchFamily="34" charset="0"/>
                <a:cs typeface="Tahoma" pitchFamily="34" charset="0"/>
              </a:rPr>
              <a:pPr/>
              <a:t>7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1313" indent="-34131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b="1">
                <a:latin typeface="Tahoma" pitchFamily="34" charset="0"/>
                <a:cs typeface="Tahoma" pitchFamily="34" charset="0"/>
              </a:rPr>
              <a:t>Best practice in module programming:</a:t>
            </a:r>
          </a:p>
          <a:p>
            <a:pPr marL="741363" lvl="1" indent="-28416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b="1">
                <a:latin typeface="Tahoma" pitchFamily="34" charset="0"/>
                <a:cs typeface="Tahoma" pitchFamily="34" charset="0"/>
              </a:rPr>
              <a:t>High Fan-In</a:t>
            </a:r>
            <a:r>
              <a:rPr lang="en-US" sz="2400">
                <a:latin typeface="Tahoma" pitchFamily="34" charset="0"/>
                <a:cs typeface="Tahoma" pitchFamily="34" charset="0"/>
              </a:rPr>
              <a:t>, frequently used</a:t>
            </a:r>
          </a:p>
          <a:p>
            <a:pPr marL="741363" lvl="1" indent="-28416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b="1">
                <a:latin typeface="Tahoma" pitchFamily="34" charset="0"/>
                <a:cs typeface="Tahoma" pitchFamily="34" charset="0"/>
              </a:rPr>
              <a:t>Low Fan-Out</a:t>
            </a:r>
            <a:r>
              <a:rPr lang="en-US" sz="2400">
                <a:latin typeface="Tahoma" pitchFamily="34" charset="0"/>
                <a:cs typeface="Tahoma" pitchFamily="34" charset="0"/>
              </a:rPr>
              <a:t>, more specific functionality/ small number of job</a:t>
            </a:r>
          </a:p>
          <a:p>
            <a:pPr marL="741363" lvl="1" indent="-284163" defTabSz="4572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b="1">
                <a:latin typeface="Tahoma" pitchFamily="34" charset="0"/>
                <a:cs typeface="Tahoma" pitchFamily="34" charset="0"/>
              </a:rPr>
              <a:t>Self-Contained</a:t>
            </a:r>
            <a:r>
              <a:rPr lang="en-US" sz="2400">
                <a:latin typeface="Tahoma" pitchFamily="34" charset="0"/>
                <a:cs typeface="Tahoma" pitchFamily="34" charset="0"/>
              </a:rPr>
              <a:t>, self resource sufficient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Library </a:t>
            </a:r>
            <a:r>
              <a:rPr lang="id-ID" b="1">
                <a:latin typeface="Tahoma" pitchFamily="34" charset="0"/>
                <a:cs typeface="Tahoma" pitchFamily="34" charset="0"/>
              </a:rPr>
              <a:t>vs </a:t>
            </a:r>
            <a:r>
              <a:rPr lang="en-US" b="1">
                <a:latin typeface="Tahoma" pitchFamily="34" charset="0"/>
                <a:cs typeface="Tahoma" pitchFamily="34" charset="0"/>
              </a:rPr>
              <a:t>User-Defined Function</a:t>
            </a:r>
          </a:p>
        </p:txBody>
      </p:sp>
      <p:sp>
        <p:nvSpPr>
          <p:cNvPr id="1024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3EF0E87-4D80-40FC-A023-84B597B33EC5}" type="slidenum">
              <a:rPr lang="en-US">
                <a:latin typeface="Tahoma" pitchFamily="34" charset="0"/>
                <a:cs typeface="Tahoma" pitchFamily="34" charset="0"/>
              </a:rPr>
              <a:pPr/>
              <a:t>8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286000"/>
            <a:ext cx="7848600" cy="3886200"/>
          </a:xfrm>
        </p:spPr>
        <p:txBody>
          <a:bodyPr>
            <a:normAutofit/>
          </a:bodyPr>
          <a:lstStyle/>
          <a:p>
            <a:pPr marL="341313" indent="-341313" defTabSz="457200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latin typeface="Tahoma" pitchFamily="34" charset="0"/>
                <a:cs typeface="Tahoma" pitchFamily="34" charset="0"/>
              </a:rPr>
              <a:t>Function in C divided in two types :</a:t>
            </a:r>
          </a:p>
          <a:p>
            <a:pPr marL="741363" lvl="1" indent="-28416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Library function</a:t>
            </a:r>
          </a:p>
          <a:p>
            <a:pPr marL="741363" lvl="1" indent="-28416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400" dirty="0">
                <a:latin typeface="Tahoma" pitchFamily="34" charset="0"/>
                <a:cs typeface="Tahoma" pitchFamily="34" charset="0"/>
              </a:rPr>
              <a:t>User-defined function</a:t>
            </a:r>
          </a:p>
          <a:p>
            <a:pPr marL="741363" lvl="1" indent="-284163" defTabSz="457200">
              <a:lnSpc>
                <a:spcPct val="80000"/>
              </a:lnSpc>
              <a:spcBef>
                <a:spcPts val="6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sz="2400" dirty="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b="1" dirty="0">
                <a:latin typeface="Tahoma" pitchFamily="34" charset="0"/>
                <a:cs typeface="Tahoma" pitchFamily="34" charset="0"/>
              </a:rPr>
              <a:t>Library function</a:t>
            </a:r>
            <a:r>
              <a:rPr lang="en-US" dirty="0">
                <a:latin typeface="Tahoma" pitchFamily="34" charset="0"/>
                <a:cs typeface="Tahoma" pitchFamily="34" charset="0"/>
              </a:rPr>
              <a:t>, is a standard function provided by C compiler. Those function described in the header files (.h)</a:t>
            </a:r>
          </a:p>
          <a:p>
            <a:pPr marL="341313" indent="-341313" defTabSz="457200">
              <a:lnSpc>
                <a:spcPct val="80000"/>
              </a:lnSpc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dirty="0">
                <a:latin typeface="Tahoma" pitchFamily="34" charset="0"/>
                <a:cs typeface="Tahoma" pitchFamily="34" charset="0"/>
              </a:rPr>
              <a:t>	Example:  	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strcpy</a:t>
            </a:r>
            <a:r>
              <a:rPr lang="id-ID" dirty="0">
                <a:latin typeface="Tahoma" pitchFamily="34" charset="0"/>
                <a:cs typeface="Tahoma" pitchFamily="34" charset="0"/>
              </a:rPr>
              <a:t>() in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string.h</a:t>
            </a:r>
            <a:endParaRPr lang="id-ID" dirty="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lnSpc>
                <a:spcPct val="80000"/>
              </a:lnSpc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>
                <a:latin typeface="Tahoma" pitchFamily="34" charset="0"/>
                <a:cs typeface="Tahoma" pitchFamily="34" charset="0"/>
              </a:rPr>
              <a:t>			sqrt() in math.h</a:t>
            </a:r>
          </a:p>
          <a:p>
            <a:pPr marL="341313" indent="-341313" defTabSz="457200">
              <a:lnSpc>
                <a:spcPct val="80000"/>
              </a:lnSpc>
              <a:spcBef>
                <a:spcPts val="700"/>
              </a:spcBef>
              <a:buFontTx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id-ID" dirty="0">
                <a:latin typeface="Tahoma" pitchFamily="34" charset="0"/>
                <a:cs typeface="Tahoma" pitchFamily="34" charset="0"/>
              </a:rPr>
              <a:t>			printf() in stdio.h</a:t>
            </a:r>
          </a:p>
          <a:p>
            <a:pPr marL="341313" indent="-341313" defTabSz="457200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dirty="0">
              <a:latin typeface="Tahoma" pitchFamily="34" charset="0"/>
              <a:cs typeface="Tahoma" pitchFamily="34" charset="0"/>
            </a:endParaRPr>
          </a:p>
          <a:p>
            <a:pPr marL="341313" indent="-341313" defTabSz="457200">
              <a:lnSpc>
                <a:spcPct val="80000"/>
              </a:lnSpc>
              <a:spcBef>
                <a:spcPts val="700"/>
              </a:spcBef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b="1" dirty="0">
                <a:latin typeface="Tahoma" pitchFamily="34" charset="0"/>
                <a:cs typeface="Tahoma" pitchFamily="34" charset="0"/>
              </a:rPr>
              <a:t>User-defined function</a:t>
            </a:r>
            <a:r>
              <a:rPr lang="en-US" dirty="0">
                <a:latin typeface="Tahoma" pitchFamily="34" charset="0"/>
                <a:cs typeface="Tahoma" pitchFamily="34" charset="0"/>
              </a:rPr>
              <a:t> is self defined functions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Library </a:t>
            </a:r>
            <a:r>
              <a:rPr lang="id-ID" b="1">
                <a:latin typeface="Tahoma" pitchFamily="34" charset="0"/>
                <a:cs typeface="Tahoma" pitchFamily="34" charset="0"/>
              </a:rPr>
              <a:t>vs </a:t>
            </a:r>
            <a:r>
              <a:rPr lang="en-US" b="1">
                <a:latin typeface="Tahoma" pitchFamily="34" charset="0"/>
                <a:cs typeface="Tahoma" pitchFamily="34" charset="0"/>
              </a:rPr>
              <a:t>User-Defined Function</a:t>
            </a:r>
          </a:p>
        </p:txBody>
      </p:sp>
      <p:sp>
        <p:nvSpPr>
          <p:cNvPr id="1126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18308AF-08A9-4091-A194-785908B38F57}" type="slidenum">
              <a:rPr lang="en-US">
                <a:latin typeface="Tahoma" pitchFamily="34" charset="0"/>
                <a:cs typeface="Tahoma" pitchFamily="34" charset="0"/>
              </a:rPr>
              <a:pPr/>
              <a:t>9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270" name="Text Box 4"/>
          <p:cNvSpPr>
            <a:spLocks noGrp="1" noChangeArrowheads="1"/>
          </p:cNvSpPr>
          <p:nvPr>
            <p:ph idx="1"/>
          </p:nvPr>
        </p:nvSpPr>
        <p:spPr>
          <a:xfrm>
            <a:off x="990600" y="2133600"/>
            <a:ext cx="7848600" cy="710067"/>
          </a:xfrm>
          <a:ln w="9360">
            <a:solidFill>
              <a:srgbClr val="000000"/>
            </a:solidFill>
          </a:ln>
        </p:spPr>
        <p:txBody>
          <a:bodyPr wrap="square" lIns="90000" tIns="46800" rIns="90000" bIns="46800">
            <a:spAutoFit/>
          </a:bodyPr>
          <a:lstStyle/>
          <a:p>
            <a:pPr defTabSz="457200">
              <a:spcBef>
                <a:spcPct val="0"/>
              </a:spcBef>
              <a:buClr>
                <a:srgbClr val="000000"/>
              </a:buClr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Example:</a:t>
            </a:r>
          </a:p>
          <a:p>
            <a:pPr defTabSz="457200">
              <a:spcBef>
                <a:spcPct val="0"/>
              </a:spcBef>
              <a:buClr>
                <a:srgbClr val="000000"/>
              </a:buClr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Program using Standard Library Function : </a:t>
            </a:r>
            <a:r>
              <a:rPr lang="id-ID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printf and sqrt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90600" y="2935287"/>
            <a:ext cx="7848600" cy="2398713"/>
          </a:xfrm>
          <a:prstGeom prst="rect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 defTabSz="457200" eaLnBrk="0" hangingPunct="0">
              <a:lnSpc>
                <a:spcPct val="80000"/>
              </a:lnSpc>
              <a:spcBef>
                <a:spcPts val="6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id-ID" sz="18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#include&lt;stdio.h&gt;</a:t>
            </a:r>
          </a:p>
          <a:p>
            <a:pPr marL="342900" indent="-342900" defTabSz="457200" eaLnBrk="0" hangingPunct="0">
              <a:lnSpc>
                <a:spcPct val="80000"/>
              </a:lnSpc>
              <a:spcBef>
                <a:spcPts val="6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id-ID" sz="18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#include&lt;math.h&gt;</a:t>
            </a:r>
          </a:p>
          <a:p>
            <a:pPr marL="342900" indent="-342900" defTabSz="457200" eaLnBrk="0" hangingPunct="0">
              <a:lnSpc>
                <a:spcPct val="80000"/>
              </a:lnSpc>
              <a:spcBef>
                <a:spcPts val="6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id-ID" sz="18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int main() {</a:t>
            </a:r>
          </a:p>
          <a:p>
            <a:pPr marL="342900" indent="-342900" defTabSz="457200" eaLnBrk="0" hangingPunct="0">
              <a:lnSpc>
                <a:spcPct val="80000"/>
              </a:lnSpc>
              <a:spcBef>
                <a:spcPts val="6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id-ID" sz="18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	int i;</a:t>
            </a:r>
          </a:p>
          <a:p>
            <a:pPr marL="342900" indent="-342900" defTabSz="457200" eaLnBrk="0" hangingPunct="0">
              <a:lnSpc>
                <a:spcPct val="80000"/>
              </a:lnSpc>
              <a:spcBef>
                <a:spcPts val="6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id-ID" sz="18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	for(i=0; i&lt;6; i++)</a:t>
            </a:r>
          </a:p>
          <a:p>
            <a:pPr marL="342900" indent="-342900" defTabSz="457200" eaLnBrk="0" hangingPunct="0">
              <a:lnSpc>
                <a:spcPct val="80000"/>
              </a:lnSpc>
              <a:spcBef>
                <a:spcPts val="6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id-ID" sz="18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		printf(“%d %f”,i,sqrt(i));</a:t>
            </a:r>
          </a:p>
          <a:p>
            <a:pPr marL="342900" indent="-342900" defTabSz="457200" eaLnBrk="0" hangingPunct="0">
              <a:lnSpc>
                <a:spcPct val="80000"/>
              </a:lnSpc>
              <a:spcBef>
                <a:spcPts val="6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id-ID" sz="18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marL="342900" indent="-342900" defTabSz="457200" eaLnBrk="0" hangingPunct="0">
              <a:lnSpc>
                <a:spcPct val="80000"/>
              </a:lnSpc>
              <a:spcBef>
                <a:spcPts val="600"/>
              </a:spcBef>
              <a:tabLst>
                <a:tab pos="912813" algn="l"/>
                <a:tab pos="1827213" algn="l"/>
                <a:tab pos="2741613" algn="l"/>
                <a:tab pos="3656013" algn="l"/>
                <a:tab pos="4570413" algn="l"/>
                <a:tab pos="5484813" algn="l"/>
                <a:tab pos="6399213" algn="l"/>
                <a:tab pos="7313613" algn="l"/>
                <a:tab pos="8228013" algn="l"/>
                <a:tab pos="9142413" algn="l"/>
                <a:tab pos="10056813" algn="l"/>
              </a:tabLst>
              <a:defRPr/>
            </a:pPr>
            <a:r>
              <a:rPr lang="id-ID" sz="1800" kern="0" dirty="0">
                <a:effectLst>
                  <a:outerShdw blurRad="38100" dist="38100" dir="2700000" algn="tl">
                    <a:srgbClr val="C0C0C0"/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B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982</TotalTime>
  <Words>2747</Words>
  <Application>Microsoft Office PowerPoint</Application>
  <PresentationFormat>On-screen Show (4:3)</PresentationFormat>
  <Paragraphs>715</Paragraphs>
  <Slides>44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Arial</vt:lpstr>
      <vt:lpstr>Calibri</vt:lpstr>
      <vt:lpstr>Courier New</vt:lpstr>
      <vt:lpstr>Interstate</vt:lpstr>
      <vt:lpstr>Open Sans</vt:lpstr>
      <vt:lpstr>Tahoma</vt:lpstr>
      <vt:lpstr>Times New Roman</vt:lpstr>
      <vt:lpstr>TemplateBM</vt:lpstr>
      <vt:lpstr>Function and Recursion (T)</vt:lpstr>
      <vt:lpstr>Learning Outcomes</vt:lpstr>
      <vt:lpstr>Sub Topics</vt:lpstr>
      <vt:lpstr>Modular Programming</vt:lpstr>
      <vt:lpstr>Modular Programming</vt:lpstr>
      <vt:lpstr>Modular Programming</vt:lpstr>
      <vt:lpstr>Modular Programming</vt:lpstr>
      <vt:lpstr>Library vs User-Defined Function</vt:lpstr>
      <vt:lpstr>Library vs User-Defined Function</vt:lpstr>
      <vt:lpstr>Function Definition</vt:lpstr>
      <vt:lpstr>Function Definition</vt:lpstr>
      <vt:lpstr>Function Prototype</vt:lpstr>
      <vt:lpstr>Function Prototype</vt:lpstr>
      <vt:lpstr>Function Prototype</vt:lpstr>
      <vt:lpstr>Function Prototype</vt:lpstr>
      <vt:lpstr>Identifier Scoping</vt:lpstr>
      <vt:lpstr>Identifier Scoping</vt:lpstr>
      <vt:lpstr>Identifier Scoping</vt:lpstr>
      <vt:lpstr>Identifier Scoping</vt:lpstr>
      <vt:lpstr>Passing Parameter</vt:lpstr>
      <vt:lpstr>Passing Parameter</vt:lpstr>
      <vt:lpstr>Passing Parameter</vt:lpstr>
      <vt:lpstr>Passing Parameter: 1D Array</vt:lpstr>
      <vt:lpstr>Passing Parameter: 2D Array</vt:lpstr>
      <vt:lpstr>Passing Parameter: 2D Array</vt:lpstr>
      <vt:lpstr>Passing Parameter</vt:lpstr>
      <vt:lpstr>Recursive Definition</vt:lpstr>
      <vt:lpstr>Recursive Definition</vt:lpstr>
      <vt:lpstr>Recursive Function</vt:lpstr>
      <vt:lpstr>Iterative vs Recursive</vt:lpstr>
      <vt:lpstr>Recursive</vt:lpstr>
      <vt:lpstr>Program Example Using Recursive</vt:lpstr>
      <vt:lpstr>Program Example Using Recursive</vt:lpstr>
      <vt:lpstr>Classic &amp; Modern (Function Parameter Declaration)</vt:lpstr>
      <vt:lpstr>Classic &amp; Modern (Function Parameter Declaration)</vt:lpstr>
      <vt:lpstr>Exercise </vt:lpstr>
      <vt:lpstr>Exercise </vt:lpstr>
      <vt:lpstr>Exercise </vt:lpstr>
      <vt:lpstr>Exercise </vt:lpstr>
      <vt:lpstr>Exercise </vt:lpstr>
      <vt:lpstr>Exercise </vt:lpstr>
      <vt:lpstr>Summary</vt:lpstr>
      <vt:lpstr>References</vt:lpstr>
      <vt:lpstr>PowerPoint Presentation</vt:lpstr>
    </vt:vector>
  </TitlesOfParts>
  <Company>ubinus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FIDELSON TANZIL</cp:lastModifiedBy>
  <cp:revision>113</cp:revision>
  <dcterms:created xsi:type="dcterms:W3CDTF">2009-07-15T08:07:45Z</dcterms:created>
  <dcterms:modified xsi:type="dcterms:W3CDTF">2019-07-22T10:32:00Z</dcterms:modified>
</cp:coreProperties>
</file>