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7"/>
  </p:notesMasterIdLst>
  <p:handoutMasterIdLst>
    <p:handoutMasterId r:id="rId58"/>
  </p:handoutMasterIdLst>
  <p:sldIdLst>
    <p:sldId id="390" r:id="rId2"/>
    <p:sldId id="267" r:id="rId3"/>
    <p:sldId id="315" r:id="rId4"/>
    <p:sldId id="317" r:id="rId5"/>
    <p:sldId id="318" r:id="rId6"/>
    <p:sldId id="319" r:id="rId7"/>
    <p:sldId id="320" r:id="rId8"/>
    <p:sldId id="391" r:id="rId9"/>
    <p:sldId id="327" r:id="rId10"/>
    <p:sldId id="324" r:id="rId11"/>
    <p:sldId id="325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6" r:id="rId48"/>
    <p:sldId id="381" r:id="rId49"/>
    <p:sldId id="382" r:id="rId50"/>
    <p:sldId id="383" r:id="rId51"/>
    <p:sldId id="384" r:id="rId52"/>
    <p:sldId id="385" r:id="rId53"/>
    <p:sldId id="386" r:id="rId54"/>
    <p:sldId id="388" r:id="rId55"/>
    <p:sldId id="38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4" d="100"/>
          <a:sy n="64" d="100"/>
        </p:scale>
        <p:origin x="4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0FADCAF-2D9F-4FF6-8B91-6241F2BE4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1B9D362-34F8-4300-ADAB-63C5470C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CE3D-A33C-450B-ACBC-A540DE194C8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8D4DE-BFEF-42FE-B1C9-189650F02A4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A1666-5F05-4499-AA22-7D2377460B8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987F3-D906-4EB0-AD8E-E164D840E7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BAFC5-39B4-4747-87FC-986954F505D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2A1E0-5283-4BD8-8C05-39E7D97E1F9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855BC-8863-43AC-9169-D2DC7CEECD75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32C17-22D0-4984-9FEF-AA2F3A327F07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286CB-3B41-40D8-B226-95B37601EB6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20509-18E3-4562-830A-9500C2D28467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AC1FA-D4B5-4DB8-B68B-26EAA2F53B67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https://msdn.microsoft.com/en-us/library/s3f49ktz.aspx</a:t>
            </a:r>
          </a:p>
          <a:p>
            <a:r>
              <a:rPr lang="en-US" dirty="0"/>
              <a:t>See C standard document for the complete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D576C-B450-4285-A2A3-607F06D690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83061-DC0F-4737-AF2E-CE0B9EC3E4C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5618-378F-4778-9648-59E54F6EBDE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E28AE-9230-4C03-A63C-1604CA6DABF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F9111-3CCD-4AF2-90C8-E429B3B05100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2311F-ACE6-46D2-B8B4-BA921465412A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8397-A80F-4E2E-A67F-EA9293ED7F97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12A9-FD86-4F6E-87EF-666FE654D51D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6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A96F2-DE5F-4F19-8F4C-7040A17764A5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59C1-A62D-482D-A099-88FE52BAD452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C433D-3446-44F5-94C7-54D38344278F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32E73-5A52-4243-B896-7E04D90D198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17EE3-763C-421B-A319-0793D39C7828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D755D-95F5-4D48-9703-28DDD0D5E7C8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FC8CD-9221-432C-ABE9-D63A3E649E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5583-5DA9-4B19-B5FD-8FC5C6CA678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F75C-E099-4ADC-98AB-6E089BB4EE9D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6B536-D150-465B-B408-9F6B5375EA8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3D8D1-1CAB-455A-A1C9-8EEA1415F72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1F3DA-097E-4106-B80C-F9CD817F99B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182EAAB-D624-47BA-BE75-F286AED4237D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B44479C-5BDF-4BA6-832C-AFB62186D1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D6297-F603-44E9-9116-E9D35F6C6F78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EABF4-BD83-4AE6-86FA-657DDE4FA2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7DE37-9F93-412C-9333-724BF13E07DC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75852-05C5-4B3F-A54B-349A48DF4E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B8F69-5869-49D3-84F2-2F1C9A0303D8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5113-2F5F-477B-9060-4625AA392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bu.edu/teaching/c/file-io/intro/" TargetMode="External"/><Relationship Id="rId5" Type="http://schemas.openxmlformats.org/officeDocument/2006/relationships/hyperlink" Target="http://aelinik.free.fr/c/ch05.htm" TargetMode="External"/><Relationship Id="rId4" Type="http://schemas.openxmlformats.org/officeDocument/2006/relationships/hyperlink" Target="http://aelinik.free.fr/c/ch04.htm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Introduction to C Programming II &amp; Formatted </a:t>
            </a:r>
            <a:r>
              <a:rPr lang="en-AU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Input/Output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BDABF-7D51-416A-91F3-2AF905D3FC5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Beside used in function identifier type as no return value, keyword </a:t>
            </a:r>
            <a:r>
              <a:rPr lang="en-US" b="1">
                <a:latin typeface="Tahoma" pitchFamily="34" charset="0"/>
                <a:cs typeface="Tahoma" pitchFamily="34" charset="0"/>
              </a:rPr>
              <a:t>void </a:t>
            </a:r>
            <a:r>
              <a:rPr lang="en-US">
                <a:latin typeface="Tahoma" pitchFamily="34" charset="0"/>
                <a:cs typeface="Tahoma" pitchFamily="34" charset="0"/>
              </a:rPr>
              <a:t>also used as data type in variable.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Void data type: is data type that can be transform into any data type </a:t>
            </a:r>
            <a:r>
              <a:rPr lang="en-US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(will be discussed later in pointer)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Casting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0C94-D25C-4E0C-898D-3EBD57CA5D98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Casting is a process to convert data type in C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Syntax : </a:t>
            </a:r>
            <a:r>
              <a:rPr lang="en-US" b="1">
                <a:latin typeface="Tahoma" pitchFamily="34" charset="0"/>
                <a:cs typeface="Tahoma" pitchFamily="34" charset="0"/>
              </a:rPr>
              <a:t>(data type)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f = 3.134;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x = (int) f;</a:t>
            </a:r>
          </a:p>
          <a:p>
            <a:pPr lvl="2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3352800" y="4876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casting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44196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794B1-DAE1-49D5-87F1-25734B39F067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Symbolic constant is an identifier which only have R-Value, and its value is unchangeable at runtime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Symbolic constant does not have address (L-Value)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Symbolic constant declaration does not need memory allocation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declare symbolic constant, can be done by using pre-processor directive </a:t>
            </a:r>
            <a:r>
              <a:rPr lang="en-US" b="1">
                <a:latin typeface="Tahoma" pitchFamily="34" charset="0"/>
                <a:cs typeface="Tahoma" pitchFamily="34" charset="0"/>
              </a:rPr>
              <a:t>#define</a:t>
            </a:r>
            <a:r>
              <a:rPr lang="en-US">
                <a:latin typeface="Tahoma" pitchFamily="34" charset="0"/>
                <a:cs typeface="Tahoma" pitchFamily="34" charset="0"/>
              </a:rPr>
              <a:t> or keyword </a:t>
            </a:r>
            <a:r>
              <a:rPr lang="en-US" b="1">
                <a:latin typeface="Tahoma" pitchFamily="34" charset="0"/>
                <a:cs typeface="Tahoma" pitchFamily="34" charset="0"/>
              </a:rPr>
              <a:t>const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const float Pi=3.14;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#define  Pi  3.14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C53B1-0B7D-4F61-A2B2-70929179EE6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id-ID" sz="1800" b="1" kern="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876800" y="22098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const float Pi=3.14;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286000" y="4114800"/>
            <a:ext cx="5410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float PHI=3.14; 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PHI = 3.1475; 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//OK (variable)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Constant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858D4-A5DD-4F7C-92AB-6D282FF8A938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>
                <a:latin typeface="Tahoma" pitchFamily="34" charset="0"/>
                <a:cs typeface="Tahoma" pitchFamily="34" charset="0"/>
              </a:rPr>
              <a:t>Constant / symbolic constant does not have address (only value) and its value can not be changed at run time.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b="1">
                <a:latin typeface="Tahoma" pitchFamily="34" charset="0"/>
                <a:cs typeface="Tahoma" pitchFamily="34" charset="0"/>
              </a:rPr>
              <a:t>Constant type:</a:t>
            </a:r>
            <a:endParaRPr lang="en-US" sz="2000" b="1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  <a:sym typeface="Wingdings" pitchFamily="2" charset="2"/>
              </a:rPr>
              <a:t>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Integer constant</a:t>
            </a:r>
            <a:r>
              <a:rPr lang="en-US" sz="2000">
                <a:latin typeface="Tahoma" pitchFamily="34" charset="0"/>
                <a:cs typeface="Tahoma" pitchFamily="34" charset="0"/>
              </a:rPr>
              <a:t>    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>
                <a:latin typeface="Tahoma" pitchFamily="34" charset="0"/>
                <a:cs typeface="Tahoma" pitchFamily="34" charset="0"/>
              </a:rPr>
              <a:t>-5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  <a:sym typeface="Wingdings" pitchFamily="2" charset="2"/>
              </a:rPr>
              <a:t>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Floating-point constant</a:t>
            </a:r>
            <a:r>
              <a:rPr lang="en-US" sz="2000">
                <a:latin typeface="Tahoma" pitchFamily="34" charset="0"/>
                <a:cs typeface="Tahoma" pitchFamily="34" charset="0"/>
              </a:rPr>
              <a:t> 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>
                <a:latin typeface="Tahoma" pitchFamily="34" charset="0"/>
                <a:cs typeface="Tahoma" pitchFamily="34" charset="0"/>
              </a:rPr>
              <a:t>3.14    </a:t>
            </a:r>
            <a:endParaRPr lang="en-US" sz="2000" b="1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  <a:sym typeface="Wingdings" pitchFamily="2" charset="2"/>
              </a:rPr>
              <a:t>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Character constant</a:t>
            </a:r>
            <a:r>
              <a:rPr lang="en-US" sz="2000">
                <a:latin typeface="Tahoma" pitchFamily="34" charset="0"/>
                <a:cs typeface="Tahoma" pitchFamily="34" charset="0"/>
              </a:rPr>
              <a:t>  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>
                <a:latin typeface="Tahoma" pitchFamily="34" charset="0"/>
                <a:cs typeface="Tahoma" pitchFamily="34" charset="0"/>
              </a:rPr>
              <a:t>'C'</a:t>
            </a:r>
            <a:r>
              <a:rPr lang="en-US" sz="200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>
                <a:latin typeface="Tahoma" pitchFamily="34" charset="0"/>
                <a:cs typeface="Tahoma" pitchFamily="34" charset="0"/>
              </a:rPr>
              <a:t>'</a:t>
            </a:r>
            <a:r>
              <a:rPr lang="en-US" sz="2000">
                <a:latin typeface="Tahoma" pitchFamily="34" charset="0"/>
                <a:cs typeface="Tahoma" pitchFamily="34" charset="0"/>
              </a:rPr>
              <a:t>1</a:t>
            </a:r>
            <a:r>
              <a:rPr lang="id-ID" sz="2000">
                <a:latin typeface="Tahoma" pitchFamily="34" charset="0"/>
                <a:cs typeface="Tahoma" pitchFamily="34" charset="0"/>
              </a:rPr>
              <a:t>'</a:t>
            </a:r>
            <a:r>
              <a:rPr lang="en-US" sz="200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>
                <a:latin typeface="Tahoma" pitchFamily="34" charset="0"/>
                <a:cs typeface="Tahoma" pitchFamily="34" charset="0"/>
              </a:rPr>
              <a:t>'$'</a:t>
            </a:r>
            <a:endParaRPr lang="en-US" sz="2000" b="1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  <a:sym typeface="Wingdings" pitchFamily="2" charset="2"/>
              </a:rPr>
              <a:t>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Escape sequence</a:t>
            </a:r>
            <a:r>
              <a:rPr lang="en-US" sz="200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>
                <a:latin typeface="Tahoma" pitchFamily="34" charset="0"/>
                <a:cs typeface="Tahoma" pitchFamily="34" charset="0"/>
              </a:rPr>
              <a:t>\n   \t    \</a:t>
            </a:r>
            <a:r>
              <a:rPr lang="id-ID" sz="2000">
                <a:latin typeface="Tahoma" pitchFamily="34" charset="0"/>
                <a:cs typeface="Tahoma" pitchFamily="34" charset="0"/>
              </a:rPr>
              <a:t>''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  <a:sym typeface="Wingdings" pitchFamily="2" charset="2"/>
              </a:rPr>
              <a:t>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>
                <a:latin typeface="Tahoma" pitchFamily="34" charset="0"/>
                <a:cs typeface="Tahoma" pitchFamily="34" charset="0"/>
              </a:rPr>
              <a:t>''BiNus''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AutoNum type="circleNumWdWhitePlain" startAt="6"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Symbolic constant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 #define PHI 3.14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		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 const float PHI=3.14;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</a:t>
            </a:r>
            <a:r>
              <a:rPr lang="en-US" sz="2000">
                <a:latin typeface="Tahoma" pitchFamily="34" charset="0"/>
                <a:cs typeface="Tahoma" pitchFamily="34" charset="0"/>
              </a:rPr>
              <a:t>   </a:t>
            </a:r>
            <a:r>
              <a:rPr lang="id-ID" sz="2000">
                <a:latin typeface="Tahoma" pitchFamily="34" charset="0"/>
                <a:cs typeface="Tahoma" pitchFamily="34" charset="0"/>
              </a:rPr>
              <a:t>'H‘</a:t>
            </a: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>
                <a:latin typeface="Tahoma" pitchFamily="34" charset="0"/>
                <a:cs typeface="Tahoma" pitchFamily="34" charset="0"/>
              </a:rPr>
              <a:t>''H'‘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string constant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   </a:t>
            </a:r>
            <a:r>
              <a:rPr lang="en-US" sz="2000">
                <a:latin typeface="Tahoma" pitchFamily="34" charset="0"/>
                <a:cs typeface="Tahoma" pitchFamily="34" charset="0"/>
              </a:rPr>
              <a:t>1	</a:t>
            </a:r>
            <a:r>
              <a:rPr lang="id-ID" sz="2000">
                <a:latin typeface="Tahoma" pitchFamily="34" charset="0"/>
                <a:cs typeface="Tahoma" pitchFamily="34" charset="0"/>
              </a:rPr>
              <a:t>is a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integer constant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>
                <a:latin typeface="Tahoma" pitchFamily="34" charset="0"/>
                <a:cs typeface="Tahoma" pitchFamily="34" charset="0"/>
              </a:rPr>
              <a:t>'1‘	is a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en-US" sz="2000">
                <a:latin typeface="Tahoma" pitchFamily="34" charset="0"/>
                <a:cs typeface="Tahoma" pitchFamily="34" charset="0"/>
              </a:rPr>
              <a:t>const float Pi= 3.1415926;      Pi </a:t>
            </a:r>
            <a:r>
              <a:rPr lang="id-ID" sz="2000">
                <a:latin typeface="Tahoma" pitchFamily="34" charset="0"/>
                <a:cs typeface="Tahoma" pitchFamily="34" charset="0"/>
              </a:rPr>
              <a:t>is a </a:t>
            </a:r>
            <a:r>
              <a:rPr lang="en-US" sz="2000">
                <a:latin typeface="Tahoma" pitchFamily="34" charset="0"/>
                <a:cs typeface="Tahoma" pitchFamily="34" charset="0"/>
              </a:rPr>
              <a:t>symbolic constant</a:t>
            </a:r>
          </a:p>
          <a:p>
            <a:pPr marL="0" indent="0">
              <a:lnSpc>
                <a:spcPct val="80000"/>
              </a:lnSpc>
            </a:pPr>
            <a:endParaRPr lang="en-US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2DC6E-206A-4799-BEF4-D52B6A2012D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Addition of two numbers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</a:rPr>
              <a:t>Data has put on the memory. Result of the addition saved on the memory (variable)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3000" y="3205162"/>
            <a:ext cx="74676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Addition Program 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*/ 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comments 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x,y,z;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Global variable*/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{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start main program*/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x = 20;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1*/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y = 30;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2*/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z = x + y;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3*/</a:t>
            </a:r>
          </a:p>
          <a:p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        return 0;		/*Statement 4*/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end of main program*/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C078-7E9A-4198-8281-305F067C618B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Calculating area of a circle</a:t>
            </a:r>
          </a:p>
          <a:p>
            <a:pPr marL="342900" lvl="1" indent="-342900">
              <a:lnSpc>
                <a:spcPct val="8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	</a:t>
            </a:r>
            <a:r>
              <a:rPr lang="en-US" sz="2400">
                <a:latin typeface="Tahoma" pitchFamily="34" charset="0"/>
                <a:cs typeface="Tahoma" pitchFamily="34" charset="0"/>
              </a:rPr>
              <a:t>Radius value input from keyboard. Print out the result.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33400" y="2936875"/>
            <a:ext cx="8534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/*----------------------------------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Program circle area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----------------------------------*/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const float Pi = 3.14;	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Constant declaration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int main()            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start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{	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r; 			/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*local variable*/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area;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scanf(“%f”,&amp;r);  		/*r 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input from keyboard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  <a:endParaRPr lang="id-ID" sz="1600" b="1" i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area = Pi * r * r;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printf(“ Circle area = %5.2f”, area);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print out to screen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return (0);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end of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Sizeof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25641-F1A6-4F08-9B8C-1E90C320F7F7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sizeof </a:t>
            </a:r>
            <a:r>
              <a:rPr lang="en-US" sz="2800">
                <a:latin typeface="Tahoma" pitchFamily="34" charset="0"/>
                <a:cs typeface="Tahoma" pitchFamily="34" charset="0"/>
              </a:rPr>
              <a:t>is an operator to find out size of a data type in C language</a:t>
            </a:r>
          </a:p>
          <a:p>
            <a:pPr>
              <a:buFontTx/>
              <a:buNone/>
            </a:pPr>
            <a:endParaRPr lang="en-US" sz="2800">
              <a:latin typeface="Tahoma" pitchFamily="34" charset="0"/>
              <a:cs typeface="Tahoma" pitchFamily="34" charset="0"/>
            </a:endParaRPr>
          </a:p>
          <a:p>
            <a:r>
              <a:rPr lang="en-US" sz="2800">
                <a:latin typeface="Tahoma" pitchFamily="34" charset="0"/>
                <a:cs typeface="Tahoma" pitchFamily="34" charset="0"/>
              </a:rPr>
              <a:t>Syntax: </a:t>
            </a:r>
            <a:r>
              <a:rPr lang="en-US" sz="2800" b="1">
                <a:latin typeface="Tahoma" pitchFamily="34" charset="0"/>
                <a:cs typeface="Tahoma" pitchFamily="34" charset="0"/>
              </a:rPr>
              <a:t>sizeof</a:t>
            </a:r>
            <a:r>
              <a:rPr lang="en-US" sz="280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i="1">
                <a:latin typeface="Tahoma" pitchFamily="34" charset="0"/>
                <a:cs typeface="Tahoma" pitchFamily="34" charset="0"/>
              </a:rPr>
              <a:t>expression</a:t>
            </a:r>
          </a:p>
          <a:p>
            <a:pPr>
              <a:buFontTx/>
              <a:buNone/>
            </a:pPr>
            <a:endParaRPr lang="en-US" sz="2800">
              <a:latin typeface="Tahoma" pitchFamily="34" charset="0"/>
              <a:cs typeface="Tahoma" pitchFamily="34" charset="0"/>
            </a:endParaRPr>
          </a:p>
          <a:p>
            <a:r>
              <a:rPr lang="en-US" sz="280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sizeof(int) = 4 =&gt; Dev-V (Windows)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sizeof(int) = 2 =&gt; Turbo C ver 2.0 (DOS)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FE52C-D0E1-4938-83FC-A5A6C33F84E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>
                <a:latin typeface="Tahoma" pitchFamily="34" charset="0"/>
                <a:cs typeface="Tahoma" pitchFamily="34" charset="0"/>
              </a:rPr>
              <a:t>suffix for floating point constant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F or f for float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L or l for long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</a:rPr>
              <a:t>double data type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Default double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3.14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(double)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3.14f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400">
                <a:latin typeface="Tahoma" pitchFamily="34" charset="0"/>
                <a:cs typeface="Tahoma" pitchFamily="34" charset="0"/>
              </a:rPr>
              <a:t> (float)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3.14L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(long double)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2290A-6AE3-4A36-A945-1BB6EE209D3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>
                <a:latin typeface="Tahoma" pitchFamily="34" charset="0"/>
                <a:cs typeface="Tahoma" pitchFamily="34" charset="0"/>
              </a:rPr>
              <a:t>suffix for a constant integer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U or u for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L or l for long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UL or ul or LU or lu for unsigned long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Default integer</a:t>
            </a:r>
          </a:p>
          <a:p>
            <a:pPr lvl="1">
              <a:lnSpc>
                <a:spcPct val="80000"/>
              </a:lnSpc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174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(integer)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174u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(unsigned integer)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174L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(long integer)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 174ul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>
                <a:latin typeface="Tahoma" pitchFamily="34" charset="0"/>
                <a:cs typeface="Tahoma" pitchFamily="34" charset="0"/>
              </a:rPr>
              <a:t>(unsigned long integer)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BD0FB-F927-44A7-A378-58E215EB35A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3C1C-0BF8-4A62-8BAA-BA8C85AE1737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Some compilers will give warning for differ in data type, as can be seen from the following example Visual C++: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	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	x = 3.14; 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warning: truncation from 'const double' to 'float’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endParaRPr lang="en-US" sz="24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How to deal with the issue? You may use casting or suffix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cs typeface="Tahoma" pitchFamily="34" charset="0"/>
              </a:rPr>
              <a:t>float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cs typeface="Tahoma" pitchFamily="34" charset="0"/>
              </a:rPr>
              <a:t>x = (float)3.14;	// casting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cs typeface="Tahoma" pitchFamily="34" charset="0"/>
              </a:rPr>
              <a:t>x = 3.14f;			// or suffix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82F95-C5C3-4E1D-8D0C-7E2B6389AC87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382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printf(“Size of Floating Point Constant :\n");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f  = %d\n",sizeof(3.14f));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without suffix  = %d\n",sizeof(3.14));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L  = %d\n",sizeof(3.14L));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514600" y="4983162"/>
            <a:ext cx="4724400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Output:</a:t>
            </a:r>
          </a:p>
          <a:p>
            <a:r>
              <a:rPr lang="en-US" sz="1800" b="1" dirty="0">
                <a:latin typeface="Courier New" pitchFamily="49" charset="0"/>
              </a:rPr>
              <a:t>Size of Floating Point Constant :</a:t>
            </a:r>
          </a:p>
          <a:p>
            <a:r>
              <a:rPr lang="en-US" sz="1800" b="1" dirty="0">
                <a:latin typeface="Courier New" pitchFamily="49" charset="0"/>
              </a:rPr>
              <a:t> - using suffix f	= 4</a:t>
            </a:r>
          </a:p>
          <a:p>
            <a:r>
              <a:rPr lang="en-US" sz="1800" b="1" dirty="0">
                <a:latin typeface="Courier New" pitchFamily="49" charset="0"/>
              </a:rPr>
              <a:t> - without suffix	= 8</a:t>
            </a:r>
          </a:p>
          <a:p>
            <a:r>
              <a:rPr lang="en-US" sz="1800" b="1" dirty="0">
                <a:latin typeface="Courier New" pitchFamily="49" charset="0"/>
              </a:rPr>
              <a:t> - using suffix L	= 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Operation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1C6E3-0F71-48D3-B5B4-3DB77311F552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To show data on the display screen/monitor. Some of standard library function in C :</a:t>
            </a:r>
          </a:p>
          <a:p>
            <a:pPr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putchar</a:t>
            </a:r>
            <a:r>
              <a:rPr lang="en-US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(); 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puts();</a:t>
            </a:r>
          </a:p>
          <a:p>
            <a:pPr lvl="2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>
                <a:latin typeface="Tahoma" pitchFamily="34" charset="0"/>
                <a:cs typeface="Tahoma" pitchFamily="34" charset="0"/>
              </a:rPr>
              <a:t>: printf function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18D53-CF1F-4F87-83E7-8F06F2C965C1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To display some data on the standard output, using certain format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Standard output is the monitor.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Syntax: 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printf(const char *format[,argument, …]);</a:t>
            </a:r>
          </a:p>
          <a:p>
            <a:pPr lvl="2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Header file : </a:t>
            </a:r>
            <a:r>
              <a:rPr lang="en-US" b="1">
                <a:latin typeface="Tahoma" pitchFamily="34" charset="0"/>
                <a:cs typeface="Tahoma" pitchFamily="34" charset="0"/>
              </a:rPr>
              <a:t>stdio.h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>
                <a:latin typeface="Tahoma" pitchFamily="34" charset="0"/>
                <a:cs typeface="Tahoma" pitchFamily="34" charset="0"/>
              </a:rPr>
              <a:t>: printf() function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34C0C-C9DA-4FA2-AB67-603CB194AA56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 A first program in C 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 to C!\n”);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62000" y="41148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/*Printing on one line with two printf statements*/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(“to C!\n”);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Formatting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38837-F083-4E2E-A319-877DDED4BDDB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Output also has formatted specification: </a:t>
            </a:r>
            <a:endParaRPr lang="en-US" sz="2000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%[flags][width][.precision] type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4191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width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:	number of columns provided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precision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:</a:t>
            </a:r>
            <a:r>
              <a:rPr lang="id-ID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digit number</a:t>
            </a: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flags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 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can be changed into: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none	: right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	: left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+	: for positive &amp; negative value</a:t>
            </a:r>
            <a:endParaRPr lang="en-US" sz="18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4953000" y="2971800"/>
            <a:ext cx="41910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type</a:t>
            </a:r>
            <a:r>
              <a:rPr lang="en-US" sz="2000">
                <a:latin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d –or- i 	:  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o	:  unsigned octal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u	:  unsigned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x	:  unsigned hexadecimal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	:  floating point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	:  floating point (exponent)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c	:  single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s	:  string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%	:  %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p	:  pointer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Formatting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AE2EE-859C-466D-AA46-9AEA134DC8B0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For long data type, add </a:t>
            </a:r>
            <a:r>
              <a:rPr lang="en-US" b="1">
                <a:latin typeface="Tahoma" pitchFamily="34" charset="0"/>
                <a:cs typeface="Tahoma" pitchFamily="34" charset="0"/>
              </a:rPr>
              <a:t>l</a:t>
            </a:r>
            <a:r>
              <a:rPr lang="en-US">
                <a:latin typeface="Tahoma" pitchFamily="34" charset="0"/>
                <a:cs typeface="Tahoma" pitchFamily="34" charset="0"/>
              </a:rPr>
              <a:t> at the front of data type:</a:t>
            </a:r>
          </a:p>
          <a:p>
            <a:pPr lvl="1"/>
            <a:r>
              <a:rPr lang="en-US" sz="2400" b="1">
                <a:latin typeface="Tahoma" pitchFamily="34" charset="0"/>
                <a:cs typeface="Tahoma" pitchFamily="34" charset="0"/>
              </a:rPr>
              <a:t>long double</a:t>
            </a:r>
            <a:r>
              <a:rPr lang="en-US" sz="2400">
                <a:latin typeface="Tahoma" pitchFamily="34" charset="0"/>
                <a:cs typeface="Tahoma" pitchFamily="34" charset="0"/>
              </a:rPr>
              <a:t>	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>
                <a:latin typeface="Tahoma" pitchFamily="34" charset="0"/>
                <a:cs typeface="Tahoma" pitchFamily="34" charset="0"/>
              </a:rPr>
              <a:t> ( “ %lf “)</a:t>
            </a:r>
          </a:p>
          <a:p>
            <a:pPr lvl="1"/>
            <a:r>
              <a:rPr lang="en-US" sz="2400" b="1">
                <a:latin typeface="Tahoma" pitchFamily="34" charset="0"/>
                <a:cs typeface="Tahoma" pitchFamily="34" charset="0"/>
              </a:rPr>
              <a:t>unsigned long int</a:t>
            </a: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>
                <a:latin typeface="Tahoma" pitchFamily="34" charset="0"/>
                <a:cs typeface="Tahoma" pitchFamily="34" charset="0"/>
              </a:rPr>
              <a:t> ( “ %lu “)</a:t>
            </a:r>
          </a:p>
          <a:p>
            <a:pPr lvl="1"/>
            <a:r>
              <a:rPr lang="en-US" sz="2400" b="1">
                <a:latin typeface="Tahoma" pitchFamily="34" charset="0"/>
                <a:cs typeface="Tahoma" pitchFamily="34" charset="0"/>
              </a:rPr>
              <a:t>long int	</a:t>
            </a: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>
                <a:latin typeface="Tahoma" pitchFamily="34" charset="0"/>
                <a:cs typeface="Tahoma" pitchFamily="34" charset="0"/>
              </a:rPr>
              <a:t>( “ %ld “)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Example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DB94-01AE-4743-806D-58092298C67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1: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(“%6d”, 34);			….34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(”%-6d”, 34);			34….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(“%10s”, “BINUS”);		…..BINUS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(“%-10s”, “BINUS”);		BINUS…..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(“%8.2f”, 3.14159 );		….3.14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>
                <a:latin typeface="Tahoma" pitchFamily="34" charset="0"/>
                <a:cs typeface="Tahoma" pitchFamily="34" charset="0"/>
              </a:rPr>
              <a:t>(“%-8.3f”, 3.14159 );		3.141…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Example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72E24-D7B4-41DF-B869-4BABBCEDC149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3: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("%c\n",65);    	// print A</a:t>
            </a:r>
          </a:p>
          <a:p>
            <a:pPr lvl="1">
              <a:buFontTx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("%x\n",'A');    	// print 41</a:t>
            </a:r>
          </a:p>
          <a:p>
            <a:pPr lvl="1">
              <a:buFontTx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("%o\n",65);   	// print 101</a:t>
            </a:r>
          </a:p>
          <a:p>
            <a:pPr lvl="1">
              <a:buFontTx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("%+d\n",34);	// print +34</a:t>
            </a:r>
          </a:p>
          <a:p>
            <a:pPr lvl="1">
              <a:buFontTx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("%+d\n",-45);	// print -45</a:t>
            </a:r>
          </a:p>
          <a:p>
            <a:pPr lvl="1">
              <a:buFontTx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>
                <a:latin typeface="Tahoma" pitchFamily="34" charset="0"/>
                <a:cs typeface="Tahoma" pitchFamily="34" charset="0"/>
              </a:rPr>
              <a:t>("%e\n",3.14);	// print 3.140000e+000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Example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98DFB-EA55-4A2A-A148-EBB9929E5871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6705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#include &lt;stdio.h&gt;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int main(){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char ss[]="Selamat Datang";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printf("123456789012345678901234567890\n");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16EEF-DC67-4537-8FCA-99F5BE33279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Identifier for storing data/information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Each variable has its </a:t>
            </a:r>
            <a:r>
              <a:rPr lang="en-US" b="1">
                <a:latin typeface="Tahoma" pitchFamily="34" charset="0"/>
                <a:cs typeface="Tahoma" pitchFamily="34" charset="0"/>
                <a:sym typeface="Wingdings" pitchFamily="2" charset="2"/>
              </a:rPr>
              <a:t>name, address (L-value), type, size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>
                <a:latin typeface="Tahoma" pitchFamily="34" charset="0"/>
                <a:cs typeface="Tahoma" pitchFamily="34" charset="0"/>
                <a:sym typeface="Wingdings" pitchFamily="2" charset="2"/>
              </a:rPr>
              <a:t>data (R-value)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Data or variable value can be modified at run time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Declaration format: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name&gt;;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 = &lt;initial value&gt;;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id-ID" b="1">
                <a:latin typeface="Courier New" pitchFamily="49" charset="0"/>
                <a:cs typeface="Tahoma" pitchFamily="34" charset="0"/>
                <a:sym typeface="Wingdings" pitchFamily="2" charset="2"/>
              </a:rPr>
              <a:t>int a, b, c, total;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>
                <a:latin typeface="Courier New" pitchFamily="49" charset="0"/>
                <a:cs typeface="Tahoma" pitchFamily="34" charset="0"/>
                <a:sym typeface="Wingdings" pitchFamily="2" charset="2"/>
              </a:rPr>
              <a:t>		float salary, bonus;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>
                <a:latin typeface="Courier New" pitchFamily="49" charset="0"/>
                <a:cs typeface="Tahoma" pitchFamily="34" charset="0"/>
                <a:sym typeface="Wingdings" pitchFamily="2" charset="2"/>
              </a:rPr>
              <a:t>		int num_students = 20;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Example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4BE93-5C3A-46DD-AF42-9D8FC68F044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295400" y="2667000"/>
            <a:ext cx="6248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Output: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2000" b="1">
              <a:latin typeface="Courier New" pitchFamily="49" charset="0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123456789012345678901234567890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     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    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          di Binus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Operation: putchar() function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3FDE8-E3B8-44EF-97CF-DCF18B48DD9C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 b="1">
                <a:latin typeface="Tahoma" pitchFamily="34" charset="0"/>
                <a:cs typeface="Tahoma" pitchFamily="34" charset="0"/>
              </a:rPr>
              <a:t>int putchar(int c)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Functionality: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Displaying character on the monitor at cursor position. After display, cursor will move to the next position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Return EOF if error, and return the displayed character after successfully done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putchar is a macro similar to : </a:t>
            </a:r>
            <a:r>
              <a:rPr lang="id-ID" b="1">
                <a:latin typeface="Tahoma" pitchFamily="34" charset="0"/>
                <a:cs typeface="Tahoma" pitchFamily="34" charset="0"/>
              </a:rPr>
              <a:t>putc(</a:t>
            </a:r>
            <a:r>
              <a:rPr lang="id-ID" i="1">
                <a:latin typeface="Tahoma" pitchFamily="34" charset="0"/>
                <a:cs typeface="Tahoma" pitchFamily="34" charset="0"/>
              </a:rPr>
              <a:t>c</a:t>
            </a:r>
            <a:r>
              <a:rPr lang="id-ID" b="1">
                <a:latin typeface="Tahoma" pitchFamily="34" charset="0"/>
                <a:cs typeface="Tahoma" pitchFamily="34" charset="0"/>
              </a:rPr>
              <a:t>,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</a:rPr>
              <a:t>stdout )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Header File : </a:t>
            </a:r>
            <a:r>
              <a:rPr lang="id-ID" b="1">
                <a:latin typeface="Tahoma" pitchFamily="34" charset="0"/>
                <a:cs typeface="Tahoma" pitchFamily="34" charset="0"/>
              </a:rPr>
              <a:t>stdio.h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	</a:t>
            </a:r>
            <a:r>
              <a:rPr lang="id-ID" sz="2000">
                <a:latin typeface="Tahoma" pitchFamily="34" charset="0"/>
                <a:cs typeface="Tahoma" pitchFamily="34" charset="0"/>
              </a:rPr>
              <a:t>char ch=’A’;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	putchar(ch);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Output Operation: puts() function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0175-0CE6-43AD-A747-1B88AA93BCD9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>
                <a:latin typeface="Tahoma" pitchFamily="34" charset="0"/>
                <a:cs typeface="Tahoma" pitchFamily="34" charset="0"/>
              </a:rPr>
              <a:t>		int puts(const  char *str);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Functionality : 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Display string to the monitor and move the cursor to new line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Return non-negative value when successful and EOF if error</a:t>
            </a:r>
          </a:p>
          <a:p>
            <a:pPr lvl="1"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Header file:</a:t>
            </a:r>
            <a:r>
              <a:rPr lang="id-ID" b="1">
                <a:latin typeface="Tahoma" pitchFamily="34" charset="0"/>
                <a:cs typeface="Tahoma" pitchFamily="34" charset="0"/>
              </a:rPr>
              <a:t> stdio.h</a:t>
            </a:r>
            <a:endParaRPr lang="id-ID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puts(”Welcome”);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puts(”to Binus”);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Output on monitor: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Welcome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to Binus</a:t>
            </a:r>
          </a:p>
          <a:p>
            <a:pPr lvl="1">
              <a:lnSpc>
                <a:spcPct val="80000"/>
              </a:lnSpc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2EAC2-40E4-49F4-A705-F46711720165}" type="slidenum">
              <a:rPr lang="id-ID">
                <a:latin typeface="Tahoma" pitchFamily="34" charset="0"/>
                <a:cs typeface="Tahoma" pitchFamily="34" charset="0"/>
              </a:rPr>
              <a:pPr/>
              <a:t>33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Standard library function that is related to input operations are: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scanf();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getchar();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getch();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getche();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gets();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etc.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id-ID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Input operation: function/operation of getting the data into the memory using standard I/O devices (keyboard, disk, etc.)</a:t>
            </a:r>
          </a:p>
          <a:p>
            <a:pPr lvl="1">
              <a:lnSpc>
                <a:spcPct val="8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9D2FE-E227-4300-908A-A3AA50248755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Header file: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stdio.h</a:t>
            </a: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Tahoma" pitchFamily="34" charset="0"/>
                <a:cs typeface="Tahoma" pitchFamily="34" charset="0"/>
              </a:rPr>
              <a:t>int scanf( const char *format [,argument]... );</a:t>
            </a: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All the argument type are pointers (address of a variable) </a:t>
            </a: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To get the address of a variable use </a:t>
            </a:r>
            <a:r>
              <a:rPr lang="en-US" sz="2000">
                <a:latin typeface="Tahoma" pitchFamily="34" charset="0"/>
                <a:cs typeface="Tahoma" pitchFamily="34" charset="0"/>
              </a:rPr>
              <a:t>“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&amp;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”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sign</a:t>
            </a: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	</a:t>
            </a:r>
            <a:r>
              <a:rPr lang="id-ID" sz="2000">
                <a:latin typeface="Tahoma" pitchFamily="34" charset="0"/>
                <a:cs typeface="Tahoma" pitchFamily="34" charset="0"/>
              </a:rPr>
              <a:t>int aValue;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scanf</a:t>
            </a:r>
            <a:r>
              <a:rPr lang="id-ID" sz="2000">
                <a:latin typeface="Tahoma" pitchFamily="34" charset="0"/>
                <a:cs typeface="Tahoma" pitchFamily="34" charset="0"/>
              </a:rPr>
              <a:t>(”%d”,&amp;aValue); </a:t>
            </a:r>
          </a:p>
          <a:p>
            <a:pPr>
              <a:lnSpc>
                <a:spcPct val="90000"/>
              </a:lnSpc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Input format: </a:t>
            </a:r>
            <a:r>
              <a:rPr lang="id-ID" sz="2000" b="1" i="1">
                <a:latin typeface="Tahoma" pitchFamily="34" charset="0"/>
                <a:cs typeface="Tahoma" pitchFamily="34" charset="0"/>
              </a:rPr>
              <a:t>”%type”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    where </a:t>
            </a:r>
            <a:r>
              <a:rPr lang="id-ID" sz="2000" b="1" i="1">
                <a:latin typeface="Tahoma" pitchFamily="34" charset="0"/>
                <a:cs typeface="Tahoma" pitchFamily="34" charset="0"/>
              </a:rPr>
              <a:t>type</a:t>
            </a:r>
            <a:r>
              <a:rPr lang="id-ID" sz="2000">
                <a:latin typeface="Tahoma" pitchFamily="34" charset="0"/>
                <a:cs typeface="Tahoma" pitchFamily="34" charset="0"/>
              </a:rPr>
              <a:t> can be substituted with one of the following list: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(next page)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2E6C5-D04D-4254-9D5B-368B49E28841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Format Type: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371600" y="2760662"/>
          <a:ext cx="6324600" cy="3182938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Used to 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e, f, 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hexadecimal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floating 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[…]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[^..]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whit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unsigned octal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non of the value inside [...]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the value inside [...]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AFBB8-88F2-4A08-938D-8B5DD346971E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If exist an x integer variable, state the difference of x and &amp;x?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Answer: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x : 234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&amp;x : 45678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27"/>
          <p:cNvGraphicFramePr>
            <a:graphicFrameLocks/>
          </p:cNvGraphicFramePr>
          <p:nvPr/>
        </p:nvGraphicFramePr>
        <p:xfrm>
          <a:off x="1905000" y="2667000"/>
          <a:ext cx="5334000" cy="838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Variable Name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A9416-62EA-4851-AF87-5C2D44A0928B}" type="slidenum">
              <a:rPr lang="id-ID">
                <a:latin typeface="Tahoma" pitchFamily="34" charset="0"/>
                <a:cs typeface="Tahoma" pitchFamily="34" charset="0"/>
              </a:rPr>
              <a:pPr/>
              <a:t>37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scanf() </a:t>
            </a:r>
            <a:r>
              <a:rPr lang="en-US">
                <a:latin typeface="Tahoma" pitchFamily="34" charset="0"/>
                <a:cs typeface="Tahoma" pitchFamily="34" charset="0"/>
              </a:rPr>
              <a:t>function returns an integer that stated how many fields are successfully assigned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pl-PL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x,y,z,w;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x </a:t>
            </a:r>
            <a:r>
              <a:rPr lang="pl-PL" b="1">
                <a:latin typeface="Courier New" pitchFamily="49" charset="0"/>
                <a:ea typeface="Tahoma" pitchFamily="34" charset="0"/>
                <a:cs typeface="Courier New" pitchFamily="49" charset="0"/>
              </a:rPr>
              <a:t>=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pl-PL" b="1">
                <a:latin typeface="Courier New" pitchFamily="49" charset="0"/>
                <a:ea typeface="Tahoma" pitchFamily="34" charset="0"/>
                <a:cs typeface="Courier New" pitchFamily="49" charset="0"/>
              </a:rPr>
              <a:t>scanf("%d %d %d",&amp;y,&amp;z,&amp;w);</a:t>
            </a:r>
            <a:endParaRPr lang="en-US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1166813" lvl="2" indent="-252413"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Input </a:t>
            </a:r>
            <a:r>
              <a:rPr lang="en-US" b="1">
                <a:latin typeface="Tahoma" pitchFamily="34" charset="0"/>
                <a:cs typeface="Tahoma" pitchFamily="34" charset="0"/>
              </a:rPr>
              <a:t>three</a:t>
            </a:r>
            <a:r>
              <a:rPr lang="en-US">
                <a:latin typeface="Tahoma" pitchFamily="34" charset="0"/>
                <a:cs typeface="Tahoma" pitchFamily="34" charset="0"/>
              </a:rPr>
              <a:t> values of integer 6 7 8, then x = 3;</a:t>
            </a: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Input </a:t>
            </a:r>
            <a:r>
              <a:rPr lang="en-US" b="1">
                <a:latin typeface="Tahoma" pitchFamily="34" charset="0"/>
                <a:cs typeface="Tahoma" pitchFamily="34" charset="0"/>
              </a:rPr>
              <a:t>four</a:t>
            </a:r>
            <a:r>
              <a:rPr lang="en-US">
                <a:latin typeface="Tahoma" pitchFamily="34" charset="0"/>
                <a:cs typeface="Tahoma" pitchFamily="34" charset="0"/>
              </a:rPr>
              <a:t> values 6 7 8 9 then x = 3 (successfully assign 3 variables y z w)</a:t>
            </a:r>
          </a:p>
          <a:p>
            <a:pPr marL="1166813" lvl="2" indent="-252413"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5417F-5673-4C68-8FA5-492299C43619}" type="slidenum">
              <a:rPr lang="id-ID">
                <a:latin typeface="Tahoma" pitchFamily="34" charset="0"/>
                <a:cs typeface="Tahoma" pitchFamily="34" charset="0"/>
              </a:rPr>
              <a:pPr/>
              <a:t>38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914400" y="2128838"/>
            <a:ext cx="5943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 dirty="0">
                <a:latin typeface="Courier New" pitchFamily="49" charset="0"/>
                <a:cs typeface="Courier New" pitchFamily="49" charset="0"/>
              </a:rPr>
              <a:t>/* Program Calculating rectangle area v1*/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	int width, height, area;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(”%d”,&amp;width);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(”%d”,&amp;height);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area = width*height;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914400" y="4567238"/>
            <a:ext cx="5943600" cy="20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Calculating rectangle area v2*/</a:t>
            </a:r>
            <a:endParaRPr lang="id-ID" sz="16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 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%d”,&amp;width, &amp;height);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area = width * height;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7391400" y="4005262"/>
            <a:ext cx="15240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function  can use more than one argument</a:t>
            </a:r>
          </a:p>
        </p:txBody>
      </p:sp>
      <p:cxnSp>
        <p:nvCxnSpPr>
          <p:cNvPr id="13" name="Straight Arrow Connector 12"/>
          <p:cNvCxnSpPr>
            <a:stCxn id="41991" idx="1"/>
          </p:cNvCxnSpPr>
          <p:nvPr/>
        </p:nvCxnSpPr>
        <p:spPr>
          <a:xfrm flipH="1">
            <a:off x="3429000" y="4974431"/>
            <a:ext cx="3962400" cy="6643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F26BB-551B-4080-A459-75B2304A159A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162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different argument*/</a:t>
            </a:r>
          </a:p>
          <a:p>
            <a:endParaRPr lang="id-ID" sz="1600" i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number; char initial; float money;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      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%c %f” ,&amp;number, &amp;initial, &amp;money);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//other statements	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6781800" y="4459288"/>
            <a:ext cx="15240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Data type for each variable in the function argument can be different</a:t>
            </a:r>
          </a:p>
        </p:txBody>
      </p:sp>
      <p:cxnSp>
        <p:nvCxnSpPr>
          <p:cNvPr id="13" name="Straight Arrow Connector 12"/>
          <p:cNvCxnSpPr>
            <a:stCxn id="43014" idx="1"/>
          </p:cNvCxnSpPr>
          <p:nvPr/>
        </p:nvCxnSpPr>
        <p:spPr>
          <a:xfrm flipH="1" flipV="1">
            <a:off x="5715000" y="3810000"/>
            <a:ext cx="1066800" cy="1772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95B49-25E7-4556-B1B7-D23848C1E96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b="1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char ch=65</a:t>
            </a:r>
            <a:endParaRPr lang="id-ID" b="1">
              <a:latin typeface="Courier New" pitchFamily="49" charset="0"/>
              <a:ea typeface="Tahoma" pitchFamily="34" charset="0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3200400"/>
          <a:ext cx="1981200" cy="146304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/>
                        </a:rPr>
                        <a:t>65</a:t>
                      </a: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62" name="TextBox 6"/>
          <p:cNvSpPr txBox="1">
            <a:spLocks noChangeArrowheads="1"/>
          </p:cNvSpPr>
          <p:nvPr/>
        </p:nvSpPr>
        <p:spPr bwMode="auto">
          <a:xfrm>
            <a:off x="3810000" y="28194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Memory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3" name="TextBox 7"/>
          <p:cNvSpPr txBox="1">
            <a:spLocks noChangeArrowheads="1"/>
          </p:cNvSpPr>
          <p:nvPr/>
        </p:nvSpPr>
        <p:spPr bwMode="auto">
          <a:xfrm>
            <a:off x="5486400" y="35814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123456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4" name="TextBox 8"/>
          <p:cNvSpPr txBox="1">
            <a:spLocks noChangeArrowheads="1"/>
          </p:cNvSpPr>
          <p:nvPr/>
        </p:nvSpPr>
        <p:spPr bwMode="auto">
          <a:xfrm>
            <a:off x="5486400" y="25146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address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5" name="TextBox 9"/>
          <p:cNvSpPr txBox="1">
            <a:spLocks noChangeArrowheads="1"/>
          </p:cNvSpPr>
          <p:nvPr/>
        </p:nvSpPr>
        <p:spPr bwMode="auto">
          <a:xfrm>
            <a:off x="2743200" y="35814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ch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6" name="TextBox 10"/>
          <p:cNvSpPr txBox="1">
            <a:spLocks noChangeArrowheads="1"/>
          </p:cNvSpPr>
          <p:nvPr/>
        </p:nvSpPr>
        <p:spPr bwMode="auto">
          <a:xfrm>
            <a:off x="1600200" y="4953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name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7" name="TextBox 11"/>
          <p:cNvSpPr txBox="1">
            <a:spLocks noChangeArrowheads="1"/>
          </p:cNvSpPr>
          <p:nvPr/>
        </p:nvSpPr>
        <p:spPr bwMode="auto">
          <a:xfrm>
            <a:off x="3886200" y="5181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value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8" name="TextBox 12"/>
          <p:cNvSpPr txBox="1">
            <a:spLocks noChangeArrowheads="1"/>
          </p:cNvSpPr>
          <p:nvPr/>
        </p:nvSpPr>
        <p:spPr bwMode="auto">
          <a:xfrm>
            <a:off x="5562600" y="45720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Range of value: -128 – 127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6164" idx="2"/>
            <a:endCxn id="6163" idx="0"/>
          </p:cNvCxnSpPr>
          <p:nvPr/>
        </p:nvCxnSpPr>
        <p:spPr>
          <a:xfrm rot="5400000">
            <a:off x="5686426" y="3248025"/>
            <a:ext cx="6667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166" idx="3"/>
          </p:cNvCxnSpPr>
          <p:nvPr/>
        </p:nvCxnSpPr>
        <p:spPr>
          <a:xfrm flipV="1">
            <a:off x="2438400" y="3886200"/>
            <a:ext cx="533400" cy="126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57600" y="44958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168" idx="0"/>
          </p:cNvCxnSpPr>
          <p:nvPr/>
        </p:nvCxnSpPr>
        <p:spPr>
          <a:xfrm rot="16200000" flipV="1">
            <a:off x="5219700" y="3238500"/>
            <a:ext cx="76200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63843-219F-43D6-9514-5840D29C152B}" type="slidenum">
              <a:rPr lang="id-ID">
                <a:latin typeface="Tahoma" pitchFamily="34" charset="0"/>
                <a:cs typeface="Tahoma" pitchFamily="34" charset="0"/>
              </a:rPr>
              <a:pPr/>
              <a:t>40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Getting </a:t>
            </a:r>
            <a:r>
              <a:rPr lang="en-US" b="1">
                <a:latin typeface="Tahoma" pitchFamily="34" charset="0"/>
                <a:cs typeface="Tahoma" pitchFamily="34" charset="0"/>
              </a:rPr>
              <a:t>string data </a:t>
            </a:r>
            <a:r>
              <a:rPr lang="en-US">
                <a:latin typeface="Tahoma" pitchFamily="34" charset="0"/>
                <a:cs typeface="Tahoma" pitchFamily="34" charset="0"/>
              </a:rPr>
              <a:t>from keyboard using </a:t>
            </a:r>
            <a:r>
              <a:rPr lang="en-US" b="1">
                <a:latin typeface="Tahoma" pitchFamily="34" charset="0"/>
                <a:cs typeface="Tahoma" pitchFamily="34" charset="0"/>
              </a:rPr>
              <a:t>scanf() </a:t>
            </a:r>
            <a:r>
              <a:rPr lang="en-US">
                <a:latin typeface="Tahoma" pitchFamily="34" charset="0"/>
                <a:cs typeface="Tahoma" pitchFamily="34" charset="0"/>
              </a:rPr>
              <a:t>using format: </a:t>
            </a:r>
            <a:r>
              <a:rPr lang="en-US" b="1">
                <a:latin typeface="Tahoma" pitchFamily="34" charset="0"/>
                <a:cs typeface="Tahoma" pitchFamily="34" charset="0"/>
              </a:rPr>
              <a:t>%s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</a:rPr>
              <a:t>	scanf(”%s”, ss);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Note for the example above, as the ss variable is a pointer than we need not putting extra </a:t>
            </a:r>
            <a:r>
              <a:rPr lang="en-US" b="1">
                <a:latin typeface="Tahoma" pitchFamily="34" charset="0"/>
                <a:cs typeface="Tahoma" pitchFamily="34" charset="0"/>
              </a:rPr>
              <a:t>&amp;</a:t>
            </a:r>
            <a:r>
              <a:rPr lang="en-US">
                <a:latin typeface="Tahoma" pitchFamily="34" charset="0"/>
                <a:cs typeface="Tahoma" pitchFamily="34" charset="0"/>
              </a:rPr>
              <a:t> sign (</a:t>
            </a:r>
            <a:r>
              <a:rPr lang="en-US" b="1">
                <a:latin typeface="Tahoma" pitchFamily="34" charset="0"/>
                <a:cs typeface="Tahoma" pitchFamily="34" charset="0"/>
              </a:rPr>
              <a:t>&amp;ss</a:t>
            </a:r>
            <a:r>
              <a:rPr lang="en-US">
                <a:latin typeface="Tahoma" pitchFamily="34" charset="0"/>
                <a:cs typeface="Tahoma" pitchFamily="34" charset="0"/>
              </a:rPr>
              <a:t>) in the function argument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	(pointer will be discussed later separately)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String takes only till the first whitespace found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</a:t>
            </a:r>
            <a:r>
              <a:rPr lang="en-US" b="1">
                <a:latin typeface="Tahoma" pitchFamily="34" charset="0"/>
                <a:cs typeface="Tahoma" pitchFamily="34" charset="0"/>
              </a:rPr>
              <a:t>Formatting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3B09A-6D40-47F0-92EF-BD0FFCD49EB7}" type="slidenum">
              <a:rPr lang="id-ID">
                <a:latin typeface="Tahoma" pitchFamily="34" charset="0"/>
                <a:cs typeface="Tahoma" pitchFamily="34" charset="0"/>
              </a:rPr>
              <a:pPr/>
              <a:t>41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Space char, tab, linefeed, carriage-return, form-feed, vertical-tab, and new-line entitle </a:t>
            </a:r>
            <a:r>
              <a:rPr lang="en-US" b="1">
                <a:latin typeface="Tahoma" pitchFamily="34" charset="0"/>
                <a:cs typeface="Tahoma" pitchFamily="34" charset="0"/>
              </a:rPr>
              <a:t>”white-space characters”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Using previous example, if a string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en-US" sz="2400">
                <a:latin typeface="Tahoma" pitchFamily="34" charset="0"/>
                <a:cs typeface="Tahoma" pitchFamily="34" charset="0"/>
              </a:rPr>
              <a:t> entered then ss value will only contain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“good”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</a:t>
            </a:r>
            <a:r>
              <a:rPr lang="en-US" b="1">
                <a:latin typeface="Tahoma" pitchFamily="34" charset="0"/>
                <a:cs typeface="Tahoma" pitchFamily="34" charset="0"/>
              </a:rPr>
              <a:t>Formatting &amp; Example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55E10-52DC-451C-99AC-E109E9B7387B}" type="slidenum">
              <a:rPr lang="id-ID">
                <a:latin typeface="Tahoma" pitchFamily="34" charset="0"/>
                <a:cs typeface="Tahoma" pitchFamily="34" charset="0"/>
              </a:rPr>
              <a:pPr/>
              <a:t>42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To get string that ended with certain character for example Enter, use </a:t>
            </a:r>
            <a:r>
              <a:rPr lang="id-ID" b="1">
                <a:latin typeface="Tahoma" pitchFamily="34" charset="0"/>
                <a:cs typeface="Tahoma" pitchFamily="34" charset="0"/>
              </a:rPr>
              <a:t>scanf()</a:t>
            </a:r>
            <a:r>
              <a:rPr lang="id-ID">
                <a:latin typeface="Tahoma" pitchFamily="34" charset="0"/>
                <a:cs typeface="Tahoma" pitchFamily="34" charset="0"/>
              </a:rPr>
              <a:t> with format: [^\n]</a:t>
            </a:r>
          </a:p>
          <a:p>
            <a:endParaRPr lang="id-ID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Example </a:t>
            </a:r>
            <a:r>
              <a:rPr lang="en-US">
                <a:latin typeface="Tahoma" pitchFamily="34" charset="0"/>
                <a:cs typeface="Tahoma" pitchFamily="34" charset="0"/>
              </a:rPr>
              <a:t>1</a:t>
            </a:r>
            <a:r>
              <a:rPr lang="id-ID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buFontTx/>
              <a:buNone/>
            </a:pPr>
            <a:r>
              <a:rPr lang="id-ID" sz="2400" b="1">
                <a:latin typeface="Tahoma" pitchFamily="34" charset="0"/>
                <a:cs typeface="Tahoma" pitchFamily="34" charset="0"/>
              </a:rPr>
              <a:t>	scanf(”%[^\n]”,ss);</a:t>
            </a:r>
          </a:p>
          <a:p>
            <a:pPr lvl="1">
              <a:buFontTx/>
              <a:buNone/>
            </a:pPr>
            <a:endParaRPr lang="id-ID" sz="2400" b="1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Using the previous example, if a string </a:t>
            </a:r>
            <a:r>
              <a:rPr lang="id-ID" b="1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id-ID">
                <a:latin typeface="Tahoma" pitchFamily="34" charset="0"/>
                <a:cs typeface="Tahoma" pitchFamily="34" charset="0"/>
              </a:rPr>
              <a:t> then ENTER, the ss variable will contain </a:t>
            </a:r>
            <a:r>
              <a:rPr lang="id-ID" b="1">
                <a:latin typeface="Tahoma" pitchFamily="34" charset="0"/>
                <a:cs typeface="Tahoma" pitchFamily="34" charset="0"/>
              </a:rPr>
              <a:t>“good morning every one”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BE8A6-2F70-4ADC-8E7A-21A2991C7469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Example 2: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b="1">
                <a:latin typeface="Tahoma" pitchFamily="34" charset="0"/>
                <a:cs typeface="Tahoma" pitchFamily="34" charset="0"/>
              </a:rPr>
              <a:t>	scanf(”%[a-z]”, ss);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z="2400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Using the example above, if the string is: </a:t>
            </a:r>
            <a:r>
              <a:rPr lang="id-ID" b="1">
                <a:latin typeface="Tahoma" pitchFamily="34" charset="0"/>
                <a:cs typeface="Tahoma" pitchFamily="34" charset="0"/>
              </a:rPr>
              <a:t>http://binusmaya.binus.ac.id </a:t>
            </a:r>
            <a:r>
              <a:rPr lang="id-ID">
                <a:latin typeface="Tahoma" pitchFamily="34" charset="0"/>
                <a:cs typeface="Tahoma" pitchFamily="34" charset="0"/>
              </a:rPr>
              <a:t>then ENTER, ss variable will only contain: </a:t>
            </a:r>
            <a:r>
              <a:rPr lang="id-ID" b="1">
                <a:latin typeface="Tahoma" pitchFamily="34" charset="0"/>
                <a:cs typeface="Tahoma" pitchFamily="34" charset="0"/>
              </a:rPr>
              <a:t>http</a:t>
            </a:r>
            <a:r>
              <a:rPr lang="id-ID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This is caused by character (:) is not within a to z, thus (:) accounted as the end of the string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D51E-2850-4E6E-B664-CA57BAB0BD0B}" type="slidenum">
              <a:rPr lang="id-ID">
                <a:latin typeface="Tahoma" pitchFamily="34" charset="0"/>
                <a:cs typeface="Tahoma" pitchFamily="34" charset="0"/>
              </a:rPr>
              <a:pPr/>
              <a:t>44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Example 3 : </a:t>
            </a:r>
          </a:p>
          <a:p>
            <a:pPr lvl="2"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</a:rPr>
              <a:t>scanf("%o", &amp;x);</a:t>
            </a:r>
          </a:p>
          <a:p>
            <a:pPr lvl="1">
              <a:buFontTx/>
              <a:buNone/>
            </a:pPr>
            <a:endParaRPr lang="id-ID" sz="2400" b="1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>
                <a:latin typeface="Tahoma" pitchFamily="34" charset="0"/>
                <a:cs typeface="Tahoma" pitchFamily="34" charset="0"/>
              </a:rPr>
              <a:t>44</a:t>
            </a:r>
            <a:r>
              <a:rPr lang="id-ID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>
                <a:latin typeface="Tahoma" pitchFamily="34" charset="0"/>
                <a:cs typeface="Tahoma" pitchFamily="34" charset="0"/>
              </a:rPr>
              <a:t>36</a:t>
            </a:r>
            <a:r>
              <a:rPr lang="id-ID">
                <a:latin typeface="Tahoma" pitchFamily="34" charset="0"/>
                <a:cs typeface="Tahoma" pitchFamily="34" charset="0"/>
              </a:rPr>
              <a:t> in decimal, as 44 is an octal number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54D03-C53B-4F4A-A806-D694C3506575}" type="slidenum">
              <a:rPr lang="id-ID">
                <a:latin typeface="Tahoma" pitchFamily="34" charset="0"/>
                <a:cs typeface="Tahoma" pitchFamily="34" charset="0"/>
              </a:rPr>
              <a:pPr/>
              <a:t>45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Example </a:t>
            </a:r>
            <a:r>
              <a:rPr lang="en-US">
                <a:latin typeface="Tahoma" pitchFamily="34" charset="0"/>
                <a:cs typeface="Tahoma" pitchFamily="34" charset="0"/>
              </a:rPr>
              <a:t>4</a:t>
            </a:r>
            <a:r>
              <a:rPr lang="id-ID">
                <a:latin typeface="Tahoma" pitchFamily="34" charset="0"/>
                <a:cs typeface="Tahoma" pitchFamily="34" charset="0"/>
              </a:rPr>
              <a:t>: </a:t>
            </a:r>
          </a:p>
          <a:p>
            <a:pPr lvl="2"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</a:rPr>
              <a:t>scanf("%x", &amp;x);</a:t>
            </a:r>
          </a:p>
          <a:p>
            <a:pPr lvl="1">
              <a:buFontTx/>
              <a:buNone/>
            </a:pPr>
            <a:endParaRPr lang="id-ID" sz="2400" b="1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>
                <a:latin typeface="Tahoma" pitchFamily="34" charset="0"/>
                <a:cs typeface="Tahoma" pitchFamily="34" charset="0"/>
              </a:rPr>
              <a:t>44</a:t>
            </a:r>
            <a:r>
              <a:rPr lang="id-ID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>
                <a:latin typeface="Tahoma" pitchFamily="34" charset="0"/>
                <a:cs typeface="Tahoma" pitchFamily="34" charset="0"/>
              </a:rPr>
              <a:t>68</a:t>
            </a:r>
            <a:r>
              <a:rPr lang="id-ID">
                <a:latin typeface="Tahoma" pitchFamily="34" charset="0"/>
                <a:cs typeface="Tahoma" pitchFamily="34" charset="0"/>
              </a:rPr>
              <a:t> in decimal, as 44 is a hexadecimal number system</a:t>
            </a:r>
          </a:p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getchar() function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004EE-7EC6-4BAE-93F5-DCFFD0E2A201}" type="slidenum">
              <a:rPr lang="id-ID">
                <a:latin typeface="Tahoma" pitchFamily="34" charset="0"/>
                <a:cs typeface="Tahoma" pitchFamily="34" charset="0"/>
              </a:rPr>
              <a:pPr/>
              <a:t>46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	</a:t>
            </a:r>
            <a:r>
              <a:rPr lang="id-ID" b="1">
                <a:latin typeface="Tahoma" pitchFamily="34" charset="0"/>
                <a:cs typeface="Tahoma" pitchFamily="34" charset="0"/>
                <a:sym typeface="Symbol" pitchFamily="18" charset="2"/>
              </a:rPr>
              <a:t>int getchar(void);</a:t>
            </a:r>
          </a:p>
          <a:p>
            <a:pPr lvl="1">
              <a:buFontTx/>
              <a:buNone/>
            </a:pPr>
            <a:endParaRPr lang="id-ID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Functionality: </a:t>
            </a:r>
          </a:p>
          <a:p>
            <a:pPr lvl="1"/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Return the next ASCII character from keyboard buffer</a:t>
            </a:r>
          </a:p>
          <a:p>
            <a:pPr lvl="1"/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Shown on the monitor screen</a:t>
            </a:r>
          </a:p>
          <a:p>
            <a:pPr lvl="1"/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Awaiting for ENTER pressed</a:t>
            </a:r>
          </a:p>
          <a:p>
            <a:pPr lvl="1"/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Header file</a:t>
            </a:r>
            <a:r>
              <a:rPr lang="en-US">
                <a:latin typeface="Tahoma" pitchFamily="34" charset="0"/>
                <a:cs typeface="Tahoma" pitchFamily="34" charset="0"/>
                <a:sym typeface="Symbol" pitchFamily="18" charset="2"/>
              </a:rPr>
              <a:t>:</a:t>
            </a:r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id-ID" b="1">
                <a:latin typeface="Tahoma" pitchFamily="34" charset="0"/>
                <a:cs typeface="Tahoma" pitchFamily="34" charset="0"/>
                <a:sym typeface="Symbol" pitchFamily="18" charset="2"/>
              </a:rPr>
              <a:t>stdio.h</a:t>
            </a:r>
          </a:p>
          <a:p>
            <a:pPr lvl="1">
              <a:buFontTx/>
              <a:buNone/>
            </a:pPr>
            <a:endParaRPr lang="id-ID" b="1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lvl="2"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 = getchar();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>
                <a:latin typeface="Tahoma" pitchFamily="34" charset="0"/>
                <a:cs typeface="Tahoma" pitchFamily="34" charset="0"/>
              </a:rPr>
              <a:t>Input Operation: get</a:t>
            </a:r>
            <a:r>
              <a:rPr lang="en-US" b="1">
                <a:latin typeface="Tahoma" pitchFamily="34" charset="0"/>
                <a:cs typeface="Tahoma" pitchFamily="34" charset="0"/>
              </a:rPr>
              <a:t>s</a:t>
            </a:r>
            <a:r>
              <a:rPr lang="id-ID" b="1">
                <a:latin typeface="Tahoma" pitchFamily="34" charset="0"/>
                <a:cs typeface="Tahoma" pitchFamily="34" charset="0"/>
              </a:rPr>
              <a:t>() function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92FE0-D6FB-46B8-B849-4E4451084D5A}" type="slidenum">
              <a:rPr lang="id-ID">
                <a:latin typeface="Tahoma" pitchFamily="34" charset="0"/>
                <a:cs typeface="Tahoma" pitchFamily="34" charset="0"/>
              </a:rPr>
              <a:pPr/>
              <a:t>47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  <a:sym typeface="Symbol" pitchFamily="18" charset="2"/>
              </a:rPr>
              <a:t>char *gets(char *buffer)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b="1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Functionality :</a:t>
            </a:r>
          </a:p>
          <a:p>
            <a:pPr lvl="1"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read a string from keyboard till find new-line and save in buffer</a:t>
            </a:r>
          </a:p>
          <a:p>
            <a:pPr lvl="1"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new-line will later on replace with null character </a:t>
            </a:r>
          </a:p>
          <a:p>
            <a:pPr lvl="1"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  <a:sym typeface="Symbol" pitchFamily="18" charset="2"/>
              </a:rPr>
              <a:t>will return NULL if error and return its argument (buffer) if success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char buffer[40];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char *ptr;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ptr = gets(buffer);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E616A-EC72-444D-B93C-B246F74168FE}" type="slidenum">
              <a:rPr lang="en-US">
                <a:latin typeface="Tahoma" pitchFamily="34" charset="0"/>
                <a:cs typeface="Tahoma" pitchFamily="34" charset="0"/>
              </a:rPr>
              <a:pPr/>
              <a:t>48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lvl="1" indent="-533400">
              <a:buFontTx/>
              <a:buAutoNum type="arabicPeriod"/>
            </a:pPr>
            <a:r>
              <a:rPr lang="pl-PL">
                <a:latin typeface="Tahoma" pitchFamily="34" charset="0"/>
                <a:cs typeface="Tahoma" pitchFamily="34" charset="0"/>
              </a:rPr>
              <a:t>int x,y,z,w;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pl-PL">
                <a:latin typeface="Tahoma" pitchFamily="34" charset="0"/>
                <a:cs typeface="Tahoma" pitchFamily="34" charset="0"/>
              </a:rPr>
              <a:t>x=scanf("%d %d %d",&amp;y,&amp;z,&amp;w);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 marL="533400" indent="-5334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happen if input was 2 integer values from the keyboard?</a:t>
            </a:r>
          </a:p>
          <a:p>
            <a:pPr marL="533400" indent="-5334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is x value if 3 character values given as the input?</a:t>
            </a:r>
          </a:p>
          <a:p>
            <a:pPr marL="533400" indent="-5334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AutoNum type="arabicPeriod" startAt="2"/>
            </a:pPr>
            <a:r>
              <a:rPr lang="en-US">
                <a:latin typeface="Tahoma" pitchFamily="34" charset="0"/>
                <a:cs typeface="Tahoma" pitchFamily="34" charset="0"/>
              </a:rPr>
              <a:t>char ss1[40];</a:t>
            </a:r>
          </a:p>
          <a:p>
            <a:pPr marL="533400" lvl="1" indent="-5334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char ss2[40];</a:t>
            </a:r>
          </a:p>
          <a:p>
            <a:pPr marL="533400" lvl="1" indent="-5334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x=</a:t>
            </a:r>
            <a:r>
              <a:rPr lang="id-ID">
                <a:latin typeface="Tahoma" pitchFamily="34" charset="0"/>
                <a:cs typeface="Tahoma" pitchFamily="34" charset="0"/>
              </a:rPr>
              <a:t>scanf</a:t>
            </a:r>
            <a:r>
              <a:rPr lang="en-US">
                <a:latin typeface="Tahoma" pitchFamily="34" charset="0"/>
                <a:cs typeface="Tahoma" pitchFamily="34" charset="0"/>
              </a:rPr>
              <a:t>(”%s %s”,ss1,ss2);</a:t>
            </a:r>
          </a:p>
          <a:p>
            <a:pPr marL="533400" indent="-5334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is ss1 and ss2, if the input from keyboard is ”Good morning everyone”  ?</a:t>
            </a:r>
          </a:p>
          <a:p>
            <a:pPr marL="533400" indent="-533400">
              <a:buFontTx/>
              <a:buAutoNum type="alphaLcPeriod"/>
            </a:pPr>
            <a:r>
              <a:rPr lang="en-US" sz="2000">
                <a:latin typeface="Tahoma" pitchFamily="34" charset="0"/>
                <a:cs typeface="Tahoma" pitchFamily="34" charset="0"/>
              </a:rPr>
              <a:t>What is x if the input : ”Class 1PAT”  ?</a:t>
            </a: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69142-81F5-45A5-9BF8-40AC4D369AFF}" type="slidenum">
              <a:rPr lang="id-ID">
                <a:latin typeface="Tahoma" pitchFamily="34" charset="0"/>
                <a:cs typeface="Tahoma" pitchFamily="34" charset="0"/>
              </a:rPr>
              <a:pPr/>
              <a:t>49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2" indent="-457200">
              <a:lnSpc>
                <a:spcPct val="90000"/>
              </a:lnSpc>
              <a:buFontTx/>
              <a:buAutoNum type="arabicPeriod" startAt="3"/>
            </a:pPr>
            <a:r>
              <a:rPr lang="id-ID" sz="200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scanf(”%4s”, ss);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What is ss value, if the input :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”Good morning”  </a:t>
            </a:r>
            <a:r>
              <a:rPr lang="id-ID" sz="2000">
                <a:latin typeface="Tahoma" pitchFamily="34" charset="0"/>
                <a:cs typeface="Tahoma" pitchFamily="34" charset="0"/>
              </a:rPr>
              <a:t>?</a:t>
            </a:r>
          </a:p>
          <a:p>
            <a:pPr marL="533400" lvl="1" indent="-533400">
              <a:buFontTx/>
              <a:buNone/>
            </a:pPr>
            <a:endParaRPr lang="id-ID" b="1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4"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	ch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What is ch value, if the input :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>
                <a:latin typeface="Tahoma" pitchFamily="34" charset="0"/>
                <a:cs typeface="Tahoma" pitchFamily="34" charset="0"/>
              </a:rPr>
              <a:t>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5"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char ch1, ch2;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	ch1 = getchar(); 	//</a:t>
            </a:r>
            <a:r>
              <a:rPr lang="en-US" sz="2000">
                <a:latin typeface="Tahoma" pitchFamily="34" charset="0"/>
                <a:cs typeface="Tahoma" pitchFamily="34" charset="0"/>
                <a:sym typeface="Symbol" pitchFamily="18" charset="2"/>
              </a:rPr>
              <a:t> input word “</a:t>
            </a: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Binus</a:t>
            </a:r>
            <a:r>
              <a:rPr lang="en-US" sz="2000">
                <a:latin typeface="Tahoma" pitchFamily="34" charset="0"/>
                <a:cs typeface="Tahoma" pitchFamily="34" charset="0"/>
                <a:sym typeface="Symbol" pitchFamily="18" charset="2"/>
              </a:rPr>
              <a:t>” here</a:t>
            </a: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!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  <a:sym typeface="Symbol" pitchFamily="18" charset="2"/>
              </a:rPr>
              <a:t>	ch2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What is the value of ch1 and ch2, if the input :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>
                <a:latin typeface="Tahoma" pitchFamily="34" charset="0"/>
                <a:cs typeface="Tahoma" pitchFamily="34" charset="0"/>
              </a:rPr>
              <a:t> ?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32357-A491-4BBE-BEF5-297B5A38D59A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defRPr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Declaration: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can be declared at every statement block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Block statement or compound statement is statement exists between { and } sign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981200" y="3922712"/>
            <a:ext cx="4343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y;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x, y,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 int y; int z;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6B14-EAAA-4913-B34D-C3A94F5E025F}" type="slidenum">
              <a:rPr lang="id-ID">
                <a:latin typeface="Tahoma" pitchFamily="34" charset="0"/>
                <a:cs typeface="Tahoma" pitchFamily="34" charset="0"/>
              </a:rPr>
              <a:pPr/>
              <a:t>50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6"/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in C to receive input from standard input (keyboard) for the following data:</a:t>
            </a:r>
          </a:p>
          <a:p>
            <a:pPr marL="736600" lvl="1" indent="-279400"/>
            <a:r>
              <a:rPr lang="en-US">
                <a:latin typeface="Tahoma" pitchFamily="34" charset="0"/>
                <a:cs typeface="Tahoma" pitchFamily="34" charset="0"/>
              </a:rPr>
              <a:t>Assignment Score</a:t>
            </a:r>
          </a:p>
          <a:p>
            <a:pPr marL="736600" lvl="1" indent="-279400"/>
            <a:r>
              <a:rPr lang="en-US">
                <a:latin typeface="Tahoma" pitchFamily="34" charset="0"/>
                <a:cs typeface="Tahoma" pitchFamily="34" charset="0"/>
              </a:rPr>
              <a:t>Mid Exam Score</a:t>
            </a:r>
          </a:p>
          <a:p>
            <a:pPr marL="736600" lvl="1" indent="-279400"/>
            <a:r>
              <a:rPr lang="en-US">
                <a:latin typeface="Tahoma" pitchFamily="34" charset="0"/>
                <a:cs typeface="Tahoma" pitchFamily="34" charset="0"/>
              </a:rPr>
              <a:t>Final Exam Score</a:t>
            </a:r>
          </a:p>
          <a:p>
            <a:pPr marL="736600" lvl="1" indent="-279400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Calculate and display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Final Score </a:t>
            </a:r>
            <a:r>
              <a:rPr lang="en-US" sz="2000">
                <a:latin typeface="Tahoma" pitchFamily="34" charset="0"/>
                <a:cs typeface="Tahoma" pitchFamily="34" charset="0"/>
              </a:rPr>
              <a:t>using :</a:t>
            </a:r>
          </a:p>
          <a:p>
            <a:pPr marL="736600" lvl="1" indent="-279400"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Final Score = 20%*Assignment + 30%*Mid + 50%*Final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DF2E7-F502-4B53-9AF7-99F354529757}" type="slidenum">
              <a:rPr lang="id-ID">
                <a:latin typeface="Tahoma" pitchFamily="34" charset="0"/>
                <a:cs typeface="Tahoma" pitchFamily="34" charset="0"/>
              </a:rPr>
              <a:pPr/>
              <a:t>51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AutoNum type="arabicPeriod" startAt="7"/>
            </a:pPr>
            <a:r>
              <a:rPr lang="id-ID" sz="2000"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name[40];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int nim;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gender;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printf(“Name:"); scanf("%[^\n]",name);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printf(“StudentNum :"); scanf("%d",&amp;nim);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printf(“Gender (M/F):"); gender=getchar();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   return 0;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After entering name and student number, program will exit to prompt. gender=getchar() seems to be never executed. Explain why?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6215C7-2926-494D-9CD4-25D624923F09}" type="slidenum">
              <a:rPr lang="id-ID">
                <a:latin typeface="Tahoma" pitchFamily="34" charset="0"/>
                <a:cs typeface="Tahoma" pitchFamily="34" charset="0"/>
              </a:rPr>
              <a:pPr/>
              <a:t>52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8"/>
            </a:pP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#include &lt;stdio.h&gt;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int main(){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char ss[]="10 % 3 = 1\n";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char str[]=</a:t>
            </a:r>
            <a:r>
              <a:rPr lang="id-ID" sz="1600"/>
              <a:t>“</a:t>
            </a:r>
            <a:r>
              <a:rPr lang="id-ID" sz="1600">
                <a:latin typeface="Courier New" pitchFamily="49" charset="0"/>
              </a:rPr>
              <a:t>Welcome to Binus everyone\n";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printf(ss);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printf("%s",ss);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printf(str);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printf("%s",str);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What is the output of the above code 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3F60-9E84-4B44-8361-6B8BBDA278BB}" type="slidenum">
              <a:rPr lang="en-US">
                <a:latin typeface="Tahoma" pitchFamily="34" charset="0"/>
                <a:cs typeface="Tahoma" pitchFamily="34" charset="0"/>
              </a:rPr>
              <a:pPr/>
              <a:t>53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>
                <a:latin typeface="Tahoma" pitchFamily="34" charset="0"/>
                <a:cs typeface="Tahoma" pitchFamily="34" charset="0"/>
              </a:rPr>
              <a:t>Syntax for Output: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Tahoma" pitchFamily="34" charset="0"/>
                <a:cs typeface="Tahoma" pitchFamily="34" charset="0"/>
              </a:rPr>
              <a:t>printf, putchar, putch, puts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>
                <a:latin typeface="Tahoma" pitchFamily="34" charset="0"/>
                <a:cs typeface="Tahoma" pitchFamily="34" charset="0"/>
              </a:rPr>
              <a:t>Syntax for Input: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Tahoma" pitchFamily="34" charset="0"/>
                <a:cs typeface="Tahoma" pitchFamily="34" charset="0"/>
              </a:rPr>
              <a:t>scanf, getchar, getch, getche, gets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>
                <a:latin typeface="Tahoma" pitchFamily="34" charset="0"/>
                <a:cs typeface="Tahoma" pitchFamily="34" charset="0"/>
              </a:rPr>
              <a:t>The screen (DOS mode) divided into row and column, normally max column = 80 and max row = 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B0F0-AD7A-49F0-BF71-5016FA7CDA7B}" type="slidenum">
              <a:rPr lang="en-US">
                <a:latin typeface="Tahoma" pitchFamily="34" charset="0"/>
                <a:cs typeface="Tahoma" pitchFamily="34" charset="0"/>
              </a:rPr>
              <a:pPr/>
              <a:t>54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Chapter 1 </a:t>
            </a:r>
            <a:r>
              <a:rPr lang="id-ID" dirty="0">
                <a:latin typeface="Tahoma" pitchFamily="34" charset="0"/>
                <a:cs typeface="Tahoma" pitchFamily="34" charset="0"/>
              </a:rPr>
              <a:t>,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2, 9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Reading from and Writing to Standard I/O: </a:t>
            </a:r>
            <a:r>
              <a:rPr lang="id-ID" dirty="0">
                <a:latin typeface="Tahoma" pitchFamily="34" charset="0"/>
                <a:cs typeface="Tahoma" pitchFamily="34" charset="0"/>
                <a:hlinkClick r:id="rId5"/>
              </a:rPr>
              <a:t>http://aelinik.free.fr/c/ch05.htm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Intro to File Input/Output in C: </a:t>
            </a:r>
            <a:r>
              <a:rPr lang="id-ID" dirty="0">
                <a:latin typeface="Tahoma" pitchFamily="34" charset="0"/>
                <a:cs typeface="Tahoma" pitchFamily="34" charset="0"/>
                <a:hlinkClick r:id="rId6"/>
              </a:rPr>
              <a:t>http://www.cs.bu.edu/teaching/c/file-io/intro/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T0016 - Algorithm and Programming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312E9-A4DF-4511-BA18-8F62A5555ABB}" type="slidenum">
              <a:rPr lang="en-US">
                <a:latin typeface="Tahoma" pitchFamily="34" charset="0"/>
                <a:cs typeface="Tahoma" pitchFamily="34" charset="0"/>
              </a:rPr>
              <a:pPr/>
              <a:t>55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36F95-510B-4921-96D6-B9733A13537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In C, there are 5 data types and 4 modifiers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  <a:sym typeface="Wingdings" pitchFamily="2" charset="2"/>
              </a:rPr>
              <a:t>	Data types: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Character 		 char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Integer			 int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Floating point		 float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Double floating point 	 double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Void			 void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sz="2400" b="1">
                <a:latin typeface="Tahoma" pitchFamily="34" charset="0"/>
                <a:cs typeface="Tahoma" pitchFamily="34" charset="0"/>
                <a:sym typeface="Wingdings" pitchFamily="2" charset="2"/>
              </a:rPr>
              <a:t>Modifiers: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unsigned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long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short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737BC-D84E-4926-8AAC-B8FB5C315DC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Data type in C is a combination of basic data type and its modifier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signed char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unsigned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long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	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92696"/>
            <a:ext cx="6837114" cy="792088"/>
          </a:xfrm>
        </p:spPr>
        <p:txBody>
          <a:bodyPr/>
          <a:lstStyle/>
          <a:p>
            <a:r>
              <a:rPr lang="en-US" altLang="en-US" sz="2800" b="1" dirty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41261-0CD9-44AE-9B62-6D6A00B08A59}" type="slidenum">
              <a:rPr lang="en-US" altLang="en-US" sz="1400" smtClean="0">
                <a:latin typeface="Tahoma" pitchFamily="34" charset="0"/>
                <a:cs typeface="Tahoma" pitchFamily="34" charset="0"/>
              </a:rPr>
              <a:pPr eaLnBrk="1" hangingPunct="1"/>
              <a:t>8</a:t>
            </a:fld>
            <a:endParaRPr lang="en-US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altLang="en-US">
                <a:latin typeface="Tahoma" pitchFamily="34" charset="0"/>
                <a:cs typeface="Tahoma" pitchFamily="34" charset="0"/>
                <a:sym typeface="Wingdings" pitchFamily="2" charset="2"/>
              </a:rPr>
              <a:t>	Data type and its range on TURBO C 2.0 (DOS)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COMP6047 - Algorithm and Programming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1100" y="1468710"/>
          <a:ext cx="7477069" cy="5347335"/>
        </p:xfrm>
        <a:graphic>
          <a:graphicData uri="http://schemas.openxmlformats.org/drawingml/2006/table">
            <a:tbl>
              <a:tblPr/>
              <a:tblGrid>
                <a:gridCol w="123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SYNTAX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MEMORY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RANGE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character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-128 to 127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char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255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–32,768 to 32,767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short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long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–9,223,372,036,854,775,808 to 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3.4E-38 to 3.4E+38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double</a:t>
                      </a:r>
                      <a:endParaRPr kumimoji="0" lang="id-ID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0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BFD3B-762A-48CD-B3CF-2C3147C5972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Why char data range between -128 to 127 ?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1 Byte = 8-bit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00000000  to  01111111 </a:t>
            </a:r>
            <a:r>
              <a:rPr lang="en-US" sz="1800">
                <a:latin typeface="Tahoma" pitchFamily="34" charset="0"/>
                <a:cs typeface="Tahoma" pitchFamily="34" charset="0"/>
              </a:rPr>
              <a:t>(MSB=&gt;0 = Positive value)</a:t>
            </a:r>
          </a:p>
          <a:p>
            <a:pPr>
              <a:buFontTx/>
              <a:buNone/>
            </a:pPr>
            <a:endParaRPr lang="en-US" sz="180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   10000000 to 11111111 </a:t>
            </a:r>
            <a:r>
              <a:rPr lang="en-US" sz="1800">
                <a:latin typeface="Tahoma" pitchFamily="34" charset="0"/>
                <a:cs typeface="Tahoma" pitchFamily="34" charset="0"/>
              </a:rPr>
              <a:t>(MSB=&gt;1 = Negative value)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981200" y="3748088"/>
            <a:ext cx="434340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MSB = Most Significant Bit (most left)</a:t>
            </a:r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 flipH="1" flipV="1">
            <a:off x="1447800" y="3276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 flipV="1">
            <a:off x="2743200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762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-128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1371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33400" y="5943600"/>
            <a:ext cx="2743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Total  = -128</a:t>
            </a:r>
          </a:p>
        </p:txBody>
      </p:sp>
      <p:sp>
        <p:nvSpPr>
          <p:cNvPr id="11294" name="AutoShape 29"/>
          <p:cNvSpPr>
            <a:spLocks noChangeArrowheads="1"/>
          </p:cNvSpPr>
          <p:nvPr/>
        </p:nvSpPr>
        <p:spPr bwMode="auto">
          <a:xfrm>
            <a:off x="1828800" y="5410200"/>
            <a:ext cx="5334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2819400" y="4433887"/>
            <a:ext cx="4343400" cy="1966913"/>
            <a:chOff x="2819400" y="4433887"/>
            <a:chExt cx="4343400" cy="1966913"/>
          </a:xfrm>
        </p:grpSpPr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865438" y="4433887"/>
              <a:ext cx="25876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352800" y="5591175"/>
              <a:ext cx="457200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64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3048000" y="4433887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657600" y="50434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3200400" y="4433887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62400" y="55768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16</a:t>
              </a:r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3352800" y="4433887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191000" y="504348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4267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4648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5029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5410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3505200" y="4433887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3733800" y="4433887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886200" y="4433887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38600" y="4433887"/>
              <a:ext cx="1447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1" name="Text Box 26"/>
            <p:cNvSpPr txBox="1">
              <a:spLocks noChangeArrowheads="1"/>
            </p:cNvSpPr>
            <p:nvPr/>
          </p:nvSpPr>
          <p:spPr bwMode="auto">
            <a:xfrm>
              <a:off x="4419600" y="6034087"/>
              <a:ext cx="27432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Tahoma" pitchFamily="34" charset="0"/>
                  <a:cs typeface="Tahoma" pitchFamily="34" charset="0"/>
                </a:rPr>
                <a:t>Total  = -1</a:t>
              </a:r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953000" y="5500687"/>
              <a:ext cx="533400" cy="4572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id-ID"/>
            </a:p>
          </p:txBody>
        </p: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2819400" y="5043487"/>
              <a:ext cx="685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-128</a:t>
              </a: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1118</TotalTime>
  <Words>2465</Words>
  <Application>Microsoft Office PowerPoint</Application>
  <PresentationFormat>On-screen Show (4:3)</PresentationFormat>
  <Paragraphs>796</Paragraphs>
  <Slides>55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</vt:lpstr>
      <vt:lpstr>Introduction to C Programming II &amp; Formatted Input/Output</vt:lpstr>
      <vt:lpstr>Learning Outcomes</vt:lpstr>
      <vt:lpstr>Variable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Casting</vt:lpstr>
      <vt:lpstr>Symbolic Constant</vt:lpstr>
      <vt:lpstr>Symbolic Constant</vt:lpstr>
      <vt:lpstr>Constant</vt:lpstr>
      <vt:lpstr>Program Example</vt:lpstr>
      <vt:lpstr>Program Example</vt:lpstr>
      <vt:lpstr>Sizeof</vt:lpstr>
      <vt:lpstr>Suffix</vt:lpstr>
      <vt:lpstr>Suffix</vt:lpstr>
      <vt:lpstr>Suffix</vt:lpstr>
      <vt:lpstr>Suffix</vt:lpstr>
      <vt:lpstr>Output Operation</vt:lpstr>
      <vt:lpstr>Output Operation: printf function</vt:lpstr>
      <vt:lpstr>Output Operation: printf() function</vt:lpstr>
      <vt:lpstr>Output Formatting</vt:lpstr>
      <vt:lpstr>Output Formatting</vt:lpstr>
      <vt:lpstr>Output Example</vt:lpstr>
      <vt:lpstr>Output Example</vt:lpstr>
      <vt:lpstr>Output Example</vt:lpstr>
      <vt:lpstr>Output Example</vt:lpstr>
      <vt:lpstr>Output Operation: putchar() function</vt:lpstr>
      <vt:lpstr>Output Operation: puts() function</vt:lpstr>
      <vt:lpstr>Input Operation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Formatting</vt:lpstr>
      <vt:lpstr>Input Formatting &amp; Example</vt:lpstr>
      <vt:lpstr>Input Formatting &amp; Example</vt:lpstr>
      <vt:lpstr>Input Formatting &amp; Example</vt:lpstr>
      <vt:lpstr>Input Formatting &amp; Example</vt:lpstr>
      <vt:lpstr>Input Operation: getchar() function</vt:lpstr>
      <vt:lpstr>Input Operation: gets() function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110</cp:revision>
  <dcterms:created xsi:type="dcterms:W3CDTF">2009-07-15T08:07:45Z</dcterms:created>
  <dcterms:modified xsi:type="dcterms:W3CDTF">2019-07-22T10:26:17Z</dcterms:modified>
</cp:coreProperties>
</file>